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tmp" ContentType="image/p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7" r:id="rId1"/>
  </p:sldMasterIdLst>
  <p:notesMasterIdLst>
    <p:notesMasterId r:id="rId72"/>
  </p:notesMasterIdLst>
  <p:handoutMasterIdLst>
    <p:handoutMasterId r:id="rId73"/>
  </p:handoutMasterIdLst>
  <p:sldIdLst>
    <p:sldId id="333" r:id="rId2"/>
    <p:sldId id="1072" r:id="rId3"/>
    <p:sldId id="1005" r:id="rId4"/>
    <p:sldId id="398" r:id="rId5"/>
    <p:sldId id="1047" r:id="rId6"/>
    <p:sldId id="1048" r:id="rId7"/>
    <p:sldId id="1102" r:id="rId8"/>
    <p:sldId id="928" r:id="rId9"/>
    <p:sldId id="1049" r:id="rId10"/>
    <p:sldId id="876" r:id="rId11"/>
    <p:sldId id="1073" r:id="rId12"/>
    <p:sldId id="1051" r:id="rId13"/>
    <p:sldId id="1103" r:id="rId14"/>
    <p:sldId id="1108" r:id="rId15"/>
    <p:sldId id="1107" r:id="rId16"/>
    <p:sldId id="1117" r:id="rId17"/>
    <p:sldId id="1104" r:id="rId18"/>
    <p:sldId id="1130" r:id="rId19"/>
    <p:sldId id="1119" r:id="rId20"/>
    <p:sldId id="1120" r:id="rId21"/>
    <p:sldId id="1121" r:id="rId22"/>
    <p:sldId id="1122" r:id="rId23"/>
    <p:sldId id="1124" r:id="rId24"/>
    <p:sldId id="1125" r:id="rId25"/>
    <p:sldId id="1129" r:id="rId26"/>
    <p:sldId id="1128" r:id="rId27"/>
    <p:sldId id="1056" r:id="rId28"/>
    <p:sldId id="1057" r:id="rId29"/>
    <p:sldId id="1131" r:id="rId30"/>
    <p:sldId id="1106" r:id="rId31"/>
    <p:sldId id="1061" r:id="rId32"/>
    <p:sldId id="1063" r:id="rId33"/>
    <p:sldId id="1064" r:id="rId34"/>
    <p:sldId id="1062" r:id="rId35"/>
    <p:sldId id="1065" r:id="rId36"/>
    <p:sldId id="1066" r:id="rId37"/>
    <p:sldId id="1067" r:id="rId38"/>
    <p:sldId id="1068" r:id="rId39"/>
    <p:sldId id="1069" r:id="rId40"/>
    <p:sldId id="1070" r:id="rId41"/>
    <p:sldId id="1071" r:id="rId42"/>
    <p:sldId id="1127" r:id="rId43"/>
    <p:sldId id="1135" r:id="rId44"/>
    <p:sldId id="1075" r:id="rId45"/>
    <p:sldId id="1076" r:id="rId46"/>
    <p:sldId id="1077" r:id="rId47"/>
    <p:sldId id="1078" r:id="rId48"/>
    <p:sldId id="1079" r:id="rId49"/>
    <p:sldId id="1080" r:id="rId50"/>
    <p:sldId id="1081" r:id="rId51"/>
    <p:sldId id="1082" r:id="rId52"/>
    <p:sldId id="1126" r:id="rId53"/>
    <p:sldId id="1084" r:id="rId54"/>
    <p:sldId id="1086" r:id="rId55"/>
    <p:sldId id="1097" r:id="rId56"/>
    <p:sldId id="1098" r:id="rId57"/>
    <p:sldId id="1099" r:id="rId58"/>
    <p:sldId id="1088" r:id="rId59"/>
    <p:sldId id="1089" r:id="rId60"/>
    <p:sldId id="1090" r:id="rId61"/>
    <p:sldId id="1091" r:id="rId62"/>
    <p:sldId id="1136" r:id="rId63"/>
    <p:sldId id="1092" r:id="rId64"/>
    <p:sldId id="1093" r:id="rId65"/>
    <p:sldId id="1094" r:id="rId66"/>
    <p:sldId id="1095" r:id="rId67"/>
    <p:sldId id="1096" r:id="rId68"/>
    <p:sldId id="1134" r:id="rId69"/>
    <p:sldId id="1132" r:id="rId70"/>
    <p:sldId id="1133" r:id="rId7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p15:clr>
            <a:srgbClr val="A4A3A4"/>
          </p15:clr>
        </p15:guide>
        <p15:guide id="3" pos="295" userDrawn="1">
          <p15:clr>
            <a:srgbClr val="A4A3A4"/>
          </p15:clr>
        </p15:guide>
        <p15:guide id="4" orient="horz" pos="2148" userDrawn="1">
          <p15:clr>
            <a:srgbClr val="A4A3A4"/>
          </p15:clr>
        </p15:guide>
        <p15:guide id="5" orient="horz" pos="2935" userDrawn="1">
          <p15:clr>
            <a:srgbClr val="A4A3A4"/>
          </p15:clr>
        </p15:guide>
        <p15:guide id="6" pos="544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Karfa, Pinaki (Cognizant)" initials="KP(" lastIdx="15" clrIdx="0">
    <p:extLst>
      <p:ext uri="{19B8F6BF-5375-455C-9EA6-DF929625EA0E}">
        <p15:presenceInfo xmlns:p15="http://schemas.microsoft.com/office/powerpoint/2012/main" userId="S-1-5-21-1178368992-402679808-390482200-217366" providerId="AD"/>
      </p:ext>
    </p:extLst>
  </p:cmAuthor>
  <p:cmAuthor id="3" name="Gutala, Prashant (Cognizant)" initials="GP(" lastIdx="15" clrIdx="1">
    <p:extLst>
      <p:ext uri="{19B8F6BF-5375-455C-9EA6-DF929625EA0E}">
        <p15:presenceInfo xmlns:p15="http://schemas.microsoft.com/office/powerpoint/2012/main" userId="S-1-5-21-1178368992-402679808-390482200-1519330" providerId="AD"/>
      </p:ext>
    </p:extLst>
  </p:cmAuthor>
  <p:cmAuthor id="4" name="Ray, Avra (Cognizant)" initials="RA(" lastIdx="12" clrIdx="2">
    <p:extLst>
      <p:ext uri="{19B8F6BF-5375-455C-9EA6-DF929625EA0E}">
        <p15:presenceInfo xmlns:p15="http://schemas.microsoft.com/office/powerpoint/2012/main" userId="S-1-5-21-1178368992-402679808-390482200-932415" providerId="AD"/>
      </p:ext>
    </p:extLst>
  </p:cmAuthor>
  <p:cmAuthor id="5" name="R K, Lakshmipathy (Cognizant)" initials="RKL(" lastIdx="1" clrIdx="3">
    <p:extLst>
      <p:ext uri="{19B8F6BF-5375-455C-9EA6-DF929625EA0E}">
        <p15:presenceInfo xmlns:p15="http://schemas.microsoft.com/office/powerpoint/2012/main" userId="S-1-5-21-1178368992-402679808-390482200-1362228" providerId="AD"/>
      </p:ext>
    </p:extLst>
  </p:cmAuthor>
  <p:cmAuthor id="6" name="Parameswaran, Deepak (Cognizant)" initials="DP" lastIdx="1" clrIdx="4">
    <p:extLst>
      <p:ext uri="{19B8F6BF-5375-455C-9EA6-DF929625EA0E}">
        <p15:presenceInfo xmlns:p15="http://schemas.microsoft.com/office/powerpoint/2012/main" userId="Parameswaran, Deepak (Cogniza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633A"/>
    <a:srgbClr val="D94515"/>
    <a:srgbClr val="88AAFF"/>
    <a:srgbClr val="CCCCCC"/>
    <a:srgbClr val="DCE8D4"/>
    <a:srgbClr val="FFD6D4"/>
    <a:srgbClr val="DA1E2B"/>
    <a:srgbClr val="EB2E32"/>
    <a:srgbClr val="EB1C24"/>
    <a:srgbClr val="E1ED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08" autoAdjust="0"/>
    <p:restoredTop sz="94340" autoAdjust="0"/>
  </p:normalViewPr>
  <p:slideViewPr>
    <p:cSldViewPr snapToGrid="0">
      <p:cViewPr varScale="1">
        <p:scale>
          <a:sx n="150" d="100"/>
          <a:sy n="150" d="100"/>
        </p:scale>
        <p:origin x="944" y="328"/>
      </p:cViewPr>
      <p:guideLst>
        <p:guide orient="horz" pos="1620"/>
        <p:guide pos="2880"/>
        <p:guide pos="295"/>
        <p:guide orient="horz" pos="2148"/>
        <p:guide orient="horz" pos="2935"/>
        <p:guide pos="5448"/>
      </p:guideLst>
    </p:cSldViewPr>
  </p:slideViewPr>
  <p:notesTextViewPr>
    <p:cViewPr>
      <p:scale>
        <a:sx n="3" d="2"/>
        <a:sy n="3" d="2"/>
      </p:scale>
      <p:origin x="0" y="0"/>
    </p:cViewPr>
  </p:notesTextViewPr>
  <p:sorterViewPr>
    <p:cViewPr varScale="1">
      <p:scale>
        <a:sx n="100" d="100"/>
        <a:sy n="100" d="100"/>
      </p:scale>
      <p:origin x="0" y="-4362"/>
    </p:cViewPr>
  </p:sorterViewPr>
  <p:notesViewPr>
    <p:cSldViewPr snapToGrid="0">
      <p:cViewPr varScale="1">
        <p:scale>
          <a:sx n="97" d="100"/>
          <a:sy n="97" d="100"/>
        </p:scale>
        <p:origin x="2682" y="7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c:spPr>
          <c:dPt>
            <c:idx val="0"/>
            <c:bubble3D val="0"/>
            <c:spPr>
              <a:solidFill>
                <a:srgbClr val="00B050"/>
              </a:solidFill>
              <a:ln w="19050">
                <a:noFill/>
              </a:ln>
              <a:effectLst/>
            </c:spPr>
            <c:extLst>
              <c:ext xmlns:c16="http://schemas.microsoft.com/office/drawing/2014/chart" uri="{C3380CC4-5D6E-409C-BE32-E72D297353CC}">
                <c16:uniqueId val="{00000001-2560-4B9F-AFCA-7458227A0B44}"/>
              </c:ext>
            </c:extLst>
          </c:dPt>
          <c:dPt>
            <c:idx val="1"/>
            <c:bubble3D val="0"/>
            <c:spPr>
              <a:solidFill>
                <a:srgbClr val="EB1C24"/>
              </a:solidFill>
              <a:ln w="19050">
                <a:noFill/>
              </a:ln>
              <a:effectLst/>
            </c:spPr>
            <c:extLst>
              <c:ext xmlns:c16="http://schemas.microsoft.com/office/drawing/2014/chart" uri="{C3380CC4-5D6E-409C-BE32-E72D297353CC}">
                <c16:uniqueId val="{00000003-2560-4B9F-AFCA-7458227A0B44}"/>
              </c:ext>
            </c:extLst>
          </c:dPt>
          <c:dPt>
            <c:idx val="2"/>
            <c:bubble3D val="0"/>
            <c:spPr>
              <a:solidFill>
                <a:srgbClr val="0070C0"/>
              </a:solidFill>
              <a:ln w="19050">
                <a:noFill/>
              </a:ln>
              <a:effectLst/>
            </c:spPr>
            <c:extLst>
              <c:ext xmlns:c16="http://schemas.microsoft.com/office/drawing/2014/chart" uri="{C3380CC4-5D6E-409C-BE32-E72D297353CC}">
                <c16:uniqueId val="{00000005-2560-4B9F-AFCA-7458227A0B44}"/>
              </c:ext>
            </c:extLst>
          </c:dPt>
          <c:cat>
            <c:strRef>
              <c:f>Sheet1!$A$2:$A$4</c:f>
              <c:strCache>
                <c:ptCount val="3"/>
                <c:pt idx="0">
                  <c:v>1st Qtr</c:v>
                </c:pt>
                <c:pt idx="1">
                  <c:v>2nd Qtr</c:v>
                </c:pt>
                <c:pt idx="2">
                  <c:v>3rd Qtr</c:v>
                </c:pt>
              </c:strCache>
            </c:strRef>
          </c:cat>
          <c:val>
            <c:numRef>
              <c:f>Sheet1!$B$2:$B$4</c:f>
              <c:numCache>
                <c:formatCode>0%</c:formatCode>
                <c:ptCount val="3"/>
                <c:pt idx="0">
                  <c:v>0.57999999999999996</c:v>
                </c:pt>
                <c:pt idx="1">
                  <c:v>0.28000000000000003</c:v>
                </c:pt>
                <c:pt idx="2">
                  <c:v>0.22</c:v>
                </c:pt>
              </c:numCache>
            </c:numRef>
          </c:val>
          <c:extLst>
            <c:ext xmlns:c16="http://schemas.microsoft.com/office/drawing/2014/chart" uri="{C3380CC4-5D6E-409C-BE32-E72D297353CC}">
              <c16:uniqueId val="{00000006-2560-4B9F-AFCA-7458227A0B44}"/>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10DEE6-8817-45C2-8E93-E99C678A9D04}"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en-US"/>
        </a:p>
      </dgm:t>
    </dgm:pt>
    <dgm:pt modelId="{463CF59B-8945-4EEB-93F0-3F65D1FE1A56}">
      <dgm:prSet phldrT="[Text]"/>
      <dgm:spPr>
        <a:xfrm>
          <a:off x="411695" y="212710"/>
          <a:ext cx="98555" cy="98555"/>
        </a:xfrm>
        <a:solidFill>
          <a:srgbClr val="C0504D">
            <a:lumMod val="40000"/>
            <a:lumOff val="60000"/>
          </a:srgbClr>
        </a:solidFill>
        <a:ln w="25400" cap="flat" cmpd="sng" algn="ctr">
          <a:noFill/>
          <a:prstDash val="solid"/>
        </a:ln>
        <a:effectLst/>
      </dgm:spPr>
      <dgm:t>
        <a:bodyPr/>
        <a:lstStyle/>
        <a:p>
          <a:endParaRPr lang="en-US" dirty="0">
            <a:solidFill>
              <a:sysClr val="window" lastClr="FFFFFF"/>
            </a:solidFill>
            <a:latin typeface="Calibri"/>
            <a:ea typeface="+mn-ea"/>
            <a:cs typeface="+mn-cs"/>
          </a:endParaRPr>
        </a:p>
      </dgm:t>
    </dgm:pt>
    <dgm:pt modelId="{35ED6231-FD49-45B2-835C-CE7EE95BABC7}" type="parTrans" cxnId="{23E2ABCA-029B-4207-97C7-CB88746B2270}">
      <dgm:prSet/>
      <dgm:spPr/>
      <dgm:t>
        <a:bodyPr/>
        <a:lstStyle/>
        <a:p>
          <a:endParaRPr lang="en-US"/>
        </a:p>
      </dgm:t>
    </dgm:pt>
    <dgm:pt modelId="{D6B7E91E-8CC9-4E83-B615-AE4B2F0D237D}" type="sibTrans" cxnId="{23E2ABCA-029B-4207-97C7-CB88746B2270}">
      <dgm:prSet/>
      <dgm:spPr/>
      <dgm:t>
        <a:bodyPr/>
        <a:lstStyle/>
        <a:p>
          <a:endParaRPr lang="en-US"/>
        </a:p>
      </dgm:t>
    </dgm:pt>
    <dgm:pt modelId="{00531F1A-2D1C-49B8-BEF5-C03FAFAF3EA7}">
      <dgm:prSet phldrT="[Text]"/>
      <dgm:spPr>
        <a:xfrm>
          <a:off x="287097" y="319376"/>
          <a:ext cx="98555" cy="98555"/>
        </a:xfrm>
        <a:solidFill>
          <a:srgbClr val="C0504D">
            <a:lumMod val="40000"/>
            <a:lumOff val="60000"/>
          </a:srgbClr>
        </a:solidFill>
        <a:ln w="25400" cap="flat" cmpd="sng" algn="ctr">
          <a:noFill/>
          <a:prstDash val="solid"/>
        </a:ln>
        <a:effectLst/>
      </dgm:spPr>
      <dgm:t>
        <a:bodyPr/>
        <a:lstStyle/>
        <a:p>
          <a:endParaRPr lang="en-US" dirty="0">
            <a:solidFill>
              <a:sysClr val="window" lastClr="FFFFFF"/>
            </a:solidFill>
            <a:latin typeface="Calibri"/>
            <a:ea typeface="+mn-ea"/>
            <a:cs typeface="+mn-cs"/>
          </a:endParaRPr>
        </a:p>
      </dgm:t>
    </dgm:pt>
    <dgm:pt modelId="{957615E7-0DEB-4649-ABCA-4FCACD13DF82}" type="parTrans" cxnId="{772C97D1-6359-4C6F-84C4-066FAC33A39B}">
      <dgm:prSet/>
      <dgm:spPr/>
      <dgm:t>
        <a:bodyPr/>
        <a:lstStyle/>
        <a:p>
          <a:endParaRPr lang="en-US"/>
        </a:p>
      </dgm:t>
    </dgm:pt>
    <dgm:pt modelId="{2DC349A5-88CA-4D3B-9EE0-23E36C68EE31}" type="sibTrans" cxnId="{772C97D1-6359-4C6F-84C4-066FAC33A39B}">
      <dgm:prSet/>
      <dgm:spPr/>
      <dgm:t>
        <a:bodyPr/>
        <a:lstStyle/>
        <a:p>
          <a:endParaRPr lang="en-US"/>
        </a:p>
      </dgm:t>
    </dgm:pt>
    <dgm:pt modelId="{3D47E458-72EB-4E21-92B3-D9EB5844F09B}">
      <dgm:prSet phldrT="[Text]"/>
      <dgm:spPr>
        <a:xfrm>
          <a:off x="399366" y="386908"/>
          <a:ext cx="98555" cy="98555"/>
        </a:xfrm>
        <a:solidFill>
          <a:srgbClr val="C0504D">
            <a:lumMod val="40000"/>
            <a:lumOff val="60000"/>
          </a:srgbClr>
        </a:solidFill>
        <a:ln w="25400" cap="flat" cmpd="sng" algn="ctr">
          <a:noFill/>
          <a:prstDash val="solid"/>
        </a:ln>
        <a:effectLst/>
      </dgm:spPr>
      <dgm:t>
        <a:bodyPr/>
        <a:lstStyle/>
        <a:p>
          <a:endParaRPr lang="en-US" dirty="0">
            <a:solidFill>
              <a:sysClr val="window" lastClr="FFFFFF"/>
            </a:solidFill>
            <a:latin typeface="Calibri"/>
            <a:ea typeface="+mn-ea"/>
            <a:cs typeface="+mn-cs"/>
          </a:endParaRPr>
        </a:p>
      </dgm:t>
    </dgm:pt>
    <dgm:pt modelId="{D563E569-474B-477F-8537-77C8F8801D87}" type="sibTrans" cxnId="{6E80D972-C968-4E0C-9D6E-92FAB6D5ECE7}">
      <dgm:prSet/>
      <dgm:spPr/>
      <dgm:t>
        <a:bodyPr/>
        <a:lstStyle/>
        <a:p>
          <a:endParaRPr lang="en-US"/>
        </a:p>
      </dgm:t>
    </dgm:pt>
    <dgm:pt modelId="{BB90F723-CED4-4190-A819-E3023C9EFDA8}" type="parTrans" cxnId="{6E80D972-C968-4E0C-9D6E-92FAB6D5ECE7}">
      <dgm:prSet/>
      <dgm:spPr/>
      <dgm:t>
        <a:bodyPr/>
        <a:lstStyle/>
        <a:p>
          <a:endParaRPr lang="en-US"/>
        </a:p>
      </dgm:t>
    </dgm:pt>
    <dgm:pt modelId="{4F3A5E31-A9BC-42BE-831D-D12E98272D64}">
      <dgm:prSet phldrT="[Text]" custT="1"/>
      <dgm:spPr>
        <a:xfrm>
          <a:off x="173793" y="708916"/>
          <a:ext cx="514206" cy="116864"/>
        </a:xfrm>
        <a:noFill/>
        <a:ln>
          <a:noFill/>
        </a:ln>
        <a:effectLst/>
      </dgm:spPr>
      <dgm:t>
        <a:bodyPr/>
        <a:lstStyle/>
        <a:p>
          <a:endParaRPr lang="en-US" sz="1100" b="1" dirty="0">
            <a:solidFill>
              <a:sysClr val="windowText" lastClr="000000">
                <a:lumMod val="65000"/>
                <a:lumOff val="35000"/>
              </a:sysClr>
            </a:solidFill>
            <a:latin typeface="Calibri"/>
            <a:ea typeface="+mn-ea"/>
            <a:cs typeface="+mn-cs"/>
          </a:endParaRPr>
        </a:p>
      </dgm:t>
    </dgm:pt>
    <dgm:pt modelId="{890175C5-61EF-46A0-8AE1-A15553B47CA8}" type="sibTrans" cxnId="{CEEAECA5-6E30-4782-BCFB-53F3B81B21CD}">
      <dgm:prSet/>
      <dgm:spPr/>
      <dgm:t>
        <a:bodyPr/>
        <a:lstStyle/>
        <a:p>
          <a:endParaRPr lang="en-US"/>
        </a:p>
      </dgm:t>
    </dgm:pt>
    <dgm:pt modelId="{F1A4840A-4E17-46F3-ADAC-EBA5EFE0675C}" type="parTrans" cxnId="{CEEAECA5-6E30-4782-BCFB-53F3B81B21CD}">
      <dgm:prSet/>
      <dgm:spPr/>
      <dgm:t>
        <a:bodyPr/>
        <a:lstStyle/>
        <a:p>
          <a:endParaRPr lang="en-US"/>
        </a:p>
      </dgm:t>
    </dgm:pt>
    <dgm:pt modelId="{2F05F3E7-6B7A-4026-965E-AD1F76942CCB}" type="pres">
      <dgm:prSet presAssocID="{7310DEE6-8817-45C2-8E93-E99C678A9D04}" presName="Name0" presStyleCnt="0">
        <dgm:presLayoutVars>
          <dgm:chMax val="4"/>
          <dgm:resizeHandles val="exact"/>
        </dgm:presLayoutVars>
      </dgm:prSet>
      <dgm:spPr/>
    </dgm:pt>
    <dgm:pt modelId="{7CD3B46D-9FDF-49EB-92CE-6F0CAE1A85D6}" type="pres">
      <dgm:prSet presAssocID="{7310DEE6-8817-45C2-8E93-E99C678A9D04}" presName="ellipse" presStyleLbl="trBgShp" presStyleIdx="0" presStyleCnt="1" custLinFactY="25049" custLinFactNeighborY="100000"/>
      <dgm:spPr>
        <a:xfrm>
          <a:off x="151262" y="373033"/>
          <a:ext cx="552771" cy="191970"/>
        </a:xfrm>
        <a:prstGeom prst="ellipse">
          <a:avLst/>
        </a:prstGeom>
        <a:solidFill>
          <a:sysClr val="window" lastClr="FFFFFF">
            <a:lumMod val="85000"/>
            <a:alpha val="40000"/>
          </a:sysClr>
        </a:solidFill>
        <a:ln>
          <a:noFill/>
        </a:ln>
        <a:effectLst/>
      </dgm:spPr>
    </dgm:pt>
    <dgm:pt modelId="{9A0472B1-3A3A-481E-853A-234B2AFC0316}" type="pres">
      <dgm:prSet presAssocID="{7310DEE6-8817-45C2-8E93-E99C678A9D04}" presName="arrow1" presStyleLbl="fgShp" presStyleIdx="0" presStyleCnt="1" custFlipVert="1" custScaleX="119952" custScaleY="245135" custLinFactY="9412" custLinFactNeighborY="100000"/>
      <dgm:spPr>
        <a:xfrm flipV="1">
          <a:off x="364254" y="628307"/>
          <a:ext cx="128500" cy="168066"/>
        </a:xfrm>
        <a:prstGeom prst="downArrow">
          <a:avLst/>
        </a:prstGeom>
        <a:solidFill>
          <a:sysClr val="window" lastClr="FFFFFF">
            <a:lumMod val="75000"/>
          </a:sysClr>
        </a:solidFill>
        <a:ln w="6350" cap="flat" cmpd="sng" algn="ctr">
          <a:noFill/>
          <a:prstDash val="sysDash"/>
        </a:ln>
        <a:effectLst/>
      </dgm:spPr>
    </dgm:pt>
    <dgm:pt modelId="{FB6AC9B3-2369-4517-8486-8BEBCC277567}" type="pres">
      <dgm:prSet presAssocID="{7310DEE6-8817-45C2-8E93-E99C678A9D04}" presName="rectangle" presStyleLbl="revTx" presStyleIdx="0" presStyleCnt="1" custScaleY="90909" custLinFactNeighborX="465" custLinFactNeighborY="35144">
        <dgm:presLayoutVars>
          <dgm:bulletEnabled val="1"/>
        </dgm:presLayoutVars>
      </dgm:prSet>
      <dgm:spPr>
        <a:prstGeom prst="rect">
          <a:avLst/>
        </a:prstGeom>
      </dgm:spPr>
    </dgm:pt>
    <dgm:pt modelId="{E7EAB52F-DC65-49CD-A183-320804531CB3}" type="pres">
      <dgm:prSet presAssocID="{00531F1A-2D1C-49B8-BEF5-C03FAFAF3EA7}" presName="item1" presStyleLbl="node1" presStyleIdx="0" presStyleCnt="3" custScaleX="51111" custScaleY="51111">
        <dgm:presLayoutVars>
          <dgm:bulletEnabled val="1"/>
        </dgm:presLayoutVars>
      </dgm:prSet>
      <dgm:spPr>
        <a:prstGeom prst="ellipse">
          <a:avLst/>
        </a:prstGeom>
      </dgm:spPr>
    </dgm:pt>
    <dgm:pt modelId="{3BEC05E1-8685-4738-A8F9-344AB08FCB2B}" type="pres">
      <dgm:prSet presAssocID="{3D47E458-72EB-4E21-92B3-D9EB5844F09B}" presName="item2" presStyleLbl="node1" presStyleIdx="1" presStyleCnt="3" custScaleX="51111" custScaleY="51111" custLinFactNeighborX="13333" custLinFactNeighborY="40000">
        <dgm:presLayoutVars>
          <dgm:bulletEnabled val="1"/>
        </dgm:presLayoutVars>
      </dgm:prSet>
      <dgm:spPr>
        <a:prstGeom prst="ellipse">
          <a:avLst/>
        </a:prstGeom>
      </dgm:spPr>
    </dgm:pt>
    <dgm:pt modelId="{27FDBFA1-0289-43EB-A84C-538465042C9F}" type="pres">
      <dgm:prSet presAssocID="{4F3A5E31-A9BC-42BE-831D-D12E98272D64}" presName="item3" presStyleLbl="node1" presStyleIdx="2" presStyleCnt="3" custScaleX="51111" custScaleY="51111" custLinFactNeighborX="-24273" custLinFactNeighborY="8861">
        <dgm:presLayoutVars>
          <dgm:bulletEnabled val="1"/>
        </dgm:presLayoutVars>
      </dgm:prSet>
      <dgm:spPr>
        <a:prstGeom prst="ellipse">
          <a:avLst/>
        </a:prstGeom>
      </dgm:spPr>
    </dgm:pt>
    <dgm:pt modelId="{5AEE22EC-F9DB-43E8-9112-AA082DFCB87B}" type="pres">
      <dgm:prSet presAssocID="{7310DEE6-8817-45C2-8E93-E99C678A9D04}" presName="funnel" presStyleLbl="trAlignAcc1" presStyleIdx="0" presStyleCnt="1" custFlipVert="1"/>
      <dgm:spPr>
        <a:xfrm flipV="1">
          <a:off x="128551" y="109408"/>
          <a:ext cx="599907" cy="479925"/>
        </a:xfrm>
        <a:prstGeom prst="funnel">
          <a:avLst/>
        </a:prstGeom>
        <a:solidFill>
          <a:srgbClr val="1F497D">
            <a:lumMod val="60000"/>
            <a:lumOff val="40000"/>
            <a:alpha val="40000"/>
          </a:srgbClr>
        </a:solidFill>
        <a:ln w="9525" cap="flat" cmpd="sng" algn="ctr">
          <a:noFill/>
          <a:prstDash val="solid"/>
        </a:ln>
        <a:effectLst/>
      </dgm:spPr>
    </dgm:pt>
  </dgm:ptLst>
  <dgm:cxnLst>
    <dgm:cxn modelId="{EBF38443-7F08-470C-99AB-DBF1BA67089D}" type="presOf" srcId="{463CF59B-8945-4EEB-93F0-3F65D1FE1A56}" destId="{27FDBFA1-0289-43EB-A84C-538465042C9F}" srcOrd="0" destOrd="0" presId="urn:microsoft.com/office/officeart/2005/8/layout/funnel1"/>
    <dgm:cxn modelId="{6E80D972-C968-4E0C-9D6E-92FAB6D5ECE7}" srcId="{7310DEE6-8817-45C2-8E93-E99C678A9D04}" destId="{3D47E458-72EB-4E21-92B3-D9EB5844F09B}" srcOrd="2" destOrd="0" parTransId="{BB90F723-CED4-4190-A819-E3023C9EFDA8}" sibTransId="{D563E569-474B-477F-8537-77C8F8801D87}"/>
    <dgm:cxn modelId="{DA41A28F-D74A-42BE-9D8C-C5A15A38D10B}" type="presOf" srcId="{7310DEE6-8817-45C2-8E93-E99C678A9D04}" destId="{2F05F3E7-6B7A-4026-965E-AD1F76942CCB}" srcOrd="0" destOrd="0" presId="urn:microsoft.com/office/officeart/2005/8/layout/funnel1"/>
    <dgm:cxn modelId="{CEEAECA5-6E30-4782-BCFB-53F3B81B21CD}" srcId="{7310DEE6-8817-45C2-8E93-E99C678A9D04}" destId="{4F3A5E31-A9BC-42BE-831D-D12E98272D64}" srcOrd="3" destOrd="0" parTransId="{F1A4840A-4E17-46F3-ADAC-EBA5EFE0675C}" sibTransId="{890175C5-61EF-46A0-8AE1-A15553B47CA8}"/>
    <dgm:cxn modelId="{687FEEB2-2718-4A42-B517-6A4FA9594DCA}" type="presOf" srcId="{00531F1A-2D1C-49B8-BEF5-C03FAFAF3EA7}" destId="{3BEC05E1-8685-4738-A8F9-344AB08FCB2B}" srcOrd="0" destOrd="0" presId="urn:microsoft.com/office/officeart/2005/8/layout/funnel1"/>
    <dgm:cxn modelId="{23E2ABCA-029B-4207-97C7-CB88746B2270}" srcId="{7310DEE6-8817-45C2-8E93-E99C678A9D04}" destId="{463CF59B-8945-4EEB-93F0-3F65D1FE1A56}" srcOrd="0" destOrd="0" parTransId="{35ED6231-FD49-45B2-835C-CE7EE95BABC7}" sibTransId="{D6B7E91E-8CC9-4E83-B615-AE4B2F0D237D}"/>
    <dgm:cxn modelId="{772C97D1-6359-4C6F-84C4-066FAC33A39B}" srcId="{7310DEE6-8817-45C2-8E93-E99C678A9D04}" destId="{00531F1A-2D1C-49B8-BEF5-C03FAFAF3EA7}" srcOrd="1" destOrd="0" parTransId="{957615E7-0DEB-4649-ABCA-4FCACD13DF82}" sibTransId="{2DC349A5-88CA-4D3B-9EE0-23E36C68EE31}"/>
    <dgm:cxn modelId="{C9085CF6-6F82-47DA-9AAC-D27FB5742A76}" type="presOf" srcId="{3D47E458-72EB-4E21-92B3-D9EB5844F09B}" destId="{E7EAB52F-DC65-49CD-A183-320804531CB3}" srcOrd="0" destOrd="0" presId="urn:microsoft.com/office/officeart/2005/8/layout/funnel1"/>
    <dgm:cxn modelId="{74C537FD-59D2-4463-87B2-993D0D2E3397}" type="presOf" srcId="{4F3A5E31-A9BC-42BE-831D-D12E98272D64}" destId="{FB6AC9B3-2369-4517-8486-8BEBCC277567}" srcOrd="0" destOrd="0" presId="urn:microsoft.com/office/officeart/2005/8/layout/funnel1"/>
    <dgm:cxn modelId="{20F0FD5B-4F6F-45DC-BD30-056643F27A1E}" type="presParOf" srcId="{2F05F3E7-6B7A-4026-965E-AD1F76942CCB}" destId="{7CD3B46D-9FDF-49EB-92CE-6F0CAE1A85D6}" srcOrd="0" destOrd="0" presId="urn:microsoft.com/office/officeart/2005/8/layout/funnel1"/>
    <dgm:cxn modelId="{3549BF7B-69BB-4D1F-B5A4-46E1B05C93CD}" type="presParOf" srcId="{2F05F3E7-6B7A-4026-965E-AD1F76942CCB}" destId="{9A0472B1-3A3A-481E-853A-234B2AFC0316}" srcOrd="1" destOrd="0" presId="urn:microsoft.com/office/officeart/2005/8/layout/funnel1"/>
    <dgm:cxn modelId="{30FB0065-CE3C-4E1B-B7E9-A53082877796}" type="presParOf" srcId="{2F05F3E7-6B7A-4026-965E-AD1F76942CCB}" destId="{FB6AC9B3-2369-4517-8486-8BEBCC277567}" srcOrd="2" destOrd="0" presId="urn:microsoft.com/office/officeart/2005/8/layout/funnel1"/>
    <dgm:cxn modelId="{0F37F240-3218-4877-AC41-9FAEA9055AE0}" type="presParOf" srcId="{2F05F3E7-6B7A-4026-965E-AD1F76942CCB}" destId="{E7EAB52F-DC65-49CD-A183-320804531CB3}" srcOrd="3" destOrd="0" presId="urn:microsoft.com/office/officeart/2005/8/layout/funnel1"/>
    <dgm:cxn modelId="{5C61DC99-D94B-486F-8276-07C6D0017672}" type="presParOf" srcId="{2F05F3E7-6B7A-4026-965E-AD1F76942CCB}" destId="{3BEC05E1-8685-4738-A8F9-344AB08FCB2B}" srcOrd="4" destOrd="0" presId="urn:microsoft.com/office/officeart/2005/8/layout/funnel1"/>
    <dgm:cxn modelId="{ED612D91-A8D7-4E50-BDBB-A37CE8BA9F69}" type="presParOf" srcId="{2F05F3E7-6B7A-4026-965E-AD1F76942CCB}" destId="{27FDBFA1-0289-43EB-A84C-538465042C9F}" srcOrd="5" destOrd="0" presId="urn:microsoft.com/office/officeart/2005/8/layout/funnel1"/>
    <dgm:cxn modelId="{D041358E-E86B-42EB-A94B-4CCFCA96C4B2}" type="presParOf" srcId="{2F05F3E7-6B7A-4026-965E-AD1F76942CCB}" destId="{5AEE22EC-F9DB-43E8-9112-AA082DFCB87B}"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D3B46D-9FDF-49EB-92CE-6F0CAE1A85D6}">
      <dsp:nvSpPr>
        <dsp:cNvPr id="0" name=""/>
        <dsp:cNvSpPr/>
      </dsp:nvSpPr>
      <dsp:spPr>
        <a:xfrm>
          <a:off x="120508" y="270987"/>
          <a:ext cx="440385" cy="152940"/>
        </a:xfrm>
        <a:prstGeom prst="ellipse">
          <a:avLst/>
        </a:prstGeom>
        <a:solidFill>
          <a:sysClr val="window" lastClr="FFFFFF">
            <a:lumMod val="85000"/>
            <a:alpha val="40000"/>
          </a:sysClr>
        </a:solidFill>
        <a:ln>
          <a:noFill/>
        </a:ln>
        <a:effectLst/>
      </dsp:spPr>
      <dsp:style>
        <a:lnRef idx="0">
          <a:scrgbClr r="0" g="0" b="0"/>
        </a:lnRef>
        <a:fillRef idx="1">
          <a:scrgbClr r="0" g="0" b="0"/>
        </a:fillRef>
        <a:effectRef idx="0">
          <a:scrgbClr r="0" g="0" b="0"/>
        </a:effectRef>
        <a:fontRef idx="minor"/>
      </dsp:style>
    </dsp:sp>
    <dsp:sp modelId="{9A0472B1-3A3A-481E-853A-234B2AFC0316}">
      <dsp:nvSpPr>
        <dsp:cNvPr id="0" name=""/>
        <dsp:cNvSpPr/>
      </dsp:nvSpPr>
      <dsp:spPr>
        <a:xfrm flipV="1">
          <a:off x="290196" y="474360"/>
          <a:ext cx="102374" cy="133896"/>
        </a:xfrm>
        <a:prstGeom prst="downArrow">
          <a:avLst/>
        </a:prstGeom>
        <a:solidFill>
          <a:sysClr val="window" lastClr="FFFFFF">
            <a:lumMod val="75000"/>
          </a:sysClr>
        </a:solidFill>
        <a:ln w="6350" cap="flat" cmpd="sng" algn="ctr">
          <a:noFill/>
          <a:prstDash val="sysDash"/>
          <a:miter lim="800000"/>
        </a:ln>
        <a:effectLst/>
      </dsp:spPr>
      <dsp:style>
        <a:lnRef idx="2">
          <a:scrgbClr r="0" g="0" b="0"/>
        </a:lnRef>
        <a:fillRef idx="1">
          <a:scrgbClr r="0" g="0" b="0"/>
        </a:fillRef>
        <a:effectRef idx="0">
          <a:scrgbClr r="0" g="0" b="0"/>
        </a:effectRef>
        <a:fontRef idx="minor"/>
      </dsp:style>
    </dsp:sp>
    <dsp:sp modelId="{FB6AC9B3-2369-4517-8486-8BEBCC277567}">
      <dsp:nvSpPr>
        <dsp:cNvPr id="0" name=""/>
        <dsp:cNvSpPr/>
      </dsp:nvSpPr>
      <dsp:spPr>
        <a:xfrm>
          <a:off x="138458" y="538580"/>
          <a:ext cx="409660" cy="931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endParaRPr lang="en-US" sz="1100" b="1" kern="1200" dirty="0">
            <a:solidFill>
              <a:sysClr val="windowText" lastClr="000000">
                <a:lumMod val="65000"/>
                <a:lumOff val="35000"/>
              </a:sysClr>
            </a:solidFill>
            <a:latin typeface="Calibri"/>
            <a:ea typeface="+mn-ea"/>
            <a:cs typeface="+mn-cs"/>
          </a:endParaRPr>
        </a:p>
      </dsp:txBody>
      <dsp:txXfrm>
        <a:off x="138458" y="538580"/>
        <a:ext cx="409660" cy="93104"/>
      </dsp:txXfrm>
    </dsp:sp>
    <dsp:sp modelId="{E7EAB52F-DC65-49CD-A183-320804531CB3}">
      <dsp:nvSpPr>
        <dsp:cNvPr id="0" name=""/>
        <dsp:cNvSpPr/>
      </dsp:nvSpPr>
      <dsp:spPr>
        <a:xfrm>
          <a:off x="318169" y="282041"/>
          <a:ext cx="78518" cy="78518"/>
        </a:xfrm>
        <a:prstGeom prst="ellipse">
          <a:avLst/>
        </a:prstGeom>
        <a:solidFill>
          <a:srgbClr val="C0504D">
            <a:lumMod val="40000"/>
            <a:lumOff val="60000"/>
          </a:srgbClr>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endParaRPr lang="en-US" sz="500" kern="1200" dirty="0">
            <a:solidFill>
              <a:sysClr val="window" lastClr="FFFFFF"/>
            </a:solidFill>
            <a:latin typeface="Calibri"/>
            <a:ea typeface="+mn-ea"/>
            <a:cs typeface="+mn-cs"/>
          </a:endParaRPr>
        </a:p>
      </dsp:txBody>
      <dsp:txXfrm>
        <a:off x="329668" y="293540"/>
        <a:ext cx="55520" cy="55520"/>
      </dsp:txXfrm>
    </dsp:sp>
    <dsp:sp modelId="{3BEC05E1-8685-4738-A8F9-344AB08FCB2B}">
      <dsp:nvSpPr>
        <dsp:cNvPr id="0" name=""/>
        <dsp:cNvSpPr/>
      </dsp:nvSpPr>
      <dsp:spPr>
        <a:xfrm>
          <a:off x="228726" y="228239"/>
          <a:ext cx="78518" cy="78518"/>
        </a:xfrm>
        <a:prstGeom prst="ellipse">
          <a:avLst/>
        </a:prstGeom>
        <a:solidFill>
          <a:srgbClr val="C0504D">
            <a:lumMod val="40000"/>
            <a:lumOff val="60000"/>
          </a:srgbClr>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endParaRPr lang="en-US" sz="500" kern="1200" dirty="0">
            <a:solidFill>
              <a:sysClr val="window" lastClr="FFFFFF"/>
            </a:solidFill>
            <a:latin typeface="Calibri"/>
            <a:ea typeface="+mn-ea"/>
            <a:cs typeface="+mn-cs"/>
          </a:endParaRPr>
        </a:p>
      </dsp:txBody>
      <dsp:txXfrm>
        <a:off x="240225" y="239738"/>
        <a:ext cx="55520" cy="55520"/>
      </dsp:txXfrm>
    </dsp:sp>
    <dsp:sp modelId="{27FDBFA1-0289-43EB-A84C-538465042C9F}">
      <dsp:nvSpPr>
        <dsp:cNvPr id="0" name=""/>
        <dsp:cNvSpPr/>
      </dsp:nvSpPr>
      <dsp:spPr>
        <a:xfrm>
          <a:off x="327992" y="143260"/>
          <a:ext cx="78518" cy="78518"/>
        </a:xfrm>
        <a:prstGeom prst="ellipse">
          <a:avLst/>
        </a:prstGeom>
        <a:solidFill>
          <a:srgbClr val="C0504D">
            <a:lumMod val="40000"/>
            <a:lumOff val="60000"/>
          </a:srgbClr>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endParaRPr lang="en-US" sz="500" kern="1200" dirty="0">
            <a:solidFill>
              <a:sysClr val="window" lastClr="FFFFFF"/>
            </a:solidFill>
            <a:latin typeface="Calibri"/>
            <a:ea typeface="+mn-ea"/>
            <a:cs typeface="+mn-cs"/>
          </a:endParaRPr>
        </a:p>
      </dsp:txBody>
      <dsp:txXfrm>
        <a:off x="339491" y="154759"/>
        <a:ext cx="55520" cy="55520"/>
      </dsp:txXfrm>
    </dsp:sp>
    <dsp:sp modelId="{5AEE22EC-F9DB-43E8-9112-AA082DFCB87B}">
      <dsp:nvSpPr>
        <dsp:cNvPr id="0" name=""/>
        <dsp:cNvSpPr/>
      </dsp:nvSpPr>
      <dsp:spPr>
        <a:xfrm flipV="1">
          <a:off x="102415" y="60961"/>
          <a:ext cx="477937" cy="382350"/>
        </a:xfrm>
        <a:prstGeom prst="funnel">
          <a:avLst/>
        </a:prstGeom>
        <a:solidFill>
          <a:srgbClr val="1F497D">
            <a:lumMod val="60000"/>
            <a:lumOff val="40000"/>
            <a:alpha val="40000"/>
          </a:srgbClr>
        </a:solidFill>
        <a:ln w="9525" cap="flat" cmpd="sng" algn="ctr">
          <a:no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65504ED-601C-9F41-A2BB-A84CD9D575D8}" type="datetimeFigureOut">
              <a:rPr lang="en-US" smtClean="0"/>
              <a:t>10/8/24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9185347-B0FD-EF4B-941B-A92CF753AB4E}" type="slidenum">
              <a:rPr lang="en-US" smtClean="0"/>
              <a:t>‹#›</a:t>
            </a:fld>
            <a:endParaRPr lang="en-US"/>
          </a:p>
        </p:txBody>
      </p:sp>
    </p:spTree>
    <p:extLst>
      <p:ext uri="{BB962C8B-B14F-4D97-AF65-F5344CB8AC3E}">
        <p14:creationId xmlns:p14="http://schemas.microsoft.com/office/powerpoint/2010/main" val="40816834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499A69-9E3B-7C4C-9E3F-523F007A72CB}" type="datetimeFigureOut">
              <a:rPr lang="en-US" smtClean="0"/>
              <a:t>10/8/24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2D6E04-3A2F-4B48-A297-666578EDF1B3}" type="slidenum">
              <a:rPr lang="en-US" smtClean="0"/>
              <a:t>‹#›</a:t>
            </a:fld>
            <a:endParaRPr lang="en-US"/>
          </a:p>
        </p:txBody>
      </p:sp>
    </p:spTree>
    <p:extLst>
      <p:ext uri="{BB962C8B-B14F-4D97-AF65-F5344CB8AC3E}">
        <p14:creationId xmlns:p14="http://schemas.microsoft.com/office/powerpoint/2010/main" val="286991402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2D6E04-3A2F-4B48-A297-666578EDF1B3}" type="slidenum">
              <a:rPr lang="en-US" smtClean="0"/>
              <a:t>7</a:t>
            </a:fld>
            <a:endParaRPr lang="en-US" dirty="0"/>
          </a:p>
        </p:txBody>
      </p:sp>
    </p:spTree>
    <p:extLst>
      <p:ext uri="{BB962C8B-B14F-4D97-AF65-F5344CB8AC3E}">
        <p14:creationId xmlns:p14="http://schemas.microsoft.com/office/powerpoint/2010/main" val="41090438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2-3</a:t>
            </a:r>
            <a:r>
              <a:rPr lang="en-US" baseline="0" dirty="0"/>
              <a:t> IT examples</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is-IS" baseline="0" dirty="0"/>
              <a:t>The intersting part of this is the capabilities that our client will invest in to enable this opportunity at scale. They, like you recognize that Food Co’s have been slow to leverage digital techniologies to stay ahead of consumer demand, so are leveraging this strategic capabilities map as their north star to guide their IT &amp; R&amp;D invetsments</a:t>
            </a:r>
          </a:p>
          <a:p>
            <a:endParaRPr lang="en-US" baseline="0" dirty="0"/>
          </a:p>
          <a:p>
            <a:r>
              <a:rPr lang="en-US" baseline="0" dirty="0"/>
              <a:t>Here are three tangible IT examples that are being built out to enable this platform;</a:t>
            </a:r>
          </a:p>
          <a:p>
            <a:endParaRPr lang="en-US" baseline="0" dirty="0"/>
          </a:p>
          <a:p>
            <a:r>
              <a:rPr lang="en-US" baseline="0" dirty="0"/>
              <a:t>/ personalized, functional nutrition is about a 1:1 relationship between brands and people, and the ability of these brands to leverage their consumers’ biomarkers, and genetic data, and translate this into a personalized and customized portfolio of products, and tailored nutrition plan</a:t>
            </a:r>
            <a:r>
              <a:rPr lang="is-IS" baseline="0" dirty="0"/>
              <a:t>…..</a:t>
            </a:r>
          </a:p>
          <a:p>
            <a:endParaRPr lang="is-IS" baseline="0" dirty="0"/>
          </a:p>
          <a:p>
            <a:r>
              <a:rPr lang="is-IS" baseline="0" dirty="0"/>
              <a:t>/ this is all about data and being abel to translate this data into </a:t>
            </a:r>
          </a:p>
          <a:p>
            <a:endParaRPr lang="is-IS" baseline="0" dirty="0"/>
          </a:p>
          <a:p>
            <a:r>
              <a:rPr lang="is-IS" baseline="0" dirty="0"/>
              <a:t>1 is a more dynamic, agile data capability whereby they can leverage disperate data, from CRM, POS, biometric and genetic data and translate these to insights on a 1:1 level that commercial and marketing teams can translate into product innovation</a:t>
            </a:r>
          </a:p>
          <a:p>
            <a:endParaRPr lang="is-IS" baseline="0" dirty="0"/>
          </a:p>
          <a:p>
            <a:r>
              <a:rPr lang="is-IS" baseline="0" dirty="0"/>
              <a:t>/ since this is about personalized functional nutrition, trust is paramount, as such advanced food safety is necessary, so how do they enable greater speed to market and really become world class within food safety and transparency, through the entire supply chain. Here we’ve framed opportunities to both build and partner with Food Safety food tech companies like FoodLogio, Ripe.I.O, automation, such that product could be develioped faster and safer</a:t>
            </a:r>
          </a:p>
          <a:p>
            <a:endParaRPr lang="is-I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is-IS" baseline="0" dirty="0"/>
              <a:t>/ the second is a D2C platform so that these personalized nutrition products and services can be delivered directly to consumers</a:t>
            </a:r>
          </a:p>
          <a:p>
            <a:endParaRPr lang="is-IS" baseline="0" dirty="0"/>
          </a:p>
          <a:p>
            <a:endParaRPr lang="is-IS" baseline="0" dirty="0"/>
          </a:p>
        </p:txBody>
      </p:sp>
      <p:sp>
        <p:nvSpPr>
          <p:cNvPr id="4" name="Slide Number Placeholder 3"/>
          <p:cNvSpPr>
            <a:spLocks noGrp="1"/>
          </p:cNvSpPr>
          <p:nvPr>
            <p:ph type="sldNum" sz="quarter" idx="10"/>
          </p:nvPr>
        </p:nvSpPr>
        <p:spPr/>
        <p:txBody>
          <a:bodyPr/>
          <a:lstStyle/>
          <a:p>
            <a:fld id="{DD342252-4644-9E4F-BCCD-7DD88DA5D8A2}" type="slidenum">
              <a:rPr lang="en-US" smtClean="0"/>
              <a:t>23</a:t>
            </a:fld>
            <a:endParaRPr lang="en-US"/>
          </a:p>
        </p:txBody>
      </p:sp>
    </p:spTree>
    <p:extLst>
      <p:ext uri="{BB962C8B-B14F-4D97-AF65-F5344CB8AC3E}">
        <p14:creationId xmlns:p14="http://schemas.microsoft.com/office/powerpoint/2010/main" val="599957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2-3</a:t>
            </a:r>
            <a:r>
              <a:rPr lang="en-US" baseline="0" dirty="0"/>
              <a:t> IT examples</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is-IS" baseline="0" dirty="0"/>
              <a:t>The intersting part of this is the capabilities that our client will invest in to enable this opportunity at scale. They, like you recognize that Food Co’s have been slow to leverage digital techniologies to stay ahead of consumer demand, so are leveraging this strategic capabilities map as their north star to guide their IT &amp; R&amp;D invetsments</a:t>
            </a:r>
          </a:p>
          <a:p>
            <a:endParaRPr lang="en-US" baseline="0" dirty="0"/>
          </a:p>
          <a:p>
            <a:r>
              <a:rPr lang="en-US" baseline="0" dirty="0"/>
              <a:t>Here are three tangible IT examples that are being built out to enable this platform;</a:t>
            </a:r>
          </a:p>
          <a:p>
            <a:endParaRPr lang="en-US" baseline="0" dirty="0"/>
          </a:p>
          <a:p>
            <a:r>
              <a:rPr lang="en-US" baseline="0" dirty="0"/>
              <a:t>/ personalized, functional nutrition is about a 1:1 relationship between brands and people, and the ability of these brands to leverage their consumers’ biomarkers, and genetic data, and translate this into a personalized and customized portfolio of products, and tailored nutrition plan</a:t>
            </a:r>
            <a:r>
              <a:rPr lang="is-IS" baseline="0" dirty="0"/>
              <a:t>…..</a:t>
            </a:r>
          </a:p>
          <a:p>
            <a:endParaRPr lang="is-IS" baseline="0" dirty="0"/>
          </a:p>
          <a:p>
            <a:r>
              <a:rPr lang="is-IS" baseline="0" dirty="0"/>
              <a:t>/ this is all about data and being abel to translate this data into </a:t>
            </a:r>
          </a:p>
          <a:p>
            <a:endParaRPr lang="is-IS" baseline="0" dirty="0"/>
          </a:p>
          <a:p>
            <a:r>
              <a:rPr lang="is-IS" baseline="0" dirty="0"/>
              <a:t>1 is a more dynamic, agile data capability whereby they can leverage disperate data, from CRM, POS, biometric and genetic data and translate these to insights on a 1:1 level that commercial and marketing teams can translate into product innovation</a:t>
            </a:r>
          </a:p>
          <a:p>
            <a:endParaRPr lang="is-IS" baseline="0" dirty="0"/>
          </a:p>
          <a:p>
            <a:r>
              <a:rPr lang="is-IS" baseline="0" dirty="0"/>
              <a:t>/ since this is about personalized functional nutrition, trust is paramount, as such advanced food safety is necessary, so how do they enable greater speed to market and really become world class within food safety and transparency, through the entire supply chain. Here we’ve framed opportunities to both build and partner with Food Safety food tech companies like FoodLogio, Ripe.I.O, automation, such that product could be develioped faster and safer</a:t>
            </a:r>
          </a:p>
          <a:p>
            <a:endParaRPr lang="is-I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is-IS" baseline="0" dirty="0"/>
              <a:t>/ the second is a D2C platform so that these personalized nutrition products and services can be delivered directly to consumers</a:t>
            </a:r>
          </a:p>
          <a:p>
            <a:endParaRPr lang="is-IS" baseline="0" dirty="0"/>
          </a:p>
          <a:p>
            <a:endParaRPr lang="is-IS" baseline="0" dirty="0"/>
          </a:p>
        </p:txBody>
      </p:sp>
      <p:sp>
        <p:nvSpPr>
          <p:cNvPr id="4" name="Slide Number Placeholder 3"/>
          <p:cNvSpPr>
            <a:spLocks noGrp="1"/>
          </p:cNvSpPr>
          <p:nvPr>
            <p:ph type="sldNum" sz="quarter" idx="10"/>
          </p:nvPr>
        </p:nvSpPr>
        <p:spPr/>
        <p:txBody>
          <a:bodyPr/>
          <a:lstStyle/>
          <a:p>
            <a:fld id="{DD342252-4644-9E4F-BCCD-7DD88DA5D8A2}" type="slidenum">
              <a:rPr lang="en-US" smtClean="0"/>
              <a:t>24</a:t>
            </a:fld>
            <a:endParaRPr lang="en-US"/>
          </a:p>
        </p:txBody>
      </p:sp>
    </p:spTree>
    <p:extLst>
      <p:ext uri="{BB962C8B-B14F-4D97-AF65-F5344CB8AC3E}">
        <p14:creationId xmlns:p14="http://schemas.microsoft.com/office/powerpoint/2010/main" val="1713129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B02D6E04-3A2F-4B48-A297-666578EDF1B3}" type="slidenum">
              <a:rPr lang="en-US" smtClean="0"/>
              <a:t>28</a:t>
            </a:fld>
            <a:endParaRPr lang="en-US" dirty="0"/>
          </a:p>
        </p:txBody>
      </p:sp>
    </p:spTree>
    <p:extLst>
      <p:ext uri="{BB962C8B-B14F-4D97-AF65-F5344CB8AC3E}">
        <p14:creationId xmlns:p14="http://schemas.microsoft.com/office/powerpoint/2010/main" val="19611856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B02D6E04-3A2F-4B48-A297-666578EDF1B3}" type="slidenum">
              <a:rPr lang="en-US" smtClean="0"/>
              <a:t>29</a:t>
            </a:fld>
            <a:endParaRPr lang="en-US" dirty="0"/>
          </a:p>
        </p:txBody>
      </p:sp>
    </p:spTree>
    <p:extLst>
      <p:ext uri="{BB962C8B-B14F-4D97-AF65-F5344CB8AC3E}">
        <p14:creationId xmlns:p14="http://schemas.microsoft.com/office/powerpoint/2010/main" val="402010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B02D6E04-3A2F-4B48-A297-666578EDF1B3}" type="slidenum">
              <a:rPr lang="en-US" smtClean="0"/>
              <a:t>30</a:t>
            </a:fld>
            <a:endParaRPr lang="en-US" dirty="0"/>
          </a:p>
        </p:txBody>
      </p:sp>
    </p:spTree>
    <p:extLst>
      <p:ext uri="{BB962C8B-B14F-4D97-AF65-F5344CB8AC3E}">
        <p14:creationId xmlns:p14="http://schemas.microsoft.com/office/powerpoint/2010/main" val="26512481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B02D6E04-3A2F-4B48-A297-666578EDF1B3}" type="slidenum">
              <a:rPr lang="en-US" smtClean="0"/>
              <a:t>31</a:t>
            </a:fld>
            <a:endParaRPr lang="en-US" dirty="0"/>
          </a:p>
        </p:txBody>
      </p:sp>
    </p:spTree>
    <p:extLst>
      <p:ext uri="{BB962C8B-B14F-4D97-AF65-F5344CB8AC3E}">
        <p14:creationId xmlns:p14="http://schemas.microsoft.com/office/powerpoint/2010/main" val="30194884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B02D6E04-3A2F-4B48-A297-666578EDF1B3}" type="slidenum">
              <a:rPr lang="en-US" smtClean="0"/>
              <a:t>32</a:t>
            </a:fld>
            <a:endParaRPr lang="en-US" dirty="0"/>
          </a:p>
        </p:txBody>
      </p:sp>
    </p:spTree>
    <p:extLst>
      <p:ext uri="{BB962C8B-B14F-4D97-AF65-F5344CB8AC3E}">
        <p14:creationId xmlns:p14="http://schemas.microsoft.com/office/powerpoint/2010/main" val="31887064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B02D6E04-3A2F-4B48-A297-666578EDF1B3}" type="slidenum">
              <a:rPr lang="en-US" smtClean="0"/>
              <a:t>33</a:t>
            </a:fld>
            <a:endParaRPr lang="en-US" dirty="0"/>
          </a:p>
        </p:txBody>
      </p:sp>
    </p:spTree>
    <p:extLst>
      <p:ext uri="{BB962C8B-B14F-4D97-AF65-F5344CB8AC3E}">
        <p14:creationId xmlns:p14="http://schemas.microsoft.com/office/powerpoint/2010/main" val="39551353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B02D6E04-3A2F-4B48-A297-666578EDF1B3}" type="slidenum">
              <a:rPr lang="en-US" smtClean="0"/>
              <a:t>34</a:t>
            </a:fld>
            <a:endParaRPr lang="en-US" dirty="0"/>
          </a:p>
        </p:txBody>
      </p:sp>
    </p:spTree>
    <p:extLst>
      <p:ext uri="{BB962C8B-B14F-4D97-AF65-F5344CB8AC3E}">
        <p14:creationId xmlns:p14="http://schemas.microsoft.com/office/powerpoint/2010/main" val="18650301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10"/>
          </p:nvPr>
        </p:nvSpPr>
        <p:spPr/>
        <p:txBody>
          <a:bodyPr/>
          <a:lstStyle/>
          <a:p>
            <a:fld id="{53C66830-246B-41CC-B487-4ED13D03EB04}" type="slidenum">
              <a:rPr lang="en-US" smtClean="0"/>
              <a:t>47</a:t>
            </a:fld>
            <a:endParaRPr lang="en-US"/>
          </a:p>
        </p:txBody>
      </p:sp>
    </p:spTree>
    <p:extLst>
      <p:ext uri="{BB962C8B-B14F-4D97-AF65-F5344CB8AC3E}">
        <p14:creationId xmlns:p14="http://schemas.microsoft.com/office/powerpoint/2010/main" val="4241743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2D6E04-3A2F-4B48-A297-666578EDF1B3}" type="slidenum">
              <a:rPr lang="en-US" smtClean="0"/>
              <a:t>13</a:t>
            </a:fld>
            <a:endParaRPr lang="en-US"/>
          </a:p>
        </p:txBody>
      </p:sp>
    </p:spTree>
    <p:extLst>
      <p:ext uri="{BB962C8B-B14F-4D97-AF65-F5344CB8AC3E}">
        <p14:creationId xmlns:p14="http://schemas.microsoft.com/office/powerpoint/2010/main" val="36385981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10"/>
          </p:nvPr>
        </p:nvSpPr>
        <p:spPr/>
        <p:txBody>
          <a:bodyPr/>
          <a:lstStyle/>
          <a:p>
            <a:fld id="{53C66830-246B-41CC-B487-4ED13D03EB04}" type="slidenum">
              <a:rPr lang="en-US" smtClean="0"/>
              <a:t>48</a:t>
            </a:fld>
            <a:endParaRPr lang="en-US" dirty="0"/>
          </a:p>
        </p:txBody>
      </p:sp>
    </p:spTree>
    <p:extLst>
      <p:ext uri="{BB962C8B-B14F-4D97-AF65-F5344CB8AC3E}">
        <p14:creationId xmlns:p14="http://schemas.microsoft.com/office/powerpoint/2010/main" val="2871489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306220" rtl="0" eaLnBrk="1" fontAlgn="auto" latinLnBrk="0" hangingPunct="1">
              <a:lnSpc>
                <a:spcPct val="100000"/>
              </a:lnSpc>
              <a:spcBef>
                <a:spcPts val="0"/>
              </a:spcBef>
              <a:spcAft>
                <a:spcPts val="0"/>
              </a:spcAft>
              <a:buClrTx/>
              <a:buSzTx/>
              <a:buFontTx/>
              <a:buNone/>
              <a:tabLst/>
              <a:defRPr/>
            </a:pPr>
            <a:fld id="{440B476F-0743-4167-A939-ECD46CA6A50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30622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659198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A8EB72E-4A4F-40EC-BC8D-CD1369C4E4B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662313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2D6E04-3A2F-4B48-A297-666578EDF1B3}" type="slidenum">
              <a:rPr lang="en-US" smtClean="0"/>
              <a:t>57</a:t>
            </a:fld>
            <a:endParaRPr lang="en-US"/>
          </a:p>
        </p:txBody>
      </p:sp>
    </p:spTree>
    <p:extLst>
      <p:ext uri="{BB962C8B-B14F-4D97-AF65-F5344CB8AC3E}">
        <p14:creationId xmlns:p14="http://schemas.microsoft.com/office/powerpoint/2010/main" val="38529499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dirty="0"/>
          </a:p>
        </p:txBody>
      </p:sp>
      <p:sp>
        <p:nvSpPr>
          <p:cNvPr id="4" name="Slide Number Placeholder 3"/>
          <p:cNvSpPr>
            <a:spLocks noGrp="1"/>
          </p:cNvSpPr>
          <p:nvPr>
            <p:ph type="sldNum" sz="quarter" idx="10"/>
          </p:nvPr>
        </p:nvSpPr>
        <p:spPr/>
        <p:txBody>
          <a:bodyPr/>
          <a:lstStyle/>
          <a:p>
            <a:fld id="{934B8277-7D67-46BC-90B2-C8D55E2C9BA3}" type="slidenum">
              <a:rPr lang="en-US" smtClean="0"/>
              <a:t>60</a:t>
            </a:fld>
            <a:endParaRPr lang="en-US"/>
          </a:p>
        </p:txBody>
      </p:sp>
    </p:spTree>
    <p:extLst>
      <p:ext uri="{BB962C8B-B14F-4D97-AF65-F5344CB8AC3E}">
        <p14:creationId xmlns:p14="http://schemas.microsoft.com/office/powerpoint/2010/main" val="3235068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5632450" y="6464300"/>
            <a:ext cx="4310063" cy="339725"/>
          </a:xfrm>
          <a:prstGeom prst="rect">
            <a:avLst/>
          </a:prstGeom>
        </p:spPr>
        <p:txBody>
          <a:bodyPr/>
          <a:lstStyle/>
          <a:p>
            <a:pPr algn="ctr" defTabSz="575838" hangingPunct="0"/>
            <a:fld id="{5A73BA51-C554-314A-8C07-73E79495B359}" type="slidenum">
              <a:rPr lang="en-US" sz="2300" kern="0" smtClean="0">
                <a:solidFill>
                  <a:srgbClr val="202020"/>
                </a:solidFill>
                <a:sym typeface="Calibri"/>
              </a:rPr>
              <a:pPr algn="ctr" defTabSz="575838" hangingPunct="0"/>
              <a:t>61</a:t>
            </a:fld>
            <a:endParaRPr lang="en-US" sz="2300" kern="0" dirty="0">
              <a:solidFill>
                <a:srgbClr val="202020"/>
              </a:solidFill>
              <a:ea typeface="宋体" charset="-122"/>
              <a:sym typeface="Calibri"/>
            </a:endParaRPr>
          </a:p>
        </p:txBody>
      </p:sp>
    </p:spTree>
    <p:extLst>
      <p:ext uri="{BB962C8B-B14F-4D97-AF65-F5344CB8AC3E}">
        <p14:creationId xmlns:p14="http://schemas.microsoft.com/office/powerpoint/2010/main" val="1342940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4B8277-7D67-46BC-90B2-C8D55E2C9BA3}" type="slidenum">
              <a:rPr lang="en-US" smtClean="0"/>
              <a:t>62</a:t>
            </a:fld>
            <a:endParaRPr lang="en-US"/>
          </a:p>
        </p:txBody>
      </p:sp>
    </p:spTree>
    <p:extLst>
      <p:ext uri="{BB962C8B-B14F-4D97-AF65-F5344CB8AC3E}">
        <p14:creationId xmlns:p14="http://schemas.microsoft.com/office/powerpoint/2010/main" val="2860227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A5660F5-C815-4E41-A4AE-17B55517490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973489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A5660F5-C815-4E41-A4AE-17B55517490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123520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A5660F5-C815-4E41-A4AE-17B55517490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66338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4B8277-7D67-46BC-90B2-C8D55E2C9BA3}" type="slidenum">
              <a:rPr lang="en-US" smtClean="0"/>
              <a:t>15</a:t>
            </a:fld>
            <a:endParaRPr lang="en-US"/>
          </a:p>
        </p:txBody>
      </p:sp>
    </p:spTree>
    <p:extLst>
      <p:ext uri="{BB962C8B-B14F-4D97-AF65-F5344CB8AC3E}">
        <p14:creationId xmlns:p14="http://schemas.microsoft.com/office/powerpoint/2010/main" val="2426522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4B8277-7D67-46BC-90B2-C8D55E2C9BA3}" type="slidenum">
              <a:rPr lang="en-US" smtClean="0"/>
              <a:t>16</a:t>
            </a:fld>
            <a:endParaRPr lang="en-US"/>
          </a:p>
        </p:txBody>
      </p:sp>
    </p:spTree>
    <p:extLst>
      <p:ext uri="{BB962C8B-B14F-4D97-AF65-F5344CB8AC3E}">
        <p14:creationId xmlns:p14="http://schemas.microsoft.com/office/powerpoint/2010/main" val="4168844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Corporate Systems </a:t>
            </a:r>
            <a:endParaRPr lang="en-US" baseline="0" dirty="0"/>
          </a:p>
          <a:p>
            <a:pPr marL="171450" indent="-171450" fontAlgn="base">
              <a:spcBef>
                <a:spcPct val="0"/>
              </a:spcBef>
              <a:spcAft>
                <a:spcPct val="0"/>
              </a:spcAft>
              <a:buFont typeface="Wingdings" pitchFamily="2" charset="2"/>
              <a:buChar char="§"/>
              <a:defRPr/>
            </a:pPr>
            <a:r>
              <a:rPr lang="en-US" sz="1200" dirty="0">
                <a:solidFill>
                  <a:prstClr val="black">
                    <a:lumMod val="75000"/>
                    <a:lumOff val="25000"/>
                  </a:prstClr>
                </a:solidFill>
                <a:latin typeface="Browallia New" panose="020B0604020202020204" pitchFamily="34" charset="-34"/>
                <a:ea typeface="ＭＳ Ｐゴシック"/>
                <a:cs typeface="Browallia New" panose="020B0604020202020204" pitchFamily="34" charset="-34"/>
              </a:rPr>
              <a:t>Development of </a:t>
            </a:r>
            <a:r>
              <a:rPr lang="en-US" sz="1200" dirty="0">
                <a:solidFill>
                  <a:schemeClr val="accent4"/>
                </a:solidFill>
                <a:latin typeface="Browallia New" panose="020B0604020202020204" pitchFamily="34" charset="-34"/>
                <a:ea typeface="ＭＳ Ｐゴシック"/>
                <a:cs typeface="Browallia New" panose="020B0604020202020204" pitchFamily="34" charset="-34"/>
              </a:rPr>
              <a:t>a </a:t>
            </a:r>
            <a:r>
              <a:rPr lang="en-US" sz="1200" u="sng" dirty="0">
                <a:solidFill>
                  <a:schemeClr val="accent4"/>
                </a:solidFill>
                <a:latin typeface="Browallia New" panose="020B0604020202020204" pitchFamily="34" charset="-34"/>
                <a:ea typeface="ＭＳ Ｐゴシック"/>
                <a:cs typeface="Browallia New" panose="020B0604020202020204" pitchFamily="34" charset="-34"/>
              </a:rPr>
              <a:t>Crew Payroll system</a:t>
            </a:r>
            <a:r>
              <a:rPr lang="en-US" sz="1200" u="sng" dirty="0">
                <a:solidFill>
                  <a:srgbClr val="C00000"/>
                </a:solidFill>
                <a:latin typeface="Browallia New" panose="020B0604020202020204" pitchFamily="34" charset="-34"/>
                <a:ea typeface="ＭＳ Ｐゴシック"/>
                <a:cs typeface="Browallia New" panose="020B0604020202020204" pitchFamily="34" charset="-34"/>
              </a:rPr>
              <a:t> </a:t>
            </a:r>
            <a:r>
              <a:rPr lang="en-US" sz="1200" dirty="0">
                <a:solidFill>
                  <a:prstClr val="black">
                    <a:lumMod val="75000"/>
                    <a:lumOff val="25000"/>
                  </a:prstClr>
                </a:solidFill>
                <a:latin typeface="Browallia New" panose="020B0604020202020204" pitchFamily="34" charset="-34"/>
                <a:ea typeface="ＭＳ Ｐゴシック"/>
                <a:cs typeface="Browallia New" panose="020B0604020202020204" pitchFamily="34" charset="-34"/>
              </a:rPr>
              <a:t>for a leading US based carrier </a:t>
            </a:r>
          </a:p>
          <a:p>
            <a:pPr marL="171450" indent="-171450" fontAlgn="base">
              <a:spcBef>
                <a:spcPct val="0"/>
              </a:spcBef>
              <a:spcAft>
                <a:spcPct val="0"/>
              </a:spcAft>
              <a:buFont typeface="Wingdings" pitchFamily="2" charset="2"/>
              <a:buChar char="§"/>
              <a:defRPr/>
            </a:pPr>
            <a:r>
              <a:rPr lang="en-US" sz="1200" dirty="0">
                <a:solidFill>
                  <a:prstClr val="black">
                    <a:lumMod val="75000"/>
                    <a:lumOff val="25000"/>
                  </a:prstClr>
                </a:solidFill>
                <a:latin typeface="Browallia New" panose="020B0604020202020204" pitchFamily="34" charset="-34"/>
                <a:ea typeface="ＭＳ Ｐゴシック"/>
                <a:cs typeface="Browallia New" panose="020B0604020202020204" pitchFamily="34" charset="-34"/>
              </a:rPr>
              <a:t>Revamp of </a:t>
            </a:r>
            <a:r>
              <a:rPr lang="en-US" sz="1200" u="sng" dirty="0">
                <a:solidFill>
                  <a:schemeClr val="accent4"/>
                </a:solidFill>
                <a:latin typeface="Browallia New" panose="020B0604020202020204" pitchFamily="34" charset="-34"/>
                <a:ea typeface="ＭＳ Ｐゴシック"/>
                <a:cs typeface="Browallia New" panose="020B0604020202020204" pitchFamily="34" charset="-34"/>
              </a:rPr>
              <a:t>e-learning and Training systems </a:t>
            </a:r>
            <a:r>
              <a:rPr lang="en-US" sz="1200" dirty="0">
                <a:solidFill>
                  <a:prstClr val="black">
                    <a:lumMod val="75000"/>
                    <a:lumOff val="25000"/>
                  </a:prstClr>
                </a:solidFill>
                <a:latin typeface="Browallia New" panose="020B0604020202020204" pitchFamily="34" charset="-34"/>
                <a:ea typeface="ＭＳ Ｐゴシック"/>
                <a:cs typeface="Browallia New" panose="020B0604020202020204" pitchFamily="34" charset="-34"/>
              </a:rPr>
              <a:t>of a leading Airline in the US</a:t>
            </a:r>
          </a:p>
          <a:p>
            <a:pPr marL="171450" indent="-171450" fontAlgn="base">
              <a:spcBef>
                <a:spcPct val="0"/>
              </a:spcBef>
              <a:spcAft>
                <a:spcPct val="0"/>
              </a:spcAft>
              <a:buFont typeface="Wingdings" pitchFamily="2" charset="2"/>
              <a:buChar char="§"/>
              <a:defRPr/>
            </a:pPr>
            <a:r>
              <a:rPr lang="en-US" sz="1200" u="sng" dirty="0">
                <a:solidFill>
                  <a:schemeClr val="accent4"/>
                </a:solidFill>
                <a:latin typeface="Browallia New" panose="020B0604020202020204" pitchFamily="34" charset="-34"/>
                <a:ea typeface="ＭＳ Ｐゴシック"/>
                <a:cs typeface="Browallia New" panose="020B0604020202020204" pitchFamily="34" charset="-34"/>
              </a:rPr>
              <a:t>Specialized ERP</a:t>
            </a:r>
            <a:r>
              <a:rPr lang="en-US" sz="1200" dirty="0">
                <a:solidFill>
                  <a:schemeClr val="accent4"/>
                </a:solidFill>
                <a:latin typeface="Browallia New" panose="020B0604020202020204" pitchFamily="34" charset="-34"/>
                <a:ea typeface="ＭＳ Ｐゴシック"/>
                <a:cs typeface="Browallia New" panose="020B0604020202020204" pitchFamily="34" charset="-34"/>
              </a:rPr>
              <a:t>  </a:t>
            </a:r>
            <a:r>
              <a:rPr lang="en-US" sz="1200" i="1" dirty="0">
                <a:solidFill>
                  <a:prstClr val="black">
                    <a:lumMod val="75000"/>
                    <a:lumOff val="25000"/>
                  </a:prstClr>
                </a:solidFill>
                <a:latin typeface="Browallia New" panose="020B0604020202020204" pitchFamily="34" charset="-34"/>
                <a:ea typeface="ＭＳ Ｐゴシック"/>
                <a:cs typeface="Browallia New" panose="020B0604020202020204" pitchFamily="34" charset="-34"/>
              </a:rPr>
              <a:t>(such as SAP - FICO,  SAP - HCM) </a:t>
            </a:r>
            <a:r>
              <a:rPr lang="en-US" sz="1200" dirty="0">
                <a:solidFill>
                  <a:prstClr val="black">
                    <a:lumMod val="75000"/>
                    <a:lumOff val="25000"/>
                  </a:prstClr>
                </a:solidFill>
                <a:latin typeface="Browallia New" panose="020B0604020202020204" pitchFamily="34" charset="-34"/>
                <a:ea typeface="ＭＳ Ｐゴシック"/>
                <a:cs typeface="Browallia New" panose="020B0604020202020204" pitchFamily="34" charset="-34"/>
              </a:rPr>
              <a:t>implementation  and maintenance </a:t>
            </a:r>
          </a:p>
          <a:p>
            <a:pPr fontAlgn="base">
              <a:spcBef>
                <a:spcPct val="0"/>
              </a:spcBef>
              <a:spcAft>
                <a:spcPct val="0"/>
              </a:spcAft>
              <a:defRPr/>
            </a:pPr>
            <a:r>
              <a:rPr lang="en-US" sz="1200" dirty="0">
                <a:solidFill>
                  <a:prstClr val="black">
                    <a:lumMod val="75000"/>
                    <a:lumOff val="25000"/>
                  </a:prstClr>
                </a:solidFill>
                <a:latin typeface="Browallia New" panose="020B0604020202020204" pitchFamily="34" charset="-34"/>
                <a:ea typeface="ＭＳ Ｐゴシック"/>
                <a:cs typeface="Browallia New" panose="020B0604020202020204" pitchFamily="34" charset="-34"/>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i="1" dirty="0">
                <a:solidFill>
                  <a:schemeClr val="accent6">
                    <a:lumMod val="75000"/>
                  </a:schemeClr>
                </a:solidFill>
                <a:latin typeface="Browallia New" panose="020B0604020202020204" pitchFamily="34" charset="-34"/>
                <a:cs typeface="Browallia New" panose="020B0604020202020204" pitchFamily="34" charset="-34"/>
              </a:rPr>
              <a:t>Pricing and Marketing </a:t>
            </a:r>
          </a:p>
          <a:p>
            <a:pPr marL="171450" indent="-171450" fontAlgn="base">
              <a:spcBef>
                <a:spcPct val="0"/>
              </a:spcBef>
              <a:spcAft>
                <a:spcPct val="0"/>
              </a:spcAft>
              <a:buFont typeface="Wingdings" pitchFamily="2" charset="2"/>
              <a:buChar char="§"/>
              <a:defRPr/>
            </a:pPr>
            <a:r>
              <a:rPr lang="en-US" sz="1200" dirty="0">
                <a:solidFill>
                  <a:prstClr val="black">
                    <a:lumMod val="75000"/>
                    <a:lumOff val="25000"/>
                  </a:prstClr>
                </a:solidFill>
                <a:latin typeface="Browallia New" panose="020B0604020202020204" pitchFamily="34" charset="-34"/>
                <a:ea typeface="ＭＳ Ｐゴシック"/>
                <a:cs typeface="Browallia New" panose="020B0604020202020204" pitchFamily="34" charset="-34"/>
              </a:rPr>
              <a:t>World’s </a:t>
            </a:r>
            <a:r>
              <a:rPr lang="en-US" sz="1200" u="sng" dirty="0">
                <a:solidFill>
                  <a:schemeClr val="accent4"/>
                </a:solidFill>
                <a:latin typeface="Browallia New" panose="020B0604020202020204" pitchFamily="34" charset="-34"/>
                <a:ea typeface="ＭＳ Ｐゴシック"/>
                <a:cs typeface="Browallia New" panose="020B0604020202020204" pitchFamily="34" charset="-34"/>
              </a:rPr>
              <a:t>Largest Loyalty </a:t>
            </a:r>
            <a:r>
              <a:rPr lang="en-US" sz="1200" dirty="0">
                <a:solidFill>
                  <a:prstClr val="black">
                    <a:lumMod val="75000"/>
                    <a:lumOff val="25000"/>
                  </a:prstClr>
                </a:solidFill>
                <a:latin typeface="Browallia New" panose="020B0604020202020204" pitchFamily="34" charset="-34"/>
                <a:ea typeface="ＭＳ Ｐゴシック"/>
                <a:cs typeface="Browallia New" panose="020B0604020202020204" pitchFamily="34" charset="-34"/>
              </a:rPr>
              <a:t>system implementation for a Tier 1 Airline </a:t>
            </a:r>
          </a:p>
          <a:p>
            <a:pPr marL="171450" indent="-171450" fontAlgn="base">
              <a:spcBef>
                <a:spcPct val="0"/>
              </a:spcBef>
              <a:spcAft>
                <a:spcPct val="0"/>
              </a:spcAft>
              <a:buFont typeface="Wingdings" pitchFamily="2" charset="2"/>
              <a:buChar char="§"/>
              <a:defRPr/>
            </a:pPr>
            <a:r>
              <a:rPr lang="en-US" sz="1200" u="sng" dirty="0">
                <a:solidFill>
                  <a:schemeClr val="accent4"/>
                </a:solidFill>
                <a:latin typeface="Browallia New" panose="020B0604020202020204" pitchFamily="34" charset="-34"/>
                <a:ea typeface="ＭＳ Ｐゴシック"/>
                <a:cs typeface="Browallia New" panose="020B0604020202020204" pitchFamily="34" charset="-34"/>
              </a:rPr>
              <a:t>Migration of  legacy loyalty platforms</a:t>
            </a:r>
            <a:r>
              <a:rPr lang="en-US" sz="1200" dirty="0">
                <a:solidFill>
                  <a:schemeClr val="accent4"/>
                </a:solidFill>
                <a:latin typeface="Browallia New" panose="020B0604020202020204" pitchFamily="34" charset="-34"/>
                <a:ea typeface="ＭＳ Ｐゴシック"/>
                <a:cs typeface="Browallia New" panose="020B0604020202020204" pitchFamily="34" charset="-34"/>
              </a:rPr>
              <a:t> </a:t>
            </a:r>
            <a:r>
              <a:rPr lang="en-US" sz="1200" dirty="0">
                <a:solidFill>
                  <a:prstClr val="black">
                    <a:lumMod val="75000"/>
                    <a:lumOff val="25000"/>
                  </a:prstClr>
                </a:solidFill>
                <a:latin typeface="Browallia New" panose="020B0604020202020204" pitchFamily="34" charset="-34"/>
                <a:ea typeface="ＭＳ Ｐゴシック"/>
                <a:cs typeface="Browallia New" panose="020B0604020202020204" pitchFamily="34" charset="-34"/>
              </a:rPr>
              <a:t>to specialized  systems </a:t>
            </a:r>
            <a:r>
              <a:rPr lang="en-US" sz="1200" i="1" dirty="0">
                <a:solidFill>
                  <a:prstClr val="black">
                    <a:lumMod val="75000"/>
                    <a:lumOff val="25000"/>
                  </a:prstClr>
                </a:solidFill>
                <a:latin typeface="Browallia New" panose="020B0604020202020204" pitchFamily="34" charset="-34"/>
                <a:ea typeface="ＭＳ Ｐゴシック"/>
                <a:cs typeface="Browallia New" panose="020B0604020202020204" pitchFamily="34" charset="-34"/>
              </a:rPr>
              <a:t>(Siebel, MS CRM, Salesforce) </a:t>
            </a:r>
          </a:p>
          <a:p>
            <a:pPr marL="171450" indent="-171450" fontAlgn="base">
              <a:spcBef>
                <a:spcPct val="0"/>
              </a:spcBef>
              <a:spcAft>
                <a:spcPct val="0"/>
              </a:spcAft>
              <a:buFont typeface="Wingdings" pitchFamily="2" charset="2"/>
              <a:buChar char="§"/>
              <a:defRPr/>
            </a:pPr>
            <a:r>
              <a:rPr lang="en-US" sz="1200" u="sng" dirty="0">
                <a:solidFill>
                  <a:schemeClr val="accent4"/>
                </a:solidFill>
                <a:latin typeface="Browallia New" panose="020B0604020202020204" pitchFamily="34" charset="-34"/>
                <a:ea typeface="ＭＳ Ｐゴシック"/>
                <a:cs typeface="Browallia New" panose="020B0604020202020204" pitchFamily="34" charset="-34"/>
              </a:rPr>
              <a:t>Big Data Analytics </a:t>
            </a:r>
            <a:r>
              <a:rPr lang="en-US" sz="1200" dirty="0">
                <a:solidFill>
                  <a:prstClr val="black">
                    <a:lumMod val="75000"/>
                    <a:lumOff val="25000"/>
                  </a:prstClr>
                </a:solidFill>
                <a:latin typeface="Browallia New" panose="020B0604020202020204" pitchFamily="34" charset="-34"/>
                <a:ea typeface="ＭＳ Ｐゴシック"/>
                <a:cs typeface="Browallia New" panose="020B0604020202020204" pitchFamily="34" charset="-34"/>
              </a:rPr>
              <a:t>of customer purchase behavior and competitor pricing </a:t>
            </a:r>
          </a:p>
          <a:p>
            <a:pPr marL="171450" indent="-171450" fontAlgn="base">
              <a:spcBef>
                <a:spcPct val="0"/>
              </a:spcBef>
              <a:spcAft>
                <a:spcPct val="0"/>
              </a:spcAft>
              <a:buFont typeface="Wingdings" pitchFamily="2" charset="2"/>
              <a:buChar char="§"/>
              <a:defRPr/>
            </a:pPr>
            <a:endParaRPr lang="en-US" sz="1200" dirty="0">
              <a:solidFill>
                <a:prstClr val="black">
                  <a:lumMod val="75000"/>
                  <a:lumOff val="25000"/>
                </a:prstClr>
              </a:solidFill>
              <a:latin typeface="Browallia New" panose="020B0604020202020204" pitchFamily="34" charset="-34"/>
              <a:ea typeface="ＭＳ Ｐゴシック"/>
              <a:cs typeface="Browallia New" panose="020B0604020202020204" pitchFamily="34" charset="-34"/>
            </a:endParaRPr>
          </a:p>
          <a:p>
            <a:pPr marL="0" marR="0" indent="0" algn="l" defTabSz="457200" rtl="0" eaLnBrk="1" fontAlgn="base" latinLnBrk="0" hangingPunct="1">
              <a:lnSpc>
                <a:spcPct val="100000"/>
              </a:lnSpc>
              <a:spcBef>
                <a:spcPct val="0"/>
              </a:spcBef>
              <a:spcAft>
                <a:spcPct val="0"/>
              </a:spcAft>
              <a:buClrTx/>
              <a:buSzTx/>
              <a:buFont typeface="Wingdings" pitchFamily="2" charset="2"/>
              <a:buNone/>
              <a:tabLst/>
              <a:defRPr/>
            </a:pPr>
            <a:r>
              <a:rPr lang="en-US" sz="1200" b="1" i="1" dirty="0">
                <a:solidFill>
                  <a:schemeClr val="accent6">
                    <a:lumMod val="75000"/>
                  </a:schemeClr>
                </a:solidFill>
                <a:latin typeface="Browallia New" panose="020B0604020202020204" pitchFamily="34" charset="-34"/>
                <a:cs typeface="Browallia New" panose="020B0604020202020204" pitchFamily="34" charset="-34"/>
              </a:rPr>
              <a:t>Sales and Distribution</a:t>
            </a:r>
          </a:p>
          <a:p>
            <a:pPr marL="171450" indent="-171450" fontAlgn="base">
              <a:spcBef>
                <a:spcPct val="0"/>
              </a:spcBef>
              <a:spcAft>
                <a:spcPct val="0"/>
              </a:spcAft>
              <a:buFont typeface="Wingdings" pitchFamily="2" charset="2"/>
              <a:buChar char="§"/>
              <a:defRPr/>
            </a:pPr>
            <a:r>
              <a:rPr lang="en-US" sz="1200" u="sng" dirty="0">
                <a:solidFill>
                  <a:schemeClr val="accent4"/>
                </a:solidFill>
                <a:latin typeface="Browallia New" panose="020B0604020202020204" pitchFamily="34" charset="-34"/>
                <a:ea typeface="ＭＳ Ｐゴシック"/>
                <a:cs typeface="Browallia New" panose="020B0604020202020204" pitchFamily="34" charset="-34"/>
              </a:rPr>
              <a:t>PSS system validation </a:t>
            </a:r>
            <a:r>
              <a:rPr lang="en-US" sz="1200" dirty="0">
                <a:solidFill>
                  <a:prstClr val="black">
                    <a:lumMod val="75000"/>
                    <a:lumOff val="25000"/>
                  </a:prstClr>
                </a:solidFill>
                <a:latin typeface="Browallia New" panose="020B0604020202020204" pitchFamily="34" charset="-34"/>
                <a:ea typeface="ＭＳ Ｐゴシック"/>
                <a:cs typeface="Browallia New" panose="020B0604020202020204" pitchFamily="34" charset="-34"/>
              </a:rPr>
              <a:t>for a Leading Mid-East airline </a:t>
            </a:r>
          </a:p>
          <a:p>
            <a:pPr marL="171450" indent="-171450" fontAlgn="base">
              <a:spcBef>
                <a:spcPct val="0"/>
              </a:spcBef>
              <a:spcAft>
                <a:spcPct val="0"/>
              </a:spcAft>
              <a:buFont typeface="Wingdings" pitchFamily="2" charset="2"/>
              <a:buChar char="§"/>
              <a:defRPr/>
            </a:pPr>
            <a:r>
              <a:rPr lang="en-US" sz="1200" dirty="0">
                <a:solidFill>
                  <a:prstClr val="black">
                    <a:lumMod val="75000"/>
                    <a:lumOff val="25000"/>
                  </a:prstClr>
                </a:solidFill>
                <a:latin typeface="Browallia New" panose="020B0604020202020204" pitchFamily="34" charset="-34"/>
                <a:ea typeface="ＭＳ Ｐゴシック"/>
                <a:cs typeface="Browallia New" panose="020B0604020202020204" pitchFamily="34" charset="-34"/>
              </a:rPr>
              <a:t>Complete </a:t>
            </a:r>
            <a:r>
              <a:rPr lang="en-US" sz="1200" u="sng" dirty="0">
                <a:solidFill>
                  <a:schemeClr val="accent4"/>
                </a:solidFill>
                <a:latin typeface="Browallia New" panose="020B0604020202020204" pitchFamily="34" charset="-34"/>
                <a:ea typeface="ＭＳ Ｐゴシック"/>
                <a:cs typeface="Browallia New" panose="020B0604020202020204" pitchFamily="34" charset="-34"/>
              </a:rPr>
              <a:t>revamp of .com </a:t>
            </a:r>
            <a:r>
              <a:rPr lang="en-US" sz="1200" dirty="0">
                <a:solidFill>
                  <a:prstClr val="black">
                    <a:lumMod val="75000"/>
                    <a:lumOff val="25000"/>
                  </a:prstClr>
                </a:solidFill>
                <a:latin typeface="Browallia New" panose="020B0604020202020204" pitchFamily="34" charset="-34"/>
                <a:ea typeface="ＭＳ Ｐゴシック"/>
                <a:cs typeface="Browallia New" panose="020B0604020202020204" pitchFamily="34" charset="-34"/>
              </a:rPr>
              <a:t>website as for a Major US Airline </a:t>
            </a:r>
          </a:p>
          <a:p>
            <a:pPr marL="171450" indent="-171450" fontAlgn="base">
              <a:spcBef>
                <a:spcPct val="0"/>
              </a:spcBef>
              <a:spcAft>
                <a:spcPct val="0"/>
              </a:spcAft>
              <a:buFont typeface="Wingdings" pitchFamily="2" charset="2"/>
              <a:buChar char="§"/>
              <a:defRPr/>
            </a:pPr>
            <a:r>
              <a:rPr lang="en-US" sz="1200" dirty="0">
                <a:solidFill>
                  <a:prstClr val="black">
                    <a:lumMod val="75000"/>
                    <a:lumOff val="25000"/>
                  </a:prstClr>
                </a:solidFill>
                <a:latin typeface="Browallia New" panose="020B0604020202020204" pitchFamily="34" charset="-34"/>
                <a:ea typeface="ＭＳ Ｐゴシック"/>
                <a:cs typeface="Browallia New" panose="020B0604020202020204" pitchFamily="34" charset="-34"/>
              </a:rPr>
              <a:t>Using </a:t>
            </a:r>
            <a:r>
              <a:rPr lang="en-US" sz="1200" u="sng" dirty="0">
                <a:solidFill>
                  <a:schemeClr val="accent4"/>
                </a:solidFill>
                <a:latin typeface="Browallia New" panose="020B0604020202020204" pitchFamily="34" charset="-34"/>
                <a:ea typeface="ＭＳ Ｐゴシック"/>
                <a:cs typeface="Browallia New" panose="020B0604020202020204" pitchFamily="34" charset="-34"/>
              </a:rPr>
              <a:t>NDC providing Omni channel </a:t>
            </a:r>
            <a:r>
              <a:rPr lang="en-US" sz="1200" dirty="0">
                <a:solidFill>
                  <a:prstClr val="black">
                    <a:lumMod val="75000"/>
                    <a:lumOff val="25000"/>
                  </a:prstClr>
                </a:solidFill>
                <a:latin typeface="Browallia New" panose="020B0604020202020204" pitchFamily="34" charset="-34"/>
                <a:ea typeface="ＭＳ Ｐゴシック"/>
                <a:cs typeface="Browallia New" panose="020B0604020202020204" pitchFamily="34" charset="-34"/>
              </a:rPr>
              <a:t>travel shopping experience</a:t>
            </a:r>
          </a:p>
          <a:p>
            <a:pPr marL="171450" indent="-171450" fontAlgn="base">
              <a:spcBef>
                <a:spcPct val="0"/>
              </a:spcBef>
              <a:spcAft>
                <a:spcPct val="0"/>
              </a:spcAft>
              <a:buFont typeface="Wingdings" pitchFamily="2" charset="2"/>
              <a:buChar char="§"/>
              <a:defRPr/>
            </a:pPr>
            <a:endParaRPr lang="en-US" sz="1200" dirty="0">
              <a:solidFill>
                <a:prstClr val="black">
                  <a:lumMod val="75000"/>
                  <a:lumOff val="25000"/>
                </a:prstClr>
              </a:solidFill>
              <a:latin typeface="Browallia New" panose="020B0604020202020204" pitchFamily="34" charset="-34"/>
              <a:ea typeface="ＭＳ Ｐゴシック"/>
              <a:cs typeface="Browallia New" panose="020B0604020202020204" pitchFamily="34" charset="-34"/>
            </a:endParaRPr>
          </a:p>
          <a:p>
            <a:pPr marL="0" marR="0" indent="0" algn="l" defTabSz="457200" rtl="0" eaLnBrk="1" fontAlgn="base" latinLnBrk="0" hangingPunct="1">
              <a:lnSpc>
                <a:spcPct val="100000"/>
              </a:lnSpc>
              <a:spcBef>
                <a:spcPct val="0"/>
              </a:spcBef>
              <a:spcAft>
                <a:spcPct val="0"/>
              </a:spcAft>
              <a:buClrTx/>
              <a:buSzTx/>
              <a:buFont typeface="Wingdings" pitchFamily="2" charset="2"/>
              <a:buNone/>
              <a:tabLst/>
              <a:defRPr/>
            </a:pPr>
            <a:r>
              <a:rPr lang="en-US" sz="1200" b="1" i="1" dirty="0">
                <a:solidFill>
                  <a:schemeClr val="accent6">
                    <a:lumMod val="75000"/>
                  </a:schemeClr>
                </a:solidFill>
                <a:latin typeface="Browallia New" panose="020B0604020202020204" pitchFamily="34" charset="-34"/>
                <a:cs typeface="Browallia New" panose="020B0604020202020204" pitchFamily="34" charset="-34"/>
              </a:rPr>
              <a:t>Ground Operations </a:t>
            </a:r>
          </a:p>
          <a:p>
            <a:pPr marL="171450" indent="-171450" fontAlgn="base">
              <a:spcBef>
                <a:spcPct val="0"/>
              </a:spcBef>
              <a:spcAft>
                <a:spcPct val="0"/>
              </a:spcAft>
              <a:buFont typeface="Wingdings" pitchFamily="2" charset="2"/>
              <a:buChar char="§"/>
              <a:defRPr/>
            </a:pPr>
            <a:r>
              <a:rPr lang="en-US" sz="1200" dirty="0">
                <a:solidFill>
                  <a:prstClr val="black">
                    <a:lumMod val="75000"/>
                    <a:lumOff val="25000"/>
                  </a:prstClr>
                </a:solidFill>
                <a:latin typeface="Browallia New" panose="020B0604020202020204" pitchFamily="34" charset="-34"/>
                <a:ea typeface="ＭＳ Ｐゴシック"/>
                <a:cs typeface="Browallia New" panose="020B0604020202020204" pitchFamily="34" charset="-34"/>
              </a:rPr>
              <a:t>Multiple projects executed for Tier 1 Airlines across:</a:t>
            </a:r>
          </a:p>
          <a:p>
            <a:pPr marL="628650" lvl="1" indent="-171450" fontAlgn="base">
              <a:spcBef>
                <a:spcPct val="0"/>
              </a:spcBef>
              <a:spcAft>
                <a:spcPct val="0"/>
              </a:spcAft>
              <a:buFont typeface="Wingdings" pitchFamily="2" charset="2"/>
              <a:buChar char="§"/>
              <a:defRPr/>
            </a:pPr>
            <a:r>
              <a:rPr lang="en-US" sz="1200" u="sng" dirty="0">
                <a:solidFill>
                  <a:schemeClr val="accent4"/>
                </a:solidFill>
                <a:latin typeface="Browallia New" panose="020B0604020202020204" pitchFamily="34" charset="-34"/>
                <a:ea typeface="ＭＳ Ｐゴシック"/>
                <a:cs typeface="Browallia New" panose="020B0604020202020204" pitchFamily="34" charset="-34"/>
              </a:rPr>
              <a:t>Baggage Handling</a:t>
            </a:r>
          </a:p>
          <a:p>
            <a:pPr marL="628650" lvl="1" indent="-171450" fontAlgn="base">
              <a:spcBef>
                <a:spcPct val="0"/>
              </a:spcBef>
              <a:spcAft>
                <a:spcPct val="0"/>
              </a:spcAft>
              <a:buFont typeface="Wingdings" pitchFamily="2" charset="2"/>
              <a:buChar char="§"/>
              <a:defRPr/>
            </a:pPr>
            <a:r>
              <a:rPr lang="en-US" sz="1200" u="sng" dirty="0">
                <a:solidFill>
                  <a:schemeClr val="accent4"/>
                </a:solidFill>
                <a:latin typeface="Browallia New" panose="020B0604020202020204" pitchFamily="34" charset="-34"/>
                <a:ea typeface="ＭＳ Ｐゴシック"/>
                <a:cs typeface="Browallia New" panose="020B0604020202020204" pitchFamily="34" charset="-34"/>
              </a:rPr>
              <a:t>Self Service Kiosks </a:t>
            </a:r>
          </a:p>
          <a:p>
            <a:pPr marL="628650" lvl="1" indent="-171450" fontAlgn="base">
              <a:spcBef>
                <a:spcPct val="0"/>
              </a:spcBef>
              <a:spcAft>
                <a:spcPct val="0"/>
              </a:spcAft>
              <a:buFont typeface="Wingdings" pitchFamily="2" charset="2"/>
              <a:buChar char="§"/>
              <a:defRPr/>
            </a:pPr>
            <a:r>
              <a:rPr lang="en-US" sz="1200" u="sng" dirty="0">
                <a:solidFill>
                  <a:schemeClr val="accent4"/>
                </a:solidFill>
                <a:latin typeface="Browallia New" panose="020B0604020202020204" pitchFamily="34" charset="-34"/>
                <a:ea typeface="ＭＳ Ｐゴシック"/>
                <a:cs typeface="Browallia New" panose="020B0604020202020204" pitchFamily="34" charset="-34"/>
              </a:rPr>
              <a:t>Airport Operations Metrics</a:t>
            </a:r>
          </a:p>
          <a:p>
            <a:pPr marL="628650" lvl="1" indent="-171450" fontAlgn="base">
              <a:spcBef>
                <a:spcPct val="0"/>
              </a:spcBef>
              <a:spcAft>
                <a:spcPct val="0"/>
              </a:spcAft>
              <a:buFont typeface="Wingdings" pitchFamily="2" charset="2"/>
              <a:buChar char="§"/>
              <a:defRPr/>
            </a:pPr>
            <a:r>
              <a:rPr lang="en-US" sz="1200" u="sng" dirty="0">
                <a:solidFill>
                  <a:schemeClr val="accent4"/>
                </a:solidFill>
                <a:latin typeface="Browallia New" panose="020B0604020202020204" pitchFamily="34" charset="-34"/>
                <a:ea typeface="ＭＳ Ｐゴシック"/>
                <a:cs typeface="Browallia New" panose="020B0604020202020204" pitchFamily="34" charset="-34"/>
              </a:rPr>
              <a:t>Mobile / Tablet Enablement</a:t>
            </a:r>
          </a:p>
          <a:p>
            <a:pPr marL="0" indent="0" fontAlgn="base">
              <a:spcBef>
                <a:spcPct val="0"/>
              </a:spcBef>
              <a:spcAft>
                <a:spcPct val="0"/>
              </a:spcAft>
              <a:buFont typeface="Wingdings" pitchFamily="2" charset="2"/>
              <a:buNone/>
              <a:defRPr/>
            </a:pPr>
            <a:endParaRPr lang="en-US" sz="1200" dirty="0">
              <a:solidFill>
                <a:prstClr val="black">
                  <a:lumMod val="75000"/>
                  <a:lumOff val="25000"/>
                </a:prstClr>
              </a:solidFill>
              <a:latin typeface="Browallia New" panose="020B0604020202020204" pitchFamily="34" charset="-34"/>
              <a:ea typeface="ＭＳ Ｐゴシック"/>
              <a:cs typeface="Browallia New" panose="020B0604020202020204" pitchFamily="34" charset="-34"/>
            </a:endParaRPr>
          </a:p>
          <a:p>
            <a:pPr marL="0" marR="0" indent="0" algn="l" defTabSz="457200" rtl="0" eaLnBrk="1" fontAlgn="base" latinLnBrk="0" hangingPunct="1">
              <a:lnSpc>
                <a:spcPct val="100000"/>
              </a:lnSpc>
              <a:spcBef>
                <a:spcPct val="0"/>
              </a:spcBef>
              <a:spcAft>
                <a:spcPct val="0"/>
              </a:spcAft>
              <a:buClrTx/>
              <a:buSzTx/>
              <a:buFont typeface="Wingdings" pitchFamily="2" charset="2"/>
              <a:buNone/>
              <a:tabLst/>
              <a:defRPr/>
            </a:pPr>
            <a:r>
              <a:rPr lang="en-US" sz="1200" b="1" i="1" dirty="0">
                <a:solidFill>
                  <a:schemeClr val="accent6">
                    <a:lumMod val="75000"/>
                  </a:schemeClr>
                </a:solidFill>
                <a:latin typeface="Browallia New" panose="020B0604020202020204" pitchFamily="34" charset="-34"/>
                <a:cs typeface="Browallia New" panose="020B0604020202020204" pitchFamily="34" charset="-34"/>
              </a:rPr>
              <a:t>Flight Operations </a:t>
            </a:r>
          </a:p>
          <a:p>
            <a:pPr marL="171450" indent="-171450" fontAlgn="base">
              <a:spcBef>
                <a:spcPct val="0"/>
              </a:spcBef>
              <a:spcAft>
                <a:spcPct val="0"/>
              </a:spcAft>
              <a:buFont typeface="Wingdings" pitchFamily="2" charset="2"/>
              <a:buChar char="§"/>
              <a:defRPr/>
            </a:pPr>
            <a:r>
              <a:rPr lang="en-US" sz="1200" dirty="0">
                <a:solidFill>
                  <a:prstClr val="black">
                    <a:lumMod val="75000"/>
                    <a:lumOff val="25000"/>
                  </a:prstClr>
                </a:solidFill>
                <a:latin typeface="Browallia New" panose="020B0604020202020204" pitchFamily="34" charset="-34"/>
                <a:ea typeface="ＭＳ Ｐゴシック"/>
                <a:cs typeface="Browallia New" panose="020B0604020202020204" pitchFamily="34" charset="-34"/>
              </a:rPr>
              <a:t>Integration </a:t>
            </a:r>
            <a:r>
              <a:rPr lang="en-US" sz="1200" dirty="0">
                <a:solidFill>
                  <a:schemeClr val="tx2"/>
                </a:solidFill>
                <a:latin typeface="Browallia New" panose="020B0604020202020204" pitchFamily="34" charset="-34"/>
                <a:ea typeface="ＭＳ Ｐゴシック"/>
                <a:cs typeface="Browallia New" panose="020B0604020202020204" pitchFamily="34" charset="-34"/>
              </a:rPr>
              <a:t>of </a:t>
            </a:r>
            <a:r>
              <a:rPr lang="en-US" sz="1200" u="sng" dirty="0">
                <a:solidFill>
                  <a:schemeClr val="accent4"/>
                </a:solidFill>
                <a:latin typeface="Browallia New" panose="020B0604020202020204" pitchFamily="34" charset="-34"/>
                <a:ea typeface="ＭＳ Ｐゴシック"/>
                <a:cs typeface="Browallia New" panose="020B0604020202020204" pitchFamily="34" charset="-34"/>
              </a:rPr>
              <a:t>Maintenance and Engineering (M&amp;E) </a:t>
            </a:r>
            <a:r>
              <a:rPr lang="en-US" sz="1200" dirty="0">
                <a:solidFill>
                  <a:prstClr val="black">
                    <a:lumMod val="75000"/>
                    <a:lumOff val="25000"/>
                  </a:prstClr>
                </a:solidFill>
                <a:latin typeface="Browallia New" panose="020B0604020202020204" pitchFamily="34" charset="-34"/>
                <a:ea typeface="ＭＳ Ｐゴシック"/>
                <a:cs typeface="Browallia New" panose="020B0604020202020204" pitchFamily="34" charset="-34"/>
              </a:rPr>
              <a:t>systems of two major US based airlines </a:t>
            </a:r>
          </a:p>
          <a:p>
            <a:pPr marL="171450" indent="-171450" fontAlgn="base">
              <a:spcBef>
                <a:spcPct val="0"/>
              </a:spcBef>
              <a:spcAft>
                <a:spcPct val="0"/>
              </a:spcAft>
              <a:buFont typeface="Wingdings" pitchFamily="2" charset="2"/>
              <a:buChar char="§"/>
              <a:defRPr/>
            </a:pPr>
            <a:r>
              <a:rPr lang="en-US" sz="1200" dirty="0">
                <a:solidFill>
                  <a:prstClr val="black">
                    <a:lumMod val="75000"/>
                    <a:lumOff val="25000"/>
                  </a:prstClr>
                </a:solidFill>
                <a:latin typeface="Browallia New" panose="020B0604020202020204" pitchFamily="34" charset="-34"/>
                <a:ea typeface="ＭＳ Ｐゴシック"/>
                <a:cs typeface="Browallia New" panose="020B0604020202020204" pitchFamily="34" charset="-34"/>
              </a:rPr>
              <a:t>Development of a</a:t>
            </a:r>
            <a:r>
              <a:rPr lang="en-US" sz="1200" dirty="0">
                <a:solidFill>
                  <a:schemeClr val="accent4"/>
                </a:solidFill>
                <a:latin typeface="Browallia New" panose="020B0604020202020204" pitchFamily="34" charset="-34"/>
                <a:ea typeface="ＭＳ Ｐゴシック"/>
                <a:cs typeface="Browallia New" panose="020B0604020202020204" pitchFamily="34" charset="-34"/>
              </a:rPr>
              <a:t> </a:t>
            </a:r>
            <a:r>
              <a:rPr lang="en-US" sz="1200" u="sng" dirty="0">
                <a:solidFill>
                  <a:schemeClr val="accent4"/>
                </a:solidFill>
                <a:latin typeface="Browallia New" panose="020B0604020202020204" pitchFamily="34" charset="-34"/>
                <a:ea typeface="ＭＳ Ｐゴシック"/>
                <a:cs typeface="Browallia New" panose="020B0604020202020204" pitchFamily="34" charset="-34"/>
              </a:rPr>
              <a:t>Disruption Management system </a:t>
            </a:r>
            <a:r>
              <a:rPr lang="en-US" sz="1200" dirty="0">
                <a:solidFill>
                  <a:prstClr val="black">
                    <a:lumMod val="75000"/>
                    <a:lumOff val="25000"/>
                  </a:prstClr>
                </a:solidFill>
                <a:latin typeface="Browallia New" panose="020B0604020202020204" pitchFamily="34" charset="-34"/>
                <a:ea typeface="ＭＳ Ｐゴシック"/>
                <a:cs typeface="Browallia New" panose="020B0604020202020204" pitchFamily="34" charset="-34"/>
              </a:rPr>
              <a:t>for a leading UK based airline </a:t>
            </a:r>
          </a:p>
          <a:p>
            <a:pPr marL="171450" indent="-171450" fontAlgn="base">
              <a:spcBef>
                <a:spcPct val="0"/>
              </a:spcBef>
              <a:spcAft>
                <a:spcPct val="0"/>
              </a:spcAft>
              <a:buFont typeface="Wingdings" pitchFamily="2" charset="2"/>
              <a:buChar char="§"/>
              <a:defRPr/>
            </a:pPr>
            <a:r>
              <a:rPr lang="en-US" sz="1200" u="sng" dirty="0">
                <a:solidFill>
                  <a:schemeClr val="accent4"/>
                </a:solidFill>
                <a:latin typeface="Browallia New" panose="020B0604020202020204" pitchFamily="34" charset="-34"/>
                <a:ea typeface="ＭＳ Ｐゴシック"/>
                <a:cs typeface="Browallia New" panose="020B0604020202020204" pitchFamily="34" charset="-34"/>
              </a:rPr>
              <a:t>Mobile Solution Development </a:t>
            </a:r>
            <a:r>
              <a:rPr lang="en-US" sz="1200" dirty="0">
                <a:solidFill>
                  <a:schemeClr val="tx2"/>
                </a:solidFill>
                <a:latin typeface="Browallia New" panose="020B0604020202020204" pitchFamily="34" charset="-34"/>
                <a:ea typeface="ＭＳ Ｐゴシック"/>
                <a:cs typeface="Browallia New" panose="020B0604020202020204" pitchFamily="34" charset="-34"/>
              </a:rPr>
              <a:t>for Line Maintenance technician workflow</a:t>
            </a:r>
          </a:p>
          <a:p>
            <a:pPr marL="171450" indent="-171450" fontAlgn="base">
              <a:spcBef>
                <a:spcPct val="0"/>
              </a:spcBef>
              <a:spcAft>
                <a:spcPct val="0"/>
              </a:spcAft>
              <a:buFont typeface="Wingdings" pitchFamily="2" charset="2"/>
              <a:buChar char="§"/>
              <a:defRPr/>
            </a:pPr>
            <a:r>
              <a:rPr lang="en-US" sz="1200" u="sng" dirty="0">
                <a:solidFill>
                  <a:schemeClr val="accent4"/>
                </a:solidFill>
                <a:latin typeface="Browallia New" panose="020B0604020202020204" pitchFamily="34" charset="-34"/>
                <a:ea typeface="ＭＳ Ｐゴシック"/>
                <a:cs typeface="Browallia New" panose="020B0604020202020204" pitchFamily="34" charset="-34"/>
              </a:rPr>
              <a:t>Mobile Web Solutions </a:t>
            </a:r>
            <a:r>
              <a:rPr lang="en-US" sz="1200" dirty="0">
                <a:solidFill>
                  <a:prstClr val="black">
                    <a:lumMod val="75000"/>
                    <a:lumOff val="25000"/>
                  </a:prstClr>
                </a:solidFill>
                <a:latin typeface="Browallia New" panose="020B0604020202020204" pitchFamily="34" charset="-34"/>
                <a:ea typeface="ＭＳ Ｐゴシック"/>
                <a:cs typeface="Browallia New" panose="020B0604020202020204" pitchFamily="34" charset="-34"/>
              </a:rPr>
              <a:t>for Flight Performance Statistics </a:t>
            </a:r>
          </a:p>
          <a:p>
            <a:pPr marL="171450" indent="-171450" fontAlgn="base">
              <a:spcBef>
                <a:spcPct val="0"/>
              </a:spcBef>
              <a:spcAft>
                <a:spcPct val="0"/>
              </a:spcAft>
              <a:buFont typeface="Wingdings" pitchFamily="2" charset="2"/>
              <a:buChar char="§"/>
              <a:defRPr/>
            </a:pPr>
            <a:endParaRPr lang="en-US" sz="1200" dirty="0">
              <a:solidFill>
                <a:prstClr val="black">
                  <a:lumMod val="75000"/>
                  <a:lumOff val="25000"/>
                </a:prstClr>
              </a:solidFill>
              <a:latin typeface="Browallia New" panose="020B0604020202020204" pitchFamily="34" charset="-34"/>
              <a:ea typeface="ＭＳ Ｐゴシック"/>
              <a:cs typeface="Browallia New" panose="020B0604020202020204" pitchFamily="34" charset="-34"/>
            </a:endParaRPr>
          </a:p>
          <a:p>
            <a:pPr marL="171450" indent="-171450" fontAlgn="base">
              <a:spcBef>
                <a:spcPct val="0"/>
              </a:spcBef>
              <a:spcAft>
                <a:spcPct val="0"/>
              </a:spcAft>
              <a:buFont typeface="Wingdings" pitchFamily="2" charset="2"/>
              <a:buChar char="§"/>
              <a:defRPr/>
            </a:pPr>
            <a:endParaRPr lang="en-US" sz="1200" dirty="0">
              <a:solidFill>
                <a:prstClr val="black">
                  <a:lumMod val="75000"/>
                  <a:lumOff val="25000"/>
                </a:prstClr>
              </a:solidFill>
              <a:latin typeface="Browallia New" panose="020B0604020202020204" pitchFamily="34" charset="-34"/>
              <a:ea typeface="ＭＳ Ｐゴシック"/>
              <a:cs typeface="Browallia New" panose="020B0604020202020204" pitchFamily="34" charset="-34"/>
            </a:endParaRPr>
          </a:p>
          <a:p>
            <a:pPr marL="171450" indent="-171450" fontAlgn="base">
              <a:spcBef>
                <a:spcPct val="0"/>
              </a:spcBef>
              <a:spcAft>
                <a:spcPct val="0"/>
              </a:spcAft>
              <a:buFont typeface="Wingdings" pitchFamily="2" charset="2"/>
              <a:buChar char="§"/>
              <a:defRPr/>
            </a:pPr>
            <a:endParaRPr lang="en-US" sz="1200" dirty="0">
              <a:solidFill>
                <a:prstClr val="black">
                  <a:lumMod val="75000"/>
                  <a:lumOff val="25000"/>
                </a:prstClr>
              </a:solidFill>
              <a:latin typeface="Browallia New" panose="020B0604020202020204" pitchFamily="34" charset="-34"/>
              <a:ea typeface="ＭＳ Ｐゴシック"/>
              <a:cs typeface="Browallia New" panose="020B0604020202020204" pitchFamily="34" charset="-34"/>
            </a:endParaRPr>
          </a:p>
          <a:p>
            <a:pPr marL="0" indent="0" fontAlgn="base">
              <a:spcBef>
                <a:spcPct val="0"/>
              </a:spcBef>
              <a:spcAft>
                <a:spcPct val="0"/>
              </a:spcAft>
              <a:buFont typeface="Wingdings" pitchFamily="2" charset="2"/>
              <a:buNone/>
              <a:defRPr/>
            </a:pPr>
            <a:endParaRPr lang="en-US" sz="1200" dirty="0">
              <a:solidFill>
                <a:prstClr val="black">
                  <a:lumMod val="75000"/>
                  <a:lumOff val="25000"/>
                </a:prstClr>
              </a:solidFill>
              <a:latin typeface="Browallia New" panose="020B0604020202020204" pitchFamily="34" charset="-34"/>
              <a:ea typeface="ＭＳ Ｐゴシック"/>
              <a:cs typeface="Browallia New" panose="020B0604020202020204" pitchFamily="34" charset="-34"/>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1" i="1" dirty="0">
              <a:solidFill>
                <a:schemeClr val="accent6">
                  <a:lumMod val="75000"/>
                </a:schemeClr>
              </a:solidFill>
              <a:latin typeface="Browallia New" panose="020B0604020202020204" pitchFamily="34" charset="-34"/>
              <a:cs typeface="Browallia New" panose="020B0604020202020204" pitchFamily="34" charset="-34"/>
            </a:endParaRPr>
          </a:p>
          <a:p>
            <a:endParaRPr lang="en-US" b="1" dirty="0"/>
          </a:p>
        </p:txBody>
      </p:sp>
      <p:sp>
        <p:nvSpPr>
          <p:cNvPr id="4" name="Slide Number Placeholder 3"/>
          <p:cNvSpPr>
            <a:spLocks noGrp="1"/>
          </p:cNvSpPr>
          <p:nvPr>
            <p:ph type="sldNum" sz="quarter" idx="10"/>
          </p:nvPr>
        </p:nvSpPr>
        <p:spPr/>
        <p:txBody>
          <a:bodyPr/>
          <a:lstStyle/>
          <a:p>
            <a:fld id="{B02D6E04-3A2F-4B48-A297-666578EDF1B3}" type="slidenum">
              <a:rPr lang="en-US" smtClean="0"/>
              <a:t>17</a:t>
            </a:fld>
            <a:endParaRPr lang="en-US" dirty="0"/>
          </a:p>
        </p:txBody>
      </p:sp>
    </p:spTree>
    <p:extLst>
      <p:ext uri="{BB962C8B-B14F-4D97-AF65-F5344CB8AC3E}">
        <p14:creationId xmlns:p14="http://schemas.microsoft.com/office/powerpoint/2010/main" val="4159166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000000"/>
                </a:solidFill>
              </a:rPr>
              <a:t>To</a:t>
            </a:r>
            <a:r>
              <a:rPr lang="en-US" sz="1200" baseline="0" dirty="0">
                <a:solidFill>
                  <a:srgbClr val="000000"/>
                </a:solidFill>
              </a:rPr>
              <a:t> kick things off at the beginning of our session </a:t>
            </a:r>
            <a:r>
              <a:rPr lang="is-IS" sz="1200" baseline="0" dirty="0">
                <a:solidFill>
                  <a:srgbClr val="000000"/>
                </a:solidFill>
              </a:rPr>
              <a:t>…...X </a:t>
            </a:r>
            <a:r>
              <a:rPr lang="en-US" sz="1200" baseline="0" dirty="0">
                <a:solidFill>
                  <a:srgbClr val="000000"/>
                </a:solidFill>
              </a:rPr>
              <a:t>talked through two studies that explored</a:t>
            </a:r>
            <a:r>
              <a:rPr lang="is-IS" sz="1200" baseline="0" dirty="0">
                <a:solidFill>
                  <a:srgbClr val="000000"/>
                </a:solidFill>
              </a:rPr>
              <a:t>…....</a:t>
            </a:r>
            <a:r>
              <a:rPr lang="en-US" sz="1200" baseline="0" dirty="0">
                <a:solidFill>
                  <a:srgbClr val="000000"/>
                </a:solidFill>
              </a:rPr>
              <a:t> The Future of Mobility (Petro-Canada), The Future of </a:t>
            </a:r>
            <a:r>
              <a:rPr lang="en-US" sz="1200" baseline="0" dirty="0" err="1">
                <a:solidFill>
                  <a:srgbClr val="000000"/>
                </a:solidFill>
              </a:rPr>
              <a:t>Buisness</a:t>
            </a:r>
            <a:r>
              <a:rPr lang="en-US" sz="1200" baseline="0" dirty="0">
                <a:solidFill>
                  <a:srgbClr val="000000"/>
                </a:solidFill>
              </a:rPr>
              <a:t> Travel, The Future of Giving, The Future of Wealth, The Future of Personalization, The Future of Science, The Future of </a:t>
            </a:r>
            <a:endParaRPr lang="is-IS" sz="1200" baseline="0" dirty="0">
              <a:solidFill>
                <a:srgbClr val="000000"/>
              </a:solidFill>
            </a:endParaRPr>
          </a:p>
          <a:p>
            <a:endParaRPr lang="is-IS" sz="1200" baseline="0" dirty="0">
              <a:solidFill>
                <a:srgbClr val="000000"/>
              </a:solidFill>
            </a:endParaRPr>
          </a:p>
          <a:p>
            <a:r>
              <a:rPr lang="en-US" sz="1200" baseline="0" dirty="0">
                <a:solidFill>
                  <a:srgbClr val="000000"/>
                </a:solidFill>
              </a:rPr>
              <a:t>T</a:t>
            </a:r>
            <a:r>
              <a:rPr lang="is-IS" sz="1200" baseline="0" dirty="0">
                <a:solidFill>
                  <a:srgbClr val="000000"/>
                </a:solidFill>
              </a:rPr>
              <a:t>he success of those studies is based on an understanding of a fundamental truth in Food businesses, and most large businesses at large:</a:t>
            </a:r>
            <a:endParaRPr lang="en-US" sz="1200" baseline="0" dirty="0">
              <a:solidFill>
                <a:srgbClr val="000000"/>
              </a:solidFill>
            </a:endParaRPr>
          </a:p>
          <a:p>
            <a:endParaRPr lang="en-US" sz="1200" baseline="0" dirty="0">
              <a:solidFill>
                <a:srgbClr val="000000"/>
              </a:solidFill>
            </a:endParaRPr>
          </a:p>
          <a:p>
            <a:r>
              <a:rPr lang="en-US" sz="1200" baseline="0" dirty="0">
                <a:solidFill>
                  <a:srgbClr val="000000"/>
                </a:solidFill>
              </a:rPr>
              <a:t>Unlike</a:t>
            </a:r>
            <a:r>
              <a:rPr lang="is-IS" sz="1200" baseline="0" dirty="0">
                <a:solidFill>
                  <a:srgbClr val="000000"/>
                </a:solidFill>
              </a:rPr>
              <a:t>…....</a:t>
            </a:r>
          </a:p>
          <a:p>
            <a:endParaRPr lang="en-US" sz="1200" baseline="0" dirty="0">
              <a:solidFill>
                <a:srgbClr val="000000"/>
              </a:solidFill>
            </a:endParaRPr>
          </a:p>
          <a:p>
            <a:r>
              <a:rPr lang="en-US" sz="1200" dirty="0">
                <a:solidFill>
                  <a:srgbClr val="000000"/>
                </a:solidFill>
              </a:rPr>
              <a:t>These investments are often large </a:t>
            </a:r>
            <a:r>
              <a:rPr lang="en-US" sz="1200" dirty="0" err="1">
                <a:solidFill>
                  <a:srgbClr val="000000"/>
                </a:solidFill>
              </a:rPr>
              <a:t>CapEx</a:t>
            </a:r>
            <a:r>
              <a:rPr lang="en-US" sz="1200" dirty="0">
                <a:solidFill>
                  <a:srgbClr val="000000"/>
                </a:solidFill>
              </a:rPr>
              <a:t>.</a:t>
            </a:r>
            <a:r>
              <a:rPr lang="en-US" sz="1200" baseline="0" dirty="0">
                <a:solidFill>
                  <a:srgbClr val="000000"/>
                </a:solidFill>
              </a:rPr>
              <a:t> </a:t>
            </a:r>
            <a:r>
              <a:rPr lang="en-US" sz="1200" dirty="0">
                <a:solidFill>
                  <a:srgbClr val="000000"/>
                </a:solidFill>
              </a:rPr>
              <a:t>Complex, and resource intensive. Perhaps even more so in the airline industry,</a:t>
            </a:r>
            <a:r>
              <a:rPr lang="en-US" sz="1200" baseline="0" dirty="0">
                <a:solidFill>
                  <a:srgbClr val="000000"/>
                </a:solidFill>
              </a:rPr>
              <a:t> given how complex the business and technology ecosystems are.</a:t>
            </a:r>
            <a:endParaRPr lang="en-US" sz="1200" dirty="0">
              <a:solidFill>
                <a:srgbClr val="000000"/>
              </a:solidFill>
            </a:endParaRPr>
          </a:p>
          <a:p>
            <a:endParaRPr lang="en-US" sz="1200" dirty="0">
              <a:solidFill>
                <a:srgbClr val="000000"/>
              </a:solidFill>
            </a:endParaRPr>
          </a:p>
          <a:p>
            <a:r>
              <a:rPr lang="en-US" sz="1200" dirty="0">
                <a:solidFill>
                  <a:srgbClr val="000000"/>
                </a:solidFill>
              </a:rPr>
              <a:t>Put</a:t>
            </a:r>
            <a:r>
              <a:rPr lang="en-US" sz="1200" baseline="0" dirty="0">
                <a:solidFill>
                  <a:srgbClr val="000000"/>
                </a:solidFill>
              </a:rPr>
              <a:t> another way, these are big bets. </a:t>
            </a:r>
            <a:r>
              <a:rPr lang="en-US" sz="1200" dirty="0">
                <a:solidFill>
                  <a:srgbClr val="000000"/>
                </a:solidFill>
              </a:rPr>
              <a:t>Given the magnitude of these investments, how is Air</a:t>
            </a:r>
            <a:r>
              <a:rPr lang="en-US" sz="1200" baseline="0" dirty="0">
                <a:solidFill>
                  <a:srgbClr val="000000"/>
                </a:solidFill>
              </a:rPr>
              <a:t> Canada </a:t>
            </a:r>
            <a:r>
              <a:rPr lang="en-US" sz="1200" dirty="0">
                <a:solidFill>
                  <a:srgbClr val="000000"/>
                </a:solidFill>
              </a:rPr>
              <a:t>anticipating and preparing for the yet uncertain future?</a:t>
            </a:r>
          </a:p>
        </p:txBody>
      </p:sp>
      <p:sp>
        <p:nvSpPr>
          <p:cNvPr id="4" name="Slide Number Placeholder 3"/>
          <p:cNvSpPr>
            <a:spLocks noGrp="1"/>
          </p:cNvSpPr>
          <p:nvPr>
            <p:ph type="sldNum" sz="quarter" idx="10"/>
          </p:nvPr>
        </p:nvSpPr>
        <p:spPr/>
        <p:txBody>
          <a:bodyPr/>
          <a:lstStyle/>
          <a:p>
            <a:fld id="{DD342252-4644-9E4F-BCCD-7DD88DA5D8A2}" type="slidenum">
              <a:rPr lang="en-US" smtClean="0"/>
              <a:t>19</a:t>
            </a:fld>
            <a:endParaRPr lang="en-US"/>
          </a:p>
        </p:txBody>
      </p:sp>
    </p:spTree>
    <p:extLst>
      <p:ext uri="{BB962C8B-B14F-4D97-AF65-F5344CB8AC3E}">
        <p14:creationId xmlns:p14="http://schemas.microsoft.com/office/powerpoint/2010/main" val="1329507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solidFill>
                <a:srgbClr val="000000"/>
              </a:solidFill>
            </a:endParaRPr>
          </a:p>
        </p:txBody>
      </p:sp>
      <p:sp>
        <p:nvSpPr>
          <p:cNvPr id="4" name="Slide Number Placeholder 3"/>
          <p:cNvSpPr>
            <a:spLocks noGrp="1"/>
          </p:cNvSpPr>
          <p:nvPr>
            <p:ph type="sldNum" sz="quarter" idx="10"/>
          </p:nvPr>
        </p:nvSpPr>
        <p:spPr/>
        <p:txBody>
          <a:bodyPr/>
          <a:lstStyle/>
          <a:p>
            <a:fld id="{DD342252-4644-9E4F-BCCD-7DD88DA5D8A2}" type="slidenum">
              <a:rPr lang="en-US" smtClean="0"/>
              <a:t>20</a:t>
            </a:fld>
            <a:endParaRPr lang="en-US"/>
          </a:p>
        </p:txBody>
      </p:sp>
    </p:spTree>
    <p:extLst>
      <p:ext uri="{BB962C8B-B14F-4D97-AF65-F5344CB8AC3E}">
        <p14:creationId xmlns:p14="http://schemas.microsoft.com/office/powerpoint/2010/main" val="37606370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000000"/>
                </a:solidFill>
              </a:rPr>
              <a:t>Strategic Foresight is the capability and methodology that Cognizant uses to help our clients anticipate and prepare for change. It</a:t>
            </a:r>
            <a:r>
              <a:rPr lang="en-US" sz="1200" baseline="0" dirty="0">
                <a:solidFill>
                  <a:srgbClr val="000000"/>
                </a:solidFill>
              </a:rPr>
              <a:t> enables us to create and maintain a high fidelity, cogent and functional future forward view</a:t>
            </a:r>
            <a:r>
              <a:rPr lang="is-IS" sz="1200" baseline="0" dirty="0">
                <a:solidFill>
                  <a:srgbClr val="000000"/>
                </a:solidFill>
              </a:rPr>
              <a:t>…..and turn these insights into value for our clients</a:t>
            </a:r>
            <a:endParaRPr lang="en-US" sz="1200" dirty="0">
              <a:solidFill>
                <a:srgbClr val="000000"/>
              </a:solidFill>
            </a:endParaRPr>
          </a:p>
          <a:p>
            <a:endParaRPr lang="en-US" sz="1200" dirty="0">
              <a:solidFill>
                <a:schemeClr val="bg1">
                  <a:lumMod val="50000"/>
                </a:schemeClr>
              </a:solidFill>
              <a:latin typeface="Helvetica"/>
              <a:cs typeface="Helvetica"/>
            </a:endParaRPr>
          </a:p>
          <a:p>
            <a:r>
              <a:rPr lang="en-US" sz="1200" dirty="0">
                <a:solidFill>
                  <a:schemeClr val="bg1">
                    <a:lumMod val="50000"/>
                  </a:schemeClr>
                </a:solidFill>
                <a:latin typeface="Helvetica"/>
                <a:cs typeface="Helvetica"/>
              </a:rPr>
              <a:t>Foresight is not a forecasting methodology in which we use past data to project what the future will be like. Rather, foresight helps us imagine and prepare for a range of possible futures in living detail through examining emerging signals of change. </a:t>
            </a:r>
          </a:p>
          <a:p>
            <a:endParaRPr lang="en-US" sz="1200" dirty="0">
              <a:solidFill>
                <a:schemeClr val="bg1">
                  <a:lumMod val="50000"/>
                </a:schemeClr>
              </a:solidFill>
              <a:latin typeface="Helvetica"/>
              <a:cs typeface="Helvetica"/>
            </a:endParaRPr>
          </a:p>
          <a:p>
            <a:r>
              <a:rPr lang="en-US" sz="1200" dirty="0">
                <a:solidFill>
                  <a:schemeClr val="bg1">
                    <a:lumMod val="50000"/>
                  </a:schemeClr>
                </a:solidFill>
                <a:latin typeface="Helvetica"/>
                <a:cs typeface="Helvetica"/>
              </a:rPr>
              <a:t>For many companies, foresight is a key activity in limiting the amount of uncertainty they face. Less uncertainty means that they can:</a:t>
            </a:r>
          </a:p>
          <a:p>
            <a:endParaRPr lang="en-US" sz="1200" dirty="0">
              <a:solidFill>
                <a:schemeClr val="bg1">
                  <a:lumMod val="50000"/>
                </a:schemeClr>
              </a:solidFill>
              <a:latin typeface="Helvetica"/>
              <a:cs typeface="Helvetica"/>
            </a:endParaRPr>
          </a:p>
          <a:p>
            <a:pPr marL="228840" indent="-228840" defTabSz="407679">
              <a:lnSpc>
                <a:spcPct val="120000"/>
              </a:lnSpc>
              <a:buFont typeface="Arial"/>
              <a:buChar char="•"/>
            </a:pPr>
            <a:r>
              <a:rPr lang="en-US" sz="1400" b="1" dirty="0">
                <a:solidFill>
                  <a:srgbClr val="000000"/>
                </a:solidFill>
                <a:latin typeface="Helvetica Neue"/>
                <a:cs typeface="Helvetica Neue"/>
              </a:rPr>
              <a:t>Challenge </a:t>
            </a:r>
            <a:r>
              <a:rPr lang="en-US" sz="1200" dirty="0">
                <a:solidFill>
                  <a:srgbClr val="000000"/>
                </a:solidFill>
                <a:latin typeface="Helvetica"/>
                <a:cs typeface="Helvetica"/>
              </a:rPr>
              <a:t>existing vision, strategy and solutions</a:t>
            </a:r>
            <a:r>
              <a:rPr lang="is-IS" sz="1200" dirty="0">
                <a:solidFill>
                  <a:srgbClr val="000000"/>
                </a:solidFill>
                <a:latin typeface="Helvetica"/>
                <a:cs typeface="Helvetica"/>
              </a:rPr>
              <a:t>…....by wind tunneling these against multiple potential scenarios or</a:t>
            </a:r>
            <a:r>
              <a:rPr lang="is-IS" sz="1200" baseline="0" dirty="0">
                <a:solidFill>
                  <a:srgbClr val="000000"/>
                </a:solidFill>
                <a:latin typeface="Helvetica"/>
                <a:cs typeface="Helvetica"/>
              </a:rPr>
              <a:t> ‘ future worlds’</a:t>
            </a:r>
            <a:r>
              <a:rPr lang="en-US" sz="1200" dirty="0">
                <a:solidFill>
                  <a:srgbClr val="000000"/>
                </a:solidFill>
                <a:latin typeface="Helvetica"/>
                <a:cs typeface="Helvetica"/>
              </a:rPr>
              <a:t> </a:t>
            </a:r>
          </a:p>
          <a:p>
            <a:pPr defTabSz="407679">
              <a:lnSpc>
                <a:spcPct val="120000"/>
              </a:lnSpc>
            </a:pPr>
            <a:endParaRPr lang="en-US" sz="500" dirty="0">
              <a:solidFill>
                <a:srgbClr val="000000"/>
              </a:solidFill>
              <a:latin typeface="Helvetica Neue"/>
              <a:cs typeface="Helvetica Neue"/>
            </a:endParaRPr>
          </a:p>
          <a:p>
            <a:pPr marL="228840" indent="-228840" defTabSz="407679">
              <a:lnSpc>
                <a:spcPct val="120000"/>
              </a:lnSpc>
              <a:buFont typeface="Arial"/>
              <a:buChar char="•"/>
            </a:pPr>
            <a:r>
              <a:rPr lang="en-US" sz="1400" b="1" dirty="0">
                <a:solidFill>
                  <a:srgbClr val="000000"/>
                </a:solidFill>
                <a:latin typeface="Helvetica Neue"/>
                <a:cs typeface="Helvetica Neue"/>
              </a:rPr>
              <a:t>Uncover</a:t>
            </a:r>
            <a:r>
              <a:rPr lang="en-US" sz="1400" dirty="0">
                <a:solidFill>
                  <a:srgbClr val="000000"/>
                </a:solidFill>
                <a:latin typeface="Helvetica Neue"/>
                <a:cs typeface="Helvetica Neue"/>
              </a:rPr>
              <a:t> </a:t>
            </a:r>
            <a:r>
              <a:rPr lang="en-US" sz="1200" dirty="0">
                <a:solidFill>
                  <a:srgbClr val="000000"/>
                </a:solidFill>
                <a:latin typeface="Helvetica"/>
                <a:cs typeface="Helvetica"/>
              </a:rPr>
              <a:t>gaps in organizational knowledge and capability ‘ one you know where the market is moving, you can take a critical </a:t>
            </a:r>
            <a:r>
              <a:rPr lang="en-US" sz="1200" dirty="0" err="1">
                <a:solidFill>
                  <a:srgbClr val="000000"/>
                </a:solidFill>
                <a:latin typeface="Helvetica"/>
                <a:cs typeface="Helvetica"/>
              </a:rPr>
              <a:t>lense</a:t>
            </a:r>
            <a:r>
              <a:rPr lang="en-US" sz="1200" dirty="0">
                <a:solidFill>
                  <a:srgbClr val="000000"/>
                </a:solidFill>
                <a:latin typeface="Helvetica"/>
                <a:cs typeface="Helvetica"/>
              </a:rPr>
              <a:t> to</a:t>
            </a:r>
            <a:r>
              <a:rPr lang="en-US" sz="1200" baseline="0" dirty="0">
                <a:solidFill>
                  <a:srgbClr val="000000"/>
                </a:solidFill>
                <a:latin typeface="Helvetica"/>
                <a:cs typeface="Helvetica"/>
              </a:rPr>
              <a:t> your capabilities, (people, processes, technology, to highlight gaps and opportunities</a:t>
            </a:r>
            <a:endParaRPr lang="en-US" sz="1200" dirty="0">
              <a:solidFill>
                <a:srgbClr val="000000"/>
              </a:solidFill>
              <a:latin typeface="Helvetica"/>
              <a:cs typeface="Helvetica"/>
            </a:endParaRPr>
          </a:p>
          <a:p>
            <a:pPr defTabSz="407679">
              <a:lnSpc>
                <a:spcPct val="120000"/>
              </a:lnSpc>
            </a:pPr>
            <a:endParaRPr lang="en-US" sz="500" dirty="0">
              <a:solidFill>
                <a:srgbClr val="000000"/>
              </a:solidFill>
              <a:latin typeface="Helvetica Neue"/>
              <a:cs typeface="Helvetica Neue"/>
            </a:endParaRPr>
          </a:p>
          <a:p>
            <a:pPr marL="228840" indent="-228840" defTabSz="407679">
              <a:lnSpc>
                <a:spcPct val="120000"/>
              </a:lnSpc>
              <a:buFont typeface="Arial"/>
              <a:buChar char="•"/>
            </a:pPr>
            <a:r>
              <a:rPr lang="en-US" sz="1400" b="1" dirty="0">
                <a:solidFill>
                  <a:srgbClr val="000000"/>
                </a:solidFill>
                <a:latin typeface="Helvetica Neue"/>
                <a:cs typeface="Helvetica Neue"/>
              </a:rPr>
              <a:t>Develop</a:t>
            </a:r>
            <a:r>
              <a:rPr lang="en-US" sz="1400" dirty="0">
                <a:solidFill>
                  <a:srgbClr val="000000"/>
                </a:solidFill>
                <a:latin typeface="Helvetica Neue"/>
                <a:cs typeface="Helvetica Neue"/>
              </a:rPr>
              <a:t> </a:t>
            </a:r>
            <a:r>
              <a:rPr lang="en-US" sz="1200" dirty="0">
                <a:solidFill>
                  <a:srgbClr val="000000"/>
                </a:solidFill>
                <a:latin typeface="Helvetica"/>
                <a:cs typeface="Helvetica"/>
              </a:rPr>
              <a:t>and socializing alternative vision, strategy and solutions </a:t>
            </a:r>
          </a:p>
          <a:p>
            <a:pPr defTabSz="407679">
              <a:lnSpc>
                <a:spcPct val="120000"/>
              </a:lnSpc>
            </a:pPr>
            <a:endParaRPr lang="en-US" sz="500" dirty="0">
              <a:solidFill>
                <a:srgbClr val="000000"/>
              </a:solidFill>
              <a:latin typeface="Helvetica Neue"/>
              <a:cs typeface="Helvetica Neue"/>
            </a:endParaRPr>
          </a:p>
          <a:p>
            <a:pPr marL="228840" indent="-228840" defTabSz="407679">
              <a:lnSpc>
                <a:spcPct val="120000"/>
              </a:lnSpc>
              <a:buFont typeface="Arial"/>
              <a:buChar char="•"/>
            </a:pPr>
            <a:r>
              <a:rPr lang="en-US" sz="1400" b="1" dirty="0">
                <a:solidFill>
                  <a:srgbClr val="000000"/>
                </a:solidFill>
                <a:latin typeface="Helvetica Neue"/>
                <a:cs typeface="Helvetica Neue"/>
              </a:rPr>
              <a:t>Define</a:t>
            </a:r>
            <a:r>
              <a:rPr lang="en-US" sz="1400" dirty="0">
                <a:solidFill>
                  <a:srgbClr val="000000"/>
                </a:solidFill>
                <a:latin typeface="Helvetica Neue"/>
                <a:cs typeface="Helvetica Neue"/>
              </a:rPr>
              <a:t> </a:t>
            </a:r>
            <a:r>
              <a:rPr lang="en-US" sz="1200" dirty="0">
                <a:solidFill>
                  <a:srgbClr val="000000"/>
                </a:solidFill>
                <a:latin typeface="Helvetica"/>
                <a:cs typeface="Helvetica"/>
              </a:rPr>
              <a:t>planning and solution requirements </a:t>
            </a:r>
          </a:p>
          <a:p>
            <a:endParaRPr lang="en-US" sz="1200" dirty="0">
              <a:solidFill>
                <a:schemeClr val="bg1">
                  <a:lumMod val="50000"/>
                </a:schemeClr>
              </a:solidFill>
              <a:latin typeface="Helvetica"/>
              <a:cs typeface="Helvetica"/>
            </a:endParaRPr>
          </a:p>
          <a:p>
            <a:pPr lvl="1"/>
            <a:r>
              <a:rPr lang="en-US" sz="1200" b="1" strike="sngStrike" dirty="0">
                <a:solidFill>
                  <a:schemeClr val="bg1">
                    <a:lumMod val="50000"/>
                  </a:schemeClr>
                </a:solidFill>
                <a:latin typeface="Helvetica"/>
                <a:cs typeface="Helvetica"/>
              </a:rPr>
              <a:t>/ Avoid unwanted surprises </a:t>
            </a:r>
          </a:p>
          <a:p>
            <a:pPr lvl="1"/>
            <a:r>
              <a:rPr lang="en-US" sz="1200" b="1" strike="sngStrike" dirty="0">
                <a:solidFill>
                  <a:schemeClr val="bg1">
                    <a:lumMod val="50000"/>
                  </a:schemeClr>
                </a:solidFill>
                <a:latin typeface="Helvetica"/>
                <a:cs typeface="Helvetica"/>
              </a:rPr>
              <a:t>/ Discover new opportunities</a:t>
            </a:r>
          </a:p>
          <a:p>
            <a:pPr lvl="1"/>
            <a:r>
              <a:rPr lang="en-US" sz="1200" b="1" strike="sngStrike" dirty="0">
                <a:solidFill>
                  <a:schemeClr val="bg1">
                    <a:lumMod val="50000"/>
                  </a:schemeClr>
                </a:solidFill>
                <a:latin typeface="Helvetica"/>
                <a:cs typeface="Helvetica"/>
              </a:rPr>
              <a:t>/ Address weaknesses early </a:t>
            </a:r>
          </a:p>
          <a:p>
            <a:pPr lvl="1"/>
            <a:r>
              <a:rPr lang="en-US" sz="1200" b="1" strike="sngStrike" dirty="0">
                <a:solidFill>
                  <a:schemeClr val="bg1">
                    <a:lumMod val="50000"/>
                  </a:schemeClr>
                </a:solidFill>
                <a:latin typeface="Helvetica"/>
                <a:cs typeface="Helvetica"/>
              </a:rPr>
              <a:t>/ Uncover game changing strategy</a:t>
            </a:r>
          </a:p>
          <a:p>
            <a:pPr lvl="1"/>
            <a:r>
              <a:rPr lang="en-US" sz="1200" b="1" strike="sngStrike" dirty="0">
                <a:solidFill>
                  <a:schemeClr val="bg1">
                    <a:lumMod val="50000"/>
                  </a:schemeClr>
                </a:solidFill>
                <a:latin typeface="Helvetica"/>
                <a:cs typeface="Helvetica"/>
              </a:rPr>
              <a:t>/ Collect energy around a vision</a:t>
            </a:r>
          </a:p>
          <a:p>
            <a:endParaRPr lang="en-US" dirty="0"/>
          </a:p>
        </p:txBody>
      </p:sp>
      <p:sp>
        <p:nvSpPr>
          <p:cNvPr id="4" name="Slide Number Placeholder 3"/>
          <p:cNvSpPr>
            <a:spLocks noGrp="1"/>
          </p:cNvSpPr>
          <p:nvPr>
            <p:ph type="sldNum" sz="quarter" idx="10"/>
          </p:nvPr>
        </p:nvSpPr>
        <p:spPr/>
        <p:txBody>
          <a:bodyPr/>
          <a:lstStyle/>
          <a:p>
            <a:fld id="{DD342252-4644-9E4F-BCCD-7DD88DA5D8A2}" type="slidenum">
              <a:rPr lang="en-US" smtClean="0"/>
              <a:t>21</a:t>
            </a:fld>
            <a:endParaRPr lang="en-US"/>
          </a:p>
        </p:txBody>
      </p:sp>
    </p:spTree>
    <p:extLst>
      <p:ext uri="{BB962C8B-B14F-4D97-AF65-F5344CB8AC3E}">
        <p14:creationId xmlns:p14="http://schemas.microsoft.com/office/powerpoint/2010/main" val="1534022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lumMod val="50000"/>
                  </a:schemeClr>
                </a:solidFill>
                <a:latin typeface="Helvetica"/>
                <a:cs typeface="Helvetica"/>
              </a:rPr>
              <a:t>Foresight is not a forecasting methodology in which we use past data to project what the future will be like. Rather, foresight helps us imagine and prepare for a range of possible futures in living detail through examining emerging signals of change. </a:t>
            </a:r>
          </a:p>
          <a:p>
            <a:endParaRPr lang="en-US" dirty="0"/>
          </a:p>
        </p:txBody>
      </p:sp>
      <p:sp>
        <p:nvSpPr>
          <p:cNvPr id="4" name="Slide Number Placeholder 3"/>
          <p:cNvSpPr>
            <a:spLocks noGrp="1"/>
          </p:cNvSpPr>
          <p:nvPr>
            <p:ph type="sldNum" sz="quarter" idx="10"/>
          </p:nvPr>
        </p:nvSpPr>
        <p:spPr/>
        <p:txBody>
          <a:bodyPr/>
          <a:lstStyle/>
          <a:p>
            <a:fld id="{DD342252-4644-9E4F-BCCD-7DD88DA5D8A2}" type="slidenum">
              <a:rPr lang="en-US" smtClean="0"/>
              <a:t>22</a:t>
            </a:fld>
            <a:endParaRPr lang="en-US"/>
          </a:p>
        </p:txBody>
      </p:sp>
    </p:spTree>
    <p:extLst>
      <p:ext uri="{BB962C8B-B14F-4D97-AF65-F5344CB8AC3E}">
        <p14:creationId xmlns:p14="http://schemas.microsoft.com/office/powerpoint/2010/main" val="21495831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White Cover Slide, Graphic">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645" y="2"/>
            <a:ext cx="9141353" cy="5143496"/>
          </a:xfrm>
          <a:prstGeom prst="rect">
            <a:avLst/>
          </a:prstGeom>
          <a:noFill/>
          <a:ln>
            <a:noFill/>
          </a:ln>
        </p:spPr>
      </p:pic>
      <p:pic>
        <p:nvPicPr>
          <p:cNvPr id="3" name="Picture 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31218" y="4671208"/>
            <a:ext cx="3430289" cy="310974"/>
          </a:xfrm>
          <a:prstGeom prst="rect">
            <a:avLst/>
          </a:prstGeom>
        </p:spPr>
      </p:pic>
    </p:spTree>
    <p:extLst>
      <p:ext uri="{BB962C8B-B14F-4D97-AF65-F5344CB8AC3E}">
        <p14:creationId xmlns:p14="http://schemas.microsoft.com/office/powerpoint/2010/main" val="3889951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Header &amp; 2-Column (Numbered text on lef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 y="0"/>
            <a:ext cx="9141351" cy="5143495"/>
          </a:xfrm>
          <a:prstGeom prst="rect">
            <a:avLst/>
          </a:prstGeom>
        </p:spPr>
      </p:pic>
      <p:sp>
        <p:nvSpPr>
          <p:cNvPr id="4" name="Footer Placeholder 5">
            <a:extLst>
              <a:ext uri="{FF2B5EF4-FFF2-40B4-BE49-F238E27FC236}">
                <a16:creationId xmlns:a16="http://schemas.microsoft.com/office/drawing/2014/main" id="{1A48BB35-9F9D-4CE6-9B58-113B094F6B5B}"/>
              </a:ext>
            </a:extLst>
          </p:cNvPr>
          <p:cNvSpPr>
            <a:spLocks noGrp="1"/>
          </p:cNvSpPr>
          <p:nvPr>
            <p:ph type="ftr" sz="quarter" idx="11"/>
          </p:nvPr>
        </p:nvSpPr>
        <p:spPr>
          <a:xfrm>
            <a:off x="739663" y="4826592"/>
            <a:ext cx="921242" cy="155448"/>
          </a:xfrm>
          <a:prstGeom prst="rect">
            <a:avLst/>
          </a:prstGeom>
          <a:solidFill>
            <a:schemeClr val="bg1"/>
          </a:solidFill>
        </p:spPr>
        <p:txBody>
          <a:bodyPr/>
          <a:lstStyle/>
          <a:p>
            <a:endParaRPr lang="en-US" dirty="0"/>
          </a:p>
        </p:txBody>
      </p:sp>
      <p:sp>
        <p:nvSpPr>
          <p:cNvPr id="5" name="Slide Number Placeholder 6">
            <a:extLst>
              <a:ext uri="{FF2B5EF4-FFF2-40B4-BE49-F238E27FC236}">
                <a16:creationId xmlns:a16="http://schemas.microsoft.com/office/drawing/2014/main" id="{53606C9F-D7ED-4FD8-B0F6-C62354279FAA}"/>
              </a:ext>
            </a:extLst>
          </p:cNvPr>
          <p:cNvSpPr>
            <a:spLocks noGrp="1"/>
          </p:cNvSpPr>
          <p:nvPr>
            <p:ph type="sldNum" sz="quarter" idx="12"/>
          </p:nvPr>
        </p:nvSpPr>
        <p:spPr>
          <a:xfrm>
            <a:off x="483631" y="4826592"/>
            <a:ext cx="228600" cy="155448"/>
          </a:xfrm>
          <a:prstGeom prst="rect">
            <a:avLst/>
          </a:prstGeom>
          <a:solidFill>
            <a:schemeClr val="bg1"/>
          </a:solidFill>
        </p:spPr>
        <p:txBody>
          <a:bodyPr/>
          <a:lstStyle/>
          <a:p>
            <a:fld id="{2EFEF571-C9B4-4D92-A7F7-315B894862A8}" type="slidenum">
              <a:rPr lang="en-US" smtClean="0"/>
              <a:pPr/>
              <a:t>‹#›</a:t>
            </a:fld>
            <a:endParaRPr lang="en-US" dirty="0"/>
          </a:p>
        </p:txBody>
      </p:sp>
    </p:spTree>
    <p:extLst>
      <p:ext uri="{BB962C8B-B14F-4D97-AF65-F5344CB8AC3E}">
        <p14:creationId xmlns:p14="http://schemas.microsoft.com/office/powerpoint/2010/main" val="2075966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Header &amp; 2-Column (Numbered text on lef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24" y="0"/>
            <a:ext cx="9141350" cy="5143495"/>
          </a:xfrm>
          <a:prstGeom prst="rect">
            <a:avLst/>
          </a:prstGeom>
        </p:spPr>
      </p:pic>
    </p:spTree>
    <p:extLst>
      <p:ext uri="{BB962C8B-B14F-4D97-AF65-F5344CB8AC3E}">
        <p14:creationId xmlns:p14="http://schemas.microsoft.com/office/powerpoint/2010/main" val="2789075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Header &amp; 2-Column (Numbered text on lef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24" y="0"/>
            <a:ext cx="9141351" cy="5143495"/>
          </a:xfrm>
          <a:prstGeom prst="rect">
            <a:avLst/>
          </a:prstGeom>
        </p:spPr>
      </p:pic>
    </p:spTree>
    <p:extLst>
      <p:ext uri="{BB962C8B-B14F-4D97-AF65-F5344CB8AC3E}">
        <p14:creationId xmlns:p14="http://schemas.microsoft.com/office/powerpoint/2010/main" val="2774934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Header &amp; 2-Column (Numbered text on lef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24" y="0"/>
            <a:ext cx="9141350" cy="514349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End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23" y="0"/>
            <a:ext cx="9141353" cy="5143497"/>
          </a:xfrm>
          <a:prstGeom prst="rect">
            <a:avLst/>
          </a:prstGeom>
        </p:spPr>
      </p:pic>
      <p:sp>
        <p:nvSpPr>
          <p:cNvPr id="6" name="TextBox 5"/>
          <p:cNvSpPr txBox="1"/>
          <p:nvPr userDrawn="1"/>
        </p:nvSpPr>
        <p:spPr>
          <a:xfrm>
            <a:off x="3588152" y="-972273"/>
            <a:ext cx="184731" cy="369332"/>
          </a:xfrm>
          <a:prstGeom prst="rect">
            <a:avLst/>
          </a:prstGeom>
          <a:noFill/>
        </p:spPr>
        <p:txBody>
          <a:bodyPr wrap="none" rtlCol="0">
            <a:spAutoFit/>
          </a:bodyPr>
          <a:lstStyle/>
          <a:p>
            <a:endParaRPr lang="en-US" dirty="0" err="1">
              <a:solidFill>
                <a:schemeClr val="tx2"/>
              </a:solidFill>
            </a:endParaRPr>
          </a:p>
        </p:txBody>
      </p:sp>
      <p:sp>
        <p:nvSpPr>
          <p:cNvPr id="10" name="Text Placeholder 7"/>
          <p:cNvSpPr>
            <a:spLocks noGrp="1"/>
          </p:cNvSpPr>
          <p:nvPr>
            <p:ph type="body" sz="quarter" idx="11" hasCustomPrompt="1"/>
          </p:nvPr>
        </p:nvSpPr>
        <p:spPr>
          <a:xfrm>
            <a:off x="5657918" y="4495183"/>
            <a:ext cx="2659282" cy="200055"/>
          </a:xfrm>
          <a:prstGeom prst="rect">
            <a:avLst/>
          </a:prstGeom>
        </p:spPr>
        <p:txBody>
          <a:bodyPr vert="horz">
            <a:spAutoFit/>
          </a:bodyPr>
          <a:lstStyle>
            <a:lvl1pPr marL="0" indent="0">
              <a:buNone/>
              <a:defRPr sz="1300">
                <a:solidFill>
                  <a:schemeClr val="tx1"/>
                </a:solidFill>
              </a:defRPr>
            </a:lvl1pPr>
            <a:lvl2pPr marL="0" indent="0">
              <a:buNone/>
              <a:defRPr sz="2000">
                <a:solidFill>
                  <a:schemeClr val="tx1"/>
                </a:solidFill>
              </a:defRPr>
            </a:lvl2pPr>
            <a:lvl3pPr marL="0" indent="0">
              <a:buNone/>
              <a:defRPr sz="2000">
                <a:solidFill>
                  <a:schemeClr val="tx1"/>
                </a:solidFill>
              </a:defRPr>
            </a:lvl3pPr>
            <a:lvl4pPr marL="0" indent="0">
              <a:buNone/>
              <a:defRPr sz="2000">
                <a:solidFill>
                  <a:schemeClr val="tx1"/>
                </a:solidFill>
              </a:defRPr>
            </a:lvl4pPr>
            <a:lvl5pPr marL="0" indent="0">
              <a:buNone/>
              <a:defRPr sz="2000">
                <a:solidFill>
                  <a:schemeClr val="tx1"/>
                </a:solidFill>
              </a:defRPr>
            </a:lvl5pPr>
            <a:lvl6pPr marL="0" indent="0">
              <a:buNone/>
              <a:defRPr sz="2000">
                <a:solidFill>
                  <a:schemeClr val="tx1"/>
                </a:solidFill>
              </a:defRPr>
            </a:lvl6pPr>
            <a:lvl7pPr marL="0" indent="0">
              <a:buNone/>
              <a:defRPr sz="2000">
                <a:solidFill>
                  <a:schemeClr val="tx1"/>
                </a:solidFill>
              </a:defRPr>
            </a:lvl7pPr>
            <a:lvl8pPr marL="0" indent="0">
              <a:buNone/>
              <a:defRPr sz="2000">
                <a:solidFill>
                  <a:schemeClr val="tx1"/>
                </a:solidFill>
              </a:defRPr>
            </a:lvl8pPr>
            <a:lvl9pPr marL="0" indent="0">
              <a:buNone/>
              <a:defRPr sz="2000">
                <a:solidFill>
                  <a:schemeClr val="tx1"/>
                </a:solidFill>
              </a:defRPr>
            </a:lvl9pPr>
          </a:lstStyle>
          <a:p>
            <a:pPr lvl="0"/>
            <a:r>
              <a:rPr lang="en-US" dirty="0"/>
              <a:t>www.cognizant.com</a:t>
            </a:r>
          </a:p>
        </p:txBody>
      </p:sp>
    </p:spTree>
    <p:extLst>
      <p:ext uri="{BB962C8B-B14F-4D97-AF65-F5344CB8AC3E}">
        <p14:creationId xmlns:p14="http://schemas.microsoft.com/office/powerpoint/2010/main" val="3965541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3051" y="0"/>
            <a:ext cx="8950949" cy="473530"/>
          </a:xfrm>
        </p:spPr>
        <p:txBody>
          <a:bodyPr anchor="ctr">
            <a:normAutofit/>
          </a:bodyPr>
          <a:lstStyle>
            <a:lvl1pPr marL="91440">
              <a:defRPr sz="2100" b="1">
                <a:solidFill>
                  <a:schemeClr val="tx1"/>
                </a:solidFill>
                <a:latin typeface="Calibri" panose="020F0502020204030204" pitchFamily="34" charset="0"/>
                <a:cs typeface="Arial" panose="020B0604020202020204" pitchFamily="34" charset="0"/>
              </a:defRPr>
            </a:lvl1pPr>
          </a:lstStyle>
          <a:p>
            <a:r>
              <a:rPr lang="en-US" dirty="0"/>
              <a:t>Title / Headline</a:t>
            </a:r>
          </a:p>
        </p:txBody>
      </p:sp>
      <p:sp>
        <p:nvSpPr>
          <p:cNvPr id="11" name="Rectangle 10"/>
          <p:cNvSpPr/>
          <p:nvPr userDrawn="1"/>
        </p:nvSpPr>
        <p:spPr>
          <a:xfrm>
            <a:off x="1" y="5108712"/>
            <a:ext cx="9143999" cy="34788"/>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p:cNvGrpSpPr/>
          <p:nvPr userDrawn="1"/>
        </p:nvGrpSpPr>
        <p:grpSpPr>
          <a:xfrm flipH="1">
            <a:off x="-1" y="0"/>
            <a:ext cx="193052" cy="473530"/>
            <a:chOff x="353786" y="0"/>
            <a:chExt cx="245637" cy="631373"/>
          </a:xfrm>
        </p:grpSpPr>
        <p:sp>
          <p:nvSpPr>
            <p:cNvPr id="14" name="Rectangle 13"/>
            <p:cNvSpPr/>
            <p:nvPr userDrawn="1"/>
          </p:nvSpPr>
          <p:spPr>
            <a:xfrm>
              <a:off x="353786" y="0"/>
              <a:ext cx="49625" cy="631373"/>
            </a:xfrm>
            <a:prstGeom prst="rect">
              <a:avLst/>
            </a:prstGeom>
            <a:solidFill>
              <a:srgbClr val="F27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p:cNvSpPr/>
            <p:nvPr userDrawn="1"/>
          </p:nvSpPr>
          <p:spPr>
            <a:xfrm>
              <a:off x="403411" y="0"/>
              <a:ext cx="196012" cy="6313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992507" y="4861880"/>
            <a:ext cx="2058174" cy="214175"/>
          </a:xfrm>
          <a:prstGeom prst="rect">
            <a:avLst/>
          </a:prstGeom>
        </p:spPr>
      </p:pic>
      <p:sp>
        <p:nvSpPr>
          <p:cNvPr id="16" name="TextBox 15"/>
          <p:cNvSpPr txBox="1"/>
          <p:nvPr userDrawn="1"/>
        </p:nvSpPr>
        <p:spPr>
          <a:xfrm>
            <a:off x="123504" y="4800342"/>
            <a:ext cx="344458" cy="253916"/>
          </a:xfrm>
          <a:prstGeom prst="rect">
            <a:avLst/>
          </a:prstGeom>
          <a:noFill/>
        </p:spPr>
        <p:txBody>
          <a:bodyPr wrap="square" rtlCol="0">
            <a:spAutoFit/>
          </a:bodyPr>
          <a:lstStyle/>
          <a:p>
            <a:fld id="{41845723-2DDC-4FCF-8C2D-779A900814BE}" type="slidenum">
              <a:rPr lang="en-US" sz="1050" smtClean="0">
                <a:solidFill>
                  <a:schemeClr val="tx2"/>
                </a:solidFill>
                <a:latin typeface="Calibri" panose="020F0502020204030204" pitchFamily="34" charset="0"/>
                <a:cs typeface="Calibri" panose="020F0502020204030204" pitchFamily="34" charset="0"/>
              </a:rPr>
              <a:t>‹#›</a:t>
            </a:fld>
            <a:endParaRPr lang="en-US" sz="1050" dirty="0">
              <a:solidFill>
                <a:schemeClr val="tx2"/>
              </a:solidFill>
              <a:latin typeface="Calibri" panose="020F0502020204030204" pitchFamily="34" charset="0"/>
              <a:cs typeface="Calibri" panose="020F0502020204030204" pitchFamily="34" charset="0"/>
            </a:endParaRPr>
          </a:p>
        </p:txBody>
      </p:sp>
      <p:sp>
        <p:nvSpPr>
          <p:cNvPr id="17" name="TextBox 16"/>
          <p:cNvSpPr txBox="1"/>
          <p:nvPr userDrawn="1"/>
        </p:nvSpPr>
        <p:spPr>
          <a:xfrm>
            <a:off x="371476" y="4807540"/>
            <a:ext cx="1992467" cy="253916"/>
          </a:xfrm>
          <a:prstGeom prst="rect">
            <a:avLst/>
          </a:prstGeom>
          <a:noFill/>
        </p:spPr>
        <p:txBody>
          <a:bodyPr wrap="square" rtlCol="0">
            <a:spAutoFit/>
          </a:bodyPr>
          <a:lstStyle/>
          <a:p>
            <a:pPr defTabSz="342900" fontAlgn="auto">
              <a:spcBef>
                <a:spcPts val="0"/>
              </a:spcBef>
              <a:spcAft>
                <a:spcPts val="0"/>
              </a:spcAft>
            </a:pPr>
            <a:r>
              <a:rPr lang="en-US" sz="1050" b="0" dirty="0">
                <a:solidFill>
                  <a:schemeClr val="tx2"/>
                </a:solidFill>
                <a:latin typeface="Calibri" panose="020F0502020204030204" pitchFamily="34" charset="0"/>
                <a:ea typeface="+mn-ea"/>
                <a:cs typeface="Calibri" panose="020F0502020204030204" pitchFamily="34" charset="0"/>
              </a:rPr>
              <a:t>© 2019 Cognizant Confidential </a:t>
            </a:r>
          </a:p>
        </p:txBody>
      </p:sp>
      <p:cxnSp>
        <p:nvCxnSpPr>
          <p:cNvPr id="5" name="Straight Connector 4"/>
          <p:cNvCxnSpPr/>
          <p:nvPr userDrawn="1"/>
        </p:nvCxnSpPr>
        <p:spPr>
          <a:xfrm>
            <a:off x="410963" y="4828850"/>
            <a:ext cx="0" cy="19520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1356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6_Header &amp; 2-Column (Numbered text on lef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4480"/>
            <a:ext cx="9144000" cy="5143500"/>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605102" y="4732700"/>
            <a:ext cx="538898" cy="410800"/>
          </a:xfrm>
          <a:prstGeom prst="rect">
            <a:avLst/>
          </a:prstGeom>
        </p:spPr>
      </p:pic>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220054" y="0"/>
            <a:ext cx="8385048" cy="795528"/>
          </a:xfrm>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53606C9F-D7ED-4FD8-B0F6-C62354279FAA}"/>
              </a:ext>
            </a:extLst>
          </p:cNvPr>
          <p:cNvSpPr>
            <a:spLocks noGrp="1"/>
          </p:cNvSpPr>
          <p:nvPr>
            <p:ph type="sldNum" sz="quarter" idx="12"/>
          </p:nvPr>
        </p:nvSpPr>
        <p:spPr>
          <a:xfrm>
            <a:off x="483631" y="4819853"/>
            <a:ext cx="228600" cy="155448"/>
          </a:xfrm>
          <a:solidFill>
            <a:schemeClr val="bg1"/>
          </a:solidFill>
        </p:spPr>
        <p:txBody>
          <a:bodyPr/>
          <a:lstStyle/>
          <a:p>
            <a:fld id="{2EFEF571-C9B4-4D92-A7F7-315B894862A8}" type="slidenum">
              <a:rPr lang="en-US" smtClean="0"/>
              <a:pPr/>
              <a:t>‹#›</a:t>
            </a:fld>
            <a:endParaRPr lang="en-US" dirty="0"/>
          </a:p>
        </p:txBody>
      </p:sp>
      <p:cxnSp>
        <p:nvCxnSpPr>
          <p:cNvPr id="5" name="Straight Connector 4"/>
          <p:cNvCxnSpPr/>
          <p:nvPr userDrawn="1"/>
        </p:nvCxnSpPr>
        <p:spPr>
          <a:xfrm>
            <a:off x="1660905" y="4897577"/>
            <a:ext cx="4788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6632912" y="4790489"/>
            <a:ext cx="2058174" cy="214175"/>
          </a:xfrm>
          <a:prstGeom prst="rect">
            <a:avLst/>
          </a:prstGeom>
        </p:spPr>
      </p:pic>
      <p:sp>
        <p:nvSpPr>
          <p:cNvPr id="10" name="TextBox 9"/>
          <p:cNvSpPr txBox="1"/>
          <p:nvPr userDrawn="1"/>
        </p:nvSpPr>
        <p:spPr>
          <a:xfrm>
            <a:off x="3234321" y="4932937"/>
            <a:ext cx="3577539" cy="184666"/>
          </a:xfrm>
          <a:prstGeom prst="rect">
            <a:avLst/>
          </a:prstGeom>
          <a:noFill/>
        </p:spPr>
        <p:txBody>
          <a:bodyPr wrap="square" rtlCol="0">
            <a:spAutoFit/>
          </a:bodyPr>
          <a:lstStyle/>
          <a:p>
            <a:pPr fontAlgn="base">
              <a:spcBef>
                <a:spcPct val="0"/>
              </a:spcBef>
              <a:spcAft>
                <a:spcPct val="0"/>
              </a:spcAft>
            </a:pPr>
            <a:r>
              <a:rPr lang="en-US" sz="600" b="1" dirty="0">
                <a:solidFill>
                  <a:schemeClr val="tx1"/>
                </a:solidFill>
                <a:latin typeface="Arial" panose="020B0604020202020204" pitchFamily="34" charset="0"/>
                <a:ea typeface="ＭＳ Ｐゴシック" charset="-128"/>
                <a:cs typeface="Arial" panose="020B0604020202020204" pitchFamily="34" charset="0"/>
              </a:rPr>
              <a:t>  © 2019 Copyright,</a:t>
            </a:r>
            <a:r>
              <a:rPr lang="en-US" sz="600" b="1" baseline="0" dirty="0">
                <a:solidFill>
                  <a:schemeClr val="tx1"/>
                </a:solidFill>
                <a:latin typeface="Arial" panose="020B0604020202020204" pitchFamily="34" charset="0"/>
                <a:ea typeface="ＭＳ Ｐゴシック" charset="-128"/>
                <a:cs typeface="Arial" panose="020B0604020202020204" pitchFamily="34" charset="0"/>
              </a:rPr>
              <a:t>  </a:t>
            </a:r>
            <a:r>
              <a:rPr lang="en-US" sz="600" b="1" dirty="0">
                <a:solidFill>
                  <a:schemeClr val="tx1"/>
                </a:solidFill>
                <a:latin typeface="Arial" panose="020B0604020202020204" pitchFamily="34" charset="0"/>
                <a:ea typeface="ＭＳ Ｐゴシック" charset="-128"/>
                <a:cs typeface="Arial" panose="020B0604020202020204" pitchFamily="34" charset="0"/>
              </a:rPr>
              <a:t>Confidential and Proprietary</a:t>
            </a:r>
          </a:p>
        </p:txBody>
      </p:sp>
    </p:spTree>
    <p:extLst>
      <p:ext uri="{BB962C8B-B14F-4D97-AF65-F5344CB8AC3E}">
        <p14:creationId xmlns:p14="http://schemas.microsoft.com/office/powerpoint/2010/main" val="187411099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9947BC-C135-4AF9-80CB-7EC49EFAF7EE}"/>
              </a:ext>
            </a:extLst>
          </p:cNvPr>
          <p:cNvSpPr>
            <a:spLocks noGrp="1"/>
          </p:cNvSpPr>
          <p:nvPr>
            <p:ph type="title"/>
          </p:nvPr>
        </p:nvSpPr>
        <p:spPr>
          <a:xfrm>
            <a:off x="384048" y="274320"/>
            <a:ext cx="8385048" cy="795528"/>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78C3981-E47F-4B94-A56D-1A8F4B3B3863}"/>
              </a:ext>
            </a:extLst>
          </p:cNvPr>
          <p:cNvSpPr>
            <a:spLocks noGrp="1"/>
          </p:cNvSpPr>
          <p:nvPr>
            <p:ph type="body" idx="1"/>
          </p:nvPr>
        </p:nvSpPr>
        <p:spPr>
          <a:xfrm>
            <a:off x="384048" y="1261872"/>
            <a:ext cx="8385048" cy="331927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2930743"/>
      </p:ext>
    </p:extLst>
  </p:cSld>
  <p:clrMap bg1="lt1" tx1="dk1" bg2="lt2" tx2="dk2" accent1="accent1" accent2="accent2" accent3="accent3" accent4="accent4" accent5="accent5" accent6="accent6" hlink="hlink" folHlink="folHlink"/>
  <p:sldLayoutIdLst>
    <p:sldLayoutId id="2147483821" r:id="rId1"/>
    <p:sldLayoutId id="2147483814" r:id="rId2"/>
    <p:sldLayoutId id="2147483816" r:id="rId3"/>
    <p:sldLayoutId id="2147483817" r:id="rId4"/>
    <p:sldLayoutId id="2147483826" r:id="rId5"/>
    <p:sldLayoutId id="2147483824" r:id="rId6"/>
    <p:sldLayoutId id="2147483840" r:id="rId7"/>
    <p:sldLayoutId id="2147483841" r:id="rId8"/>
  </p:sldLayoutIdLst>
  <p:hf hdr="0" ftr="0" dt="0"/>
  <p:txStyles>
    <p:title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2"/>
          </a:solidFill>
          <a:latin typeface="Arial" panose="020B0604020202020204" pitchFamily="34" charset="0"/>
          <a:ea typeface="+mn-ea"/>
          <a:cs typeface="Arial" panose="020B0604020202020204" pitchFamily="34" charset="0"/>
        </a:defRPr>
      </a:lvl1pPr>
      <a:lvl2pPr marL="228600" indent="-228600" algn="l" defTabSz="914400" rtl="0" eaLnBrk="1" latinLnBrk="0" hangingPunct="1">
        <a:lnSpc>
          <a:spcPct val="100000"/>
        </a:lnSpc>
        <a:spcBef>
          <a:spcPts val="600"/>
        </a:spcBef>
        <a:buClrTx/>
        <a:buSzPct val="125000"/>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2pPr>
      <a:lvl3pPr marL="457200" indent="-228600" algn="l" defTabSz="914400"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3pPr>
      <a:lvl4pPr marL="685800" indent="-228600" algn="l" defTabSz="914400" rtl="0" eaLnBrk="1" latinLnBrk="0" hangingPunct="1">
        <a:lnSpc>
          <a:spcPct val="100000"/>
        </a:lnSpc>
        <a:spcBef>
          <a:spcPts val="400"/>
        </a:spcBef>
        <a:buClrTx/>
        <a:buSzPct val="100000"/>
        <a:buFont typeface="Courier New" panose="02070309020205020404" pitchFamily="49" charset="0"/>
        <a:buChar char="o"/>
        <a:defRPr sz="1600" kern="1200">
          <a:solidFill>
            <a:schemeClr val="tx2"/>
          </a:solidFill>
          <a:latin typeface="Arial" panose="020B0604020202020204" pitchFamily="34" charset="0"/>
          <a:ea typeface="+mn-ea"/>
          <a:cs typeface="Arial" panose="020B0604020202020204" pitchFamily="34" charset="0"/>
        </a:defRPr>
      </a:lvl4pPr>
      <a:lvl5pPr marL="914400" indent="-228600" algn="l" defTabSz="914400"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5pPr>
      <a:lvl6pPr marL="1143000" indent="-228600" algn="l" defTabSz="914400" rtl="0" eaLnBrk="1" latinLnBrk="0" hangingPunct="1">
        <a:lnSpc>
          <a:spcPct val="100000"/>
        </a:lnSpc>
        <a:spcBef>
          <a:spcPts val="400"/>
        </a:spcBef>
        <a:buClr>
          <a:schemeClr val="accent2"/>
        </a:buClr>
        <a:buSzPct val="125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6pPr>
      <a:lvl7pPr marL="1371600" indent="-228600" algn="l" defTabSz="914400" rtl="0" eaLnBrk="1" latinLnBrk="0" hangingPunct="1">
        <a:lnSpc>
          <a:spcPct val="100000"/>
        </a:lnSpc>
        <a:spcBef>
          <a:spcPts val="400"/>
        </a:spcBef>
        <a:buClr>
          <a:schemeClr val="accent2"/>
        </a:buClr>
        <a:buSzPct val="90000"/>
        <a:buFont typeface="Arial" panose="020B0604020202020204" pitchFamily="34" charset="0"/>
        <a:buChar char="–"/>
        <a:defRPr sz="1600" kern="1200">
          <a:solidFill>
            <a:schemeClr val="tx2"/>
          </a:solidFill>
          <a:latin typeface="+mn-lt"/>
          <a:ea typeface="+mn-ea"/>
          <a:cs typeface="+mn-cs"/>
        </a:defRPr>
      </a:lvl7pPr>
      <a:lvl8pPr marL="1600200" indent="-228600" algn="l" defTabSz="914400" rtl="0" eaLnBrk="1" latinLnBrk="0" hangingPunct="1">
        <a:lnSpc>
          <a:spcPct val="100000"/>
        </a:lnSpc>
        <a:spcBef>
          <a:spcPts val="400"/>
        </a:spcBef>
        <a:buClr>
          <a:schemeClr val="accent2"/>
        </a:buClr>
        <a:buSzPct val="90000"/>
        <a:buFont typeface="Courier New" panose="02070309020205020404" pitchFamily="49" charset="0"/>
        <a:buChar char="o"/>
        <a:defRPr sz="1600" kern="1200">
          <a:solidFill>
            <a:schemeClr val="tx2"/>
          </a:solidFill>
          <a:latin typeface="+mn-lt"/>
          <a:ea typeface="+mn-ea"/>
          <a:cs typeface="+mn-cs"/>
        </a:defRPr>
      </a:lvl8pPr>
      <a:lvl9pPr marL="1600200" indent="-228600" algn="l" defTabSz="914400" rtl="0" eaLnBrk="1" latinLnBrk="0" hangingPunct="1">
        <a:lnSpc>
          <a:spcPct val="100000"/>
        </a:lnSpc>
        <a:spcBef>
          <a:spcPts val="400"/>
        </a:spcBef>
        <a:buClrTx/>
        <a:buSzPct val="90000"/>
        <a:buFont typeface="Courier New" panose="02070309020205020404" pitchFamily="49" charset="0"/>
        <a:buChar char="o"/>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1.xml.rels><?xml version="1.0" encoding="UTF-8" standalone="yes"?>
<Relationships xmlns="http://schemas.openxmlformats.org/package/2006/relationships"><Relationship Id="rId8" Type="http://schemas.openxmlformats.org/officeDocument/2006/relationships/image" Target="../media/image59.png"/><Relationship Id="rId13" Type="http://schemas.microsoft.com/office/2007/relationships/hdphoto" Target="../media/hdphoto2.wdp"/><Relationship Id="rId18" Type="http://schemas.openxmlformats.org/officeDocument/2006/relationships/image" Target="../media/image67.jpg"/><Relationship Id="rId3" Type="http://schemas.openxmlformats.org/officeDocument/2006/relationships/image" Target="../media/image57.png"/><Relationship Id="rId7" Type="http://schemas.openxmlformats.org/officeDocument/2006/relationships/image" Target="../media/image14.jpeg"/><Relationship Id="rId12" Type="http://schemas.openxmlformats.org/officeDocument/2006/relationships/image" Target="../media/image62.png"/><Relationship Id="rId17" Type="http://schemas.openxmlformats.org/officeDocument/2006/relationships/image" Target="../media/image66.JPG"/><Relationship Id="rId2" Type="http://schemas.openxmlformats.org/officeDocument/2006/relationships/image" Target="../media/image56.png"/><Relationship Id="rId16"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61.tmp"/><Relationship Id="rId5" Type="http://schemas.openxmlformats.org/officeDocument/2006/relationships/image" Target="../media/image16.png"/><Relationship Id="rId15" Type="http://schemas.openxmlformats.org/officeDocument/2006/relationships/image" Target="../media/image64.tmp"/><Relationship Id="rId10" Type="http://schemas.openxmlformats.org/officeDocument/2006/relationships/image" Target="../media/image15.tmp"/><Relationship Id="rId4" Type="http://schemas.openxmlformats.org/officeDocument/2006/relationships/image" Target="../media/image58.png"/><Relationship Id="rId9" Type="http://schemas.openxmlformats.org/officeDocument/2006/relationships/image" Target="../media/image60.tmp"/><Relationship Id="rId14" Type="http://schemas.openxmlformats.org/officeDocument/2006/relationships/image" Target="../media/image63.tm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73.emf"/><Relationship Id="rId3" Type="http://schemas.openxmlformats.org/officeDocument/2006/relationships/image" Target="../media/image68.png"/><Relationship Id="rId7" Type="http://schemas.openxmlformats.org/officeDocument/2006/relationships/image" Target="../media/image72.emf"/><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1.emf"/><Relationship Id="rId5" Type="http://schemas.openxmlformats.org/officeDocument/2006/relationships/image" Target="../media/image70.emf"/><Relationship Id="rId4" Type="http://schemas.openxmlformats.org/officeDocument/2006/relationships/image" Target="../media/image69.emf"/><Relationship Id="rId9" Type="http://schemas.openxmlformats.org/officeDocument/2006/relationships/image" Target="../media/image74.emf"/></Relationships>
</file>

<file path=ppt/slides/_rels/slide14.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75.png"/><Relationship Id="rId4"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8.png"/><Relationship Id="rId5" Type="http://schemas.microsoft.com/office/2007/relationships/hdphoto" Target="../media/hdphoto3.wdp"/><Relationship Id="rId4" Type="http://schemas.openxmlformats.org/officeDocument/2006/relationships/image" Target="../media/image77.png"/></Relationships>
</file>

<file path=ppt/slides/_rels/slide16.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2.emf"/><Relationship Id="rId5" Type="http://schemas.openxmlformats.org/officeDocument/2006/relationships/image" Target="../media/image81.emf"/><Relationship Id="rId4" Type="http://schemas.openxmlformats.org/officeDocument/2006/relationships/image" Target="../media/image80.png"/></Relationships>
</file>

<file path=ppt/slides/_rels/slide17.xml.rels><?xml version="1.0" encoding="UTF-8" standalone="yes"?>
<Relationships xmlns="http://schemas.openxmlformats.org/package/2006/relationships"><Relationship Id="rId3" Type="http://schemas.openxmlformats.org/officeDocument/2006/relationships/image" Target="../media/image85.jpeg"/><Relationship Id="rId7" Type="http://schemas.openxmlformats.org/officeDocument/2006/relationships/image" Target="../media/image8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tmp"/><Relationship Id="rId5" Type="http://schemas.openxmlformats.org/officeDocument/2006/relationships/image" Target="../media/image14.jpeg"/><Relationship Id="rId4" Type="http://schemas.openxmlformats.org/officeDocument/2006/relationships/image" Target="../media/image13.jpeg"/></Relationships>
</file>

<file path=ppt/slides/_rels/slide20.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microsoft.com/office/2007/relationships/hdphoto" Target="../media/hdphoto4.wdp"/></Relationships>
</file>

<file path=ppt/slides/_rels/slide21.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93.jpeg"/></Relationships>
</file>

<file path=ppt/slides/_rels/slide23.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jpeg"/><Relationship Id="rId7" Type="http://schemas.openxmlformats.org/officeDocument/2006/relationships/image" Target="../media/image98.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10" Type="http://schemas.openxmlformats.org/officeDocument/2006/relationships/image" Target="../media/image101.jpeg"/><Relationship Id="rId4" Type="http://schemas.openxmlformats.org/officeDocument/2006/relationships/image" Target="../media/image95.png"/><Relationship Id="rId9" Type="http://schemas.openxmlformats.org/officeDocument/2006/relationships/image" Target="../media/image100.png"/></Relationships>
</file>

<file path=ppt/slides/_rels/slide24.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03.tiff"/><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05.png"/><Relationship Id="rId4" Type="http://schemas.openxmlformats.org/officeDocument/2006/relationships/image" Target="../media/image104.png"/></Relationships>
</file>

<file path=ppt/slides/_rels/slide3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32.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png"/><Relationship Id="rId3" Type="http://schemas.openxmlformats.org/officeDocument/2006/relationships/image" Target="../media/image108.png"/><Relationship Id="rId7" Type="http://schemas.openxmlformats.org/officeDocument/2006/relationships/image" Target="../media/image112.png"/><Relationship Id="rId12" Type="http://schemas.openxmlformats.org/officeDocument/2006/relationships/image" Target="../media/image117.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11.png"/><Relationship Id="rId11" Type="http://schemas.openxmlformats.org/officeDocument/2006/relationships/image" Target="../media/image116.png"/><Relationship Id="rId5" Type="http://schemas.openxmlformats.org/officeDocument/2006/relationships/image" Target="../media/image110.png"/><Relationship Id="rId15" Type="http://schemas.openxmlformats.org/officeDocument/2006/relationships/image" Target="../media/image12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emf"/><Relationship Id="rId14" Type="http://schemas.openxmlformats.org/officeDocument/2006/relationships/image" Target="../media/image119.pn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3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3" Type="http://schemas.openxmlformats.org/officeDocument/2006/relationships/image" Target="../media/image138.tiff"/><Relationship Id="rId18" Type="http://schemas.openxmlformats.org/officeDocument/2006/relationships/image" Target="../media/image143.emf"/><Relationship Id="rId26" Type="http://schemas.openxmlformats.org/officeDocument/2006/relationships/image" Target="../media/image151.png"/><Relationship Id="rId39" Type="http://schemas.openxmlformats.org/officeDocument/2006/relationships/image" Target="../media/image164.tiff"/><Relationship Id="rId21" Type="http://schemas.openxmlformats.org/officeDocument/2006/relationships/image" Target="../media/image146.tiff"/><Relationship Id="rId34" Type="http://schemas.openxmlformats.org/officeDocument/2006/relationships/image" Target="../media/image159.tiff"/><Relationship Id="rId42" Type="http://schemas.openxmlformats.org/officeDocument/2006/relationships/image" Target="../media/image167.tiff"/><Relationship Id="rId7" Type="http://schemas.openxmlformats.org/officeDocument/2006/relationships/image" Target="../media/image132.tiff"/><Relationship Id="rId2" Type="http://schemas.openxmlformats.org/officeDocument/2006/relationships/image" Target="../media/image127.tiff"/><Relationship Id="rId16" Type="http://schemas.openxmlformats.org/officeDocument/2006/relationships/image" Target="../media/image141.emf"/><Relationship Id="rId20" Type="http://schemas.openxmlformats.org/officeDocument/2006/relationships/image" Target="../media/image145.tiff"/><Relationship Id="rId29" Type="http://schemas.openxmlformats.org/officeDocument/2006/relationships/image" Target="../media/image154.tiff"/><Relationship Id="rId41" Type="http://schemas.openxmlformats.org/officeDocument/2006/relationships/image" Target="../media/image166.tiff"/><Relationship Id="rId1" Type="http://schemas.openxmlformats.org/officeDocument/2006/relationships/slideLayout" Target="../slideLayouts/slideLayout7.xml"/><Relationship Id="rId6" Type="http://schemas.openxmlformats.org/officeDocument/2006/relationships/image" Target="../media/image131.tiff"/><Relationship Id="rId11" Type="http://schemas.openxmlformats.org/officeDocument/2006/relationships/image" Target="../media/image136.tiff"/><Relationship Id="rId24" Type="http://schemas.openxmlformats.org/officeDocument/2006/relationships/image" Target="../media/image149.emf"/><Relationship Id="rId32" Type="http://schemas.openxmlformats.org/officeDocument/2006/relationships/image" Target="../media/image157.tiff"/><Relationship Id="rId37" Type="http://schemas.openxmlformats.org/officeDocument/2006/relationships/image" Target="../media/image162.tiff"/><Relationship Id="rId40" Type="http://schemas.openxmlformats.org/officeDocument/2006/relationships/image" Target="../media/image165.tiff"/><Relationship Id="rId5" Type="http://schemas.openxmlformats.org/officeDocument/2006/relationships/image" Target="../media/image130.tiff"/><Relationship Id="rId15" Type="http://schemas.openxmlformats.org/officeDocument/2006/relationships/image" Target="../media/image140.tiff"/><Relationship Id="rId23" Type="http://schemas.openxmlformats.org/officeDocument/2006/relationships/image" Target="../media/image148.tiff"/><Relationship Id="rId28" Type="http://schemas.openxmlformats.org/officeDocument/2006/relationships/image" Target="../media/image153.png"/><Relationship Id="rId36" Type="http://schemas.openxmlformats.org/officeDocument/2006/relationships/image" Target="../media/image161.tiff"/><Relationship Id="rId10" Type="http://schemas.openxmlformats.org/officeDocument/2006/relationships/image" Target="../media/image135.tiff"/><Relationship Id="rId19" Type="http://schemas.openxmlformats.org/officeDocument/2006/relationships/image" Target="../media/image144.emf"/><Relationship Id="rId31" Type="http://schemas.openxmlformats.org/officeDocument/2006/relationships/image" Target="../media/image156.tiff"/><Relationship Id="rId4" Type="http://schemas.openxmlformats.org/officeDocument/2006/relationships/image" Target="../media/image129.tiff"/><Relationship Id="rId9" Type="http://schemas.openxmlformats.org/officeDocument/2006/relationships/image" Target="../media/image134.tiff"/><Relationship Id="rId14" Type="http://schemas.openxmlformats.org/officeDocument/2006/relationships/image" Target="../media/image139.tiff"/><Relationship Id="rId22" Type="http://schemas.openxmlformats.org/officeDocument/2006/relationships/image" Target="../media/image147.emf"/><Relationship Id="rId27" Type="http://schemas.openxmlformats.org/officeDocument/2006/relationships/image" Target="../media/image152.png"/><Relationship Id="rId30" Type="http://schemas.openxmlformats.org/officeDocument/2006/relationships/image" Target="../media/image155.tiff"/><Relationship Id="rId35" Type="http://schemas.openxmlformats.org/officeDocument/2006/relationships/image" Target="../media/image160.tiff"/><Relationship Id="rId43" Type="http://schemas.openxmlformats.org/officeDocument/2006/relationships/image" Target="../media/image168.tiff"/><Relationship Id="rId8" Type="http://schemas.openxmlformats.org/officeDocument/2006/relationships/image" Target="../media/image133.tiff"/><Relationship Id="rId3" Type="http://schemas.openxmlformats.org/officeDocument/2006/relationships/image" Target="../media/image128.tiff"/><Relationship Id="rId12" Type="http://schemas.openxmlformats.org/officeDocument/2006/relationships/image" Target="../media/image137.tiff"/><Relationship Id="rId17" Type="http://schemas.openxmlformats.org/officeDocument/2006/relationships/image" Target="../media/image142.tiff"/><Relationship Id="rId25" Type="http://schemas.openxmlformats.org/officeDocument/2006/relationships/image" Target="../media/image150.jpeg"/><Relationship Id="rId33" Type="http://schemas.openxmlformats.org/officeDocument/2006/relationships/image" Target="../media/image158.tiff"/><Relationship Id="rId38" Type="http://schemas.openxmlformats.org/officeDocument/2006/relationships/image" Target="../media/image163.tiff"/></Relationships>
</file>

<file path=ppt/slides/_rels/slide39.xml.rels><?xml version="1.0" encoding="UTF-8" standalone="yes"?>
<Relationships xmlns="http://schemas.openxmlformats.org/package/2006/relationships"><Relationship Id="rId8" Type="http://schemas.openxmlformats.org/officeDocument/2006/relationships/image" Target="../media/image173.png"/><Relationship Id="rId3" Type="http://schemas.microsoft.com/office/2007/relationships/hdphoto" Target="../media/hdphoto5.wdp"/><Relationship Id="rId7" Type="http://schemas.microsoft.com/office/2007/relationships/hdphoto" Target="../media/hdphoto6.wdp"/><Relationship Id="rId2"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72.png"/><Relationship Id="rId11" Type="http://schemas.openxmlformats.org/officeDocument/2006/relationships/image" Target="../media/image175.png"/><Relationship Id="rId5" Type="http://schemas.openxmlformats.org/officeDocument/2006/relationships/image" Target="../media/image171.png"/><Relationship Id="rId10" Type="http://schemas.openxmlformats.org/officeDocument/2006/relationships/image" Target="../media/image174.png"/><Relationship Id="rId4" Type="http://schemas.openxmlformats.org/officeDocument/2006/relationships/image" Target="../media/image170.png"/><Relationship Id="rId9" Type="http://schemas.microsoft.com/office/2007/relationships/hdphoto" Target="../media/hdphoto7.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77.png"/><Relationship Id="rId7" Type="http://schemas.openxmlformats.org/officeDocument/2006/relationships/image" Target="../media/image181.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 Id="rId9" Type="http://schemas.openxmlformats.org/officeDocument/2006/relationships/image" Target="../media/image183.png"/></Relationships>
</file>

<file path=ppt/slides/_rels/slide49.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image" Target="../media/image185.png"/><Relationship Id="rId7" Type="http://schemas.openxmlformats.org/officeDocument/2006/relationships/image" Target="../media/image188.png"/><Relationship Id="rId2" Type="http://schemas.openxmlformats.org/officeDocument/2006/relationships/image" Target="../media/image184.png"/><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10" Type="http://schemas.openxmlformats.org/officeDocument/2006/relationships/image" Target="../media/image191.png"/><Relationship Id="rId4" Type="http://schemas.microsoft.com/office/2007/relationships/hdphoto" Target="../media/hdphoto8.wdp"/><Relationship Id="rId9" Type="http://schemas.openxmlformats.org/officeDocument/2006/relationships/image" Target="../media/image19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 Id="rId4" Type="http://schemas.openxmlformats.org/officeDocument/2006/relationships/image" Target="../media/image194.png"/></Relationships>
</file>

<file path=ppt/slides/_rels/slide51.xml.rels><?xml version="1.0" encoding="UTF-8" standalone="yes"?>
<Relationships xmlns="http://schemas.openxmlformats.org/package/2006/relationships"><Relationship Id="rId3" Type="http://schemas.openxmlformats.org/officeDocument/2006/relationships/image" Target="../media/image195.emf"/><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205.png"/><Relationship Id="rId3" Type="http://schemas.openxmlformats.org/officeDocument/2006/relationships/diagramLayout" Target="../diagrams/layout1.xml"/><Relationship Id="rId7" Type="http://schemas.openxmlformats.org/officeDocument/2006/relationships/image" Target="../media/image199.png"/><Relationship Id="rId12" Type="http://schemas.openxmlformats.org/officeDocument/2006/relationships/image" Target="../media/image204.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openxmlformats.org/officeDocument/2006/relationships/image" Target="../media/image203.emf"/><Relationship Id="rId5" Type="http://schemas.openxmlformats.org/officeDocument/2006/relationships/diagramColors" Target="../diagrams/colors1.xml"/><Relationship Id="rId10" Type="http://schemas.openxmlformats.org/officeDocument/2006/relationships/image" Target="../media/image202.emf"/><Relationship Id="rId4" Type="http://schemas.openxmlformats.org/officeDocument/2006/relationships/diagramQuickStyle" Target="../diagrams/quickStyle1.xml"/><Relationship Id="rId9" Type="http://schemas.openxmlformats.org/officeDocument/2006/relationships/image" Target="../media/image201.png"/><Relationship Id="rId14" Type="http://schemas.openxmlformats.org/officeDocument/2006/relationships/image" Target="../media/image206.png"/></Relationships>
</file>

<file path=ppt/slides/_rels/slide54.xml.rels><?xml version="1.0" encoding="UTF-8" standalone="yes"?>
<Relationships xmlns="http://schemas.openxmlformats.org/package/2006/relationships"><Relationship Id="rId8" Type="http://schemas.openxmlformats.org/officeDocument/2006/relationships/image" Target="../media/image211.png"/><Relationship Id="rId3" Type="http://schemas.microsoft.com/office/2007/relationships/hdphoto" Target="../media/hdphoto9.wdp"/><Relationship Id="rId7" Type="http://schemas.openxmlformats.org/officeDocument/2006/relationships/image" Target="../media/image210.png"/><Relationship Id="rId2" Type="http://schemas.openxmlformats.org/officeDocument/2006/relationships/image" Target="../media/image207.png"/><Relationship Id="rId1" Type="http://schemas.openxmlformats.org/officeDocument/2006/relationships/slideLayout" Target="../slideLayouts/slideLayout7.xml"/><Relationship Id="rId6" Type="http://schemas.openxmlformats.org/officeDocument/2006/relationships/image" Target="../media/image209.png"/><Relationship Id="rId5" Type="http://schemas.microsoft.com/office/2007/relationships/hdphoto" Target="../media/hdphoto10.wdp"/><Relationship Id="rId10" Type="http://schemas.openxmlformats.org/officeDocument/2006/relationships/image" Target="../media/image213.emf"/><Relationship Id="rId4" Type="http://schemas.openxmlformats.org/officeDocument/2006/relationships/image" Target="../media/image208.png"/><Relationship Id="rId9" Type="http://schemas.openxmlformats.org/officeDocument/2006/relationships/image" Target="../media/image212.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8" Type="http://schemas.openxmlformats.org/officeDocument/2006/relationships/image" Target="../media/image219.png"/><Relationship Id="rId3" Type="http://schemas.openxmlformats.org/officeDocument/2006/relationships/image" Target="../media/image214.png"/><Relationship Id="rId7" Type="http://schemas.openxmlformats.org/officeDocument/2006/relationships/image" Target="../media/image218.emf"/><Relationship Id="rId12" Type="http://schemas.openxmlformats.org/officeDocument/2006/relationships/image" Target="../media/image223.emf"/><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17.emf"/><Relationship Id="rId11" Type="http://schemas.openxmlformats.org/officeDocument/2006/relationships/image" Target="../media/image222.png"/><Relationship Id="rId5" Type="http://schemas.openxmlformats.org/officeDocument/2006/relationships/image" Target="../media/image216.emf"/><Relationship Id="rId10" Type="http://schemas.openxmlformats.org/officeDocument/2006/relationships/image" Target="../media/image221.png"/><Relationship Id="rId4" Type="http://schemas.openxmlformats.org/officeDocument/2006/relationships/image" Target="../media/image215.png"/><Relationship Id="rId9" Type="http://schemas.openxmlformats.org/officeDocument/2006/relationships/image" Target="../media/image220.png"/></Relationships>
</file>

<file path=ppt/slides/_rels/slide57.xml.rels><?xml version="1.0" encoding="UTF-8" standalone="yes"?>
<Relationships xmlns="http://schemas.openxmlformats.org/package/2006/relationships"><Relationship Id="rId8" Type="http://schemas.openxmlformats.org/officeDocument/2006/relationships/image" Target="../media/image229.png"/><Relationship Id="rId3" Type="http://schemas.openxmlformats.org/officeDocument/2006/relationships/image" Target="../media/image224.png"/><Relationship Id="rId7" Type="http://schemas.openxmlformats.org/officeDocument/2006/relationships/image" Target="../media/image228.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13" Type="http://schemas.microsoft.com/office/2007/relationships/hdphoto" Target="../media/hdphoto1.wdp"/><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60.xml.rels><?xml version="1.0" encoding="UTF-8" standalone="yes"?>
<Relationships xmlns="http://schemas.openxmlformats.org/package/2006/relationships"><Relationship Id="rId8" Type="http://schemas.openxmlformats.org/officeDocument/2006/relationships/image" Target="../media/image237.png"/><Relationship Id="rId13" Type="http://schemas.openxmlformats.org/officeDocument/2006/relationships/image" Target="../media/image242.png"/><Relationship Id="rId3" Type="http://schemas.openxmlformats.org/officeDocument/2006/relationships/image" Target="../media/image232.emf"/><Relationship Id="rId7" Type="http://schemas.openxmlformats.org/officeDocument/2006/relationships/image" Target="../media/image236.png"/><Relationship Id="rId12" Type="http://schemas.openxmlformats.org/officeDocument/2006/relationships/image" Target="../media/image241.tmp"/><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235.png"/><Relationship Id="rId11" Type="http://schemas.openxmlformats.org/officeDocument/2006/relationships/image" Target="../media/image240.png"/><Relationship Id="rId5" Type="http://schemas.openxmlformats.org/officeDocument/2006/relationships/image" Target="../media/image234.jpeg"/><Relationship Id="rId10" Type="http://schemas.openxmlformats.org/officeDocument/2006/relationships/image" Target="../media/image239.png"/><Relationship Id="rId4" Type="http://schemas.openxmlformats.org/officeDocument/2006/relationships/image" Target="../media/image233.png"/><Relationship Id="rId9" Type="http://schemas.openxmlformats.org/officeDocument/2006/relationships/image" Target="../media/image238.png"/><Relationship Id="rId14" Type="http://schemas.openxmlformats.org/officeDocument/2006/relationships/image" Target="../media/image243.png"/></Relationships>
</file>

<file path=ppt/slides/_rels/slide61.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hyperlink" Target="https://www.youtube.com/watch?v=fnI9-dltQcI" TargetMode="External"/><Relationship Id="rId5" Type="http://schemas.openxmlformats.org/officeDocument/2006/relationships/image" Target="../media/image246.png"/><Relationship Id="rId4" Type="http://schemas.openxmlformats.org/officeDocument/2006/relationships/image" Target="../media/image245.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microsoft.com/office/2007/relationships/hdphoto" Target="../media/hdphoto11.wdp"/></Relationships>
</file>

<file path=ppt/slides/_rels/slide65.xml.rels><?xml version="1.0" encoding="UTF-8" standalone="yes"?>
<Relationships xmlns="http://schemas.openxmlformats.org/package/2006/relationships"><Relationship Id="rId3" Type="http://schemas.openxmlformats.org/officeDocument/2006/relationships/image" Target="../media/image248.emf"/><Relationship Id="rId7" Type="http://schemas.openxmlformats.org/officeDocument/2006/relationships/image" Target="../media/image252.emf"/><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251.emf"/><Relationship Id="rId5" Type="http://schemas.openxmlformats.org/officeDocument/2006/relationships/image" Target="../media/image250.emf"/><Relationship Id="rId4" Type="http://schemas.openxmlformats.org/officeDocument/2006/relationships/image" Target="../media/image249.emf"/></Relationships>
</file>

<file path=ppt/slides/_rels/slide66.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256.jpeg"/><Relationship Id="rId5" Type="http://schemas.openxmlformats.org/officeDocument/2006/relationships/image" Target="../media/image255.png"/><Relationship Id="rId4" Type="http://schemas.openxmlformats.org/officeDocument/2006/relationships/image" Target="../media/image254.png"/></Relationships>
</file>

<file path=ppt/slides/_rels/slide67.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258.tmp"/><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3" Type="http://schemas.openxmlformats.org/officeDocument/2006/relationships/image" Target="../media/image29.png"/><Relationship Id="rId21" Type="http://schemas.openxmlformats.org/officeDocument/2006/relationships/image" Target="../media/image47.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5" Type="http://schemas.openxmlformats.org/officeDocument/2006/relationships/image" Target="../media/image51.png"/><Relationship Id="rId2" Type="http://schemas.openxmlformats.org/officeDocument/2006/relationships/notesSlide" Target="../notesSlides/notesSlide1.xml"/><Relationship Id="rId16" Type="http://schemas.openxmlformats.org/officeDocument/2006/relationships/image" Target="../media/image42.png"/><Relationship Id="rId20"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jpeg"/><Relationship Id="rId24" Type="http://schemas.openxmlformats.org/officeDocument/2006/relationships/image" Target="../media/image50.png"/><Relationship Id="rId5" Type="http://schemas.openxmlformats.org/officeDocument/2006/relationships/image" Target="../media/image31.png"/><Relationship Id="rId15" Type="http://schemas.openxmlformats.org/officeDocument/2006/relationships/image" Target="../media/image41.jpeg"/><Relationship Id="rId23" Type="http://schemas.openxmlformats.org/officeDocument/2006/relationships/image" Target="../media/image49.png"/><Relationship Id="rId10" Type="http://schemas.openxmlformats.org/officeDocument/2006/relationships/image" Target="../media/image36.png"/><Relationship Id="rId19" Type="http://schemas.openxmlformats.org/officeDocument/2006/relationships/image" Target="../media/image45.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 Id="rId22" Type="http://schemas.openxmlformats.org/officeDocument/2006/relationships/image" Target="../media/image48.png"/></Relationships>
</file>

<file path=ppt/slides/_rels/slide70.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7">
            <a:extLst>
              <a:ext uri="{FF2B5EF4-FFF2-40B4-BE49-F238E27FC236}">
                <a16:creationId xmlns:a16="http://schemas.microsoft.com/office/drawing/2014/main" id="{E7A215C6-E2F4-4E90-969D-C8C5FEDD8C4E}"/>
              </a:ext>
            </a:extLst>
          </p:cNvPr>
          <p:cNvSpPr txBox="1">
            <a:spLocks/>
          </p:cNvSpPr>
          <p:nvPr/>
        </p:nvSpPr>
        <p:spPr>
          <a:xfrm>
            <a:off x="489098" y="2723949"/>
            <a:ext cx="6458240" cy="1157856"/>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a:lstStyle>
          <a:p>
            <a:r>
              <a:rPr lang="en-US" sz="2800" b="1" dirty="0">
                <a:solidFill>
                  <a:schemeClr val="bg1"/>
                </a:solidFill>
                <a:latin typeface="Calibri" panose="020F0502020204030204" pitchFamily="34" charset="0"/>
              </a:rPr>
              <a:t>Cognizant RFI Response for Air Canada</a:t>
            </a:r>
          </a:p>
        </p:txBody>
      </p:sp>
    </p:spTree>
    <p:extLst>
      <p:ext uri="{BB962C8B-B14F-4D97-AF65-F5344CB8AC3E}">
        <p14:creationId xmlns:p14="http://schemas.microsoft.com/office/powerpoint/2010/main" val="9684319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0" tIns="0" rIns="0" bIns="0" rtlCol="0" anchor="ctr" anchorCtr="0">
            <a:normAutofit/>
          </a:bodyPr>
          <a:lstStyle/>
          <a:p>
            <a:r>
              <a:rPr lang="en-US" sz="1800" dirty="0"/>
              <a:t>..Enabled by a Transformed Delivery Model </a:t>
            </a:r>
          </a:p>
        </p:txBody>
      </p:sp>
      <p:grpSp>
        <p:nvGrpSpPr>
          <p:cNvPr id="10" name="Group 9"/>
          <p:cNvGrpSpPr/>
          <p:nvPr/>
        </p:nvGrpSpPr>
        <p:grpSpPr>
          <a:xfrm>
            <a:off x="153406" y="567722"/>
            <a:ext cx="8837189" cy="4261860"/>
            <a:chOff x="111512" y="590024"/>
            <a:chExt cx="8837189" cy="4261860"/>
          </a:xfrm>
        </p:grpSpPr>
        <p:sp>
          <p:nvSpPr>
            <p:cNvPr id="69" name="Rounded Rectangle 68"/>
            <p:cNvSpPr>
              <a:spLocks/>
            </p:cNvSpPr>
            <p:nvPr/>
          </p:nvSpPr>
          <p:spPr>
            <a:xfrm>
              <a:off x="7757532" y="591402"/>
              <a:ext cx="1179783" cy="4260481"/>
            </a:xfrm>
            <a:prstGeom prst="roundRect">
              <a:avLst>
                <a:gd name="adj" fmla="val 4815"/>
              </a:avLst>
            </a:prstGeom>
            <a:solidFill>
              <a:schemeClr val="bg1">
                <a:lumMod val="95000"/>
              </a:schemeClr>
            </a:solidFill>
            <a:ln w="12700" cap="flat" cmpd="sng" algn="ctr">
              <a:solidFill>
                <a:schemeClr val="bg1">
                  <a:lumMod val="50000"/>
                </a:schemeClr>
              </a:solidFill>
              <a:prstDash val="sysDash"/>
              <a:miter lim="800000"/>
            </a:ln>
            <a:effectLst/>
          </p:spPr>
          <p:txBody>
            <a:bodyPr rtlCol="0" anchor="ctr"/>
            <a:lstStyle/>
            <a:p>
              <a:pPr marL="0" marR="0" lvl="0" indent="0" algn="ctr" defTabSz="91441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68" name="Rounded Rectangle 67"/>
            <p:cNvSpPr>
              <a:spLocks/>
            </p:cNvSpPr>
            <p:nvPr/>
          </p:nvSpPr>
          <p:spPr>
            <a:xfrm>
              <a:off x="6473069" y="591402"/>
              <a:ext cx="1179783" cy="4260481"/>
            </a:xfrm>
            <a:prstGeom prst="roundRect">
              <a:avLst>
                <a:gd name="adj" fmla="val 4815"/>
              </a:avLst>
            </a:prstGeom>
            <a:solidFill>
              <a:schemeClr val="bg1">
                <a:lumMod val="95000"/>
              </a:schemeClr>
            </a:solidFill>
            <a:ln w="12700" cap="flat" cmpd="sng" algn="ctr">
              <a:solidFill>
                <a:schemeClr val="bg1">
                  <a:lumMod val="50000"/>
                </a:schemeClr>
              </a:solidFill>
              <a:prstDash val="sysDash"/>
              <a:miter lim="800000"/>
            </a:ln>
            <a:effectLst/>
          </p:spPr>
          <p:txBody>
            <a:bodyPr rtlCol="0" anchor="ctr"/>
            <a:lstStyle/>
            <a:p>
              <a:pPr marL="0" marR="0" lvl="0" indent="0" algn="ctr" defTabSz="91441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67" name="Rounded Rectangle 66"/>
            <p:cNvSpPr>
              <a:spLocks/>
            </p:cNvSpPr>
            <p:nvPr/>
          </p:nvSpPr>
          <p:spPr>
            <a:xfrm>
              <a:off x="5196691" y="591402"/>
              <a:ext cx="1179783" cy="4260481"/>
            </a:xfrm>
            <a:prstGeom prst="roundRect">
              <a:avLst>
                <a:gd name="adj" fmla="val 4815"/>
              </a:avLst>
            </a:prstGeom>
            <a:solidFill>
              <a:schemeClr val="bg1">
                <a:lumMod val="95000"/>
              </a:schemeClr>
            </a:solidFill>
            <a:ln w="12700" cap="flat" cmpd="sng" algn="ctr">
              <a:solidFill>
                <a:schemeClr val="bg1">
                  <a:lumMod val="50000"/>
                </a:schemeClr>
              </a:solidFill>
              <a:prstDash val="sysDash"/>
              <a:miter lim="800000"/>
            </a:ln>
            <a:effectLst/>
          </p:spPr>
          <p:txBody>
            <a:bodyPr rtlCol="0" anchor="ctr"/>
            <a:lstStyle/>
            <a:p>
              <a:pPr marL="0" marR="0" lvl="0" indent="0" algn="ctr" defTabSz="91441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66" name="Rounded Rectangle 65"/>
            <p:cNvSpPr>
              <a:spLocks/>
            </p:cNvSpPr>
            <p:nvPr/>
          </p:nvSpPr>
          <p:spPr>
            <a:xfrm>
              <a:off x="3915388" y="591402"/>
              <a:ext cx="1179783" cy="4260481"/>
            </a:xfrm>
            <a:prstGeom prst="roundRect">
              <a:avLst>
                <a:gd name="adj" fmla="val 4815"/>
              </a:avLst>
            </a:prstGeom>
            <a:solidFill>
              <a:schemeClr val="bg1">
                <a:lumMod val="95000"/>
              </a:schemeClr>
            </a:solidFill>
            <a:ln w="12700" cap="flat" cmpd="sng" algn="ctr">
              <a:solidFill>
                <a:schemeClr val="bg1">
                  <a:lumMod val="50000"/>
                </a:schemeClr>
              </a:solidFill>
              <a:prstDash val="sysDash"/>
              <a:miter lim="800000"/>
            </a:ln>
            <a:effectLst/>
          </p:spPr>
          <p:txBody>
            <a:bodyPr rtlCol="0" anchor="ctr"/>
            <a:lstStyle/>
            <a:p>
              <a:pPr marL="0" marR="0" lvl="0" indent="0" algn="ctr" defTabSz="91441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65" name="Rounded Rectangle 64"/>
            <p:cNvSpPr>
              <a:spLocks/>
            </p:cNvSpPr>
            <p:nvPr/>
          </p:nvSpPr>
          <p:spPr>
            <a:xfrm>
              <a:off x="2629871" y="591402"/>
              <a:ext cx="1179783" cy="4260481"/>
            </a:xfrm>
            <a:prstGeom prst="roundRect">
              <a:avLst>
                <a:gd name="adj" fmla="val 4815"/>
              </a:avLst>
            </a:prstGeom>
            <a:solidFill>
              <a:schemeClr val="bg1">
                <a:lumMod val="95000"/>
              </a:schemeClr>
            </a:solidFill>
            <a:ln w="12700" cap="flat" cmpd="sng" algn="ctr">
              <a:solidFill>
                <a:schemeClr val="bg1">
                  <a:lumMod val="50000"/>
                </a:schemeClr>
              </a:solidFill>
              <a:prstDash val="sysDash"/>
              <a:miter lim="800000"/>
            </a:ln>
            <a:effectLst/>
          </p:spPr>
          <p:txBody>
            <a:bodyPr rtlCol="0" anchor="ctr"/>
            <a:lstStyle/>
            <a:p>
              <a:pPr marL="0" marR="0" lvl="0" indent="0" algn="ctr" defTabSz="91441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5" name="Rounded Rectangle 4"/>
            <p:cNvSpPr>
              <a:spLocks/>
            </p:cNvSpPr>
            <p:nvPr/>
          </p:nvSpPr>
          <p:spPr>
            <a:xfrm>
              <a:off x="1365421" y="591402"/>
              <a:ext cx="1179783" cy="4260481"/>
            </a:xfrm>
            <a:prstGeom prst="roundRect">
              <a:avLst>
                <a:gd name="adj" fmla="val 4815"/>
              </a:avLst>
            </a:prstGeom>
            <a:solidFill>
              <a:schemeClr val="bg1">
                <a:lumMod val="95000"/>
              </a:schemeClr>
            </a:solidFill>
            <a:ln w="12700" cap="flat" cmpd="sng" algn="ctr">
              <a:solidFill>
                <a:schemeClr val="bg1">
                  <a:lumMod val="50000"/>
                </a:schemeClr>
              </a:solidFill>
              <a:prstDash val="sysDash"/>
              <a:miter lim="800000"/>
            </a:ln>
            <a:effectLst/>
          </p:spPr>
          <p:txBody>
            <a:bodyPr rtlCol="0" anchor="ctr"/>
            <a:lstStyle/>
            <a:p>
              <a:pPr marL="0" marR="0" lvl="0" indent="0" algn="ctr" defTabSz="91441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6" name="TextBox 5"/>
            <p:cNvSpPr txBox="1"/>
            <p:nvPr/>
          </p:nvSpPr>
          <p:spPr bwMode="auto">
            <a:xfrm>
              <a:off x="1359181" y="4084541"/>
              <a:ext cx="7589520" cy="365760"/>
            </a:xfrm>
            <a:prstGeom prst="roundRect">
              <a:avLst/>
            </a:prstGeom>
            <a:solidFill>
              <a:srgbClr val="0070C0"/>
            </a:solidFill>
            <a:ln w="12700" cap="flat" cmpd="sng" algn="ctr">
              <a:solidFill>
                <a:srgbClr val="0070C0"/>
              </a:solidFill>
              <a:prstDash val="sysDash"/>
              <a:miter lim="800000"/>
            </a:ln>
            <a:effectLst/>
          </p:spPr>
          <p:txBody>
            <a:bodyPr rtlCol="0" anchor="ctr"/>
            <a:lstStyle>
              <a:defPPr>
                <a:defRPr lang="en-US"/>
              </a:defPPr>
              <a:lvl1pPr marR="0" lvl="0" indent="0" algn="ctr" defTabSz="914410" fontAlgn="auto">
                <a:lnSpc>
                  <a:spcPct val="100000"/>
                </a:lnSpc>
                <a:spcBef>
                  <a:spcPts val="0"/>
                </a:spcBef>
                <a:spcAft>
                  <a:spcPts val="0"/>
                </a:spcAft>
                <a:buClrTx/>
                <a:buSzTx/>
                <a:buFontTx/>
                <a:buNone/>
                <a:tabLst/>
                <a:defRPr kumimoji="0" sz="1300" b="1" i="0" u="none" strike="noStrike" kern="0" cap="none" spc="0" normalizeH="0" baseline="0">
                  <a:ln>
                    <a:noFill/>
                  </a:ln>
                  <a:solidFill>
                    <a:srgbClr val="000000"/>
                  </a:solidFill>
                  <a:effectLst/>
                  <a:uLnTx/>
                  <a:uFillTx/>
                  <a:latin typeface="Calibri" panose="020F0502020204030204" pitchFamily="34" charset="0"/>
                  <a:cs typeface="Calibri" panose="020F050202020403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514337"/>
              <a:r>
                <a:rPr lang="en-US" sz="1050" dirty="0">
                  <a:solidFill>
                    <a:schemeClr val="bg1"/>
                  </a:solidFill>
                </a:rPr>
                <a:t>Enterprise</a:t>
              </a:r>
              <a:r>
                <a:rPr lang="en-US" sz="1050" dirty="0">
                  <a:solidFill>
                    <a:schemeClr val="tx2"/>
                  </a:solidFill>
                </a:rPr>
                <a:t> </a:t>
              </a:r>
              <a:r>
                <a:rPr lang="en-US" sz="1050" dirty="0">
                  <a:solidFill>
                    <a:schemeClr val="bg1"/>
                  </a:solidFill>
                </a:rPr>
                <a:t>Software &amp; Tools | Frameworks | Delivery Excellence | Partnership &amp; Alliance | Talent Management | Learning &amp; Development | Human Resources</a:t>
              </a:r>
            </a:p>
          </p:txBody>
        </p:sp>
        <p:sp>
          <p:nvSpPr>
            <p:cNvPr id="22" name="Rounded Rectangle 21"/>
            <p:cNvSpPr>
              <a:spLocks/>
            </p:cNvSpPr>
            <p:nvPr/>
          </p:nvSpPr>
          <p:spPr>
            <a:xfrm>
              <a:off x="111512" y="1931624"/>
              <a:ext cx="1188720" cy="305351"/>
            </a:xfrm>
            <a:prstGeom prst="roundRect">
              <a:avLst>
                <a:gd name="adj" fmla="val 4815"/>
              </a:avLst>
            </a:prstGeom>
            <a:noFill/>
            <a:ln>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r" defTabSz="914410">
                <a:defRPr/>
              </a:pPr>
              <a:r>
                <a:rPr lang="en-US" sz="1100" b="1" dirty="0">
                  <a:solidFill>
                    <a:schemeClr val="tx2"/>
                  </a:solidFill>
                  <a:latin typeface="Calibri" panose="020F0502020204030204" pitchFamily="34" charset="0"/>
                  <a:cs typeface="Calibri" panose="020F0502020204030204" pitchFamily="34" charset="0"/>
                </a:rPr>
                <a:t>POD &amp; Delivery Teams</a:t>
              </a:r>
            </a:p>
          </p:txBody>
        </p:sp>
        <p:sp>
          <p:nvSpPr>
            <p:cNvPr id="39" name="Rounded Rectangle 38"/>
            <p:cNvSpPr>
              <a:spLocks/>
            </p:cNvSpPr>
            <p:nvPr/>
          </p:nvSpPr>
          <p:spPr>
            <a:xfrm>
              <a:off x="111512" y="1381509"/>
              <a:ext cx="1188720" cy="305350"/>
            </a:xfrm>
            <a:prstGeom prst="roundRect">
              <a:avLst>
                <a:gd name="adj" fmla="val 4815"/>
              </a:avLst>
            </a:prstGeom>
            <a:noFill/>
            <a:ln>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r" defTabSz="914410">
                <a:defRPr/>
              </a:pPr>
              <a:r>
                <a:rPr lang="en-US" sz="1100" b="1" dirty="0">
                  <a:solidFill>
                    <a:schemeClr val="tx2"/>
                  </a:solidFill>
                  <a:latin typeface="Calibri" panose="020F0502020204030204" pitchFamily="34" charset="0"/>
                  <a:cs typeface="Calibri" panose="020F0502020204030204" pitchFamily="34" charset="0"/>
                </a:rPr>
                <a:t>Platforms</a:t>
              </a:r>
            </a:p>
          </p:txBody>
        </p:sp>
        <p:sp>
          <p:nvSpPr>
            <p:cNvPr id="40" name="Rounded Rectangle 39"/>
            <p:cNvSpPr>
              <a:spLocks/>
            </p:cNvSpPr>
            <p:nvPr/>
          </p:nvSpPr>
          <p:spPr>
            <a:xfrm>
              <a:off x="1359181" y="1415021"/>
              <a:ext cx="7589520" cy="365760"/>
            </a:xfrm>
            <a:prstGeom prst="roundRect">
              <a:avLst/>
            </a:prstGeom>
            <a:solidFill>
              <a:srgbClr val="0070C0"/>
            </a:solidFill>
            <a:ln w="12700">
              <a:solidFill>
                <a:srgbClr val="0070C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10">
                <a:defRPr/>
              </a:pPr>
              <a:r>
                <a:rPr lang="en-US" sz="1050" b="1" dirty="0">
                  <a:solidFill>
                    <a:schemeClr val="bg1"/>
                  </a:solidFill>
                  <a:latin typeface="Calibri" panose="020F0502020204030204" pitchFamily="34" charset="0"/>
                  <a:cs typeface="Calibri" panose="020F0502020204030204" pitchFamily="34" charset="0"/>
                </a:rPr>
                <a:t>HiveCenter | </a:t>
              </a:r>
              <a:r>
                <a:rPr lang="en-US" sz="1050" b="1" dirty="0" err="1">
                  <a:solidFill>
                    <a:schemeClr val="bg1"/>
                  </a:solidFill>
                  <a:latin typeface="Calibri" panose="020F0502020204030204" pitchFamily="34" charset="0"/>
                  <a:cs typeface="Calibri" panose="020F0502020204030204" pitchFamily="34" charset="0"/>
                </a:rPr>
                <a:t>OneAgility</a:t>
              </a:r>
              <a:r>
                <a:rPr lang="en-US" sz="1050" b="1" dirty="0">
                  <a:solidFill>
                    <a:schemeClr val="bg1"/>
                  </a:solidFill>
                  <a:latin typeface="Calibri" panose="020F0502020204030204" pitchFamily="34" charset="0"/>
                  <a:cs typeface="Calibri" panose="020F0502020204030204" pitchFamily="34" charset="0"/>
                </a:rPr>
                <a:t> | LEAP | Business Service Catalog | </a:t>
              </a:r>
              <a:r>
                <a:rPr lang="en-US" sz="1050" b="1" dirty="0" err="1">
                  <a:solidFill>
                    <a:schemeClr val="bg1"/>
                  </a:solidFill>
                  <a:latin typeface="Calibri" panose="020F0502020204030204" pitchFamily="34" charset="0"/>
                  <a:cs typeface="Calibri" panose="020F0502020204030204" pitchFamily="34" charset="0"/>
                </a:rPr>
                <a:t>CloudSteps</a:t>
              </a:r>
              <a:r>
                <a:rPr lang="en-US" sz="1050" b="1" dirty="0">
                  <a:solidFill>
                    <a:schemeClr val="bg1"/>
                  </a:solidFill>
                  <a:latin typeface="Calibri" panose="020F0502020204030204" pitchFamily="34" charset="0"/>
                  <a:cs typeface="Calibri" panose="020F0502020204030204" pitchFamily="34" charset="0"/>
                </a:rPr>
                <a:t> (</a:t>
              </a:r>
              <a:r>
                <a:rPr lang="en-US" sz="1050" b="1" dirty="0" err="1">
                  <a:solidFill>
                    <a:schemeClr val="bg1"/>
                  </a:solidFill>
                  <a:latin typeface="Calibri" panose="020F0502020204030204" pitchFamily="34" charset="0"/>
                  <a:cs typeface="Calibri" panose="020F0502020204030204" pitchFamily="34" charset="0"/>
                </a:rPr>
                <a:t>Saas</a:t>
              </a:r>
              <a:r>
                <a:rPr lang="en-US" sz="1050" b="1" dirty="0">
                  <a:solidFill>
                    <a:schemeClr val="bg1"/>
                  </a:solidFill>
                  <a:latin typeface="Calibri" panose="020F0502020204030204" pitchFamily="34" charset="0"/>
                  <a:cs typeface="Calibri" panose="020F0502020204030204" pitchFamily="34" charset="0"/>
                </a:rPr>
                <a:t> / PaaS ) | </a:t>
              </a:r>
              <a:r>
                <a:rPr lang="en-US" sz="1050" b="1" dirty="0" err="1">
                  <a:solidFill>
                    <a:schemeClr val="bg1"/>
                  </a:solidFill>
                  <a:latin typeface="Calibri" panose="020F0502020204030204" pitchFamily="34" charset="0"/>
                  <a:cs typeface="Calibri" panose="020F0502020204030204" pitchFamily="34" charset="0"/>
                </a:rPr>
                <a:t>Microservices</a:t>
              </a:r>
              <a:r>
                <a:rPr lang="en-US" sz="1050" b="1" dirty="0">
                  <a:solidFill>
                    <a:schemeClr val="bg1"/>
                  </a:solidFill>
                  <a:latin typeface="Calibri" panose="020F0502020204030204" pitchFamily="34" charset="0"/>
                  <a:cs typeface="Calibri" panose="020F0502020204030204" pitchFamily="34" charset="0"/>
                </a:rPr>
                <a:t> | </a:t>
              </a:r>
            </a:p>
          </p:txBody>
        </p:sp>
        <p:sp>
          <p:nvSpPr>
            <p:cNvPr id="42" name="Rounded Rectangle 41"/>
            <p:cNvSpPr>
              <a:spLocks/>
            </p:cNvSpPr>
            <p:nvPr/>
          </p:nvSpPr>
          <p:spPr>
            <a:xfrm>
              <a:off x="111512" y="2358314"/>
              <a:ext cx="1188720" cy="499767"/>
            </a:xfrm>
            <a:prstGeom prst="roundRect">
              <a:avLst>
                <a:gd name="adj" fmla="val 4815"/>
              </a:avLst>
            </a:prstGeom>
            <a:noFill/>
            <a:ln>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r" defTabSz="914410">
                <a:defRPr/>
              </a:pPr>
              <a:r>
                <a:rPr lang="en-US" sz="1100" b="1" dirty="0">
                  <a:solidFill>
                    <a:schemeClr val="tx2"/>
                  </a:solidFill>
                  <a:latin typeface="Calibri" panose="020F0502020204030204" pitchFamily="34" charset="0"/>
                  <a:cs typeface="Calibri" panose="020F0502020204030204" pitchFamily="34" charset="0"/>
                </a:rPr>
                <a:t>Technology Operations</a:t>
              </a:r>
            </a:p>
          </p:txBody>
        </p:sp>
        <p:sp>
          <p:nvSpPr>
            <p:cNvPr id="44" name="Rounded Rectangle 43"/>
            <p:cNvSpPr>
              <a:spLocks/>
            </p:cNvSpPr>
            <p:nvPr/>
          </p:nvSpPr>
          <p:spPr>
            <a:xfrm>
              <a:off x="1359181" y="2478205"/>
              <a:ext cx="7589520" cy="365760"/>
            </a:xfrm>
            <a:prstGeom prst="roundRect">
              <a:avLst/>
            </a:prstGeom>
            <a:solidFill>
              <a:srgbClr val="0070C0"/>
            </a:solidFill>
            <a:ln w="12700">
              <a:solidFill>
                <a:srgbClr val="0070C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10"/>
              <a:r>
                <a:rPr lang="en-US" sz="1050" b="1" dirty="0">
                  <a:solidFill>
                    <a:schemeClr val="bg1"/>
                  </a:solidFill>
                  <a:latin typeface="Calibri" panose="020F0502020204030204" pitchFamily="34" charset="0"/>
                  <a:cs typeface="Calibri" panose="020F0502020204030204" pitchFamily="34" charset="0"/>
                </a:rPr>
                <a:t>SmartOps - Digital Command Center| Infrastructure | App Management | Hybrid Cloud Ops | </a:t>
              </a:r>
            </a:p>
            <a:p>
              <a:pPr algn="ctr" defTabSz="914410"/>
              <a:r>
                <a:rPr lang="en-US" sz="1050" b="1" dirty="0">
                  <a:solidFill>
                    <a:schemeClr val="bg1"/>
                  </a:solidFill>
                  <a:latin typeface="Calibri" panose="020F0502020204030204" pitchFamily="34" charset="0"/>
                  <a:cs typeface="Calibri" panose="020F0502020204030204" pitchFamily="34" charset="0"/>
                </a:rPr>
                <a:t>Security Operations Center | Shared Services</a:t>
              </a:r>
            </a:p>
          </p:txBody>
        </p:sp>
        <p:sp>
          <p:nvSpPr>
            <p:cNvPr id="47" name="Rounded Rectangle 46"/>
            <p:cNvSpPr>
              <a:spLocks/>
            </p:cNvSpPr>
            <p:nvPr/>
          </p:nvSpPr>
          <p:spPr>
            <a:xfrm>
              <a:off x="111512" y="2842720"/>
              <a:ext cx="1188720" cy="347026"/>
            </a:xfrm>
            <a:prstGeom prst="roundRect">
              <a:avLst>
                <a:gd name="adj" fmla="val 4815"/>
              </a:avLst>
            </a:prstGeom>
            <a:noFill/>
            <a:ln>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r" defTabSz="914410">
                <a:defRPr/>
              </a:pPr>
              <a:r>
                <a:rPr lang="en-US" sz="1100" b="1" dirty="0">
                  <a:solidFill>
                    <a:schemeClr val="tx2"/>
                  </a:solidFill>
                  <a:latin typeface="Calibri" panose="020F0502020204030204" pitchFamily="34" charset="0"/>
                  <a:cs typeface="Calibri" panose="020F0502020204030204" pitchFamily="34" charset="0"/>
                </a:rPr>
                <a:t>Foundational Services</a:t>
              </a:r>
            </a:p>
          </p:txBody>
        </p:sp>
        <p:sp>
          <p:nvSpPr>
            <p:cNvPr id="48" name="Rounded Rectangle 47"/>
            <p:cNvSpPr>
              <a:spLocks/>
            </p:cNvSpPr>
            <p:nvPr/>
          </p:nvSpPr>
          <p:spPr>
            <a:xfrm>
              <a:off x="1359181" y="2879789"/>
              <a:ext cx="7589520" cy="365760"/>
            </a:xfrm>
            <a:prstGeom prst="roundRect">
              <a:avLst/>
            </a:prstGeom>
            <a:solidFill>
              <a:srgbClr val="0070C0"/>
            </a:solidFill>
            <a:ln w="12700">
              <a:solidFill>
                <a:srgbClr val="0070C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10"/>
              <a:r>
                <a:rPr lang="en-US" sz="1050" b="1" dirty="0">
                  <a:solidFill>
                    <a:schemeClr val="bg1"/>
                  </a:solidFill>
                  <a:latin typeface="Calibri" panose="020F0502020204030204" pitchFamily="34" charset="0"/>
                  <a:cs typeface="Calibri" panose="020F0502020204030204" pitchFamily="34" charset="0"/>
                </a:rPr>
                <a:t>Enterprise Software &amp; Tools | Automation | Cloud | Agile </a:t>
              </a:r>
            </a:p>
          </p:txBody>
        </p:sp>
        <p:sp>
          <p:nvSpPr>
            <p:cNvPr id="50" name="Rounded Rectangle 49"/>
            <p:cNvSpPr>
              <a:spLocks/>
            </p:cNvSpPr>
            <p:nvPr/>
          </p:nvSpPr>
          <p:spPr>
            <a:xfrm>
              <a:off x="111512" y="609875"/>
              <a:ext cx="1188720" cy="244939"/>
            </a:xfrm>
            <a:prstGeom prst="roundRect">
              <a:avLst>
                <a:gd name="adj" fmla="val 4815"/>
              </a:avLst>
            </a:prstGeom>
            <a:noFill/>
            <a:ln>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r" defTabSz="914410">
                <a:defRPr/>
              </a:pPr>
              <a:r>
                <a:rPr lang="en-US" sz="1100" b="1" dirty="0">
                  <a:solidFill>
                    <a:schemeClr val="tx2"/>
                  </a:solidFill>
                  <a:latin typeface="Calibri" panose="020F0502020204030204" pitchFamily="34" charset="0"/>
                  <a:cs typeface="Calibri" panose="020F0502020204030204" pitchFamily="34" charset="0"/>
                </a:rPr>
                <a:t>Portfolios</a:t>
              </a:r>
            </a:p>
          </p:txBody>
        </p:sp>
        <p:sp>
          <p:nvSpPr>
            <p:cNvPr id="51" name="TextBox 50"/>
            <p:cNvSpPr txBox="1"/>
            <p:nvPr/>
          </p:nvSpPr>
          <p:spPr>
            <a:xfrm>
              <a:off x="1365421" y="590024"/>
              <a:ext cx="1179576" cy="461665"/>
            </a:xfrm>
            <a:prstGeom prst="rect">
              <a:avLst/>
            </a:prstGeom>
            <a:noFill/>
          </p:spPr>
          <p:txBody>
            <a:bodyPr wrap="square" rtlCol="0">
              <a:spAutoFit/>
            </a:bodyPr>
            <a:lstStyle/>
            <a:p>
              <a:pPr algn="ctr" defTabSz="914410">
                <a:defRPr/>
              </a:pPr>
              <a:r>
                <a:rPr lang="en-US" sz="1200" b="1" dirty="0">
                  <a:solidFill>
                    <a:srgbClr val="000000"/>
                  </a:solidFill>
                  <a:latin typeface="Calibri" panose="020F0502020204030204" pitchFamily="34" charset="0"/>
                  <a:cs typeface="Calibri" panose="020F0502020204030204" pitchFamily="34" charset="0"/>
                </a:rPr>
                <a:t>Airline </a:t>
              </a:r>
            </a:p>
            <a:p>
              <a:pPr algn="ctr" defTabSz="914410">
                <a:defRPr/>
              </a:pPr>
              <a:r>
                <a:rPr lang="en-US" sz="1200" b="1" dirty="0">
                  <a:solidFill>
                    <a:srgbClr val="000000"/>
                  </a:solidFill>
                  <a:latin typeface="Calibri" panose="020F0502020204030204" pitchFamily="34" charset="0"/>
                  <a:cs typeface="Calibri" panose="020F0502020204030204" pitchFamily="34" charset="0"/>
                </a:rPr>
                <a:t>Customer</a:t>
              </a:r>
            </a:p>
          </p:txBody>
        </p:sp>
        <p:sp>
          <p:nvSpPr>
            <p:cNvPr id="52" name="TextBox 51"/>
            <p:cNvSpPr txBox="1"/>
            <p:nvPr/>
          </p:nvSpPr>
          <p:spPr>
            <a:xfrm>
              <a:off x="2629871" y="590024"/>
              <a:ext cx="1179576" cy="461665"/>
            </a:xfrm>
            <a:prstGeom prst="rect">
              <a:avLst/>
            </a:prstGeom>
            <a:noFill/>
          </p:spPr>
          <p:txBody>
            <a:bodyPr wrap="square" rtlCol="0">
              <a:spAutoFit/>
            </a:bodyPr>
            <a:lstStyle/>
            <a:p>
              <a:pPr algn="ctr" defTabSz="914410">
                <a:defRPr/>
              </a:pPr>
              <a:r>
                <a:rPr lang="en-US" sz="1200" b="1" dirty="0">
                  <a:solidFill>
                    <a:srgbClr val="000000"/>
                  </a:solidFill>
                  <a:latin typeface="Calibri" panose="020F0502020204030204" pitchFamily="34" charset="0"/>
                  <a:cs typeface="Calibri" panose="020F0502020204030204" pitchFamily="34" charset="0"/>
                </a:rPr>
                <a:t>Airline </a:t>
              </a:r>
            </a:p>
            <a:p>
              <a:pPr algn="ctr" defTabSz="914410">
                <a:defRPr/>
              </a:pPr>
              <a:r>
                <a:rPr lang="en-US" sz="1200" b="1" dirty="0">
                  <a:solidFill>
                    <a:srgbClr val="000000"/>
                  </a:solidFill>
                  <a:latin typeface="Calibri" panose="020F0502020204030204" pitchFamily="34" charset="0"/>
                  <a:cs typeface="Calibri" panose="020F0502020204030204" pitchFamily="34" charset="0"/>
                </a:rPr>
                <a:t>Operations</a:t>
              </a:r>
            </a:p>
          </p:txBody>
        </p:sp>
        <p:sp>
          <p:nvSpPr>
            <p:cNvPr id="53" name="TextBox 52"/>
            <p:cNvSpPr txBox="1"/>
            <p:nvPr/>
          </p:nvSpPr>
          <p:spPr>
            <a:xfrm>
              <a:off x="6473276" y="682357"/>
              <a:ext cx="1179576" cy="276999"/>
            </a:xfrm>
            <a:prstGeom prst="rect">
              <a:avLst/>
            </a:prstGeom>
            <a:noFill/>
          </p:spPr>
          <p:txBody>
            <a:bodyPr wrap="square" rtlCol="0">
              <a:spAutoFit/>
            </a:bodyPr>
            <a:lstStyle/>
            <a:p>
              <a:pPr algn="ctr" defTabSz="914410">
                <a:defRPr/>
              </a:pPr>
              <a:r>
                <a:rPr lang="en-US" sz="1200" b="1" dirty="0">
                  <a:solidFill>
                    <a:srgbClr val="000000"/>
                  </a:solidFill>
                  <a:latin typeface="Calibri" panose="020F0502020204030204" pitchFamily="34" charset="0"/>
                  <a:cs typeface="Calibri" panose="020F0502020204030204" pitchFamily="34" charset="0"/>
                </a:rPr>
                <a:t>Enterprise</a:t>
              </a:r>
            </a:p>
          </p:txBody>
        </p:sp>
        <p:sp>
          <p:nvSpPr>
            <p:cNvPr id="58" name="Rounded Rectangle 57"/>
            <p:cNvSpPr>
              <a:spLocks/>
            </p:cNvSpPr>
            <p:nvPr/>
          </p:nvSpPr>
          <p:spPr>
            <a:xfrm>
              <a:off x="111512" y="3983951"/>
              <a:ext cx="1188720" cy="347026"/>
            </a:xfrm>
            <a:prstGeom prst="roundRect">
              <a:avLst>
                <a:gd name="adj" fmla="val 4815"/>
              </a:avLst>
            </a:prstGeom>
            <a:noFill/>
            <a:ln>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r" defTabSz="914410">
                <a:defRPr/>
              </a:pPr>
              <a:r>
                <a:rPr lang="en-US" sz="1100" b="1" dirty="0">
                  <a:solidFill>
                    <a:schemeClr val="tx2"/>
                  </a:solidFill>
                  <a:latin typeface="Calibri" panose="020F0502020204030204" pitchFamily="34" charset="0"/>
                  <a:cs typeface="Calibri" panose="020F0502020204030204" pitchFamily="34" charset="0"/>
                </a:rPr>
                <a:t>Enablers</a:t>
              </a:r>
            </a:p>
          </p:txBody>
        </p:sp>
        <p:sp>
          <p:nvSpPr>
            <p:cNvPr id="60" name="Rounded Rectangle 59"/>
            <p:cNvSpPr>
              <a:spLocks/>
            </p:cNvSpPr>
            <p:nvPr/>
          </p:nvSpPr>
          <p:spPr>
            <a:xfrm>
              <a:off x="111512" y="4390493"/>
              <a:ext cx="1188720" cy="391937"/>
            </a:xfrm>
            <a:prstGeom prst="roundRect">
              <a:avLst>
                <a:gd name="adj" fmla="val 4815"/>
              </a:avLst>
            </a:prstGeom>
            <a:noFill/>
            <a:ln>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r" defTabSz="914410">
                <a:defRPr/>
              </a:pPr>
              <a:r>
                <a:rPr lang="en-US" sz="1100" b="1" dirty="0">
                  <a:solidFill>
                    <a:schemeClr val="tx2"/>
                  </a:solidFill>
                  <a:latin typeface="Calibri" panose="020F0502020204030204" pitchFamily="34" charset="0"/>
                  <a:cs typeface="Calibri" panose="020F0502020204030204" pitchFamily="34" charset="0"/>
                </a:rPr>
                <a:t>Air Canada Functional Areas</a:t>
              </a:r>
            </a:p>
          </p:txBody>
        </p:sp>
        <p:sp>
          <p:nvSpPr>
            <p:cNvPr id="61" name="Rounded Rectangle 60"/>
            <p:cNvSpPr>
              <a:spLocks/>
            </p:cNvSpPr>
            <p:nvPr/>
          </p:nvSpPr>
          <p:spPr>
            <a:xfrm>
              <a:off x="1359181" y="4486124"/>
              <a:ext cx="7589520" cy="365760"/>
            </a:xfrm>
            <a:prstGeom prst="roundRect">
              <a:avLst/>
            </a:prstGeom>
            <a:solidFill>
              <a:srgbClr val="0070C0"/>
            </a:solidFill>
            <a:ln w="12700">
              <a:solidFill>
                <a:srgbClr val="0070C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10"/>
              <a:r>
                <a:rPr lang="en-US" sz="1050" b="1" dirty="0">
                  <a:solidFill>
                    <a:schemeClr val="bg1"/>
                  </a:solidFill>
                  <a:latin typeface="Calibri" panose="020F0502020204030204" pitchFamily="34" charset="0"/>
                  <a:cs typeface="Calibri" panose="020F0502020204030204" pitchFamily="34" charset="0"/>
                </a:rPr>
                <a:t>Business Partner | Digital &amp; Technology | Delivery &amp; Operations | Cyber Security | Shared Services | Major Projects</a:t>
              </a:r>
            </a:p>
          </p:txBody>
        </p:sp>
        <p:sp>
          <p:nvSpPr>
            <p:cNvPr id="62" name="TextBox 61"/>
            <p:cNvSpPr txBox="1"/>
            <p:nvPr/>
          </p:nvSpPr>
          <p:spPr>
            <a:xfrm>
              <a:off x="3889966" y="682357"/>
              <a:ext cx="1179576" cy="276999"/>
            </a:xfrm>
            <a:prstGeom prst="rect">
              <a:avLst/>
            </a:prstGeom>
            <a:noFill/>
          </p:spPr>
          <p:txBody>
            <a:bodyPr wrap="square" rtlCol="0">
              <a:spAutoFit/>
            </a:bodyPr>
            <a:lstStyle/>
            <a:p>
              <a:pPr algn="ctr" defTabSz="914410">
                <a:defRPr/>
              </a:pPr>
              <a:r>
                <a:rPr lang="en-US" sz="1200" b="1" dirty="0">
                  <a:solidFill>
                    <a:srgbClr val="000000"/>
                  </a:solidFill>
                  <a:latin typeface="Calibri" panose="020F0502020204030204" pitchFamily="34" charset="0"/>
                  <a:cs typeface="Calibri" panose="020F0502020204030204" pitchFamily="34" charset="0"/>
                </a:rPr>
                <a:t>PSS</a:t>
              </a:r>
            </a:p>
          </p:txBody>
        </p:sp>
        <p:sp>
          <p:nvSpPr>
            <p:cNvPr id="63" name="TextBox 62"/>
            <p:cNvSpPr txBox="1"/>
            <p:nvPr/>
          </p:nvSpPr>
          <p:spPr>
            <a:xfrm>
              <a:off x="5196691" y="682357"/>
              <a:ext cx="1179576" cy="276999"/>
            </a:xfrm>
            <a:prstGeom prst="rect">
              <a:avLst/>
            </a:prstGeom>
            <a:noFill/>
          </p:spPr>
          <p:txBody>
            <a:bodyPr wrap="square" rtlCol="0">
              <a:spAutoFit/>
            </a:bodyPr>
            <a:lstStyle/>
            <a:p>
              <a:pPr algn="ctr" defTabSz="914410">
                <a:defRPr/>
              </a:pPr>
              <a:r>
                <a:rPr lang="en-US" sz="1200" b="1" dirty="0">
                  <a:solidFill>
                    <a:srgbClr val="000000"/>
                  </a:solidFill>
                  <a:latin typeface="Calibri" panose="020F0502020204030204" pitchFamily="34" charset="0"/>
                  <a:cs typeface="Calibri" panose="020F0502020204030204" pitchFamily="34" charset="0"/>
                </a:rPr>
                <a:t>Cargo</a:t>
              </a:r>
            </a:p>
          </p:txBody>
        </p:sp>
        <p:sp>
          <p:nvSpPr>
            <p:cNvPr id="64" name="TextBox 63"/>
            <p:cNvSpPr txBox="1"/>
            <p:nvPr/>
          </p:nvSpPr>
          <p:spPr>
            <a:xfrm>
              <a:off x="7757532" y="590024"/>
              <a:ext cx="1179576" cy="461665"/>
            </a:xfrm>
            <a:prstGeom prst="rect">
              <a:avLst/>
            </a:prstGeom>
            <a:noFill/>
          </p:spPr>
          <p:txBody>
            <a:bodyPr wrap="square" rtlCol="0">
              <a:spAutoFit/>
            </a:bodyPr>
            <a:lstStyle/>
            <a:p>
              <a:pPr algn="ctr" defTabSz="914410">
                <a:defRPr/>
              </a:pPr>
              <a:r>
                <a:rPr lang="en-US" sz="1200" b="1" dirty="0">
                  <a:solidFill>
                    <a:srgbClr val="000000"/>
                  </a:solidFill>
                  <a:latin typeface="Calibri" panose="020F0502020204030204" pitchFamily="34" charset="0"/>
                  <a:cs typeface="Calibri" panose="020F0502020204030204" pitchFamily="34" charset="0"/>
                </a:rPr>
                <a:t>Technology Software</a:t>
              </a:r>
            </a:p>
          </p:txBody>
        </p:sp>
        <p:sp>
          <p:nvSpPr>
            <p:cNvPr id="70" name="Rounded Rectangle 69"/>
            <p:cNvSpPr>
              <a:spLocks/>
            </p:cNvSpPr>
            <p:nvPr/>
          </p:nvSpPr>
          <p:spPr>
            <a:xfrm>
              <a:off x="1359181" y="3281373"/>
              <a:ext cx="7589520" cy="365760"/>
            </a:xfrm>
            <a:prstGeom prst="roundRect">
              <a:avLst/>
            </a:prstGeom>
            <a:solidFill>
              <a:srgbClr val="0070C0"/>
            </a:solidFill>
            <a:ln w="12700">
              <a:solidFill>
                <a:srgbClr val="0070C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14337">
                <a:defRPr/>
              </a:pPr>
              <a:r>
                <a:rPr lang="en-US" sz="1050" b="1" kern="0" dirty="0">
                  <a:solidFill>
                    <a:schemeClr val="bg1"/>
                  </a:solidFill>
                  <a:latin typeface="Calibri" panose="020F0502020204030204" pitchFamily="34" charset="0"/>
                </a:rPr>
                <a:t>Program Management Office | Service Management Office | Business Governance &amp; Reporting | Service Integration &amp; Management | Organization Change Management | Transition  Office</a:t>
              </a:r>
            </a:p>
          </p:txBody>
        </p:sp>
        <p:sp>
          <p:nvSpPr>
            <p:cNvPr id="72" name="Rounded Rectangle 71"/>
            <p:cNvSpPr>
              <a:spLocks/>
            </p:cNvSpPr>
            <p:nvPr/>
          </p:nvSpPr>
          <p:spPr>
            <a:xfrm>
              <a:off x="111512" y="3239656"/>
              <a:ext cx="1188720" cy="347026"/>
            </a:xfrm>
            <a:prstGeom prst="roundRect">
              <a:avLst>
                <a:gd name="adj" fmla="val 4815"/>
              </a:avLst>
            </a:prstGeom>
            <a:noFill/>
            <a:ln>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r" defTabSz="914410">
                <a:defRPr/>
              </a:pPr>
              <a:r>
                <a:rPr lang="en-US" sz="1100" b="1" dirty="0">
                  <a:solidFill>
                    <a:schemeClr val="tx2"/>
                  </a:solidFill>
                  <a:latin typeface="Calibri" panose="020F0502020204030204" pitchFamily="34" charset="0"/>
                  <a:cs typeface="Calibri" panose="020F0502020204030204" pitchFamily="34" charset="0"/>
                </a:rPr>
                <a:t>Governance</a:t>
              </a:r>
            </a:p>
          </p:txBody>
        </p:sp>
        <p:sp>
          <p:nvSpPr>
            <p:cNvPr id="73" name="Rounded Rectangle 72"/>
            <p:cNvSpPr>
              <a:spLocks/>
            </p:cNvSpPr>
            <p:nvPr/>
          </p:nvSpPr>
          <p:spPr>
            <a:xfrm>
              <a:off x="1359181" y="1006604"/>
              <a:ext cx="7589520" cy="365760"/>
            </a:xfrm>
            <a:prstGeom prst="roundRect">
              <a:avLst/>
            </a:prstGeom>
            <a:solidFill>
              <a:srgbClr val="0070C0"/>
            </a:solidFill>
            <a:ln w="12700">
              <a:solidFill>
                <a:srgbClr val="0070C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10"/>
              <a:r>
                <a:rPr lang="en-US" sz="1050" b="1" dirty="0">
                  <a:solidFill>
                    <a:schemeClr val="bg1"/>
                  </a:solidFill>
                  <a:latin typeface="Calibri" panose="020F0502020204030204" pitchFamily="34" charset="0"/>
                  <a:cs typeface="Calibri" panose="020F0502020204030204" pitchFamily="34" charset="0"/>
                </a:rPr>
                <a:t>Service Desk | Command Center | Control Tower | Security Operations Center </a:t>
              </a:r>
            </a:p>
          </p:txBody>
        </p:sp>
        <p:sp>
          <p:nvSpPr>
            <p:cNvPr id="74" name="Rounded Rectangle 73"/>
            <p:cNvSpPr>
              <a:spLocks/>
            </p:cNvSpPr>
            <p:nvPr/>
          </p:nvSpPr>
          <p:spPr>
            <a:xfrm>
              <a:off x="111512" y="948429"/>
              <a:ext cx="1188720" cy="305350"/>
            </a:xfrm>
            <a:prstGeom prst="roundRect">
              <a:avLst>
                <a:gd name="adj" fmla="val 4815"/>
              </a:avLst>
            </a:prstGeom>
            <a:noFill/>
            <a:ln>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r" defTabSz="914410">
                <a:defRPr/>
              </a:pPr>
              <a:r>
                <a:rPr lang="en-US" sz="1100" b="1" dirty="0">
                  <a:solidFill>
                    <a:schemeClr val="tx2"/>
                  </a:solidFill>
                  <a:latin typeface="Calibri" panose="020F0502020204030204" pitchFamily="34" charset="0"/>
                  <a:cs typeface="Calibri" panose="020F0502020204030204" pitchFamily="34" charset="0"/>
                </a:rPr>
                <a:t>Integrated Operations</a:t>
              </a:r>
            </a:p>
          </p:txBody>
        </p:sp>
        <p:pic>
          <p:nvPicPr>
            <p:cNvPr id="57" name="Picture 56">
              <a:extLst>
                <a:ext uri="{FF2B5EF4-FFF2-40B4-BE49-F238E27FC236}">
                  <a16:creationId xmlns:a16="http://schemas.microsoft.com/office/drawing/2014/main" id="{1FEC78CD-E537-4C4C-8F08-3A4E77EF3BB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00678" y="1762709"/>
              <a:ext cx="809202" cy="732124"/>
            </a:xfrm>
            <a:prstGeom prst="rect">
              <a:avLst/>
            </a:prstGeom>
          </p:spPr>
        </p:pic>
        <p:pic>
          <p:nvPicPr>
            <p:cNvPr id="59" name="Picture 58">
              <a:extLst>
                <a:ext uri="{FF2B5EF4-FFF2-40B4-BE49-F238E27FC236}">
                  <a16:creationId xmlns:a16="http://schemas.microsoft.com/office/drawing/2014/main" id="{1FEC78CD-E537-4C4C-8F08-3A4E77EF3BB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42822" y="1762709"/>
              <a:ext cx="809202" cy="732124"/>
            </a:xfrm>
            <a:prstGeom prst="rect">
              <a:avLst/>
            </a:prstGeom>
          </p:spPr>
        </p:pic>
        <p:grpSp>
          <p:nvGrpSpPr>
            <p:cNvPr id="8" name="Group 7"/>
            <p:cNvGrpSpPr/>
            <p:nvPr/>
          </p:nvGrpSpPr>
          <p:grpSpPr>
            <a:xfrm>
              <a:off x="1604942" y="1779627"/>
              <a:ext cx="1983301" cy="698288"/>
              <a:chOff x="1560338" y="1750892"/>
              <a:chExt cx="1983301" cy="698288"/>
            </a:xfrm>
          </p:grpSpPr>
          <p:pic>
            <p:nvPicPr>
              <p:cNvPr id="55" name="Picture 54">
                <a:extLst>
                  <a:ext uri="{FF2B5EF4-FFF2-40B4-BE49-F238E27FC236}">
                    <a16:creationId xmlns:a16="http://schemas.microsoft.com/office/drawing/2014/main" id="{AE05F79F-AF47-AA4E-9ECF-3320974DFF0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81177" y="1763848"/>
                <a:ext cx="743189" cy="675864"/>
              </a:xfrm>
              <a:prstGeom prst="rect">
                <a:avLst/>
              </a:prstGeom>
            </p:spPr>
          </p:pic>
          <p:pic>
            <p:nvPicPr>
              <p:cNvPr id="56" name="Picture 55">
                <a:extLst>
                  <a:ext uri="{FF2B5EF4-FFF2-40B4-BE49-F238E27FC236}">
                    <a16:creationId xmlns:a16="http://schemas.microsoft.com/office/drawing/2014/main" id="{2B847700-BF15-AD44-917E-D55909DDF08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75792" y="1750892"/>
                <a:ext cx="767847" cy="698288"/>
              </a:xfrm>
              <a:prstGeom prst="rect">
                <a:avLst/>
              </a:prstGeom>
            </p:spPr>
          </p:pic>
          <p:sp>
            <p:nvSpPr>
              <p:cNvPr id="4" name="Rectangle 3"/>
              <p:cNvSpPr/>
              <p:nvPr/>
            </p:nvSpPr>
            <p:spPr>
              <a:xfrm>
                <a:off x="1560338" y="2064986"/>
                <a:ext cx="1711708" cy="336849"/>
              </a:xfrm>
              <a:prstGeom prst="rect">
                <a:avLst/>
              </a:pr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grpSp>
        <p:grpSp>
          <p:nvGrpSpPr>
            <p:cNvPr id="7" name="Group 6"/>
            <p:cNvGrpSpPr/>
            <p:nvPr/>
          </p:nvGrpSpPr>
          <p:grpSpPr>
            <a:xfrm>
              <a:off x="5421958" y="1756128"/>
              <a:ext cx="2069759" cy="745287"/>
              <a:chOff x="5421958" y="1703893"/>
              <a:chExt cx="2069759" cy="745287"/>
            </a:xfrm>
          </p:grpSpPr>
          <p:pic>
            <p:nvPicPr>
              <p:cNvPr id="71" name="Picture 70">
                <a:extLst>
                  <a:ext uri="{FF2B5EF4-FFF2-40B4-BE49-F238E27FC236}">
                    <a16:creationId xmlns:a16="http://schemas.microsoft.com/office/drawing/2014/main" id="{2B847700-BF15-AD44-917E-D55909DDF08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21958" y="1703893"/>
                <a:ext cx="767847" cy="698288"/>
              </a:xfrm>
              <a:prstGeom prst="rect">
                <a:avLst/>
              </a:prstGeom>
            </p:spPr>
          </p:pic>
          <p:pic>
            <p:nvPicPr>
              <p:cNvPr id="75" name="Picture 74">
                <a:extLst>
                  <a:ext uri="{FF2B5EF4-FFF2-40B4-BE49-F238E27FC236}">
                    <a16:creationId xmlns:a16="http://schemas.microsoft.com/office/drawing/2014/main" id="{1FEC78CD-E537-4C4C-8F08-3A4E77EF3BB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82515" y="1717056"/>
                <a:ext cx="809202" cy="732124"/>
              </a:xfrm>
              <a:prstGeom prst="rect">
                <a:avLst/>
              </a:prstGeom>
            </p:spPr>
          </p:pic>
          <p:sp>
            <p:nvSpPr>
              <p:cNvPr id="76" name="Rectangle 75"/>
              <p:cNvSpPr/>
              <p:nvPr/>
            </p:nvSpPr>
            <p:spPr>
              <a:xfrm>
                <a:off x="5569545" y="1755571"/>
                <a:ext cx="1711708" cy="285403"/>
              </a:xfrm>
              <a:prstGeom prst="rect">
                <a:avLst/>
              </a:pr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grpSp>
        <p:sp>
          <p:nvSpPr>
            <p:cNvPr id="46" name="Rounded Rectangle 45"/>
            <p:cNvSpPr>
              <a:spLocks/>
            </p:cNvSpPr>
            <p:nvPr/>
          </p:nvSpPr>
          <p:spPr>
            <a:xfrm>
              <a:off x="111512" y="3587444"/>
              <a:ext cx="1188720" cy="347026"/>
            </a:xfrm>
            <a:prstGeom prst="roundRect">
              <a:avLst>
                <a:gd name="adj" fmla="val 4815"/>
              </a:avLst>
            </a:prstGeom>
            <a:noFill/>
            <a:ln>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r" defTabSz="914410">
                <a:defRPr/>
              </a:pPr>
              <a:r>
                <a:rPr lang="en-US" sz="1100" b="1" dirty="0">
                  <a:solidFill>
                    <a:schemeClr val="tx2"/>
                  </a:solidFill>
                  <a:latin typeface="Calibri" panose="020F0502020204030204" pitchFamily="34" charset="0"/>
                  <a:cs typeface="Calibri" panose="020F0502020204030204" pitchFamily="34" charset="0"/>
                </a:rPr>
                <a:t>Cyber Security</a:t>
              </a:r>
            </a:p>
          </p:txBody>
        </p:sp>
        <p:sp>
          <p:nvSpPr>
            <p:cNvPr id="49" name="Rounded Rectangle 48"/>
            <p:cNvSpPr>
              <a:spLocks/>
            </p:cNvSpPr>
            <p:nvPr/>
          </p:nvSpPr>
          <p:spPr>
            <a:xfrm>
              <a:off x="1359181" y="3682957"/>
              <a:ext cx="7589520" cy="365760"/>
            </a:xfrm>
            <a:prstGeom prst="roundRect">
              <a:avLst/>
            </a:prstGeom>
            <a:solidFill>
              <a:srgbClr val="0070C0"/>
            </a:solidFill>
            <a:ln w="12700">
              <a:solidFill>
                <a:srgbClr val="0070C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10"/>
              <a:r>
                <a:rPr lang="en-US" sz="1050" b="1" dirty="0">
                  <a:solidFill>
                    <a:schemeClr val="bg1"/>
                  </a:solidFill>
                  <a:latin typeface="Calibri" panose="020F0502020204030204" pitchFamily="34" charset="0"/>
                  <a:cs typeface="Calibri" panose="020F0502020204030204" pitchFamily="34" charset="0"/>
                </a:rPr>
                <a:t>IAM | Infra, App &amp; Data Security | DevSecTestOps | Digital Security | GRC - GDPR | Pipeda | PCI - DSS </a:t>
              </a:r>
            </a:p>
          </p:txBody>
        </p:sp>
      </p:grpSp>
    </p:spTree>
    <p:extLst>
      <p:ext uri="{BB962C8B-B14F-4D97-AF65-F5344CB8AC3E}">
        <p14:creationId xmlns:p14="http://schemas.microsoft.com/office/powerpoint/2010/main" val="2616836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0" tIns="0" rIns="0" bIns="0" rtlCol="0" anchor="ctr" anchorCtr="0">
            <a:normAutofit/>
          </a:bodyPr>
          <a:lstStyle/>
          <a:p>
            <a:r>
              <a:rPr lang="en-US" sz="1800" dirty="0"/>
              <a:t>..Managed by an Integrated Governance model </a:t>
            </a:r>
          </a:p>
        </p:txBody>
      </p:sp>
      <p:grpSp>
        <p:nvGrpSpPr>
          <p:cNvPr id="5" name="Group 4"/>
          <p:cNvGrpSpPr/>
          <p:nvPr/>
        </p:nvGrpSpPr>
        <p:grpSpPr>
          <a:xfrm>
            <a:off x="53446" y="536052"/>
            <a:ext cx="9037108" cy="4215381"/>
            <a:chOff x="53446" y="536052"/>
            <a:chExt cx="9037108" cy="4215381"/>
          </a:xfrm>
        </p:grpSpPr>
        <p:sp>
          <p:nvSpPr>
            <p:cNvPr id="116" name="Rectangle 115"/>
            <p:cNvSpPr/>
            <p:nvPr/>
          </p:nvSpPr>
          <p:spPr>
            <a:xfrm>
              <a:off x="4947313" y="538813"/>
              <a:ext cx="3084181" cy="8100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117" name="Rectangle 116"/>
            <p:cNvSpPr/>
            <p:nvPr/>
          </p:nvSpPr>
          <p:spPr>
            <a:xfrm>
              <a:off x="1805145" y="538813"/>
              <a:ext cx="3084181" cy="810041"/>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118" name="Rectangle 117"/>
            <p:cNvSpPr/>
            <p:nvPr/>
          </p:nvSpPr>
          <p:spPr>
            <a:xfrm>
              <a:off x="1805145" y="537433"/>
              <a:ext cx="997528" cy="810041"/>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119" name="Rectangle 118"/>
            <p:cNvSpPr/>
            <p:nvPr/>
          </p:nvSpPr>
          <p:spPr>
            <a:xfrm>
              <a:off x="4947313" y="537433"/>
              <a:ext cx="997528" cy="810041"/>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120" name="Rectangle 119"/>
            <p:cNvSpPr/>
            <p:nvPr/>
          </p:nvSpPr>
          <p:spPr bwMode="auto">
            <a:xfrm>
              <a:off x="666104" y="3504631"/>
              <a:ext cx="1097280" cy="1245392"/>
            </a:xfrm>
            <a:prstGeom prst="rect">
              <a:avLst/>
            </a:prstGeom>
            <a:solidFill>
              <a:schemeClr val="bg2"/>
            </a:solidFill>
            <a:ln w="9525" cap="flat" cmpd="sng" algn="ctr">
              <a:solidFill>
                <a:srgbClr val="00B050"/>
              </a:solidFill>
              <a:prstDash val="solid"/>
              <a:round/>
              <a:headEnd type="none" w="med" len="med"/>
              <a:tailEnd type="none" w="med" len="med"/>
            </a:ln>
            <a:effectLst/>
          </p:spPr>
          <p:txBody>
            <a:bodyPr lIns="9144" tIns="9144" rIns="9144" bIns="9144" anchor="ctr"/>
            <a:lstStyle/>
            <a:p>
              <a:pPr algn="ctr" defTabSz="700016">
                <a:spcBef>
                  <a:spcPct val="50000"/>
                </a:spcBef>
                <a:buClr>
                  <a:srgbClr val="FFFFFF"/>
                </a:buClr>
              </a:pPr>
              <a:endParaRPr lang="en-US" sz="900" b="1" dirty="0">
                <a:solidFill>
                  <a:schemeClr val="bg1"/>
                </a:solidFill>
                <a:latin typeface="Calibri" panose="020F0502020204030204" pitchFamily="34" charset="0"/>
                <a:ea typeface="MS PGothic" panose="020B0600070205080204" pitchFamily="34" charset="-128"/>
                <a:cs typeface="Calibri" panose="020F0502020204030204" pitchFamily="34" charset="0"/>
              </a:endParaRPr>
            </a:p>
          </p:txBody>
        </p:sp>
        <p:sp>
          <p:nvSpPr>
            <p:cNvPr id="127" name="Rectangle 126"/>
            <p:cNvSpPr/>
            <p:nvPr/>
          </p:nvSpPr>
          <p:spPr bwMode="auto">
            <a:xfrm>
              <a:off x="666104" y="2281744"/>
              <a:ext cx="1097280" cy="1147231"/>
            </a:xfrm>
            <a:prstGeom prst="rect">
              <a:avLst/>
            </a:prstGeom>
            <a:solidFill>
              <a:schemeClr val="bg2"/>
            </a:solidFill>
            <a:ln w="9525" cap="flat" cmpd="sng" algn="ctr">
              <a:solidFill>
                <a:srgbClr val="DA1E2B"/>
              </a:solidFill>
              <a:prstDash val="solid"/>
              <a:round/>
              <a:headEnd type="none" w="med" len="med"/>
              <a:tailEnd type="none" w="med" len="med"/>
            </a:ln>
            <a:effectLst/>
          </p:spPr>
          <p:txBody>
            <a:bodyPr lIns="9144" tIns="9144" rIns="9144" bIns="9144" anchor="ctr"/>
            <a:lstStyle/>
            <a:p>
              <a:pPr algn="ctr" defTabSz="700016">
                <a:spcBef>
                  <a:spcPct val="50000"/>
                </a:spcBef>
                <a:buClr>
                  <a:srgbClr val="FFFFFF"/>
                </a:buClr>
              </a:pPr>
              <a:endParaRPr lang="en-US" sz="900" b="1" dirty="0">
                <a:solidFill>
                  <a:schemeClr val="bg1"/>
                </a:solidFill>
                <a:latin typeface="Calibri" panose="020F0502020204030204" pitchFamily="34" charset="0"/>
                <a:ea typeface="MS PGothic" panose="020B0600070205080204" pitchFamily="34" charset="-128"/>
                <a:cs typeface="Calibri" panose="020F0502020204030204" pitchFamily="34" charset="0"/>
              </a:endParaRPr>
            </a:p>
          </p:txBody>
        </p:sp>
        <p:sp>
          <p:nvSpPr>
            <p:cNvPr id="137" name="Rectangle 136"/>
            <p:cNvSpPr/>
            <p:nvPr/>
          </p:nvSpPr>
          <p:spPr bwMode="auto">
            <a:xfrm>
              <a:off x="707124" y="547052"/>
              <a:ext cx="1056259" cy="1696961"/>
            </a:xfrm>
            <a:prstGeom prst="rect">
              <a:avLst/>
            </a:prstGeom>
            <a:solidFill>
              <a:schemeClr val="bg2"/>
            </a:solidFill>
            <a:ln w="9525" cap="flat" cmpd="sng" algn="ctr">
              <a:solidFill>
                <a:srgbClr val="0070C0"/>
              </a:solidFill>
              <a:prstDash val="solid"/>
              <a:round/>
              <a:headEnd type="none" w="med" len="med"/>
              <a:tailEnd type="none" w="med" len="med"/>
            </a:ln>
            <a:effectLst/>
          </p:spPr>
          <p:txBody>
            <a:bodyPr lIns="9144" tIns="9144" rIns="9144" bIns="9144" anchor="ctr"/>
            <a:lstStyle/>
            <a:p>
              <a:pPr algn="ctr" defTabSz="700016">
                <a:spcBef>
                  <a:spcPct val="50000"/>
                </a:spcBef>
                <a:buClr>
                  <a:srgbClr val="FFFFFF"/>
                </a:buClr>
              </a:pPr>
              <a:endParaRPr lang="en-US" sz="900" b="1" dirty="0">
                <a:solidFill>
                  <a:schemeClr val="bg1"/>
                </a:solidFill>
                <a:latin typeface="Calibri" panose="020F0502020204030204" pitchFamily="34" charset="0"/>
                <a:ea typeface="MS PGothic" panose="020B0600070205080204" pitchFamily="34" charset="-128"/>
                <a:cs typeface="Calibri" panose="020F0502020204030204" pitchFamily="34" charset="0"/>
              </a:endParaRPr>
            </a:p>
          </p:txBody>
        </p:sp>
        <p:sp>
          <p:nvSpPr>
            <p:cNvPr id="139" name="Rounded Rectangle 138"/>
            <p:cNvSpPr/>
            <p:nvPr/>
          </p:nvSpPr>
          <p:spPr bwMode="auto">
            <a:xfrm>
              <a:off x="726609" y="4061001"/>
              <a:ext cx="1005840" cy="122408"/>
            </a:xfrm>
            <a:prstGeom prst="roundRect">
              <a:avLst/>
            </a:prstGeom>
            <a:noFill/>
            <a:ln w="3175" cap="flat" cmpd="sng" algn="ctr">
              <a:noFill/>
              <a:prstDash val="solid"/>
            </a:ln>
            <a:effectLst/>
          </p:spPr>
          <p:txBody>
            <a:bodyPr lIns="0" tIns="35981" rIns="0" bIns="35981" anchor="ctr"/>
            <a:lstStyle/>
            <a:p>
              <a:pPr algn="ctr" defTabSz="719587" fontAlgn="base">
                <a:spcBef>
                  <a:spcPct val="0"/>
                </a:spcBef>
                <a:spcAft>
                  <a:spcPct val="0"/>
                </a:spcAft>
                <a:defRPr/>
              </a:pPr>
              <a:r>
                <a:rPr lang="en-US" sz="1000" b="1" kern="0" dirty="0">
                  <a:solidFill>
                    <a:schemeClr val="tx2"/>
                  </a:solidFill>
                  <a:latin typeface="Calibri" panose="020F0502020204030204" pitchFamily="34" charset="0"/>
                  <a:ea typeface="ＭＳ Ｐゴシック" pitchFamily="34" charset="-128"/>
                  <a:cs typeface="Calibri" panose="020F0502020204030204" pitchFamily="34" charset="0"/>
                </a:rPr>
                <a:t>SMEs</a:t>
              </a:r>
            </a:p>
          </p:txBody>
        </p:sp>
        <p:sp>
          <p:nvSpPr>
            <p:cNvPr id="140" name="TextBox 139"/>
            <p:cNvSpPr txBox="1"/>
            <p:nvPr/>
          </p:nvSpPr>
          <p:spPr>
            <a:xfrm>
              <a:off x="726609" y="2877882"/>
              <a:ext cx="1005840" cy="364695"/>
            </a:xfrm>
            <a:prstGeom prst="rect">
              <a:avLst/>
            </a:prstGeom>
            <a:noFill/>
            <a:ln w="9525" cap="flat" cmpd="sng" algn="ctr">
              <a:noFill/>
              <a:prstDash val="solid"/>
              <a:headEnd/>
              <a:tailEnd/>
            </a:ln>
            <a:effectLst/>
          </p:spPr>
          <p:txBody>
            <a:bodyPr lIns="71961" tIns="35981" rIns="71961" bIns="35981" anchor="ctr"/>
            <a:lstStyle>
              <a:defPPr>
                <a:defRPr lang="en-US"/>
              </a:defPPr>
              <a:lvl1pPr algn="ctr" fontAlgn="base">
                <a:spcBef>
                  <a:spcPct val="0"/>
                </a:spcBef>
                <a:spcAft>
                  <a:spcPct val="0"/>
                </a:spcAft>
                <a:defRPr sz="900" b="1" kern="0">
                  <a:solidFill>
                    <a:prstClr val="black"/>
                  </a:solidFill>
                  <a:latin typeface="Calibri"/>
                </a:defRPr>
              </a:lvl1pPr>
            </a:lstStyle>
            <a:p>
              <a:pPr defTabSz="719587">
                <a:defRPr/>
              </a:pPr>
              <a:r>
                <a:rPr lang="en-US" sz="1000" dirty="0">
                  <a:solidFill>
                    <a:schemeClr val="tx2"/>
                  </a:solidFill>
                  <a:latin typeface="Calibri" panose="020F0502020204030204" pitchFamily="34" charset="0"/>
                  <a:ea typeface="ＭＳ Ｐゴシック" pitchFamily="34" charset="-128"/>
                  <a:cs typeface="Calibri" panose="020F0502020204030204" pitchFamily="34" charset="0"/>
                </a:rPr>
                <a:t>Service Directors / Managers</a:t>
              </a:r>
            </a:p>
          </p:txBody>
        </p:sp>
        <p:sp>
          <p:nvSpPr>
            <p:cNvPr id="141" name="TextBox 140"/>
            <p:cNvSpPr txBox="1"/>
            <p:nvPr/>
          </p:nvSpPr>
          <p:spPr>
            <a:xfrm>
              <a:off x="726609" y="1322519"/>
              <a:ext cx="1005840" cy="286580"/>
            </a:xfrm>
            <a:prstGeom prst="rect">
              <a:avLst/>
            </a:prstGeom>
            <a:noFill/>
            <a:ln w="9525" cap="flat" cmpd="sng" algn="ctr">
              <a:noFill/>
              <a:prstDash val="solid"/>
              <a:headEnd/>
              <a:tailEnd/>
            </a:ln>
            <a:effectLst/>
          </p:spPr>
          <p:txBody>
            <a:bodyPr lIns="71961" tIns="35981" rIns="71961" bIns="35981" anchor="ctr"/>
            <a:lstStyle>
              <a:defPPr>
                <a:defRPr lang="en-US"/>
              </a:defPPr>
              <a:lvl1pPr algn="ctr" fontAlgn="base">
                <a:spcBef>
                  <a:spcPct val="0"/>
                </a:spcBef>
                <a:spcAft>
                  <a:spcPct val="0"/>
                </a:spcAft>
                <a:defRPr sz="900" b="1" kern="0">
                  <a:solidFill>
                    <a:prstClr val="black"/>
                  </a:solidFill>
                  <a:latin typeface="Calibri"/>
                </a:defRPr>
              </a:lvl1pPr>
            </a:lstStyle>
            <a:p>
              <a:pPr defTabSz="719587">
                <a:defRPr/>
              </a:pPr>
              <a:endParaRPr lang="en-US" sz="1000" dirty="0">
                <a:solidFill>
                  <a:schemeClr val="tx2"/>
                </a:solidFill>
                <a:latin typeface="Calibri" panose="020F0502020204030204" pitchFamily="34" charset="0"/>
                <a:ea typeface="ＭＳ Ｐゴシック" pitchFamily="34" charset="-128"/>
                <a:cs typeface="Calibri" panose="020F0502020204030204" pitchFamily="34" charset="0"/>
              </a:endParaRPr>
            </a:p>
            <a:p>
              <a:pPr defTabSz="719587">
                <a:defRPr/>
              </a:pPr>
              <a:r>
                <a:rPr lang="en-US" sz="1000" dirty="0">
                  <a:solidFill>
                    <a:schemeClr val="tx2"/>
                  </a:solidFill>
                  <a:latin typeface="Calibri" panose="020F0502020204030204" pitchFamily="34" charset="0"/>
                  <a:ea typeface="ＭＳ Ｐゴシック" pitchFamily="34" charset="-128"/>
                  <a:cs typeface="Calibri" panose="020F0502020204030204" pitchFamily="34" charset="0"/>
                </a:rPr>
                <a:t>Executive Sponsors</a:t>
              </a:r>
            </a:p>
            <a:p>
              <a:pPr defTabSz="719587">
                <a:defRPr/>
              </a:pPr>
              <a:endParaRPr lang="en-US" sz="1000" dirty="0">
                <a:solidFill>
                  <a:schemeClr val="tx2"/>
                </a:solidFill>
                <a:latin typeface="Calibri" panose="020F0502020204030204" pitchFamily="34" charset="0"/>
                <a:ea typeface="ＭＳ Ｐゴシック" pitchFamily="34" charset="-128"/>
                <a:cs typeface="Calibri" panose="020F0502020204030204" pitchFamily="34" charset="0"/>
              </a:endParaRPr>
            </a:p>
          </p:txBody>
        </p:sp>
        <p:grpSp>
          <p:nvGrpSpPr>
            <p:cNvPr id="142" name="Group 141"/>
            <p:cNvGrpSpPr/>
            <p:nvPr/>
          </p:nvGrpSpPr>
          <p:grpSpPr>
            <a:xfrm>
              <a:off x="1024995" y="2599769"/>
              <a:ext cx="455833" cy="248527"/>
              <a:chOff x="6243649" y="3138503"/>
              <a:chExt cx="596901" cy="325439"/>
            </a:xfrm>
            <a:solidFill>
              <a:srgbClr val="75122E"/>
            </a:solidFill>
          </p:grpSpPr>
          <p:sp>
            <p:nvSpPr>
              <p:cNvPr id="239" name="Freeform 150"/>
              <p:cNvSpPr>
                <a:spLocks noEditPoints="1"/>
              </p:cNvSpPr>
              <p:nvPr/>
            </p:nvSpPr>
            <p:spPr bwMode="auto">
              <a:xfrm>
                <a:off x="6291274" y="3162315"/>
                <a:ext cx="150813" cy="147638"/>
              </a:xfrm>
              <a:custGeom>
                <a:avLst/>
                <a:gdLst>
                  <a:gd name="T0" fmla="*/ 26 w 95"/>
                  <a:gd name="T1" fmla="*/ 91 h 93"/>
                  <a:gd name="T2" fmla="*/ 30 w 95"/>
                  <a:gd name="T3" fmla="*/ 85 h 93"/>
                  <a:gd name="T4" fmla="*/ 31 w 95"/>
                  <a:gd name="T5" fmla="*/ 86 h 93"/>
                  <a:gd name="T6" fmla="*/ 39 w 95"/>
                  <a:gd name="T7" fmla="*/ 90 h 93"/>
                  <a:gd name="T8" fmla="*/ 49 w 95"/>
                  <a:gd name="T9" fmla="*/ 92 h 93"/>
                  <a:gd name="T10" fmla="*/ 53 w 95"/>
                  <a:gd name="T11" fmla="*/ 91 h 93"/>
                  <a:gd name="T12" fmla="*/ 63 w 95"/>
                  <a:gd name="T13" fmla="*/ 85 h 93"/>
                  <a:gd name="T14" fmla="*/ 65 w 95"/>
                  <a:gd name="T15" fmla="*/ 85 h 93"/>
                  <a:gd name="T16" fmla="*/ 69 w 95"/>
                  <a:gd name="T17" fmla="*/ 91 h 93"/>
                  <a:gd name="T18" fmla="*/ 71 w 95"/>
                  <a:gd name="T19" fmla="*/ 88 h 93"/>
                  <a:gd name="T20" fmla="*/ 77 w 95"/>
                  <a:gd name="T21" fmla="*/ 86 h 93"/>
                  <a:gd name="T22" fmla="*/ 90 w 95"/>
                  <a:gd name="T23" fmla="*/ 90 h 93"/>
                  <a:gd name="T24" fmla="*/ 95 w 95"/>
                  <a:gd name="T25" fmla="*/ 93 h 93"/>
                  <a:gd name="T26" fmla="*/ 90 w 95"/>
                  <a:gd name="T27" fmla="*/ 85 h 93"/>
                  <a:gd name="T28" fmla="*/ 85 w 95"/>
                  <a:gd name="T29" fmla="*/ 71 h 93"/>
                  <a:gd name="T30" fmla="*/ 84 w 95"/>
                  <a:gd name="T31" fmla="*/ 68 h 93"/>
                  <a:gd name="T32" fmla="*/ 84 w 95"/>
                  <a:gd name="T33" fmla="*/ 28 h 93"/>
                  <a:gd name="T34" fmla="*/ 83 w 95"/>
                  <a:gd name="T35" fmla="*/ 24 h 93"/>
                  <a:gd name="T36" fmla="*/ 78 w 95"/>
                  <a:gd name="T37" fmla="*/ 14 h 93"/>
                  <a:gd name="T38" fmla="*/ 70 w 95"/>
                  <a:gd name="T39" fmla="*/ 8 h 93"/>
                  <a:gd name="T40" fmla="*/ 60 w 95"/>
                  <a:gd name="T41" fmla="*/ 5 h 93"/>
                  <a:gd name="T42" fmla="*/ 55 w 95"/>
                  <a:gd name="T43" fmla="*/ 5 h 93"/>
                  <a:gd name="T44" fmla="*/ 40 w 95"/>
                  <a:gd name="T45" fmla="*/ 0 h 93"/>
                  <a:gd name="T46" fmla="*/ 28 w 95"/>
                  <a:gd name="T47" fmla="*/ 4 h 93"/>
                  <a:gd name="T48" fmla="*/ 21 w 95"/>
                  <a:gd name="T49" fmla="*/ 10 h 93"/>
                  <a:gd name="T50" fmla="*/ 17 w 95"/>
                  <a:gd name="T51" fmla="*/ 13 h 93"/>
                  <a:gd name="T52" fmla="*/ 12 w 95"/>
                  <a:gd name="T53" fmla="*/ 22 h 93"/>
                  <a:gd name="T54" fmla="*/ 10 w 95"/>
                  <a:gd name="T55" fmla="*/ 36 h 93"/>
                  <a:gd name="T56" fmla="*/ 8 w 95"/>
                  <a:gd name="T57" fmla="*/ 64 h 93"/>
                  <a:gd name="T58" fmla="*/ 7 w 95"/>
                  <a:gd name="T59" fmla="*/ 76 h 93"/>
                  <a:gd name="T60" fmla="*/ 0 w 95"/>
                  <a:gd name="T61" fmla="*/ 93 h 93"/>
                  <a:gd name="T62" fmla="*/ 7 w 95"/>
                  <a:gd name="T63" fmla="*/ 91 h 93"/>
                  <a:gd name="T64" fmla="*/ 21 w 95"/>
                  <a:gd name="T65" fmla="*/ 86 h 93"/>
                  <a:gd name="T66" fmla="*/ 24 w 95"/>
                  <a:gd name="T67" fmla="*/ 85 h 93"/>
                  <a:gd name="T68" fmla="*/ 26 w 95"/>
                  <a:gd name="T69" fmla="*/ 91 h 93"/>
                  <a:gd name="T70" fmla="*/ 23 w 95"/>
                  <a:gd name="T71" fmla="*/ 41 h 93"/>
                  <a:gd name="T72" fmla="*/ 37 w 95"/>
                  <a:gd name="T73" fmla="*/ 42 h 93"/>
                  <a:gd name="T74" fmla="*/ 47 w 95"/>
                  <a:gd name="T75" fmla="*/ 39 h 93"/>
                  <a:gd name="T76" fmla="*/ 57 w 95"/>
                  <a:gd name="T77" fmla="*/ 30 h 93"/>
                  <a:gd name="T78" fmla="*/ 60 w 95"/>
                  <a:gd name="T79" fmla="*/ 35 h 93"/>
                  <a:gd name="T80" fmla="*/ 68 w 95"/>
                  <a:gd name="T81" fmla="*/ 41 h 93"/>
                  <a:gd name="T82" fmla="*/ 72 w 95"/>
                  <a:gd name="T83" fmla="*/ 42 h 93"/>
                  <a:gd name="T84" fmla="*/ 71 w 95"/>
                  <a:gd name="T85" fmla="*/ 63 h 93"/>
                  <a:gd name="T86" fmla="*/ 69 w 95"/>
                  <a:gd name="T87" fmla="*/ 70 h 93"/>
                  <a:gd name="T88" fmla="*/ 63 w 95"/>
                  <a:gd name="T89" fmla="*/ 75 h 93"/>
                  <a:gd name="T90" fmla="*/ 53 w 95"/>
                  <a:gd name="T91" fmla="*/ 86 h 93"/>
                  <a:gd name="T92" fmla="*/ 47 w 95"/>
                  <a:gd name="T93" fmla="*/ 87 h 93"/>
                  <a:gd name="T94" fmla="*/ 45 w 95"/>
                  <a:gd name="T95" fmla="*/ 87 h 93"/>
                  <a:gd name="T96" fmla="*/ 37 w 95"/>
                  <a:gd name="T97" fmla="*/ 84 h 93"/>
                  <a:gd name="T98" fmla="*/ 28 w 95"/>
                  <a:gd name="T99" fmla="*/ 73 h 93"/>
                  <a:gd name="T100" fmla="*/ 23 w 95"/>
                  <a:gd name="T101" fmla="*/ 55 h 93"/>
                  <a:gd name="T102" fmla="*/ 23 w 95"/>
                  <a:gd name="T103" fmla="*/ 4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5" h="93">
                    <a:moveTo>
                      <a:pt x="26" y="91"/>
                    </a:moveTo>
                    <a:lnTo>
                      <a:pt x="26" y="91"/>
                    </a:lnTo>
                    <a:lnTo>
                      <a:pt x="26" y="91"/>
                    </a:lnTo>
                    <a:lnTo>
                      <a:pt x="30" y="85"/>
                    </a:lnTo>
                    <a:lnTo>
                      <a:pt x="30" y="85"/>
                    </a:lnTo>
                    <a:lnTo>
                      <a:pt x="31" y="86"/>
                    </a:lnTo>
                    <a:lnTo>
                      <a:pt x="32" y="88"/>
                    </a:lnTo>
                    <a:lnTo>
                      <a:pt x="39" y="90"/>
                    </a:lnTo>
                    <a:lnTo>
                      <a:pt x="44" y="92"/>
                    </a:lnTo>
                    <a:lnTo>
                      <a:pt x="49" y="92"/>
                    </a:lnTo>
                    <a:lnTo>
                      <a:pt x="49" y="92"/>
                    </a:lnTo>
                    <a:lnTo>
                      <a:pt x="53" y="91"/>
                    </a:lnTo>
                    <a:lnTo>
                      <a:pt x="57" y="89"/>
                    </a:lnTo>
                    <a:lnTo>
                      <a:pt x="63" y="85"/>
                    </a:lnTo>
                    <a:lnTo>
                      <a:pt x="63" y="85"/>
                    </a:lnTo>
                    <a:lnTo>
                      <a:pt x="65" y="85"/>
                    </a:lnTo>
                    <a:lnTo>
                      <a:pt x="67" y="86"/>
                    </a:lnTo>
                    <a:lnTo>
                      <a:pt x="69" y="91"/>
                    </a:lnTo>
                    <a:lnTo>
                      <a:pt x="69" y="91"/>
                    </a:lnTo>
                    <a:lnTo>
                      <a:pt x="71" y="88"/>
                    </a:lnTo>
                    <a:lnTo>
                      <a:pt x="74" y="86"/>
                    </a:lnTo>
                    <a:lnTo>
                      <a:pt x="77" y="86"/>
                    </a:lnTo>
                    <a:lnTo>
                      <a:pt x="81" y="87"/>
                    </a:lnTo>
                    <a:lnTo>
                      <a:pt x="90" y="90"/>
                    </a:lnTo>
                    <a:lnTo>
                      <a:pt x="95" y="93"/>
                    </a:lnTo>
                    <a:lnTo>
                      <a:pt x="95" y="93"/>
                    </a:lnTo>
                    <a:lnTo>
                      <a:pt x="92" y="89"/>
                    </a:lnTo>
                    <a:lnTo>
                      <a:pt x="90" y="85"/>
                    </a:lnTo>
                    <a:lnTo>
                      <a:pt x="86" y="76"/>
                    </a:lnTo>
                    <a:lnTo>
                      <a:pt x="85" y="71"/>
                    </a:lnTo>
                    <a:lnTo>
                      <a:pt x="84" y="68"/>
                    </a:lnTo>
                    <a:lnTo>
                      <a:pt x="84" y="68"/>
                    </a:lnTo>
                    <a:lnTo>
                      <a:pt x="84" y="53"/>
                    </a:lnTo>
                    <a:lnTo>
                      <a:pt x="84" y="28"/>
                    </a:lnTo>
                    <a:lnTo>
                      <a:pt x="84" y="28"/>
                    </a:lnTo>
                    <a:lnTo>
                      <a:pt x="83" y="24"/>
                    </a:lnTo>
                    <a:lnTo>
                      <a:pt x="81" y="19"/>
                    </a:lnTo>
                    <a:lnTo>
                      <a:pt x="78" y="14"/>
                    </a:lnTo>
                    <a:lnTo>
                      <a:pt x="74" y="11"/>
                    </a:lnTo>
                    <a:lnTo>
                      <a:pt x="70" y="8"/>
                    </a:lnTo>
                    <a:lnTo>
                      <a:pt x="65" y="6"/>
                    </a:lnTo>
                    <a:lnTo>
                      <a:pt x="60" y="5"/>
                    </a:lnTo>
                    <a:lnTo>
                      <a:pt x="55" y="5"/>
                    </a:lnTo>
                    <a:lnTo>
                      <a:pt x="55" y="5"/>
                    </a:lnTo>
                    <a:lnTo>
                      <a:pt x="47" y="1"/>
                    </a:lnTo>
                    <a:lnTo>
                      <a:pt x="40" y="0"/>
                    </a:lnTo>
                    <a:lnTo>
                      <a:pt x="33" y="1"/>
                    </a:lnTo>
                    <a:lnTo>
                      <a:pt x="28" y="4"/>
                    </a:lnTo>
                    <a:lnTo>
                      <a:pt x="24" y="7"/>
                    </a:lnTo>
                    <a:lnTo>
                      <a:pt x="21" y="10"/>
                    </a:lnTo>
                    <a:lnTo>
                      <a:pt x="17" y="13"/>
                    </a:lnTo>
                    <a:lnTo>
                      <a:pt x="17" y="13"/>
                    </a:lnTo>
                    <a:lnTo>
                      <a:pt x="14" y="16"/>
                    </a:lnTo>
                    <a:lnTo>
                      <a:pt x="12" y="22"/>
                    </a:lnTo>
                    <a:lnTo>
                      <a:pt x="11" y="28"/>
                    </a:lnTo>
                    <a:lnTo>
                      <a:pt x="10" y="36"/>
                    </a:lnTo>
                    <a:lnTo>
                      <a:pt x="9" y="51"/>
                    </a:lnTo>
                    <a:lnTo>
                      <a:pt x="8" y="64"/>
                    </a:lnTo>
                    <a:lnTo>
                      <a:pt x="8" y="64"/>
                    </a:lnTo>
                    <a:lnTo>
                      <a:pt x="7" y="76"/>
                    </a:lnTo>
                    <a:lnTo>
                      <a:pt x="4" y="85"/>
                    </a:lnTo>
                    <a:lnTo>
                      <a:pt x="0" y="93"/>
                    </a:lnTo>
                    <a:lnTo>
                      <a:pt x="0" y="93"/>
                    </a:lnTo>
                    <a:lnTo>
                      <a:pt x="7" y="91"/>
                    </a:lnTo>
                    <a:lnTo>
                      <a:pt x="14" y="89"/>
                    </a:lnTo>
                    <a:lnTo>
                      <a:pt x="21" y="86"/>
                    </a:lnTo>
                    <a:lnTo>
                      <a:pt x="24" y="85"/>
                    </a:lnTo>
                    <a:lnTo>
                      <a:pt x="24" y="85"/>
                    </a:lnTo>
                    <a:lnTo>
                      <a:pt x="26" y="91"/>
                    </a:lnTo>
                    <a:lnTo>
                      <a:pt x="26" y="91"/>
                    </a:lnTo>
                    <a:close/>
                    <a:moveTo>
                      <a:pt x="23" y="41"/>
                    </a:moveTo>
                    <a:lnTo>
                      <a:pt x="23" y="41"/>
                    </a:lnTo>
                    <a:lnTo>
                      <a:pt x="27" y="42"/>
                    </a:lnTo>
                    <a:lnTo>
                      <a:pt x="37" y="42"/>
                    </a:lnTo>
                    <a:lnTo>
                      <a:pt x="42" y="41"/>
                    </a:lnTo>
                    <a:lnTo>
                      <a:pt x="47" y="39"/>
                    </a:lnTo>
                    <a:lnTo>
                      <a:pt x="53" y="36"/>
                    </a:lnTo>
                    <a:lnTo>
                      <a:pt x="57" y="30"/>
                    </a:lnTo>
                    <a:lnTo>
                      <a:pt x="57" y="30"/>
                    </a:lnTo>
                    <a:lnTo>
                      <a:pt x="60" y="35"/>
                    </a:lnTo>
                    <a:lnTo>
                      <a:pt x="63" y="38"/>
                    </a:lnTo>
                    <a:lnTo>
                      <a:pt x="68" y="41"/>
                    </a:lnTo>
                    <a:lnTo>
                      <a:pt x="72" y="42"/>
                    </a:lnTo>
                    <a:lnTo>
                      <a:pt x="72" y="42"/>
                    </a:lnTo>
                    <a:lnTo>
                      <a:pt x="72" y="55"/>
                    </a:lnTo>
                    <a:lnTo>
                      <a:pt x="71" y="63"/>
                    </a:lnTo>
                    <a:lnTo>
                      <a:pt x="70" y="67"/>
                    </a:lnTo>
                    <a:lnTo>
                      <a:pt x="69" y="70"/>
                    </a:lnTo>
                    <a:lnTo>
                      <a:pt x="69" y="70"/>
                    </a:lnTo>
                    <a:lnTo>
                      <a:pt x="63" y="75"/>
                    </a:lnTo>
                    <a:lnTo>
                      <a:pt x="58" y="82"/>
                    </a:lnTo>
                    <a:lnTo>
                      <a:pt x="53" y="86"/>
                    </a:lnTo>
                    <a:lnTo>
                      <a:pt x="49" y="87"/>
                    </a:lnTo>
                    <a:lnTo>
                      <a:pt x="47" y="87"/>
                    </a:lnTo>
                    <a:lnTo>
                      <a:pt x="47" y="87"/>
                    </a:lnTo>
                    <a:lnTo>
                      <a:pt x="45" y="87"/>
                    </a:lnTo>
                    <a:lnTo>
                      <a:pt x="41" y="86"/>
                    </a:lnTo>
                    <a:lnTo>
                      <a:pt x="37" y="84"/>
                    </a:lnTo>
                    <a:lnTo>
                      <a:pt x="32" y="79"/>
                    </a:lnTo>
                    <a:lnTo>
                      <a:pt x="28" y="73"/>
                    </a:lnTo>
                    <a:lnTo>
                      <a:pt x="25" y="65"/>
                    </a:lnTo>
                    <a:lnTo>
                      <a:pt x="23" y="55"/>
                    </a:lnTo>
                    <a:lnTo>
                      <a:pt x="23" y="41"/>
                    </a:lnTo>
                    <a:lnTo>
                      <a:pt x="23" y="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900" dirty="0">
                  <a:latin typeface="Calibri" panose="020F0502020204030204" pitchFamily="34" charset="0"/>
                </a:endParaRPr>
              </a:p>
            </p:txBody>
          </p:sp>
          <p:sp>
            <p:nvSpPr>
              <p:cNvPr id="240" name="Freeform 151"/>
              <p:cNvSpPr>
                <a:spLocks/>
              </p:cNvSpPr>
              <p:nvPr/>
            </p:nvSpPr>
            <p:spPr bwMode="auto">
              <a:xfrm>
                <a:off x="6499237" y="3348054"/>
                <a:ext cx="1588" cy="1588"/>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0" y="0"/>
                    </a:lnTo>
                    <a:lnTo>
                      <a:pt x="1" y="1"/>
                    </a:lnTo>
                    <a:lnTo>
                      <a:pt x="1" y="1"/>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900" dirty="0">
                  <a:latin typeface="Calibri" panose="020F0502020204030204" pitchFamily="34" charset="0"/>
                </a:endParaRPr>
              </a:p>
            </p:txBody>
          </p:sp>
          <p:sp>
            <p:nvSpPr>
              <p:cNvPr id="241" name="Freeform 152"/>
              <p:cNvSpPr>
                <a:spLocks/>
              </p:cNvSpPr>
              <p:nvPr/>
            </p:nvSpPr>
            <p:spPr bwMode="auto">
              <a:xfrm>
                <a:off x="6583374" y="3348054"/>
                <a:ext cx="0" cy="1588"/>
              </a:xfrm>
              <a:custGeom>
                <a:avLst/>
                <a:gdLst>
                  <a:gd name="T0" fmla="*/ 0 h 1"/>
                  <a:gd name="T1" fmla="*/ 1 h 1"/>
                  <a:gd name="T2" fmla="*/ 1 h 1"/>
                  <a:gd name="T3" fmla="*/ 1 h 1"/>
                  <a:gd name="T4" fmla="*/ 0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lnTo>
                      <a:pt x="0" y="1"/>
                    </a:lnTo>
                    <a:lnTo>
                      <a:pt x="0" y="1"/>
                    </a:lnTo>
                    <a:lnTo>
                      <a:pt x="0" y="1"/>
                    </a:lnTo>
                    <a:lnTo>
                      <a:pt x="0"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900" dirty="0">
                  <a:latin typeface="Calibri" panose="020F0502020204030204" pitchFamily="34" charset="0"/>
                </a:endParaRPr>
              </a:p>
            </p:txBody>
          </p:sp>
          <p:sp>
            <p:nvSpPr>
              <p:cNvPr id="242" name="Freeform 153"/>
              <p:cNvSpPr>
                <a:spLocks/>
              </p:cNvSpPr>
              <p:nvPr/>
            </p:nvSpPr>
            <p:spPr bwMode="auto">
              <a:xfrm>
                <a:off x="6243649" y="3303603"/>
                <a:ext cx="225425" cy="100013"/>
              </a:xfrm>
              <a:custGeom>
                <a:avLst/>
                <a:gdLst>
                  <a:gd name="T0" fmla="*/ 110 w 142"/>
                  <a:gd name="T1" fmla="*/ 37 h 63"/>
                  <a:gd name="T2" fmla="*/ 110 w 142"/>
                  <a:gd name="T3" fmla="*/ 37 h 63"/>
                  <a:gd name="T4" fmla="*/ 126 w 142"/>
                  <a:gd name="T5" fmla="*/ 32 h 63"/>
                  <a:gd name="T6" fmla="*/ 126 w 142"/>
                  <a:gd name="T7" fmla="*/ 32 h 63"/>
                  <a:gd name="T8" fmla="*/ 142 w 142"/>
                  <a:gd name="T9" fmla="*/ 27 h 63"/>
                  <a:gd name="T10" fmla="*/ 142 w 142"/>
                  <a:gd name="T11" fmla="*/ 27 h 63"/>
                  <a:gd name="T12" fmla="*/ 135 w 142"/>
                  <a:gd name="T13" fmla="*/ 21 h 63"/>
                  <a:gd name="T14" fmla="*/ 129 w 142"/>
                  <a:gd name="T15" fmla="*/ 18 h 63"/>
                  <a:gd name="T16" fmla="*/ 115 w 142"/>
                  <a:gd name="T17" fmla="*/ 12 h 63"/>
                  <a:gd name="T18" fmla="*/ 109 w 142"/>
                  <a:gd name="T19" fmla="*/ 10 h 63"/>
                  <a:gd name="T20" fmla="*/ 105 w 142"/>
                  <a:gd name="T21" fmla="*/ 6 h 63"/>
                  <a:gd name="T22" fmla="*/ 102 w 142"/>
                  <a:gd name="T23" fmla="*/ 4 h 63"/>
                  <a:gd name="T24" fmla="*/ 101 w 142"/>
                  <a:gd name="T25" fmla="*/ 0 h 63"/>
                  <a:gd name="T26" fmla="*/ 101 w 142"/>
                  <a:gd name="T27" fmla="*/ 0 h 63"/>
                  <a:gd name="T28" fmla="*/ 97 w 142"/>
                  <a:gd name="T29" fmla="*/ 5 h 63"/>
                  <a:gd name="T30" fmla="*/ 92 w 142"/>
                  <a:gd name="T31" fmla="*/ 9 h 63"/>
                  <a:gd name="T32" fmla="*/ 87 w 142"/>
                  <a:gd name="T33" fmla="*/ 11 h 63"/>
                  <a:gd name="T34" fmla="*/ 79 w 142"/>
                  <a:gd name="T35" fmla="*/ 12 h 63"/>
                  <a:gd name="T36" fmla="*/ 79 w 142"/>
                  <a:gd name="T37" fmla="*/ 12 h 63"/>
                  <a:gd name="T38" fmla="*/ 73 w 142"/>
                  <a:gd name="T39" fmla="*/ 12 h 63"/>
                  <a:gd name="T40" fmla="*/ 68 w 142"/>
                  <a:gd name="T41" fmla="*/ 11 h 63"/>
                  <a:gd name="T42" fmla="*/ 63 w 142"/>
                  <a:gd name="T43" fmla="*/ 9 h 63"/>
                  <a:gd name="T44" fmla="*/ 60 w 142"/>
                  <a:gd name="T45" fmla="*/ 6 h 63"/>
                  <a:gd name="T46" fmla="*/ 56 w 142"/>
                  <a:gd name="T47" fmla="*/ 2 h 63"/>
                  <a:gd name="T48" fmla="*/ 54 w 142"/>
                  <a:gd name="T49" fmla="*/ 0 h 63"/>
                  <a:gd name="T50" fmla="*/ 54 w 142"/>
                  <a:gd name="T51" fmla="*/ 0 h 63"/>
                  <a:gd name="T52" fmla="*/ 54 w 142"/>
                  <a:gd name="T53" fmla="*/ 2 h 63"/>
                  <a:gd name="T54" fmla="*/ 52 w 142"/>
                  <a:gd name="T55" fmla="*/ 4 h 63"/>
                  <a:gd name="T56" fmla="*/ 45 w 142"/>
                  <a:gd name="T57" fmla="*/ 9 h 63"/>
                  <a:gd name="T58" fmla="*/ 37 w 142"/>
                  <a:gd name="T59" fmla="*/ 12 h 63"/>
                  <a:gd name="T60" fmla="*/ 26 w 142"/>
                  <a:gd name="T61" fmla="*/ 17 h 63"/>
                  <a:gd name="T62" fmla="*/ 16 w 142"/>
                  <a:gd name="T63" fmla="*/ 23 h 63"/>
                  <a:gd name="T64" fmla="*/ 12 w 142"/>
                  <a:gd name="T65" fmla="*/ 28 h 63"/>
                  <a:gd name="T66" fmla="*/ 8 w 142"/>
                  <a:gd name="T67" fmla="*/ 33 h 63"/>
                  <a:gd name="T68" fmla="*/ 5 w 142"/>
                  <a:gd name="T69" fmla="*/ 39 h 63"/>
                  <a:gd name="T70" fmla="*/ 1 w 142"/>
                  <a:gd name="T71" fmla="*/ 46 h 63"/>
                  <a:gd name="T72" fmla="*/ 0 w 142"/>
                  <a:gd name="T73" fmla="*/ 54 h 63"/>
                  <a:gd name="T74" fmla="*/ 0 w 142"/>
                  <a:gd name="T75" fmla="*/ 63 h 63"/>
                  <a:gd name="T76" fmla="*/ 86 w 142"/>
                  <a:gd name="T77" fmla="*/ 63 h 63"/>
                  <a:gd name="T78" fmla="*/ 86 w 142"/>
                  <a:gd name="T79" fmla="*/ 63 h 63"/>
                  <a:gd name="T80" fmla="*/ 90 w 142"/>
                  <a:gd name="T81" fmla="*/ 54 h 63"/>
                  <a:gd name="T82" fmla="*/ 97 w 142"/>
                  <a:gd name="T83" fmla="*/ 47 h 63"/>
                  <a:gd name="T84" fmla="*/ 103 w 142"/>
                  <a:gd name="T85" fmla="*/ 42 h 63"/>
                  <a:gd name="T86" fmla="*/ 110 w 142"/>
                  <a:gd name="T87" fmla="*/ 37 h 63"/>
                  <a:gd name="T88" fmla="*/ 110 w 142"/>
                  <a:gd name="T89" fmla="*/ 3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2" h="63">
                    <a:moveTo>
                      <a:pt x="110" y="37"/>
                    </a:moveTo>
                    <a:lnTo>
                      <a:pt x="110" y="37"/>
                    </a:lnTo>
                    <a:lnTo>
                      <a:pt x="126" y="32"/>
                    </a:lnTo>
                    <a:lnTo>
                      <a:pt x="126" y="32"/>
                    </a:lnTo>
                    <a:lnTo>
                      <a:pt x="142" y="27"/>
                    </a:lnTo>
                    <a:lnTo>
                      <a:pt x="142" y="27"/>
                    </a:lnTo>
                    <a:lnTo>
                      <a:pt x="135" y="21"/>
                    </a:lnTo>
                    <a:lnTo>
                      <a:pt x="129" y="18"/>
                    </a:lnTo>
                    <a:lnTo>
                      <a:pt x="115" y="12"/>
                    </a:lnTo>
                    <a:lnTo>
                      <a:pt x="109" y="10"/>
                    </a:lnTo>
                    <a:lnTo>
                      <a:pt x="105" y="6"/>
                    </a:lnTo>
                    <a:lnTo>
                      <a:pt x="102" y="4"/>
                    </a:lnTo>
                    <a:lnTo>
                      <a:pt x="101" y="0"/>
                    </a:lnTo>
                    <a:lnTo>
                      <a:pt x="101" y="0"/>
                    </a:lnTo>
                    <a:lnTo>
                      <a:pt x="97" y="5"/>
                    </a:lnTo>
                    <a:lnTo>
                      <a:pt x="92" y="9"/>
                    </a:lnTo>
                    <a:lnTo>
                      <a:pt x="87" y="11"/>
                    </a:lnTo>
                    <a:lnTo>
                      <a:pt x="79" y="12"/>
                    </a:lnTo>
                    <a:lnTo>
                      <a:pt x="79" y="12"/>
                    </a:lnTo>
                    <a:lnTo>
                      <a:pt x="73" y="12"/>
                    </a:lnTo>
                    <a:lnTo>
                      <a:pt x="68" y="11"/>
                    </a:lnTo>
                    <a:lnTo>
                      <a:pt x="63" y="9"/>
                    </a:lnTo>
                    <a:lnTo>
                      <a:pt x="60" y="6"/>
                    </a:lnTo>
                    <a:lnTo>
                      <a:pt x="56" y="2"/>
                    </a:lnTo>
                    <a:lnTo>
                      <a:pt x="54" y="0"/>
                    </a:lnTo>
                    <a:lnTo>
                      <a:pt x="54" y="0"/>
                    </a:lnTo>
                    <a:lnTo>
                      <a:pt x="54" y="2"/>
                    </a:lnTo>
                    <a:lnTo>
                      <a:pt x="52" y="4"/>
                    </a:lnTo>
                    <a:lnTo>
                      <a:pt x="45" y="9"/>
                    </a:lnTo>
                    <a:lnTo>
                      <a:pt x="37" y="12"/>
                    </a:lnTo>
                    <a:lnTo>
                      <a:pt x="26" y="17"/>
                    </a:lnTo>
                    <a:lnTo>
                      <a:pt x="16" y="23"/>
                    </a:lnTo>
                    <a:lnTo>
                      <a:pt x="12" y="28"/>
                    </a:lnTo>
                    <a:lnTo>
                      <a:pt x="8" y="33"/>
                    </a:lnTo>
                    <a:lnTo>
                      <a:pt x="5" y="39"/>
                    </a:lnTo>
                    <a:lnTo>
                      <a:pt x="1" y="46"/>
                    </a:lnTo>
                    <a:lnTo>
                      <a:pt x="0" y="54"/>
                    </a:lnTo>
                    <a:lnTo>
                      <a:pt x="0" y="63"/>
                    </a:lnTo>
                    <a:lnTo>
                      <a:pt x="86" y="63"/>
                    </a:lnTo>
                    <a:lnTo>
                      <a:pt x="86" y="63"/>
                    </a:lnTo>
                    <a:lnTo>
                      <a:pt x="90" y="54"/>
                    </a:lnTo>
                    <a:lnTo>
                      <a:pt x="97" y="47"/>
                    </a:lnTo>
                    <a:lnTo>
                      <a:pt x="103" y="42"/>
                    </a:lnTo>
                    <a:lnTo>
                      <a:pt x="110" y="37"/>
                    </a:lnTo>
                    <a:lnTo>
                      <a:pt x="110" y="3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900" dirty="0">
                  <a:latin typeface="Calibri" panose="020F0502020204030204" pitchFamily="34" charset="0"/>
                </a:endParaRPr>
              </a:p>
            </p:txBody>
          </p:sp>
          <p:sp>
            <p:nvSpPr>
              <p:cNvPr id="243" name="Freeform 154"/>
              <p:cNvSpPr>
                <a:spLocks/>
              </p:cNvSpPr>
              <p:nvPr/>
            </p:nvSpPr>
            <p:spPr bwMode="auto">
              <a:xfrm>
                <a:off x="6365886" y="3343291"/>
                <a:ext cx="350838" cy="120651"/>
              </a:xfrm>
              <a:custGeom>
                <a:avLst/>
                <a:gdLst>
                  <a:gd name="T0" fmla="*/ 186 w 221"/>
                  <a:gd name="T1" fmla="*/ 19 h 76"/>
                  <a:gd name="T2" fmla="*/ 153 w 221"/>
                  <a:gd name="T3" fmla="*/ 7 h 76"/>
                  <a:gd name="T4" fmla="*/ 147 w 221"/>
                  <a:gd name="T5" fmla="*/ 2 h 76"/>
                  <a:gd name="T6" fmla="*/ 146 w 221"/>
                  <a:gd name="T7" fmla="*/ 0 h 76"/>
                  <a:gd name="T8" fmla="*/ 133 w 221"/>
                  <a:gd name="T9" fmla="*/ 28 h 76"/>
                  <a:gd name="T10" fmla="*/ 121 w 221"/>
                  <a:gd name="T11" fmla="*/ 47 h 76"/>
                  <a:gd name="T12" fmla="*/ 118 w 221"/>
                  <a:gd name="T13" fmla="*/ 49 h 76"/>
                  <a:gd name="T14" fmla="*/ 119 w 221"/>
                  <a:gd name="T15" fmla="*/ 45 h 76"/>
                  <a:gd name="T16" fmla="*/ 120 w 221"/>
                  <a:gd name="T17" fmla="*/ 42 h 76"/>
                  <a:gd name="T18" fmla="*/ 117 w 221"/>
                  <a:gd name="T19" fmla="*/ 26 h 76"/>
                  <a:gd name="T20" fmla="*/ 124 w 221"/>
                  <a:gd name="T21" fmla="*/ 8 h 76"/>
                  <a:gd name="T22" fmla="*/ 97 w 221"/>
                  <a:gd name="T23" fmla="*/ 8 h 76"/>
                  <a:gd name="T24" fmla="*/ 107 w 221"/>
                  <a:gd name="T25" fmla="*/ 18 h 76"/>
                  <a:gd name="T26" fmla="*/ 101 w 221"/>
                  <a:gd name="T27" fmla="*/ 42 h 76"/>
                  <a:gd name="T28" fmla="*/ 102 w 221"/>
                  <a:gd name="T29" fmla="*/ 44 h 76"/>
                  <a:gd name="T30" fmla="*/ 103 w 221"/>
                  <a:gd name="T31" fmla="*/ 47 h 76"/>
                  <a:gd name="T32" fmla="*/ 103 w 221"/>
                  <a:gd name="T33" fmla="*/ 49 h 76"/>
                  <a:gd name="T34" fmla="*/ 96 w 221"/>
                  <a:gd name="T35" fmla="*/ 42 h 76"/>
                  <a:gd name="T36" fmla="*/ 81 w 221"/>
                  <a:gd name="T37" fmla="*/ 12 h 76"/>
                  <a:gd name="T38" fmla="*/ 76 w 221"/>
                  <a:gd name="T39" fmla="*/ 0 h 76"/>
                  <a:gd name="T40" fmla="*/ 73 w 221"/>
                  <a:gd name="T41" fmla="*/ 5 h 76"/>
                  <a:gd name="T42" fmla="*/ 63 w 221"/>
                  <a:gd name="T43" fmla="*/ 9 h 76"/>
                  <a:gd name="T44" fmla="*/ 36 w 221"/>
                  <a:gd name="T45" fmla="*/ 19 h 76"/>
                  <a:gd name="T46" fmla="*/ 27 w 221"/>
                  <a:gd name="T47" fmla="*/ 23 h 76"/>
                  <a:gd name="T48" fmla="*/ 14 w 221"/>
                  <a:gd name="T49" fmla="*/ 40 h 76"/>
                  <a:gd name="T50" fmla="*/ 2 w 221"/>
                  <a:gd name="T51" fmla="*/ 69 h 76"/>
                  <a:gd name="T52" fmla="*/ 111 w 221"/>
                  <a:gd name="T53" fmla="*/ 76 h 76"/>
                  <a:gd name="T54" fmla="*/ 221 w 221"/>
                  <a:gd name="T55" fmla="*/ 76 h 76"/>
                  <a:gd name="T56" fmla="*/ 212 w 221"/>
                  <a:gd name="T57" fmla="*/ 51 h 76"/>
                  <a:gd name="T58" fmla="*/ 201 w 221"/>
                  <a:gd name="T59" fmla="*/ 31 h 76"/>
                  <a:gd name="T60" fmla="*/ 190 w 221"/>
                  <a:gd name="T61" fmla="*/ 20 h 76"/>
                  <a:gd name="T62" fmla="*/ 186 w 221"/>
                  <a:gd name="T63" fmla="*/ 1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1" h="76">
                    <a:moveTo>
                      <a:pt x="186" y="19"/>
                    </a:moveTo>
                    <a:lnTo>
                      <a:pt x="186" y="19"/>
                    </a:lnTo>
                    <a:lnTo>
                      <a:pt x="157" y="9"/>
                    </a:lnTo>
                    <a:lnTo>
                      <a:pt x="153" y="7"/>
                    </a:lnTo>
                    <a:lnTo>
                      <a:pt x="149" y="5"/>
                    </a:lnTo>
                    <a:lnTo>
                      <a:pt x="147" y="2"/>
                    </a:lnTo>
                    <a:lnTo>
                      <a:pt x="146" y="0"/>
                    </a:lnTo>
                    <a:lnTo>
                      <a:pt x="146" y="0"/>
                    </a:lnTo>
                    <a:lnTo>
                      <a:pt x="140" y="12"/>
                    </a:lnTo>
                    <a:lnTo>
                      <a:pt x="133" y="28"/>
                    </a:lnTo>
                    <a:lnTo>
                      <a:pt x="125" y="42"/>
                    </a:lnTo>
                    <a:lnTo>
                      <a:pt x="121" y="47"/>
                    </a:lnTo>
                    <a:lnTo>
                      <a:pt x="118" y="49"/>
                    </a:lnTo>
                    <a:lnTo>
                      <a:pt x="118" y="49"/>
                    </a:lnTo>
                    <a:lnTo>
                      <a:pt x="119" y="47"/>
                    </a:lnTo>
                    <a:lnTo>
                      <a:pt x="119" y="45"/>
                    </a:lnTo>
                    <a:lnTo>
                      <a:pt x="120" y="43"/>
                    </a:lnTo>
                    <a:lnTo>
                      <a:pt x="120" y="42"/>
                    </a:lnTo>
                    <a:lnTo>
                      <a:pt x="120" y="42"/>
                    </a:lnTo>
                    <a:lnTo>
                      <a:pt x="117" y="26"/>
                    </a:lnTo>
                    <a:lnTo>
                      <a:pt x="115" y="18"/>
                    </a:lnTo>
                    <a:lnTo>
                      <a:pt x="124" y="8"/>
                    </a:lnTo>
                    <a:lnTo>
                      <a:pt x="111" y="8"/>
                    </a:lnTo>
                    <a:lnTo>
                      <a:pt x="97" y="8"/>
                    </a:lnTo>
                    <a:lnTo>
                      <a:pt x="107" y="18"/>
                    </a:lnTo>
                    <a:lnTo>
                      <a:pt x="107" y="18"/>
                    </a:lnTo>
                    <a:lnTo>
                      <a:pt x="105" y="26"/>
                    </a:lnTo>
                    <a:lnTo>
                      <a:pt x="101" y="42"/>
                    </a:lnTo>
                    <a:lnTo>
                      <a:pt x="101" y="42"/>
                    </a:lnTo>
                    <a:lnTo>
                      <a:pt x="102" y="44"/>
                    </a:lnTo>
                    <a:lnTo>
                      <a:pt x="102" y="45"/>
                    </a:lnTo>
                    <a:lnTo>
                      <a:pt x="103" y="47"/>
                    </a:lnTo>
                    <a:lnTo>
                      <a:pt x="103" y="49"/>
                    </a:lnTo>
                    <a:lnTo>
                      <a:pt x="103" y="49"/>
                    </a:lnTo>
                    <a:lnTo>
                      <a:pt x="101" y="47"/>
                    </a:lnTo>
                    <a:lnTo>
                      <a:pt x="96" y="42"/>
                    </a:lnTo>
                    <a:lnTo>
                      <a:pt x="89" y="28"/>
                    </a:lnTo>
                    <a:lnTo>
                      <a:pt x="81" y="12"/>
                    </a:lnTo>
                    <a:lnTo>
                      <a:pt x="76" y="0"/>
                    </a:lnTo>
                    <a:lnTo>
                      <a:pt x="76" y="0"/>
                    </a:lnTo>
                    <a:lnTo>
                      <a:pt x="75" y="3"/>
                    </a:lnTo>
                    <a:lnTo>
                      <a:pt x="73" y="5"/>
                    </a:lnTo>
                    <a:lnTo>
                      <a:pt x="69" y="7"/>
                    </a:lnTo>
                    <a:lnTo>
                      <a:pt x="63" y="9"/>
                    </a:lnTo>
                    <a:lnTo>
                      <a:pt x="36" y="19"/>
                    </a:lnTo>
                    <a:lnTo>
                      <a:pt x="36" y="19"/>
                    </a:lnTo>
                    <a:lnTo>
                      <a:pt x="31" y="21"/>
                    </a:lnTo>
                    <a:lnTo>
                      <a:pt x="27" y="23"/>
                    </a:lnTo>
                    <a:lnTo>
                      <a:pt x="21" y="31"/>
                    </a:lnTo>
                    <a:lnTo>
                      <a:pt x="14" y="40"/>
                    </a:lnTo>
                    <a:lnTo>
                      <a:pt x="10" y="51"/>
                    </a:lnTo>
                    <a:lnTo>
                      <a:pt x="2" y="69"/>
                    </a:lnTo>
                    <a:lnTo>
                      <a:pt x="0" y="76"/>
                    </a:lnTo>
                    <a:lnTo>
                      <a:pt x="111" y="76"/>
                    </a:lnTo>
                    <a:lnTo>
                      <a:pt x="221" y="76"/>
                    </a:lnTo>
                    <a:lnTo>
                      <a:pt x="221" y="76"/>
                    </a:lnTo>
                    <a:lnTo>
                      <a:pt x="219" y="69"/>
                    </a:lnTo>
                    <a:lnTo>
                      <a:pt x="212" y="51"/>
                    </a:lnTo>
                    <a:lnTo>
                      <a:pt x="207" y="40"/>
                    </a:lnTo>
                    <a:lnTo>
                      <a:pt x="201" y="31"/>
                    </a:lnTo>
                    <a:lnTo>
                      <a:pt x="195" y="23"/>
                    </a:lnTo>
                    <a:lnTo>
                      <a:pt x="190" y="20"/>
                    </a:lnTo>
                    <a:lnTo>
                      <a:pt x="186" y="19"/>
                    </a:lnTo>
                    <a:lnTo>
                      <a:pt x="186" y="1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900" dirty="0">
                  <a:latin typeface="Calibri" panose="020F0502020204030204" pitchFamily="34" charset="0"/>
                </a:endParaRPr>
              </a:p>
            </p:txBody>
          </p:sp>
          <p:sp>
            <p:nvSpPr>
              <p:cNvPr id="244" name="Freeform 155"/>
              <p:cNvSpPr>
                <a:spLocks noEditPoints="1"/>
              </p:cNvSpPr>
              <p:nvPr/>
            </p:nvSpPr>
            <p:spPr bwMode="auto">
              <a:xfrm>
                <a:off x="6461137" y="3138503"/>
                <a:ext cx="165100" cy="204788"/>
              </a:xfrm>
              <a:custGeom>
                <a:avLst/>
                <a:gdLst>
                  <a:gd name="T0" fmla="*/ 4 w 104"/>
                  <a:gd name="T1" fmla="*/ 80 h 129"/>
                  <a:gd name="T2" fmla="*/ 12 w 104"/>
                  <a:gd name="T3" fmla="*/ 94 h 129"/>
                  <a:gd name="T4" fmla="*/ 25 w 104"/>
                  <a:gd name="T5" fmla="*/ 115 h 129"/>
                  <a:gd name="T6" fmla="*/ 45 w 104"/>
                  <a:gd name="T7" fmla="*/ 127 h 129"/>
                  <a:gd name="T8" fmla="*/ 60 w 104"/>
                  <a:gd name="T9" fmla="*/ 127 h 129"/>
                  <a:gd name="T10" fmla="*/ 80 w 104"/>
                  <a:gd name="T11" fmla="*/ 115 h 129"/>
                  <a:gd name="T12" fmla="*/ 93 w 104"/>
                  <a:gd name="T13" fmla="*/ 94 h 129"/>
                  <a:gd name="T14" fmla="*/ 99 w 104"/>
                  <a:gd name="T15" fmla="*/ 80 h 129"/>
                  <a:gd name="T16" fmla="*/ 104 w 104"/>
                  <a:gd name="T17" fmla="*/ 66 h 129"/>
                  <a:gd name="T18" fmla="*/ 99 w 104"/>
                  <a:gd name="T19" fmla="*/ 51 h 129"/>
                  <a:gd name="T20" fmla="*/ 100 w 104"/>
                  <a:gd name="T21" fmla="*/ 43 h 129"/>
                  <a:gd name="T22" fmla="*/ 92 w 104"/>
                  <a:gd name="T23" fmla="*/ 20 h 129"/>
                  <a:gd name="T24" fmla="*/ 71 w 104"/>
                  <a:gd name="T25" fmla="*/ 4 h 129"/>
                  <a:gd name="T26" fmla="*/ 52 w 104"/>
                  <a:gd name="T27" fmla="*/ 0 h 129"/>
                  <a:gd name="T28" fmla="*/ 25 w 104"/>
                  <a:gd name="T29" fmla="*/ 8 h 129"/>
                  <a:gd name="T30" fmla="*/ 8 w 104"/>
                  <a:gd name="T31" fmla="*/ 27 h 129"/>
                  <a:gd name="T32" fmla="*/ 3 w 104"/>
                  <a:gd name="T33" fmla="*/ 43 h 129"/>
                  <a:gd name="T34" fmla="*/ 2 w 104"/>
                  <a:gd name="T35" fmla="*/ 55 h 129"/>
                  <a:gd name="T36" fmla="*/ 1 w 104"/>
                  <a:gd name="T37" fmla="*/ 72 h 129"/>
                  <a:gd name="T38" fmla="*/ 8 w 104"/>
                  <a:gd name="T39" fmla="*/ 59 h 129"/>
                  <a:gd name="T40" fmla="*/ 12 w 104"/>
                  <a:gd name="T41" fmla="*/ 54 h 129"/>
                  <a:gd name="T42" fmla="*/ 19 w 104"/>
                  <a:gd name="T43" fmla="*/ 59 h 129"/>
                  <a:gd name="T44" fmla="*/ 24 w 104"/>
                  <a:gd name="T45" fmla="*/ 54 h 129"/>
                  <a:gd name="T46" fmla="*/ 21 w 104"/>
                  <a:gd name="T47" fmla="*/ 46 h 129"/>
                  <a:gd name="T48" fmla="*/ 26 w 104"/>
                  <a:gd name="T49" fmla="*/ 40 h 129"/>
                  <a:gd name="T50" fmla="*/ 30 w 104"/>
                  <a:gd name="T51" fmla="*/ 41 h 129"/>
                  <a:gd name="T52" fmla="*/ 39 w 104"/>
                  <a:gd name="T53" fmla="*/ 47 h 129"/>
                  <a:gd name="T54" fmla="*/ 49 w 104"/>
                  <a:gd name="T55" fmla="*/ 51 h 129"/>
                  <a:gd name="T56" fmla="*/ 63 w 104"/>
                  <a:gd name="T57" fmla="*/ 50 h 129"/>
                  <a:gd name="T58" fmla="*/ 72 w 104"/>
                  <a:gd name="T59" fmla="*/ 44 h 129"/>
                  <a:gd name="T60" fmla="*/ 76 w 104"/>
                  <a:gd name="T61" fmla="*/ 40 h 129"/>
                  <a:gd name="T62" fmla="*/ 81 w 104"/>
                  <a:gd name="T63" fmla="*/ 41 h 129"/>
                  <a:gd name="T64" fmla="*/ 82 w 104"/>
                  <a:gd name="T65" fmla="*/ 51 h 129"/>
                  <a:gd name="T66" fmla="*/ 80 w 104"/>
                  <a:gd name="T67" fmla="*/ 54 h 129"/>
                  <a:gd name="T68" fmla="*/ 89 w 104"/>
                  <a:gd name="T69" fmla="*/ 55 h 129"/>
                  <a:gd name="T70" fmla="*/ 93 w 104"/>
                  <a:gd name="T71" fmla="*/ 54 h 129"/>
                  <a:gd name="T72" fmla="*/ 96 w 104"/>
                  <a:gd name="T73" fmla="*/ 58 h 129"/>
                  <a:gd name="T74" fmla="*/ 96 w 104"/>
                  <a:gd name="T75" fmla="*/ 71 h 129"/>
                  <a:gd name="T76" fmla="*/ 89 w 104"/>
                  <a:gd name="T77" fmla="*/ 83 h 129"/>
                  <a:gd name="T78" fmla="*/ 84 w 104"/>
                  <a:gd name="T79" fmla="*/ 97 h 129"/>
                  <a:gd name="T80" fmla="*/ 71 w 104"/>
                  <a:gd name="T81" fmla="*/ 114 h 129"/>
                  <a:gd name="T82" fmla="*/ 52 w 104"/>
                  <a:gd name="T83" fmla="*/ 121 h 129"/>
                  <a:gd name="T84" fmla="*/ 40 w 104"/>
                  <a:gd name="T85" fmla="*/ 118 h 129"/>
                  <a:gd name="T86" fmla="*/ 24 w 104"/>
                  <a:gd name="T87" fmla="*/ 103 h 129"/>
                  <a:gd name="T88" fmla="*/ 15 w 104"/>
                  <a:gd name="T89" fmla="*/ 83 h 129"/>
                  <a:gd name="T90" fmla="*/ 11 w 104"/>
                  <a:gd name="T91" fmla="*/ 78 h 129"/>
                  <a:gd name="T92" fmla="*/ 8 w 104"/>
                  <a:gd name="T93"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129">
                    <a:moveTo>
                      <a:pt x="1" y="72"/>
                    </a:moveTo>
                    <a:lnTo>
                      <a:pt x="1" y="72"/>
                    </a:lnTo>
                    <a:lnTo>
                      <a:pt x="4" y="80"/>
                    </a:lnTo>
                    <a:lnTo>
                      <a:pt x="9" y="86"/>
                    </a:lnTo>
                    <a:lnTo>
                      <a:pt x="9" y="86"/>
                    </a:lnTo>
                    <a:lnTo>
                      <a:pt x="12" y="94"/>
                    </a:lnTo>
                    <a:lnTo>
                      <a:pt x="15" y="102"/>
                    </a:lnTo>
                    <a:lnTo>
                      <a:pt x="19" y="108"/>
                    </a:lnTo>
                    <a:lnTo>
                      <a:pt x="25" y="115"/>
                    </a:lnTo>
                    <a:lnTo>
                      <a:pt x="31" y="120"/>
                    </a:lnTo>
                    <a:lnTo>
                      <a:pt x="37" y="124"/>
                    </a:lnTo>
                    <a:lnTo>
                      <a:pt x="45" y="127"/>
                    </a:lnTo>
                    <a:lnTo>
                      <a:pt x="52" y="129"/>
                    </a:lnTo>
                    <a:lnTo>
                      <a:pt x="52" y="129"/>
                    </a:lnTo>
                    <a:lnTo>
                      <a:pt x="60" y="127"/>
                    </a:lnTo>
                    <a:lnTo>
                      <a:pt x="67" y="124"/>
                    </a:lnTo>
                    <a:lnTo>
                      <a:pt x="74" y="120"/>
                    </a:lnTo>
                    <a:lnTo>
                      <a:pt x="80" y="115"/>
                    </a:lnTo>
                    <a:lnTo>
                      <a:pt x="86" y="108"/>
                    </a:lnTo>
                    <a:lnTo>
                      <a:pt x="90" y="102"/>
                    </a:lnTo>
                    <a:lnTo>
                      <a:pt x="93" y="94"/>
                    </a:lnTo>
                    <a:lnTo>
                      <a:pt x="95" y="86"/>
                    </a:lnTo>
                    <a:lnTo>
                      <a:pt x="95" y="86"/>
                    </a:lnTo>
                    <a:lnTo>
                      <a:pt x="99" y="80"/>
                    </a:lnTo>
                    <a:lnTo>
                      <a:pt x="103" y="72"/>
                    </a:lnTo>
                    <a:lnTo>
                      <a:pt x="103" y="72"/>
                    </a:lnTo>
                    <a:lnTo>
                      <a:pt x="104" y="66"/>
                    </a:lnTo>
                    <a:lnTo>
                      <a:pt x="104" y="60"/>
                    </a:lnTo>
                    <a:lnTo>
                      <a:pt x="103" y="55"/>
                    </a:lnTo>
                    <a:lnTo>
                      <a:pt x="99" y="51"/>
                    </a:lnTo>
                    <a:lnTo>
                      <a:pt x="99" y="51"/>
                    </a:lnTo>
                    <a:lnTo>
                      <a:pt x="100" y="43"/>
                    </a:lnTo>
                    <a:lnTo>
                      <a:pt x="100" y="43"/>
                    </a:lnTo>
                    <a:lnTo>
                      <a:pt x="99" y="35"/>
                    </a:lnTo>
                    <a:lnTo>
                      <a:pt x="97" y="27"/>
                    </a:lnTo>
                    <a:lnTo>
                      <a:pt x="92" y="20"/>
                    </a:lnTo>
                    <a:lnTo>
                      <a:pt x="87" y="13"/>
                    </a:lnTo>
                    <a:lnTo>
                      <a:pt x="79" y="8"/>
                    </a:lnTo>
                    <a:lnTo>
                      <a:pt x="71" y="4"/>
                    </a:lnTo>
                    <a:lnTo>
                      <a:pt x="62" y="1"/>
                    </a:lnTo>
                    <a:lnTo>
                      <a:pt x="52" y="0"/>
                    </a:lnTo>
                    <a:lnTo>
                      <a:pt x="52" y="0"/>
                    </a:lnTo>
                    <a:lnTo>
                      <a:pt x="43" y="1"/>
                    </a:lnTo>
                    <a:lnTo>
                      <a:pt x="33" y="4"/>
                    </a:lnTo>
                    <a:lnTo>
                      <a:pt x="25" y="8"/>
                    </a:lnTo>
                    <a:lnTo>
                      <a:pt x="18" y="13"/>
                    </a:lnTo>
                    <a:lnTo>
                      <a:pt x="12" y="20"/>
                    </a:lnTo>
                    <a:lnTo>
                      <a:pt x="8" y="27"/>
                    </a:lnTo>
                    <a:lnTo>
                      <a:pt x="4" y="35"/>
                    </a:lnTo>
                    <a:lnTo>
                      <a:pt x="3" y="43"/>
                    </a:lnTo>
                    <a:lnTo>
                      <a:pt x="3" y="43"/>
                    </a:lnTo>
                    <a:lnTo>
                      <a:pt x="4" y="51"/>
                    </a:lnTo>
                    <a:lnTo>
                      <a:pt x="4" y="51"/>
                    </a:lnTo>
                    <a:lnTo>
                      <a:pt x="2" y="55"/>
                    </a:lnTo>
                    <a:lnTo>
                      <a:pt x="0" y="60"/>
                    </a:lnTo>
                    <a:lnTo>
                      <a:pt x="0" y="66"/>
                    </a:lnTo>
                    <a:lnTo>
                      <a:pt x="1" y="72"/>
                    </a:lnTo>
                    <a:lnTo>
                      <a:pt x="1" y="72"/>
                    </a:lnTo>
                    <a:close/>
                    <a:moveTo>
                      <a:pt x="8" y="59"/>
                    </a:moveTo>
                    <a:lnTo>
                      <a:pt x="8" y="59"/>
                    </a:lnTo>
                    <a:lnTo>
                      <a:pt x="10" y="56"/>
                    </a:lnTo>
                    <a:lnTo>
                      <a:pt x="12" y="54"/>
                    </a:lnTo>
                    <a:lnTo>
                      <a:pt x="12" y="54"/>
                    </a:lnTo>
                    <a:lnTo>
                      <a:pt x="14" y="54"/>
                    </a:lnTo>
                    <a:lnTo>
                      <a:pt x="16" y="55"/>
                    </a:lnTo>
                    <a:lnTo>
                      <a:pt x="19" y="59"/>
                    </a:lnTo>
                    <a:lnTo>
                      <a:pt x="19" y="59"/>
                    </a:lnTo>
                    <a:lnTo>
                      <a:pt x="24" y="54"/>
                    </a:lnTo>
                    <a:lnTo>
                      <a:pt x="24" y="54"/>
                    </a:lnTo>
                    <a:lnTo>
                      <a:pt x="21" y="51"/>
                    </a:lnTo>
                    <a:lnTo>
                      <a:pt x="21" y="51"/>
                    </a:lnTo>
                    <a:lnTo>
                      <a:pt x="21" y="46"/>
                    </a:lnTo>
                    <a:lnTo>
                      <a:pt x="21" y="44"/>
                    </a:lnTo>
                    <a:lnTo>
                      <a:pt x="24" y="41"/>
                    </a:lnTo>
                    <a:lnTo>
                      <a:pt x="26" y="40"/>
                    </a:lnTo>
                    <a:lnTo>
                      <a:pt x="26" y="40"/>
                    </a:lnTo>
                    <a:lnTo>
                      <a:pt x="28" y="40"/>
                    </a:lnTo>
                    <a:lnTo>
                      <a:pt x="30" y="41"/>
                    </a:lnTo>
                    <a:lnTo>
                      <a:pt x="34" y="44"/>
                    </a:lnTo>
                    <a:lnTo>
                      <a:pt x="34" y="44"/>
                    </a:lnTo>
                    <a:lnTo>
                      <a:pt x="39" y="47"/>
                    </a:lnTo>
                    <a:lnTo>
                      <a:pt x="44" y="50"/>
                    </a:lnTo>
                    <a:lnTo>
                      <a:pt x="44" y="50"/>
                    </a:lnTo>
                    <a:lnTo>
                      <a:pt x="49" y="51"/>
                    </a:lnTo>
                    <a:lnTo>
                      <a:pt x="53" y="51"/>
                    </a:lnTo>
                    <a:lnTo>
                      <a:pt x="59" y="51"/>
                    </a:lnTo>
                    <a:lnTo>
                      <a:pt x="63" y="50"/>
                    </a:lnTo>
                    <a:lnTo>
                      <a:pt x="63" y="50"/>
                    </a:lnTo>
                    <a:lnTo>
                      <a:pt x="67" y="47"/>
                    </a:lnTo>
                    <a:lnTo>
                      <a:pt x="72" y="44"/>
                    </a:lnTo>
                    <a:lnTo>
                      <a:pt x="72" y="44"/>
                    </a:lnTo>
                    <a:lnTo>
                      <a:pt x="75" y="41"/>
                    </a:lnTo>
                    <a:lnTo>
                      <a:pt x="76" y="40"/>
                    </a:lnTo>
                    <a:lnTo>
                      <a:pt x="79" y="40"/>
                    </a:lnTo>
                    <a:lnTo>
                      <a:pt x="79" y="40"/>
                    </a:lnTo>
                    <a:lnTo>
                      <a:pt x="81" y="41"/>
                    </a:lnTo>
                    <a:lnTo>
                      <a:pt x="82" y="44"/>
                    </a:lnTo>
                    <a:lnTo>
                      <a:pt x="83" y="46"/>
                    </a:lnTo>
                    <a:lnTo>
                      <a:pt x="82" y="51"/>
                    </a:lnTo>
                    <a:lnTo>
                      <a:pt x="82" y="51"/>
                    </a:lnTo>
                    <a:lnTo>
                      <a:pt x="80" y="54"/>
                    </a:lnTo>
                    <a:lnTo>
                      <a:pt x="80" y="54"/>
                    </a:lnTo>
                    <a:lnTo>
                      <a:pt x="84" y="59"/>
                    </a:lnTo>
                    <a:lnTo>
                      <a:pt x="84" y="59"/>
                    </a:lnTo>
                    <a:lnTo>
                      <a:pt x="89" y="55"/>
                    </a:lnTo>
                    <a:lnTo>
                      <a:pt x="91" y="54"/>
                    </a:lnTo>
                    <a:lnTo>
                      <a:pt x="93" y="54"/>
                    </a:lnTo>
                    <a:lnTo>
                      <a:pt x="93" y="54"/>
                    </a:lnTo>
                    <a:lnTo>
                      <a:pt x="94" y="55"/>
                    </a:lnTo>
                    <a:lnTo>
                      <a:pt x="96" y="58"/>
                    </a:lnTo>
                    <a:lnTo>
                      <a:pt x="96" y="58"/>
                    </a:lnTo>
                    <a:lnTo>
                      <a:pt x="97" y="63"/>
                    </a:lnTo>
                    <a:lnTo>
                      <a:pt x="96" y="71"/>
                    </a:lnTo>
                    <a:lnTo>
                      <a:pt x="96" y="71"/>
                    </a:lnTo>
                    <a:lnTo>
                      <a:pt x="93" y="78"/>
                    </a:lnTo>
                    <a:lnTo>
                      <a:pt x="91" y="80"/>
                    </a:lnTo>
                    <a:lnTo>
                      <a:pt x="89" y="83"/>
                    </a:lnTo>
                    <a:lnTo>
                      <a:pt x="89" y="83"/>
                    </a:lnTo>
                    <a:lnTo>
                      <a:pt x="88" y="89"/>
                    </a:lnTo>
                    <a:lnTo>
                      <a:pt x="84" y="97"/>
                    </a:lnTo>
                    <a:lnTo>
                      <a:pt x="80" y="103"/>
                    </a:lnTo>
                    <a:lnTo>
                      <a:pt x="76" y="108"/>
                    </a:lnTo>
                    <a:lnTo>
                      <a:pt x="71" y="114"/>
                    </a:lnTo>
                    <a:lnTo>
                      <a:pt x="65" y="118"/>
                    </a:lnTo>
                    <a:lnTo>
                      <a:pt x="59" y="120"/>
                    </a:lnTo>
                    <a:lnTo>
                      <a:pt x="52" y="121"/>
                    </a:lnTo>
                    <a:lnTo>
                      <a:pt x="52" y="121"/>
                    </a:lnTo>
                    <a:lnTo>
                      <a:pt x="45" y="120"/>
                    </a:lnTo>
                    <a:lnTo>
                      <a:pt x="40" y="118"/>
                    </a:lnTo>
                    <a:lnTo>
                      <a:pt x="33" y="114"/>
                    </a:lnTo>
                    <a:lnTo>
                      <a:pt x="28" y="108"/>
                    </a:lnTo>
                    <a:lnTo>
                      <a:pt x="24" y="103"/>
                    </a:lnTo>
                    <a:lnTo>
                      <a:pt x="20" y="97"/>
                    </a:lnTo>
                    <a:lnTo>
                      <a:pt x="17" y="89"/>
                    </a:lnTo>
                    <a:lnTo>
                      <a:pt x="15" y="83"/>
                    </a:lnTo>
                    <a:lnTo>
                      <a:pt x="15" y="83"/>
                    </a:lnTo>
                    <a:lnTo>
                      <a:pt x="13" y="80"/>
                    </a:lnTo>
                    <a:lnTo>
                      <a:pt x="11" y="78"/>
                    </a:lnTo>
                    <a:lnTo>
                      <a:pt x="9" y="71"/>
                    </a:lnTo>
                    <a:lnTo>
                      <a:pt x="9" y="71"/>
                    </a:lnTo>
                    <a:lnTo>
                      <a:pt x="8" y="64"/>
                    </a:lnTo>
                    <a:lnTo>
                      <a:pt x="8" y="59"/>
                    </a:lnTo>
                    <a:lnTo>
                      <a:pt x="8" y="5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900" dirty="0">
                  <a:latin typeface="Calibri" panose="020F0502020204030204" pitchFamily="34" charset="0"/>
                </a:endParaRPr>
              </a:p>
            </p:txBody>
          </p:sp>
          <p:sp>
            <p:nvSpPr>
              <p:cNvPr id="245" name="Freeform 156"/>
              <p:cNvSpPr>
                <a:spLocks/>
              </p:cNvSpPr>
              <p:nvPr/>
            </p:nvSpPr>
            <p:spPr bwMode="auto">
              <a:xfrm>
                <a:off x="6616712" y="3306778"/>
                <a:ext cx="223838" cy="96838"/>
              </a:xfrm>
              <a:custGeom>
                <a:avLst/>
                <a:gdLst>
                  <a:gd name="T0" fmla="*/ 14 w 141"/>
                  <a:gd name="T1" fmla="*/ 30 h 61"/>
                  <a:gd name="T2" fmla="*/ 14 w 141"/>
                  <a:gd name="T3" fmla="*/ 30 h 61"/>
                  <a:gd name="T4" fmla="*/ 30 w 141"/>
                  <a:gd name="T5" fmla="*/ 35 h 61"/>
                  <a:gd name="T6" fmla="*/ 30 w 141"/>
                  <a:gd name="T7" fmla="*/ 35 h 61"/>
                  <a:gd name="T8" fmla="*/ 38 w 141"/>
                  <a:gd name="T9" fmla="*/ 40 h 61"/>
                  <a:gd name="T10" fmla="*/ 44 w 141"/>
                  <a:gd name="T11" fmla="*/ 45 h 61"/>
                  <a:gd name="T12" fmla="*/ 51 w 141"/>
                  <a:gd name="T13" fmla="*/ 52 h 61"/>
                  <a:gd name="T14" fmla="*/ 56 w 141"/>
                  <a:gd name="T15" fmla="*/ 61 h 61"/>
                  <a:gd name="T16" fmla="*/ 62 w 141"/>
                  <a:gd name="T17" fmla="*/ 61 h 61"/>
                  <a:gd name="T18" fmla="*/ 141 w 141"/>
                  <a:gd name="T19" fmla="*/ 61 h 61"/>
                  <a:gd name="T20" fmla="*/ 141 w 141"/>
                  <a:gd name="T21" fmla="*/ 61 h 61"/>
                  <a:gd name="T22" fmla="*/ 139 w 141"/>
                  <a:gd name="T23" fmla="*/ 56 h 61"/>
                  <a:gd name="T24" fmla="*/ 134 w 141"/>
                  <a:gd name="T25" fmla="*/ 43 h 61"/>
                  <a:gd name="T26" fmla="*/ 131 w 141"/>
                  <a:gd name="T27" fmla="*/ 35 h 61"/>
                  <a:gd name="T28" fmla="*/ 126 w 141"/>
                  <a:gd name="T29" fmla="*/ 29 h 61"/>
                  <a:gd name="T30" fmla="*/ 121 w 141"/>
                  <a:gd name="T31" fmla="*/ 24 h 61"/>
                  <a:gd name="T32" fmla="*/ 116 w 141"/>
                  <a:gd name="T33" fmla="*/ 20 h 61"/>
                  <a:gd name="T34" fmla="*/ 116 w 141"/>
                  <a:gd name="T35" fmla="*/ 20 h 61"/>
                  <a:gd name="T36" fmla="*/ 104 w 141"/>
                  <a:gd name="T37" fmla="*/ 15 h 61"/>
                  <a:gd name="T38" fmla="*/ 93 w 141"/>
                  <a:gd name="T39" fmla="*/ 11 h 61"/>
                  <a:gd name="T40" fmla="*/ 87 w 141"/>
                  <a:gd name="T41" fmla="*/ 5 h 61"/>
                  <a:gd name="T42" fmla="*/ 85 w 141"/>
                  <a:gd name="T43" fmla="*/ 2 h 61"/>
                  <a:gd name="T44" fmla="*/ 84 w 141"/>
                  <a:gd name="T45" fmla="*/ 0 h 61"/>
                  <a:gd name="T46" fmla="*/ 84 w 141"/>
                  <a:gd name="T47" fmla="*/ 0 h 61"/>
                  <a:gd name="T48" fmla="*/ 83 w 141"/>
                  <a:gd name="T49" fmla="*/ 3 h 61"/>
                  <a:gd name="T50" fmla="*/ 81 w 141"/>
                  <a:gd name="T51" fmla="*/ 5 h 61"/>
                  <a:gd name="T52" fmla="*/ 75 w 141"/>
                  <a:gd name="T53" fmla="*/ 10 h 61"/>
                  <a:gd name="T54" fmla="*/ 69 w 141"/>
                  <a:gd name="T55" fmla="*/ 12 h 61"/>
                  <a:gd name="T56" fmla="*/ 62 w 141"/>
                  <a:gd name="T57" fmla="*/ 13 h 61"/>
                  <a:gd name="T58" fmla="*/ 62 w 141"/>
                  <a:gd name="T59" fmla="*/ 13 h 61"/>
                  <a:gd name="T60" fmla="*/ 55 w 141"/>
                  <a:gd name="T61" fmla="*/ 12 h 61"/>
                  <a:gd name="T62" fmla="*/ 47 w 141"/>
                  <a:gd name="T63" fmla="*/ 9 h 61"/>
                  <a:gd name="T64" fmla="*/ 42 w 141"/>
                  <a:gd name="T65" fmla="*/ 4 h 61"/>
                  <a:gd name="T66" fmla="*/ 40 w 141"/>
                  <a:gd name="T67" fmla="*/ 2 h 61"/>
                  <a:gd name="T68" fmla="*/ 40 w 141"/>
                  <a:gd name="T69" fmla="*/ 1 h 61"/>
                  <a:gd name="T70" fmla="*/ 40 w 141"/>
                  <a:gd name="T71" fmla="*/ 1 h 61"/>
                  <a:gd name="T72" fmla="*/ 38 w 141"/>
                  <a:gd name="T73" fmla="*/ 4 h 61"/>
                  <a:gd name="T74" fmla="*/ 34 w 141"/>
                  <a:gd name="T75" fmla="*/ 8 h 61"/>
                  <a:gd name="T76" fmla="*/ 30 w 141"/>
                  <a:gd name="T77" fmla="*/ 11 h 61"/>
                  <a:gd name="T78" fmla="*/ 26 w 141"/>
                  <a:gd name="T79" fmla="*/ 13 h 61"/>
                  <a:gd name="T80" fmla="*/ 15 w 141"/>
                  <a:gd name="T81" fmla="*/ 17 h 61"/>
                  <a:gd name="T82" fmla="*/ 8 w 141"/>
                  <a:gd name="T83" fmla="*/ 20 h 61"/>
                  <a:gd name="T84" fmla="*/ 8 w 141"/>
                  <a:gd name="T85" fmla="*/ 20 h 61"/>
                  <a:gd name="T86" fmla="*/ 4 w 141"/>
                  <a:gd name="T87" fmla="*/ 23 h 61"/>
                  <a:gd name="T88" fmla="*/ 0 w 141"/>
                  <a:gd name="T89" fmla="*/ 26 h 61"/>
                  <a:gd name="T90" fmla="*/ 0 w 141"/>
                  <a:gd name="T91" fmla="*/ 26 h 61"/>
                  <a:gd name="T92" fmla="*/ 14 w 141"/>
                  <a:gd name="T93" fmla="*/ 30 h 61"/>
                  <a:gd name="T94" fmla="*/ 14 w 141"/>
                  <a:gd name="T95" fmla="*/ 3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1" h="61">
                    <a:moveTo>
                      <a:pt x="14" y="30"/>
                    </a:moveTo>
                    <a:lnTo>
                      <a:pt x="14" y="30"/>
                    </a:lnTo>
                    <a:lnTo>
                      <a:pt x="30" y="35"/>
                    </a:lnTo>
                    <a:lnTo>
                      <a:pt x="30" y="35"/>
                    </a:lnTo>
                    <a:lnTo>
                      <a:pt x="38" y="40"/>
                    </a:lnTo>
                    <a:lnTo>
                      <a:pt x="44" y="45"/>
                    </a:lnTo>
                    <a:lnTo>
                      <a:pt x="51" y="52"/>
                    </a:lnTo>
                    <a:lnTo>
                      <a:pt x="56" y="61"/>
                    </a:lnTo>
                    <a:lnTo>
                      <a:pt x="62" y="61"/>
                    </a:lnTo>
                    <a:lnTo>
                      <a:pt x="141" y="61"/>
                    </a:lnTo>
                    <a:lnTo>
                      <a:pt x="141" y="61"/>
                    </a:lnTo>
                    <a:lnTo>
                      <a:pt x="139" y="56"/>
                    </a:lnTo>
                    <a:lnTo>
                      <a:pt x="134" y="43"/>
                    </a:lnTo>
                    <a:lnTo>
                      <a:pt x="131" y="35"/>
                    </a:lnTo>
                    <a:lnTo>
                      <a:pt x="126" y="29"/>
                    </a:lnTo>
                    <a:lnTo>
                      <a:pt x="121" y="24"/>
                    </a:lnTo>
                    <a:lnTo>
                      <a:pt x="116" y="20"/>
                    </a:lnTo>
                    <a:lnTo>
                      <a:pt x="116" y="20"/>
                    </a:lnTo>
                    <a:lnTo>
                      <a:pt x="104" y="15"/>
                    </a:lnTo>
                    <a:lnTo>
                      <a:pt x="93" y="11"/>
                    </a:lnTo>
                    <a:lnTo>
                      <a:pt x="87" y="5"/>
                    </a:lnTo>
                    <a:lnTo>
                      <a:pt x="85" y="2"/>
                    </a:lnTo>
                    <a:lnTo>
                      <a:pt x="84" y="0"/>
                    </a:lnTo>
                    <a:lnTo>
                      <a:pt x="84" y="0"/>
                    </a:lnTo>
                    <a:lnTo>
                      <a:pt x="83" y="3"/>
                    </a:lnTo>
                    <a:lnTo>
                      <a:pt x="81" y="5"/>
                    </a:lnTo>
                    <a:lnTo>
                      <a:pt x="75" y="10"/>
                    </a:lnTo>
                    <a:lnTo>
                      <a:pt x="69" y="12"/>
                    </a:lnTo>
                    <a:lnTo>
                      <a:pt x="62" y="13"/>
                    </a:lnTo>
                    <a:lnTo>
                      <a:pt x="62" y="13"/>
                    </a:lnTo>
                    <a:lnTo>
                      <a:pt x="55" y="12"/>
                    </a:lnTo>
                    <a:lnTo>
                      <a:pt x="47" y="9"/>
                    </a:lnTo>
                    <a:lnTo>
                      <a:pt x="42" y="4"/>
                    </a:lnTo>
                    <a:lnTo>
                      <a:pt x="40" y="2"/>
                    </a:lnTo>
                    <a:lnTo>
                      <a:pt x="40" y="1"/>
                    </a:lnTo>
                    <a:lnTo>
                      <a:pt x="40" y="1"/>
                    </a:lnTo>
                    <a:lnTo>
                      <a:pt x="38" y="4"/>
                    </a:lnTo>
                    <a:lnTo>
                      <a:pt x="34" y="8"/>
                    </a:lnTo>
                    <a:lnTo>
                      <a:pt x="30" y="11"/>
                    </a:lnTo>
                    <a:lnTo>
                      <a:pt x="26" y="13"/>
                    </a:lnTo>
                    <a:lnTo>
                      <a:pt x="15" y="17"/>
                    </a:lnTo>
                    <a:lnTo>
                      <a:pt x="8" y="20"/>
                    </a:lnTo>
                    <a:lnTo>
                      <a:pt x="8" y="20"/>
                    </a:lnTo>
                    <a:lnTo>
                      <a:pt x="4" y="23"/>
                    </a:lnTo>
                    <a:lnTo>
                      <a:pt x="0" y="26"/>
                    </a:lnTo>
                    <a:lnTo>
                      <a:pt x="0" y="26"/>
                    </a:lnTo>
                    <a:lnTo>
                      <a:pt x="14" y="30"/>
                    </a:lnTo>
                    <a:lnTo>
                      <a:pt x="14" y="3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900" dirty="0">
                  <a:latin typeface="Calibri" panose="020F0502020204030204" pitchFamily="34" charset="0"/>
                </a:endParaRPr>
              </a:p>
            </p:txBody>
          </p:sp>
          <p:sp>
            <p:nvSpPr>
              <p:cNvPr id="246" name="Freeform 157"/>
              <p:cNvSpPr>
                <a:spLocks noEditPoints="1"/>
              </p:cNvSpPr>
              <p:nvPr/>
            </p:nvSpPr>
            <p:spPr bwMode="auto">
              <a:xfrm>
                <a:off x="6657987" y="3173428"/>
                <a:ext cx="117475" cy="144463"/>
              </a:xfrm>
              <a:custGeom>
                <a:avLst/>
                <a:gdLst>
                  <a:gd name="T0" fmla="*/ 3 w 74"/>
                  <a:gd name="T1" fmla="*/ 56 h 91"/>
                  <a:gd name="T2" fmla="*/ 7 w 74"/>
                  <a:gd name="T3" fmla="*/ 66 h 91"/>
                  <a:gd name="T4" fmla="*/ 17 w 74"/>
                  <a:gd name="T5" fmla="*/ 81 h 91"/>
                  <a:gd name="T6" fmla="*/ 31 w 74"/>
                  <a:gd name="T7" fmla="*/ 89 h 91"/>
                  <a:gd name="T8" fmla="*/ 43 w 74"/>
                  <a:gd name="T9" fmla="*/ 89 h 91"/>
                  <a:gd name="T10" fmla="*/ 57 w 74"/>
                  <a:gd name="T11" fmla="*/ 81 h 91"/>
                  <a:gd name="T12" fmla="*/ 66 w 74"/>
                  <a:gd name="T13" fmla="*/ 66 h 91"/>
                  <a:gd name="T14" fmla="*/ 70 w 74"/>
                  <a:gd name="T15" fmla="*/ 56 h 91"/>
                  <a:gd name="T16" fmla="*/ 74 w 74"/>
                  <a:gd name="T17" fmla="*/ 46 h 91"/>
                  <a:gd name="T18" fmla="*/ 70 w 74"/>
                  <a:gd name="T19" fmla="*/ 35 h 91"/>
                  <a:gd name="T20" fmla="*/ 71 w 74"/>
                  <a:gd name="T21" fmla="*/ 30 h 91"/>
                  <a:gd name="T22" fmla="*/ 65 w 74"/>
                  <a:gd name="T23" fmla="*/ 13 h 91"/>
                  <a:gd name="T24" fmla="*/ 50 w 74"/>
                  <a:gd name="T25" fmla="*/ 2 h 91"/>
                  <a:gd name="T26" fmla="*/ 36 w 74"/>
                  <a:gd name="T27" fmla="*/ 0 h 91"/>
                  <a:gd name="T28" fmla="*/ 17 w 74"/>
                  <a:gd name="T29" fmla="*/ 4 h 91"/>
                  <a:gd name="T30" fmla="*/ 5 w 74"/>
                  <a:gd name="T31" fmla="*/ 18 h 91"/>
                  <a:gd name="T32" fmla="*/ 2 w 74"/>
                  <a:gd name="T33" fmla="*/ 30 h 91"/>
                  <a:gd name="T34" fmla="*/ 1 w 74"/>
                  <a:gd name="T35" fmla="*/ 38 h 91"/>
                  <a:gd name="T36" fmla="*/ 1 w 74"/>
                  <a:gd name="T37" fmla="*/ 51 h 91"/>
                  <a:gd name="T38" fmla="*/ 5 w 74"/>
                  <a:gd name="T39" fmla="*/ 41 h 91"/>
                  <a:gd name="T40" fmla="*/ 7 w 74"/>
                  <a:gd name="T41" fmla="*/ 37 h 91"/>
                  <a:gd name="T42" fmla="*/ 14 w 74"/>
                  <a:gd name="T43" fmla="*/ 41 h 91"/>
                  <a:gd name="T44" fmla="*/ 16 w 74"/>
                  <a:gd name="T45" fmla="*/ 38 h 91"/>
                  <a:gd name="T46" fmla="*/ 15 w 74"/>
                  <a:gd name="T47" fmla="*/ 33 h 91"/>
                  <a:gd name="T48" fmla="*/ 18 w 74"/>
                  <a:gd name="T49" fmla="*/ 28 h 91"/>
                  <a:gd name="T50" fmla="*/ 21 w 74"/>
                  <a:gd name="T51" fmla="*/ 29 h 91"/>
                  <a:gd name="T52" fmla="*/ 31 w 74"/>
                  <a:gd name="T53" fmla="*/ 34 h 91"/>
                  <a:gd name="T54" fmla="*/ 45 w 74"/>
                  <a:gd name="T55" fmla="*/ 34 h 91"/>
                  <a:gd name="T56" fmla="*/ 50 w 74"/>
                  <a:gd name="T57" fmla="*/ 31 h 91"/>
                  <a:gd name="T58" fmla="*/ 54 w 74"/>
                  <a:gd name="T59" fmla="*/ 28 h 91"/>
                  <a:gd name="T60" fmla="*/ 58 w 74"/>
                  <a:gd name="T61" fmla="*/ 29 h 91"/>
                  <a:gd name="T62" fmla="*/ 59 w 74"/>
                  <a:gd name="T63" fmla="*/ 35 h 91"/>
                  <a:gd name="T64" fmla="*/ 57 w 74"/>
                  <a:gd name="T65" fmla="*/ 38 h 91"/>
                  <a:gd name="T66" fmla="*/ 63 w 74"/>
                  <a:gd name="T67" fmla="*/ 38 h 91"/>
                  <a:gd name="T68" fmla="*/ 65 w 74"/>
                  <a:gd name="T69" fmla="*/ 37 h 91"/>
                  <a:gd name="T70" fmla="*/ 68 w 74"/>
                  <a:gd name="T71" fmla="*/ 40 h 91"/>
                  <a:gd name="T72" fmla="*/ 68 w 74"/>
                  <a:gd name="T73" fmla="*/ 49 h 91"/>
                  <a:gd name="T74" fmla="*/ 63 w 74"/>
                  <a:gd name="T75" fmla="*/ 57 h 91"/>
                  <a:gd name="T76" fmla="*/ 57 w 74"/>
                  <a:gd name="T77" fmla="*/ 72 h 91"/>
                  <a:gd name="T78" fmla="*/ 46 w 74"/>
                  <a:gd name="T79" fmla="*/ 83 h 91"/>
                  <a:gd name="T80" fmla="*/ 36 w 74"/>
                  <a:gd name="T81" fmla="*/ 85 h 91"/>
                  <a:gd name="T82" fmla="*/ 23 w 74"/>
                  <a:gd name="T83" fmla="*/ 80 h 91"/>
                  <a:gd name="T84" fmla="*/ 14 w 74"/>
                  <a:gd name="T85" fmla="*/ 67 h 91"/>
                  <a:gd name="T86" fmla="*/ 11 w 74"/>
                  <a:gd name="T87" fmla="*/ 57 h 91"/>
                  <a:gd name="T88" fmla="*/ 5 w 74"/>
                  <a:gd name="T89" fmla="*/ 49 h 91"/>
                  <a:gd name="T90" fmla="*/ 5 w 74"/>
                  <a:gd name="T91" fmla="*/ 4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4" h="91">
                    <a:moveTo>
                      <a:pt x="1" y="51"/>
                    </a:moveTo>
                    <a:lnTo>
                      <a:pt x="1" y="51"/>
                    </a:lnTo>
                    <a:lnTo>
                      <a:pt x="3" y="56"/>
                    </a:lnTo>
                    <a:lnTo>
                      <a:pt x="6" y="61"/>
                    </a:lnTo>
                    <a:lnTo>
                      <a:pt x="6" y="61"/>
                    </a:lnTo>
                    <a:lnTo>
                      <a:pt x="7" y="66"/>
                    </a:lnTo>
                    <a:lnTo>
                      <a:pt x="11" y="71"/>
                    </a:lnTo>
                    <a:lnTo>
                      <a:pt x="13" y="77"/>
                    </a:lnTo>
                    <a:lnTo>
                      <a:pt x="17" y="81"/>
                    </a:lnTo>
                    <a:lnTo>
                      <a:pt x="21" y="85"/>
                    </a:lnTo>
                    <a:lnTo>
                      <a:pt x="26" y="87"/>
                    </a:lnTo>
                    <a:lnTo>
                      <a:pt x="31" y="89"/>
                    </a:lnTo>
                    <a:lnTo>
                      <a:pt x="36" y="91"/>
                    </a:lnTo>
                    <a:lnTo>
                      <a:pt x="36" y="91"/>
                    </a:lnTo>
                    <a:lnTo>
                      <a:pt x="43" y="89"/>
                    </a:lnTo>
                    <a:lnTo>
                      <a:pt x="47" y="87"/>
                    </a:lnTo>
                    <a:lnTo>
                      <a:pt x="52" y="85"/>
                    </a:lnTo>
                    <a:lnTo>
                      <a:pt x="57" y="81"/>
                    </a:lnTo>
                    <a:lnTo>
                      <a:pt x="60" y="77"/>
                    </a:lnTo>
                    <a:lnTo>
                      <a:pt x="63" y="71"/>
                    </a:lnTo>
                    <a:lnTo>
                      <a:pt x="66" y="66"/>
                    </a:lnTo>
                    <a:lnTo>
                      <a:pt x="67" y="61"/>
                    </a:lnTo>
                    <a:lnTo>
                      <a:pt x="67" y="61"/>
                    </a:lnTo>
                    <a:lnTo>
                      <a:pt x="70" y="56"/>
                    </a:lnTo>
                    <a:lnTo>
                      <a:pt x="73" y="51"/>
                    </a:lnTo>
                    <a:lnTo>
                      <a:pt x="73" y="51"/>
                    </a:lnTo>
                    <a:lnTo>
                      <a:pt x="74" y="46"/>
                    </a:lnTo>
                    <a:lnTo>
                      <a:pt x="74" y="41"/>
                    </a:lnTo>
                    <a:lnTo>
                      <a:pt x="73" y="38"/>
                    </a:lnTo>
                    <a:lnTo>
                      <a:pt x="70" y="35"/>
                    </a:lnTo>
                    <a:lnTo>
                      <a:pt x="70" y="35"/>
                    </a:lnTo>
                    <a:lnTo>
                      <a:pt x="71" y="30"/>
                    </a:lnTo>
                    <a:lnTo>
                      <a:pt x="71" y="30"/>
                    </a:lnTo>
                    <a:lnTo>
                      <a:pt x="70" y="24"/>
                    </a:lnTo>
                    <a:lnTo>
                      <a:pt x="68" y="18"/>
                    </a:lnTo>
                    <a:lnTo>
                      <a:pt x="65" y="13"/>
                    </a:lnTo>
                    <a:lnTo>
                      <a:pt x="61" y="8"/>
                    </a:lnTo>
                    <a:lnTo>
                      <a:pt x="57" y="4"/>
                    </a:lnTo>
                    <a:lnTo>
                      <a:pt x="50" y="2"/>
                    </a:lnTo>
                    <a:lnTo>
                      <a:pt x="44" y="0"/>
                    </a:lnTo>
                    <a:lnTo>
                      <a:pt x="36" y="0"/>
                    </a:lnTo>
                    <a:lnTo>
                      <a:pt x="36" y="0"/>
                    </a:lnTo>
                    <a:lnTo>
                      <a:pt x="30" y="0"/>
                    </a:lnTo>
                    <a:lnTo>
                      <a:pt x="23" y="2"/>
                    </a:lnTo>
                    <a:lnTo>
                      <a:pt x="17" y="4"/>
                    </a:lnTo>
                    <a:lnTo>
                      <a:pt x="13" y="8"/>
                    </a:lnTo>
                    <a:lnTo>
                      <a:pt x="8" y="13"/>
                    </a:lnTo>
                    <a:lnTo>
                      <a:pt x="5" y="18"/>
                    </a:lnTo>
                    <a:lnTo>
                      <a:pt x="3" y="24"/>
                    </a:lnTo>
                    <a:lnTo>
                      <a:pt x="2" y="30"/>
                    </a:lnTo>
                    <a:lnTo>
                      <a:pt x="2" y="30"/>
                    </a:lnTo>
                    <a:lnTo>
                      <a:pt x="3" y="35"/>
                    </a:lnTo>
                    <a:lnTo>
                      <a:pt x="3" y="35"/>
                    </a:lnTo>
                    <a:lnTo>
                      <a:pt x="1" y="38"/>
                    </a:lnTo>
                    <a:lnTo>
                      <a:pt x="0" y="41"/>
                    </a:lnTo>
                    <a:lnTo>
                      <a:pt x="0" y="46"/>
                    </a:lnTo>
                    <a:lnTo>
                      <a:pt x="1" y="51"/>
                    </a:lnTo>
                    <a:lnTo>
                      <a:pt x="1" y="51"/>
                    </a:lnTo>
                    <a:close/>
                    <a:moveTo>
                      <a:pt x="5" y="41"/>
                    </a:moveTo>
                    <a:lnTo>
                      <a:pt x="5" y="41"/>
                    </a:lnTo>
                    <a:lnTo>
                      <a:pt x="6" y="38"/>
                    </a:lnTo>
                    <a:lnTo>
                      <a:pt x="7" y="37"/>
                    </a:lnTo>
                    <a:lnTo>
                      <a:pt x="7" y="37"/>
                    </a:lnTo>
                    <a:lnTo>
                      <a:pt x="10" y="37"/>
                    </a:lnTo>
                    <a:lnTo>
                      <a:pt x="11" y="38"/>
                    </a:lnTo>
                    <a:lnTo>
                      <a:pt x="14" y="41"/>
                    </a:lnTo>
                    <a:lnTo>
                      <a:pt x="14" y="41"/>
                    </a:lnTo>
                    <a:lnTo>
                      <a:pt x="16" y="38"/>
                    </a:lnTo>
                    <a:lnTo>
                      <a:pt x="16" y="38"/>
                    </a:lnTo>
                    <a:lnTo>
                      <a:pt x="15" y="35"/>
                    </a:lnTo>
                    <a:lnTo>
                      <a:pt x="15" y="35"/>
                    </a:lnTo>
                    <a:lnTo>
                      <a:pt x="15" y="33"/>
                    </a:lnTo>
                    <a:lnTo>
                      <a:pt x="15" y="31"/>
                    </a:lnTo>
                    <a:lnTo>
                      <a:pt x="16" y="29"/>
                    </a:lnTo>
                    <a:lnTo>
                      <a:pt x="18" y="28"/>
                    </a:lnTo>
                    <a:lnTo>
                      <a:pt x="18" y="28"/>
                    </a:lnTo>
                    <a:lnTo>
                      <a:pt x="19" y="28"/>
                    </a:lnTo>
                    <a:lnTo>
                      <a:pt x="21" y="29"/>
                    </a:lnTo>
                    <a:lnTo>
                      <a:pt x="23" y="31"/>
                    </a:lnTo>
                    <a:lnTo>
                      <a:pt x="23" y="31"/>
                    </a:lnTo>
                    <a:lnTo>
                      <a:pt x="31" y="34"/>
                    </a:lnTo>
                    <a:lnTo>
                      <a:pt x="31" y="34"/>
                    </a:lnTo>
                    <a:lnTo>
                      <a:pt x="37" y="35"/>
                    </a:lnTo>
                    <a:lnTo>
                      <a:pt x="45" y="34"/>
                    </a:lnTo>
                    <a:lnTo>
                      <a:pt x="45" y="34"/>
                    </a:lnTo>
                    <a:lnTo>
                      <a:pt x="48" y="33"/>
                    </a:lnTo>
                    <a:lnTo>
                      <a:pt x="50" y="31"/>
                    </a:lnTo>
                    <a:lnTo>
                      <a:pt x="50" y="31"/>
                    </a:lnTo>
                    <a:lnTo>
                      <a:pt x="52" y="29"/>
                    </a:lnTo>
                    <a:lnTo>
                      <a:pt x="54" y="28"/>
                    </a:lnTo>
                    <a:lnTo>
                      <a:pt x="55" y="28"/>
                    </a:lnTo>
                    <a:lnTo>
                      <a:pt x="55" y="28"/>
                    </a:lnTo>
                    <a:lnTo>
                      <a:pt x="58" y="29"/>
                    </a:lnTo>
                    <a:lnTo>
                      <a:pt x="59" y="31"/>
                    </a:lnTo>
                    <a:lnTo>
                      <a:pt x="59" y="33"/>
                    </a:lnTo>
                    <a:lnTo>
                      <a:pt x="59" y="35"/>
                    </a:lnTo>
                    <a:lnTo>
                      <a:pt x="59" y="35"/>
                    </a:lnTo>
                    <a:lnTo>
                      <a:pt x="57" y="38"/>
                    </a:lnTo>
                    <a:lnTo>
                      <a:pt x="57" y="38"/>
                    </a:lnTo>
                    <a:lnTo>
                      <a:pt x="60" y="41"/>
                    </a:lnTo>
                    <a:lnTo>
                      <a:pt x="60" y="41"/>
                    </a:lnTo>
                    <a:lnTo>
                      <a:pt x="63" y="38"/>
                    </a:lnTo>
                    <a:lnTo>
                      <a:pt x="64" y="37"/>
                    </a:lnTo>
                    <a:lnTo>
                      <a:pt x="65" y="37"/>
                    </a:lnTo>
                    <a:lnTo>
                      <a:pt x="65" y="37"/>
                    </a:lnTo>
                    <a:lnTo>
                      <a:pt x="67" y="38"/>
                    </a:lnTo>
                    <a:lnTo>
                      <a:pt x="68" y="40"/>
                    </a:lnTo>
                    <a:lnTo>
                      <a:pt x="68" y="40"/>
                    </a:lnTo>
                    <a:lnTo>
                      <a:pt x="68" y="45"/>
                    </a:lnTo>
                    <a:lnTo>
                      <a:pt x="68" y="49"/>
                    </a:lnTo>
                    <a:lnTo>
                      <a:pt x="68" y="49"/>
                    </a:lnTo>
                    <a:lnTo>
                      <a:pt x="66" y="54"/>
                    </a:lnTo>
                    <a:lnTo>
                      <a:pt x="63" y="57"/>
                    </a:lnTo>
                    <a:lnTo>
                      <a:pt x="63" y="57"/>
                    </a:lnTo>
                    <a:lnTo>
                      <a:pt x="62" y="63"/>
                    </a:lnTo>
                    <a:lnTo>
                      <a:pt x="60" y="67"/>
                    </a:lnTo>
                    <a:lnTo>
                      <a:pt x="57" y="72"/>
                    </a:lnTo>
                    <a:lnTo>
                      <a:pt x="53" y="77"/>
                    </a:lnTo>
                    <a:lnTo>
                      <a:pt x="50" y="80"/>
                    </a:lnTo>
                    <a:lnTo>
                      <a:pt x="46" y="83"/>
                    </a:lnTo>
                    <a:lnTo>
                      <a:pt x="42" y="85"/>
                    </a:lnTo>
                    <a:lnTo>
                      <a:pt x="36" y="85"/>
                    </a:lnTo>
                    <a:lnTo>
                      <a:pt x="36" y="85"/>
                    </a:lnTo>
                    <a:lnTo>
                      <a:pt x="32" y="85"/>
                    </a:lnTo>
                    <a:lnTo>
                      <a:pt x="28" y="83"/>
                    </a:lnTo>
                    <a:lnTo>
                      <a:pt x="23" y="80"/>
                    </a:lnTo>
                    <a:lnTo>
                      <a:pt x="19" y="77"/>
                    </a:lnTo>
                    <a:lnTo>
                      <a:pt x="16" y="72"/>
                    </a:lnTo>
                    <a:lnTo>
                      <a:pt x="14" y="67"/>
                    </a:lnTo>
                    <a:lnTo>
                      <a:pt x="12" y="63"/>
                    </a:lnTo>
                    <a:lnTo>
                      <a:pt x="11" y="57"/>
                    </a:lnTo>
                    <a:lnTo>
                      <a:pt x="11" y="57"/>
                    </a:lnTo>
                    <a:lnTo>
                      <a:pt x="7" y="54"/>
                    </a:lnTo>
                    <a:lnTo>
                      <a:pt x="5" y="49"/>
                    </a:lnTo>
                    <a:lnTo>
                      <a:pt x="5" y="49"/>
                    </a:lnTo>
                    <a:lnTo>
                      <a:pt x="4" y="45"/>
                    </a:lnTo>
                    <a:lnTo>
                      <a:pt x="5" y="41"/>
                    </a:lnTo>
                    <a:lnTo>
                      <a:pt x="5" y="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900" dirty="0">
                  <a:latin typeface="Calibri" panose="020F0502020204030204" pitchFamily="34" charset="0"/>
                </a:endParaRPr>
              </a:p>
            </p:txBody>
          </p:sp>
        </p:grpSp>
        <p:sp>
          <p:nvSpPr>
            <p:cNvPr id="143" name="Rectangle 142"/>
            <p:cNvSpPr/>
            <p:nvPr/>
          </p:nvSpPr>
          <p:spPr bwMode="auto">
            <a:xfrm>
              <a:off x="53446" y="3502498"/>
              <a:ext cx="640080" cy="1247524"/>
            </a:xfrm>
            <a:prstGeom prst="rect">
              <a:avLst/>
            </a:prstGeom>
            <a:solidFill>
              <a:srgbClr val="00B050"/>
            </a:solidFill>
            <a:ln w="9525" cap="flat" cmpd="sng" algn="ctr">
              <a:solidFill>
                <a:srgbClr val="00B050"/>
              </a:solidFill>
              <a:prstDash val="solid"/>
              <a:round/>
              <a:headEnd type="none" w="med" len="med"/>
              <a:tailEnd type="none" w="med" len="med"/>
            </a:ln>
            <a:effectLst/>
          </p:spPr>
          <p:txBody>
            <a:bodyPr vert="vert270" lIns="9144" tIns="9144" rIns="9144" bIns="9144" anchor="ctr"/>
            <a:lstStyle/>
            <a:p>
              <a:pPr algn="ctr" defTabSz="700016">
                <a:spcBef>
                  <a:spcPct val="50000"/>
                </a:spcBef>
                <a:buClr>
                  <a:srgbClr val="FFFFFF"/>
                </a:buClr>
              </a:pPr>
              <a:r>
                <a:rPr lang="en-US" sz="1200" b="1" dirty="0">
                  <a:solidFill>
                    <a:schemeClr val="bg1"/>
                  </a:solidFill>
                  <a:latin typeface="Calibri" panose="020F0502020204030204" pitchFamily="34" charset="0"/>
                  <a:ea typeface="MS PGothic" panose="020B0600070205080204" pitchFamily="34" charset="-128"/>
                  <a:cs typeface="Calibri" panose="020F0502020204030204" pitchFamily="34" charset="0"/>
                </a:rPr>
                <a:t>Service Delivery Team</a:t>
              </a:r>
            </a:p>
          </p:txBody>
        </p:sp>
        <p:sp>
          <p:nvSpPr>
            <p:cNvPr id="144" name="Rectangle 143"/>
            <p:cNvSpPr/>
            <p:nvPr/>
          </p:nvSpPr>
          <p:spPr bwMode="auto">
            <a:xfrm>
              <a:off x="53446" y="2285274"/>
              <a:ext cx="640080" cy="1143702"/>
            </a:xfrm>
            <a:prstGeom prst="rect">
              <a:avLst/>
            </a:prstGeom>
            <a:solidFill>
              <a:srgbClr val="DA1E2B"/>
            </a:solidFill>
            <a:ln w="9525" cap="flat" cmpd="sng" algn="ctr">
              <a:solidFill>
                <a:srgbClr val="DA1E2B"/>
              </a:solidFill>
              <a:prstDash val="solid"/>
              <a:round/>
              <a:headEnd type="none" w="med" len="med"/>
              <a:tailEnd type="none" w="med" len="med"/>
            </a:ln>
            <a:effectLst/>
          </p:spPr>
          <p:txBody>
            <a:bodyPr vert="vert270" lIns="9144" tIns="9144" rIns="9144" bIns="9144" anchor="ctr"/>
            <a:lstStyle/>
            <a:p>
              <a:pPr algn="ctr" defTabSz="700016">
                <a:spcBef>
                  <a:spcPct val="50000"/>
                </a:spcBef>
                <a:buClr>
                  <a:srgbClr val="FFFFFF"/>
                </a:buClr>
              </a:pPr>
              <a:r>
                <a:rPr lang="en-US" sz="1200" b="1" dirty="0">
                  <a:solidFill>
                    <a:schemeClr val="bg1"/>
                  </a:solidFill>
                  <a:latin typeface="Calibri" panose="020F0502020204030204" pitchFamily="34" charset="0"/>
                  <a:ea typeface="MS PGothic" panose="020B0600070205080204" pitchFamily="34" charset="-128"/>
                  <a:cs typeface="Calibri" panose="020F0502020204030204" pitchFamily="34" charset="0"/>
                </a:rPr>
                <a:t>Service Mgmt. Office</a:t>
              </a:r>
            </a:p>
          </p:txBody>
        </p:sp>
        <p:sp>
          <p:nvSpPr>
            <p:cNvPr id="145" name="TextBox 144"/>
            <p:cNvSpPr txBox="1"/>
            <p:nvPr/>
          </p:nvSpPr>
          <p:spPr>
            <a:xfrm>
              <a:off x="726609" y="1886113"/>
              <a:ext cx="1005840" cy="286580"/>
            </a:xfrm>
            <a:prstGeom prst="rect">
              <a:avLst/>
            </a:prstGeom>
            <a:noFill/>
            <a:ln w="9525" cap="flat" cmpd="sng" algn="ctr">
              <a:noFill/>
              <a:prstDash val="solid"/>
              <a:headEnd/>
              <a:tailEnd/>
            </a:ln>
            <a:effectLst/>
          </p:spPr>
          <p:txBody>
            <a:bodyPr lIns="71961" tIns="35981" rIns="71961" bIns="35981" anchor="ctr"/>
            <a:lstStyle>
              <a:defPPr>
                <a:defRPr lang="en-US"/>
              </a:defPPr>
              <a:lvl1pPr algn="ctr" fontAlgn="base">
                <a:spcBef>
                  <a:spcPct val="0"/>
                </a:spcBef>
                <a:spcAft>
                  <a:spcPct val="0"/>
                </a:spcAft>
                <a:defRPr sz="900" b="1" kern="0">
                  <a:solidFill>
                    <a:prstClr val="black"/>
                  </a:solidFill>
                  <a:latin typeface="Calibri"/>
                </a:defRPr>
              </a:lvl1pPr>
            </a:lstStyle>
            <a:p>
              <a:pPr defTabSz="719587">
                <a:defRPr/>
              </a:pPr>
              <a:endParaRPr lang="en-US" sz="1000" dirty="0">
                <a:solidFill>
                  <a:schemeClr val="tx2"/>
                </a:solidFill>
                <a:latin typeface="Calibri" panose="020F0502020204030204" pitchFamily="34" charset="0"/>
                <a:ea typeface="ＭＳ Ｐゴシック" pitchFamily="34" charset="-128"/>
                <a:cs typeface="Calibri" pitchFamily="34" charset="0"/>
              </a:endParaRPr>
            </a:p>
            <a:p>
              <a:pPr defTabSz="719587">
                <a:defRPr/>
              </a:pPr>
              <a:r>
                <a:rPr lang="en-US" sz="1000" dirty="0">
                  <a:solidFill>
                    <a:schemeClr val="tx2"/>
                  </a:solidFill>
                  <a:latin typeface="Calibri" panose="020F0502020204030204" pitchFamily="34" charset="0"/>
                  <a:ea typeface="ＭＳ Ｐゴシック" pitchFamily="34" charset="-128"/>
                  <a:cs typeface="Calibri" pitchFamily="34" charset="0"/>
                </a:rPr>
                <a:t>Global IT Lead</a:t>
              </a:r>
            </a:p>
            <a:p>
              <a:pPr defTabSz="719587">
                <a:defRPr/>
              </a:pPr>
              <a:endParaRPr lang="en-US" sz="1000" dirty="0">
                <a:solidFill>
                  <a:schemeClr val="tx2"/>
                </a:solidFill>
                <a:latin typeface="Calibri" panose="020F0502020204030204" pitchFamily="34" charset="0"/>
                <a:ea typeface="ＭＳ Ｐゴシック" pitchFamily="34" charset="-128"/>
                <a:cs typeface="Calibri" pitchFamily="34" charset="0"/>
              </a:endParaRPr>
            </a:p>
          </p:txBody>
        </p:sp>
        <p:grpSp>
          <p:nvGrpSpPr>
            <p:cNvPr id="146" name="Group 145"/>
            <p:cNvGrpSpPr/>
            <p:nvPr/>
          </p:nvGrpSpPr>
          <p:grpSpPr>
            <a:xfrm>
              <a:off x="965648" y="3686337"/>
              <a:ext cx="577213" cy="281234"/>
              <a:chOff x="5141787" y="4948714"/>
              <a:chExt cx="782136" cy="381079"/>
            </a:xfrm>
            <a:solidFill>
              <a:srgbClr val="E26F74"/>
            </a:solidFill>
          </p:grpSpPr>
          <p:grpSp>
            <p:nvGrpSpPr>
              <p:cNvPr id="230" name="Group 229"/>
              <p:cNvGrpSpPr/>
              <p:nvPr/>
            </p:nvGrpSpPr>
            <p:grpSpPr>
              <a:xfrm>
                <a:off x="5361420" y="5024913"/>
                <a:ext cx="315974" cy="304880"/>
                <a:chOff x="5529273" y="1898659"/>
                <a:chExt cx="350838" cy="325439"/>
              </a:xfrm>
              <a:grpFill/>
            </p:grpSpPr>
            <p:sp>
              <p:nvSpPr>
                <p:cNvPr id="237" name="Freeform 71"/>
                <p:cNvSpPr>
                  <a:spLocks/>
                </p:cNvSpPr>
                <p:nvPr/>
              </p:nvSpPr>
              <p:spPr bwMode="auto">
                <a:xfrm>
                  <a:off x="5529273" y="2101860"/>
                  <a:ext cx="350838" cy="122238"/>
                </a:xfrm>
                <a:custGeom>
                  <a:avLst/>
                  <a:gdLst>
                    <a:gd name="T0" fmla="*/ 186 w 221"/>
                    <a:gd name="T1" fmla="*/ 19 h 77"/>
                    <a:gd name="T2" fmla="*/ 152 w 221"/>
                    <a:gd name="T3" fmla="*/ 7 h 77"/>
                    <a:gd name="T4" fmla="*/ 146 w 221"/>
                    <a:gd name="T5" fmla="*/ 2 h 77"/>
                    <a:gd name="T6" fmla="*/ 145 w 221"/>
                    <a:gd name="T7" fmla="*/ 0 h 77"/>
                    <a:gd name="T8" fmla="*/ 132 w 221"/>
                    <a:gd name="T9" fmla="*/ 29 h 77"/>
                    <a:gd name="T10" fmla="*/ 120 w 221"/>
                    <a:gd name="T11" fmla="*/ 47 h 77"/>
                    <a:gd name="T12" fmla="*/ 117 w 221"/>
                    <a:gd name="T13" fmla="*/ 49 h 77"/>
                    <a:gd name="T14" fmla="*/ 118 w 221"/>
                    <a:gd name="T15" fmla="*/ 46 h 77"/>
                    <a:gd name="T16" fmla="*/ 119 w 221"/>
                    <a:gd name="T17" fmla="*/ 43 h 77"/>
                    <a:gd name="T18" fmla="*/ 116 w 221"/>
                    <a:gd name="T19" fmla="*/ 27 h 77"/>
                    <a:gd name="T20" fmla="*/ 124 w 221"/>
                    <a:gd name="T21" fmla="*/ 9 h 77"/>
                    <a:gd name="T22" fmla="*/ 97 w 221"/>
                    <a:gd name="T23" fmla="*/ 9 h 77"/>
                    <a:gd name="T24" fmla="*/ 107 w 221"/>
                    <a:gd name="T25" fmla="*/ 18 h 77"/>
                    <a:gd name="T26" fmla="*/ 100 w 221"/>
                    <a:gd name="T27" fmla="*/ 43 h 77"/>
                    <a:gd name="T28" fmla="*/ 101 w 221"/>
                    <a:gd name="T29" fmla="*/ 45 h 77"/>
                    <a:gd name="T30" fmla="*/ 102 w 221"/>
                    <a:gd name="T31" fmla="*/ 47 h 77"/>
                    <a:gd name="T32" fmla="*/ 102 w 221"/>
                    <a:gd name="T33" fmla="*/ 49 h 77"/>
                    <a:gd name="T34" fmla="*/ 96 w 221"/>
                    <a:gd name="T35" fmla="*/ 43 h 77"/>
                    <a:gd name="T36" fmla="*/ 81 w 221"/>
                    <a:gd name="T37" fmla="*/ 13 h 77"/>
                    <a:gd name="T38" fmla="*/ 76 w 221"/>
                    <a:gd name="T39" fmla="*/ 0 h 77"/>
                    <a:gd name="T40" fmla="*/ 72 w 221"/>
                    <a:gd name="T41" fmla="*/ 5 h 77"/>
                    <a:gd name="T42" fmla="*/ 63 w 221"/>
                    <a:gd name="T43" fmla="*/ 10 h 77"/>
                    <a:gd name="T44" fmla="*/ 35 w 221"/>
                    <a:gd name="T45" fmla="*/ 19 h 77"/>
                    <a:gd name="T46" fmla="*/ 26 w 221"/>
                    <a:gd name="T47" fmla="*/ 23 h 77"/>
                    <a:gd name="T48" fmla="*/ 14 w 221"/>
                    <a:gd name="T49" fmla="*/ 41 h 77"/>
                    <a:gd name="T50" fmla="*/ 2 w 221"/>
                    <a:gd name="T51" fmla="*/ 69 h 77"/>
                    <a:gd name="T52" fmla="*/ 111 w 221"/>
                    <a:gd name="T53" fmla="*/ 77 h 77"/>
                    <a:gd name="T54" fmla="*/ 221 w 221"/>
                    <a:gd name="T55" fmla="*/ 77 h 77"/>
                    <a:gd name="T56" fmla="*/ 211 w 221"/>
                    <a:gd name="T57" fmla="*/ 51 h 77"/>
                    <a:gd name="T58" fmla="*/ 201 w 221"/>
                    <a:gd name="T59" fmla="*/ 31 h 77"/>
                    <a:gd name="T60" fmla="*/ 190 w 221"/>
                    <a:gd name="T61" fmla="*/ 20 h 77"/>
                    <a:gd name="T62" fmla="*/ 186 w 221"/>
                    <a:gd name="T63" fmla="*/ 1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1" h="77">
                      <a:moveTo>
                        <a:pt x="186" y="19"/>
                      </a:moveTo>
                      <a:lnTo>
                        <a:pt x="186" y="19"/>
                      </a:lnTo>
                      <a:lnTo>
                        <a:pt x="157" y="10"/>
                      </a:lnTo>
                      <a:lnTo>
                        <a:pt x="152" y="7"/>
                      </a:lnTo>
                      <a:lnTo>
                        <a:pt x="148" y="5"/>
                      </a:lnTo>
                      <a:lnTo>
                        <a:pt x="146" y="2"/>
                      </a:lnTo>
                      <a:lnTo>
                        <a:pt x="145" y="0"/>
                      </a:lnTo>
                      <a:lnTo>
                        <a:pt x="145" y="0"/>
                      </a:lnTo>
                      <a:lnTo>
                        <a:pt x="140" y="13"/>
                      </a:lnTo>
                      <a:lnTo>
                        <a:pt x="132" y="29"/>
                      </a:lnTo>
                      <a:lnTo>
                        <a:pt x="125" y="43"/>
                      </a:lnTo>
                      <a:lnTo>
                        <a:pt x="120" y="47"/>
                      </a:lnTo>
                      <a:lnTo>
                        <a:pt x="117" y="49"/>
                      </a:lnTo>
                      <a:lnTo>
                        <a:pt x="117" y="49"/>
                      </a:lnTo>
                      <a:lnTo>
                        <a:pt x="118" y="47"/>
                      </a:lnTo>
                      <a:lnTo>
                        <a:pt x="118" y="46"/>
                      </a:lnTo>
                      <a:lnTo>
                        <a:pt x="119" y="44"/>
                      </a:lnTo>
                      <a:lnTo>
                        <a:pt x="119" y="43"/>
                      </a:lnTo>
                      <a:lnTo>
                        <a:pt x="119" y="43"/>
                      </a:lnTo>
                      <a:lnTo>
                        <a:pt x="116" y="27"/>
                      </a:lnTo>
                      <a:lnTo>
                        <a:pt x="114" y="18"/>
                      </a:lnTo>
                      <a:lnTo>
                        <a:pt x="124" y="9"/>
                      </a:lnTo>
                      <a:lnTo>
                        <a:pt x="111" y="9"/>
                      </a:lnTo>
                      <a:lnTo>
                        <a:pt x="97" y="9"/>
                      </a:lnTo>
                      <a:lnTo>
                        <a:pt x="107" y="18"/>
                      </a:lnTo>
                      <a:lnTo>
                        <a:pt x="107" y="18"/>
                      </a:lnTo>
                      <a:lnTo>
                        <a:pt x="104" y="27"/>
                      </a:lnTo>
                      <a:lnTo>
                        <a:pt x="100" y="43"/>
                      </a:lnTo>
                      <a:lnTo>
                        <a:pt x="100" y="43"/>
                      </a:lnTo>
                      <a:lnTo>
                        <a:pt x="101" y="45"/>
                      </a:lnTo>
                      <a:lnTo>
                        <a:pt x="101" y="46"/>
                      </a:lnTo>
                      <a:lnTo>
                        <a:pt x="102" y="47"/>
                      </a:lnTo>
                      <a:lnTo>
                        <a:pt x="102" y="49"/>
                      </a:lnTo>
                      <a:lnTo>
                        <a:pt x="102" y="49"/>
                      </a:lnTo>
                      <a:lnTo>
                        <a:pt x="100" y="47"/>
                      </a:lnTo>
                      <a:lnTo>
                        <a:pt x="96" y="43"/>
                      </a:lnTo>
                      <a:lnTo>
                        <a:pt x="88" y="29"/>
                      </a:lnTo>
                      <a:lnTo>
                        <a:pt x="81" y="13"/>
                      </a:lnTo>
                      <a:lnTo>
                        <a:pt x="76" y="0"/>
                      </a:lnTo>
                      <a:lnTo>
                        <a:pt x="76" y="0"/>
                      </a:lnTo>
                      <a:lnTo>
                        <a:pt x="75" y="3"/>
                      </a:lnTo>
                      <a:lnTo>
                        <a:pt x="72" y="5"/>
                      </a:lnTo>
                      <a:lnTo>
                        <a:pt x="68" y="7"/>
                      </a:lnTo>
                      <a:lnTo>
                        <a:pt x="63" y="10"/>
                      </a:lnTo>
                      <a:lnTo>
                        <a:pt x="35" y="19"/>
                      </a:lnTo>
                      <a:lnTo>
                        <a:pt x="35" y="19"/>
                      </a:lnTo>
                      <a:lnTo>
                        <a:pt x="31" y="21"/>
                      </a:lnTo>
                      <a:lnTo>
                        <a:pt x="26" y="23"/>
                      </a:lnTo>
                      <a:lnTo>
                        <a:pt x="20" y="31"/>
                      </a:lnTo>
                      <a:lnTo>
                        <a:pt x="14" y="41"/>
                      </a:lnTo>
                      <a:lnTo>
                        <a:pt x="9" y="51"/>
                      </a:lnTo>
                      <a:lnTo>
                        <a:pt x="2" y="69"/>
                      </a:lnTo>
                      <a:lnTo>
                        <a:pt x="0" y="77"/>
                      </a:lnTo>
                      <a:lnTo>
                        <a:pt x="111" y="77"/>
                      </a:lnTo>
                      <a:lnTo>
                        <a:pt x="221" y="77"/>
                      </a:lnTo>
                      <a:lnTo>
                        <a:pt x="221" y="77"/>
                      </a:lnTo>
                      <a:lnTo>
                        <a:pt x="219" y="69"/>
                      </a:lnTo>
                      <a:lnTo>
                        <a:pt x="211" y="51"/>
                      </a:lnTo>
                      <a:lnTo>
                        <a:pt x="207" y="41"/>
                      </a:lnTo>
                      <a:lnTo>
                        <a:pt x="201" y="31"/>
                      </a:lnTo>
                      <a:lnTo>
                        <a:pt x="194" y="23"/>
                      </a:lnTo>
                      <a:lnTo>
                        <a:pt x="190" y="20"/>
                      </a:lnTo>
                      <a:lnTo>
                        <a:pt x="186" y="19"/>
                      </a:lnTo>
                      <a:lnTo>
                        <a:pt x="186" y="1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900" dirty="0">
                    <a:latin typeface="Calibri" panose="020F0502020204030204" pitchFamily="34" charset="0"/>
                  </a:endParaRPr>
                </a:p>
              </p:txBody>
            </p:sp>
            <p:sp>
              <p:nvSpPr>
                <p:cNvPr id="238" name="Freeform 72"/>
                <p:cNvSpPr>
                  <a:spLocks noEditPoints="1"/>
                </p:cNvSpPr>
                <p:nvPr/>
              </p:nvSpPr>
              <p:spPr bwMode="auto">
                <a:xfrm>
                  <a:off x="5624523" y="1898659"/>
                  <a:ext cx="163513" cy="203201"/>
                </a:xfrm>
                <a:custGeom>
                  <a:avLst/>
                  <a:gdLst>
                    <a:gd name="T0" fmla="*/ 4 w 103"/>
                    <a:gd name="T1" fmla="*/ 80 h 128"/>
                    <a:gd name="T2" fmla="*/ 11 w 103"/>
                    <a:gd name="T3" fmla="*/ 94 h 128"/>
                    <a:gd name="T4" fmla="*/ 24 w 103"/>
                    <a:gd name="T5" fmla="*/ 114 h 128"/>
                    <a:gd name="T6" fmla="*/ 44 w 103"/>
                    <a:gd name="T7" fmla="*/ 127 h 128"/>
                    <a:gd name="T8" fmla="*/ 59 w 103"/>
                    <a:gd name="T9" fmla="*/ 127 h 128"/>
                    <a:gd name="T10" fmla="*/ 80 w 103"/>
                    <a:gd name="T11" fmla="*/ 114 h 128"/>
                    <a:gd name="T12" fmla="*/ 92 w 103"/>
                    <a:gd name="T13" fmla="*/ 94 h 128"/>
                    <a:gd name="T14" fmla="*/ 99 w 103"/>
                    <a:gd name="T15" fmla="*/ 80 h 128"/>
                    <a:gd name="T16" fmla="*/ 103 w 103"/>
                    <a:gd name="T17" fmla="*/ 65 h 128"/>
                    <a:gd name="T18" fmla="*/ 99 w 103"/>
                    <a:gd name="T19" fmla="*/ 50 h 128"/>
                    <a:gd name="T20" fmla="*/ 100 w 103"/>
                    <a:gd name="T21" fmla="*/ 43 h 128"/>
                    <a:gd name="T22" fmla="*/ 91 w 103"/>
                    <a:gd name="T23" fmla="*/ 19 h 128"/>
                    <a:gd name="T24" fmla="*/ 70 w 103"/>
                    <a:gd name="T25" fmla="*/ 3 h 128"/>
                    <a:gd name="T26" fmla="*/ 52 w 103"/>
                    <a:gd name="T27" fmla="*/ 0 h 128"/>
                    <a:gd name="T28" fmla="*/ 24 w 103"/>
                    <a:gd name="T29" fmla="*/ 7 h 128"/>
                    <a:gd name="T30" fmla="*/ 7 w 103"/>
                    <a:gd name="T31" fmla="*/ 27 h 128"/>
                    <a:gd name="T32" fmla="*/ 3 w 103"/>
                    <a:gd name="T33" fmla="*/ 43 h 128"/>
                    <a:gd name="T34" fmla="*/ 2 w 103"/>
                    <a:gd name="T35" fmla="*/ 54 h 128"/>
                    <a:gd name="T36" fmla="*/ 1 w 103"/>
                    <a:gd name="T37" fmla="*/ 71 h 128"/>
                    <a:gd name="T38" fmla="*/ 7 w 103"/>
                    <a:gd name="T39" fmla="*/ 59 h 128"/>
                    <a:gd name="T40" fmla="*/ 11 w 103"/>
                    <a:gd name="T41" fmla="*/ 53 h 128"/>
                    <a:gd name="T42" fmla="*/ 19 w 103"/>
                    <a:gd name="T43" fmla="*/ 59 h 128"/>
                    <a:gd name="T44" fmla="*/ 23 w 103"/>
                    <a:gd name="T45" fmla="*/ 53 h 128"/>
                    <a:gd name="T46" fmla="*/ 21 w 103"/>
                    <a:gd name="T47" fmla="*/ 46 h 128"/>
                    <a:gd name="T48" fmla="*/ 25 w 103"/>
                    <a:gd name="T49" fmla="*/ 39 h 128"/>
                    <a:gd name="T50" fmla="*/ 29 w 103"/>
                    <a:gd name="T51" fmla="*/ 40 h 128"/>
                    <a:gd name="T52" fmla="*/ 38 w 103"/>
                    <a:gd name="T53" fmla="*/ 47 h 128"/>
                    <a:gd name="T54" fmla="*/ 49 w 103"/>
                    <a:gd name="T55" fmla="*/ 50 h 128"/>
                    <a:gd name="T56" fmla="*/ 63 w 103"/>
                    <a:gd name="T57" fmla="*/ 49 h 128"/>
                    <a:gd name="T58" fmla="*/ 71 w 103"/>
                    <a:gd name="T59" fmla="*/ 44 h 128"/>
                    <a:gd name="T60" fmla="*/ 75 w 103"/>
                    <a:gd name="T61" fmla="*/ 39 h 128"/>
                    <a:gd name="T62" fmla="*/ 81 w 103"/>
                    <a:gd name="T63" fmla="*/ 40 h 128"/>
                    <a:gd name="T64" fmla="*/ 82 w 103"/>
                    <a:gd name="T65" fmla="*/ 50 h 128"/>
                    <a:gd name="T66" fmla="*/ 80 w 103"/>
                    <a:gd name="T67" fmla="*/ 53 h 128"/>
                    <a:gd name="T68" fmla="*/ 88 w 103"/>
                    <a:gd name="T69" fmla="*/ 54 h 128"/>
                    <a:gd name="T70" fmla="*/ 92 w 103"/>
                    <a:gd name="T71" fmla="*/ 53 h 128"/>
                    <a:gd name="T72" fmla="*/ 96 w 103"/>
                    <a:gd name="T73" fmla="*/ 58 h 128"/>
                    <a:gd name="T74" fmla="*/ 96 w 103"/>
                    <a:gd name="T75" fmla="*/ 70 h 128"/>
                    <a:gd name="T76" fmla="*/ 88 w 103"/>
                    <a:gd name="T77" fmla="*/ 82 h 128"/>
                    <a:gd name="T78" fmla="*/ 84 w 103"/>
                    <a:gd name="T79" fmla="*/ 96 h 128"/>
                    <a:gd name="T80" fmla="*/ 70 w 103"/>
                    <a:gd name="T81" fmla="*/ 113 h 128"/>
                    <a:gd name="T82" fmla="*/ 52 w 103"/>
                    <a:gd name="T83" fmla="*/ 121 h 128"/>
                    <a:gd name="T84" fmla="*/ 39 w 103"/>
                    <a:gd name="T85" fmla="*/ 117 h 128"/>
                    <a:gd name="T86" fmla="*/ 23 w 103"/>
                    <a:gd name="T87" fmla="*/ 102 h 128"/>
                    <a:gd name="T88" fmla="*/ 15 w 103"/>
                    <a:gd name="T89" fmla="*/ 82 h 128"/>
                    <a:gd name="T90" fmla="*/ 10 w 103"/>
                    <a:gd name="T91" fmla="*/ 78 h 128"/>
                    <a:gd name="T92" fmla="*/ 7 w 103"/>
                    <a:gd name="T93"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3" h="128">
                      <a:moveTo>
                        <a:pt x="1" y="71"/>
                      </a:moveTo>
                      <a:lnTo>
                        <a:pt x="1" y="71"/>
                      </a:lnTo>
                      <a:lnTo>
                        <a:pt x="4" y="80"/>
                      </a:lnTo>
                      <a:lnTo>
                        <a:pt x="8" y="85"/>
                      </a:lnTo>
                      <a:lnTo>
                        <a:pt x="8" y="85"/>
                      </a:lnTo>
                      <a:lnTo>
                        <a:pt x="11" y="94"/>
                      </a:lnTo>
                      <a:lnTo>
                        <a:pt x="15" y="101"/>
                      </a:lnTo>
                      <a:lnTo>
                        <a:pt x="19" y="108"/>
                      </a:lnTo>
                      <a:lnTo>
                        <a:pt x="24" y="114"/>
                      </a:lnTo>
                      <a:lnTo>
                        <a:pt x="31" y="119"/>
                      </a:lnTo>
                      <a:lnTo>
                        <a:pt x="37" y="124"/>
                      </a:lnTo>
                      <a:lnTo>
                        <a:pt x="44" y="127"/>
                      </a:lnTo>
                      <a:lnTo>
                        <a:pt x="52" y="128"/>
                      </a:lnTo>
                      <a:lnTo>
                        <a:pt x="52" y="128"/>
                      </a:lnTo>
                      <a:lnTo>
                        <a:pt x="59" y="127"/>
                      </a:lnTo>
                      <a:lnTo>
                        <a:pt x="67" y="124"/>
                      </a:lnTo>
                      <a:lnTo>
                        <a:pt x="73" y="119"/>
                      </a:lnTo>
                      <a:lnTo>
                        <a:pt x="80" y="114"/>
                      </a:lnTo>
                      <a:lnTo>
                        <a:pt x="85" y="108"/>
                      </a:lnTo>
                      <a:lnTo>
                        <a:pt x="89" y="101"/>
                      </a:lnTo>
                      <a:lnTo>
                        <a:pt x="92" y="94"/>
                      </a:lnTo>
                      <a:lnTo>
                        <a:pt x="95" y="85"/>
                      </a:lnTo>
                      <a:lnTo>
                        <a:pt x="95" y="85"/>
                      </a:lnTo>
                      <a:lnTo>
                        <a:pt x="99" y="80"/>
                      </a:lnTo>
                      <a:lnTo>
                        <a:pt x="102" y="71"/>
                      </a:lnTo>
                      <a:lnTo>
                        <a:pt x="102" y="71"/>
                      </a:lnTo>
                      <a:lnTo>
                        <a:pt x="103" y="65"/>
                      </a:lnTo>
                      <a:lnTo>
                        <a:pt x="103" y="60"/>
                      </a:lnTo>
                      <a:lnTo>
                        <a:pt x="102" y="54"/>
                      </a:lnTo>
                      <a:lnTo>
                        <a:pt x="99" y="50"/>
                      </a:lnTo>
                      <a:lnTo>
                        <a:pt x="99" y="50"/>
                      </a:lnTo>
                      <a:lnTo>
                        <a:pt x="100" y="43"/>
                      </a:lnTo>
                      <a:lnTo>
                        <a:pt x="100" y="43"/>
                      </a:lnTo>
                      <a:lnTo>
                        <a:pt x="99" y="34"/>
                      </a:lnTo>
                      <a:lnTo>
                        <a:pt x="97" y="27"/>
                      </a:lnTo>
                      <a:lnTo>
                        <a:pt x="91" y="19"/>
                      </a:lnTo>
                      <a:lnTo>
                        <a:pt x="86" y="13"/>
                      </a:lnTo>
                      <a:lnTo>
                        <a:pt x="79" y="7"/>
                      </a:lnTo>
                      <a:lnTo>
                        <a:pt x="70" y="3"/>
                      </a:lnTo>
                      <a:lnTo>
                        <a:pt x="62" y="1"/>
                      </a:lnTo>
                      <a:lnTo>
                        <a:pt x="52" y="0"/>
                      </a:lnTo>
                      <a:lnTo>
                        <a:pt x="52" y="0"/>
                      </a:lnTo>
                      <a:lnTo>
                        <a:pt x="42" y="1"/>
                      </a:lnTo>
                      <a:lnTo>
                        <a:pt x="33" y="3"/>
                      </a:lnTo>
                      <a:lnTo>
                        <a:pt x="24" y="7"/>
                      </a:lnTo>
                      <a:lnTo>
                        <a:pt x="18" y="13"/>
                      </a:lnTo>
                      <a:lnTo>
                        <a:pt x="11" y="19"/>
                      </a:lnTo>
                      <a:lnTo>
                        <a:pt x="7" y="27"/>
                      </a:lnTo>
                      <a:lnTo>
                        <a:pt x="4" y="34"/>
                      </a:lnTo>
                      <a:lnTo>
                        <a:pt x="3" y="43"/>
                      </a:lnTo>
                      <a:lnTo>
                        <a:pt x="3" y="43"/>
                      </a:lnTo>
                      <a:lnTo>
                        <a:pt x="4" y="50"/>
                      </a:lnTo>
                      <a:lnTo>
                        <a:pt x="4" y="50"/>
                      </a:lnTo>
                      <a:lnTo>
                        <a:pt x="2" y="54"/>
                      </a:lnTo>
                      <a:lnTo>
                        <a:pt x="0" y="60"/>
                      </a:lnTo>
                      <a:lnTo>
                        <a:pt x="0" y="65"/>
                      </a:lnTo>
                      <a:lnTo>
                        <a:pt x="1" y="71"/>
                      </a:lnTo>
                      <a:lnTo>
                        <a:pt x="1" y="71"/>
                      </a:lnTo>
                      <a:close/>
                      <a:moveTo>
                        <a:pt x="7" y="59"/>
                      </a:moveTo>
                      <a:lnTo>
                        <a:pt x="7" y="59"/>
                      </a:lnTo>
                      <a:lnTo>
                        <a:pt x="9" y="55"/>
                      </a:lnTo>
                      <a:lnTo>
                        <a:pt x="11" y="53"/>
                      </a:lnTo>
                      <a:lnTo>
                        <a:pt x="11" y="53"/>
                      </a:lnTo>
                      <a:lnTo>
                        <a:pt x="13" y="53"/>
                      </a:lnTo>
                      <a:lnTo>
                        <a:pt x="16" y="54"/>
                      </a:lnTo>
                      <a:lnTo>
                        <a:pt x="19" y="59"/>
                      </a:lnTo>
                      <a:lnTo>
                        <a:pt x="19" y="59"/>
                      </a:lnTo>
                      <a:lnTo>
                        <a:pt x="23" y="53"/>
                      </a:lnTo>
                      <a:lnTo>
                        <a:pt x="23" y="53"/>
                      </a:lnTo>
                      <a:lnTo>
                        <a:pt x="21" y="50"/>
                      </a:lnTo>
                      <a:lnTo>
                        <a:pt x="21" y="50"/>
                      </a:lnTo>
                      <a:lnTo>
                        <a:pt x="21" y="46"/>
                      </a:lnTo>
                      <a:lnTo>
                        <a:pt x="21" y="44"/>
                      </a:lnTo>
                      <a:lnTo>
                        <a:pt x="23" y="40"/>
                      </a:lnTo>
                      <a:lnTo>
                        <a:pt x="25" y="39"/>
                      </a:lnTo>
                      <a:lnTo>
                        <a:pt x="25" y="39"/>
                      </a:lnTo>
                      <a:lnTo>
                        <a:pt x="27" y="39"/>
                      </a:lnTo>
                      <a:lnTo>
                        <a:pt x="29" y="40"/>
                      </a:lnTo>
                      <a:lnTo>
                        <a:pt x="34" y="44"/>
                      </a:lnTo>
                      <a:lnTo>
                        <a:pt x="34" y="44"/>
                      </a:lnTo>
                      <a:lnTo>
                        <a:pt x="38" y="47"/>
                      </a:lnTo>
                      <a:lnTo>
                        <a:pt x="43" y="49"/>
                      </a:lnTo>
                      <a:lnTo>
                        <a:pt x="43" y="49"/>
                      </a:lnTo>
                      <a:lnTo>
                        <a:pt x="49" y="50"/>
                      </a:lnTo>
                      <a:lnTo>
                        <a:pt x="53" y="50"/>
                      </a:lnTo>
                      <a:lnTo>
                        <a:pt x="58" y="50"/>
                      </a:lnTo>
                      <a:lnTo>
                        <a:pt x="63" y="49"/>
                      </a:lnTo>
                      <a:lnTo>
                        <a:pt x="63" y="49"/>
                      </a:lnTo>
                      <a:lnTo>
                        <a:pt x="67" y="47"/>
                      </a:lnTo>
                      <a:lnTo>
                        <a:pt x="71" y="44"/>
                      </a:lnTo>
                      <a:lnTo>
                        <a:pt x="71" y="44"/>
                      </a:lnTo>
                      <a:lnTo>
                        <a:pt x="74" y="40"/>
                      </a:lnTo>
                      <a:lnTo>
                        <a:pt x="75" y="39"/>
                      </a:lnTo>
                      <a:lnTo>
                        <a:pt x="79" y="39"/>
                      </a:lnTo>
                      <a:lnTo>
                        <a:pt x="79" y="39"/>
                      </a:lnTo>
                      <a:lnTo>
                        <a:pt x="81" y="40"/>
                      </a:lnTo>
                      <a:lnTo>
                        <a:pt x="82" y="44"/>
                      </a:lnTo>
                      <a:lnTo>
                        <a:pt x="83" y="46"/>
                      </a:lnTo>
                      <a:lnTo>
                        <a:pt x="82" y="50"/>
                      </a:lnTo>
                      <a:lnTo>
                        <a:pt x="82" y="50"/>
                      </a:lnTo>
                      <a:lnTo>
                        <a:pt x="80" y="53"/>
                      </a:lnTo>
                      <a:lnTo>
                        <a:pt x="80" y="53"/>
                      </a:lnTo>
                      <a:lnTo>
                        <a:pt x="84" y="59"/>
                      </a:lnTo>
                      <a:lnTo>
                        <a:pt x="84" y="59"/>
                      </a:lnTo>
                      <a:lnTo>
                        <a:pt x="88" y="54"/>
                      </a:lnTo>
                      <a:lnTo>
                        <a:pt x="90" y="53"/>
                      </a:lnTo>
                      <a:lnTo>
                        <a:pt x="92" y="53"/>
                      </a:lnTo>
                      <a:lnTo>
                        <a:pt x="92" y="53"/>
                      </a:lnTo>
                      <a:lnTo>
                        <a:pt x="94" y="54"/>
                      </a:lnTo>
                      <a:lnTo>
                        <a:pt x="96" y="58"/>
                      </a:lnTo>
                      <a:lnTo>
                        <a:pt x="96" y="58"/>
                      </a:lnTo>
                      <a:lnTo>
                        <a:pt x="97" y="63"/>
                      </a:lnTo>
                      <a:lnTo>
                        <a:pt x="96" y="70"/>
                      </a:lnTo>
                      <a:lnTo>
                        <a:pt x="96" y="70"/>
                      </a:lnTo>
                      <a:lnTo>
                        <a:pt x="92" y="78"/>
                      </a:lnTo>
                      <a:lnTo>
                        <a:pt x="90" y="80"/>
                      </a:lnTo>
                      <a:lnTo>
                        <a:pt x="88" y="82"/>
                      </a:lnTo>
                      <a:lnTo>
                        <a:pt x="88" y="82"/>
                      </a:lnTo>
                      <a:lnTo>
                        <a:pt x="87" y="88"/>
                      </a:lnTo>
                      <a:lnTo>
                        <a:pt x="84" y="96"/>
                      </a:lnTo>
                      <a:lnTo>
                        <a:pt x="80" y="102"/>
                      </a:lnTo>
                      <a:lnTo>
                        <a:pt x="75" y="108"/>
                      </a:lnTo>
                      <a:lnTo>
                        <a:pt x="70" y="113"/>
                      </a:lnTo>
                      <a:lnTo>
                        <a:pt x="65" y="117"/>
                      </a:lnTo>
                      <a:lnTo>
                        <a:pt x="58" y="119"/>
                      </a:lnTo>
                      <a:lnTo>
                        <a:pt x="52" y="121"/>
                      </a:lnTo>
                      <a:lnTo>
                        <a:pt x="52" y="121"/>
                      </a:lnTo>
                      <a:lnTo>
                        <a:pt x="44" y="119"/>
                      </a:lnTo>
                      <a:lnTo>
                        <a:pt x="39" y="117"/>
                      </a:lnTo>
                      <a:lnTo>
                        <a:pt x="33" y="113"/>
                      </a:lnTo>
                      <a:lnTo>
                        <a:pt x="27" y="108"/>
                      </a:lnTo>
                      <a:lnTo>
                        <a:pt x="23" y="102"/>
                      </a:lnTo>
                      <a:lnTo>
                        <a:pt x="20" y="96"/>
                      </a:lnTo>
                      <a:lnTo>
                        <a:pt x="17" y="88"/>
                      </a:lnTo>
                      <a:lnTo>
                        <a:pt x="15" y="82"/>
                      </a:lnTo>
                      <a:lnTo>
                        <a:pt x="15" y="82"/>
                      </a:lnTo>
                      <a:lnTo>
                        <a:pt x="12" y="80"/>
                      </a:lnTo>
                      <a:lnTo>
                        <a:pt x="10" y="78"/>
                      </a:lnTo>
                      <a:lnTo>
                        <a:pt x="8" y="70"/>
                      </a:lnTo>
                      <a:lnTo>
                        <a:pt x="8" y="70"/>
                      </a:lnTo>
                      <a:lnTo>
                        <a:pt x="7" y="64"/>
                      </a:lnTo>
                      <a:lnTo>
                        <a:pt x="7" y="59"/>
                      </a:lnTo>
                      <a:lnTo>
                        <a:pt x="7" y="5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900" dirty="0">
                    <a:latin typeface="Calibri" panose="020F0502020204030204" pitchFamily="34" charset="0"/>
                  </a:endParaRPr>
                </a:p>
              </p:txBody>
            </p:sp>
          </p:grpSp>
          <p:grpSp>
            <p:nvGrpSpPr>
              <p:cNvPr id="231" name="Group 230"/>
              <p:cNvGrpSpPr/>
              <p:nvPr/>
            </p:nvGrpSpPr>
            <p:grpSpPr>
              <a:xfrm>
                <a:off x="5607949" y="4948714"/>
                <a:ext cx="315974" cy="304880"/>
                <a:chOff x="5529273" y="1898659"/>
                <a:chExt cx="350838" cy="325439"/>
              </a:xfrm>
              <a:grpFill/>
            </p:grpSpPr>
            <p:sp>
              <p:nvSpPr>
                <p:cNvPr id="235" name="Freeform 71"/>
                <p:cNvSpPr>
                  <a:spLocks/>
                </p:cNvSpPr>
                <p:nvPr/>
              </p:nvSpPr>
              <p:spPr bwMode="auto">
                <a:xfrm>
                  <a:off x="5529273" y="2101860"/>
                  <a:ext cx="350838" cy="122238"/>
                </a:xfrm>
                <a:custGeom>
                  <a:avLst/>
                  <a:gdLst>
                    <a:gd name="T0" fmla="*/ 186 w 221"/>
                    <a:gd name="T1" fmla="*/ 19 h 77"/>
                    <a:gd name="T2" fmla="*/ 152 w 221"/>
                    <a:gd name="T3" fmla="*/ 7 h 77"/>
                    <a:gd name="T4" fmla="*/ 146 w 221"/>
                    <a:gd name="T5" fmla="*/ 2 h 77"/>
                    <a:gd name="T6" fmla="*/ 145 w 221"/>
                    <a:gd name="T7" fmla="*/ 0 h 77"/>
                    <a:gd name="T8" fmla="*/ 132 w 221"/>
                    <a:gd name="T9" fmla="*/ 29 h 77"/>
                    <a:gd name="T10" fmla="*/ 120 w 221"/>
                    <a:gd name="T11" fmla="*/ 47 h 77"/>
                    <a:gd name="T12" fmla="*/ 117 w 221"/>
                    <a:gd name="T13" fmla="*/ 49 h 77"/>
                    <a:gd name="T14" fmla="*/ 118 w 221"/>
                    <a:gd name="T15" fmla="*/ 46 h 77"/>
                    <a:gd name="T16" fmla="*/ 119 w 221"/>
                    <a:gd name="T17" fmla="*/ 43 h 77"/>
                    <a:gd name="T18" fmla="*/ 116 w 221"/>
                    <a:gd name="T19" fmla="*/ 27 h 77"/>
                    <a:gd name="T20" fmla="*/ 124 w 221"/>
                    <a:gd name="T21" fmla="*/ 9 h 77"/>
                    <a:gd name="T22" fmla="*/ 97 w 221"/>
                    <a:gd name="T23" fmla="*/ 9 h 77"/>
                    <a:gd name="T24" fmla="*/ 107 w 221"/>
                    <a:gd name="T25" fmla="*/ 18 h 77"/>
                    <a:gd name="T26" fmla="*/ 100 w 221"/>
                    <a:gd name="T27" fmla="*/ 43 h 77"/>
                    <a:gd name="T28" fmla="*/ 101 w 221"/>
                    <a:gd name="T29" fmla="*/ 45 h 77"/>
                    <a:gd name="T30" fmla="*/ 102 w 221"/>
                    <a:gd name="T31" fmla="*/ 47 h 77"/>
                    <a:gd name="T32" fmla="*/ 102 w 221"/>
                    <a:gd name="T33" fmla="*/ 49 h 77"/>
                    <a:gd name="T34" fmla="*/ 96 w 221"/>
                    <a:gd name="T35" fmla="*/ 43 h 77"/>
                    <a:gd name="T36" fmla="*/ 81 w 221"/>
                    <a:gd name="T37" fmla="*/ 13 h 77"/>
                    <a:gd name="T38" fmla="*/ 76 w 221"/>
                    <a:gd name="T39" fmla="*/ 0 h 77"/>
                    <a:gd name="T40" fmla="*/ 72 w 221"/>
                    <a:gd name="T41" fmla="*/ 5 h 77"/>
                    <a:gd name="T42" fmla="*/ 63 w 221"/>
                    <a:gd name="T43" fmla="*/ 10 h 77"/>
                    <a:gd name="T44" fmla="*/ 35 w 221"/>
                    <a:gd name="T45" fmla="*/ 19 h 77"/>
                    <a:gd name="T46" fmla="*/ 26 w 221"/>
                    <a:gd name="T47" fmla="*/ 23 h 77"/>
                    <a:gd name="T48" fmla="*/ 14 w 221"/>
                    <a:gd name="T49" fmla="*/ 41 h 77"/>
                    <a:gd name="T50" fmla="*/ 2 w 221"/>
                    <a:gd name="T51" fmla="*/ 69 h 77"/>
                    <a:gd name="T52" fmla="*/ 111 w 221"/>
                    <a:gd name="T53" fmla="*/ 77 h 77"/>
                    <a:gd name="T54" fmla="*/ 221 w 221"/>
                    <a:gd name="T55" fmla="*/ 77 h 77"/>
                    <a:gd name="T56" fmla="*/ 211 w 221"/>
                    <a:gd name="T57" fmla="*/ 51 h 77"/>
                    <a:gd name="T58" fmla="*/ 201 w 221"/>
                    <a:gd name="T59" fmla="*/ 31 h 77"/>
                    <a:gd name="T60" fmla="*/ 190 w 221"/>
                    <a:gd name="T61" fmla="*/ 20 h 77"/>
                    <a:gd name="T62" fmla="*/ 186 w 221"/>
                    <a:gd name="T63" fmla="*/ 1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1" h="77">
                      <a:moveTo>
                        <a:pt x="186" y="19"/>
                      </a:moveTo>
                      <a:lnTo>
                        <a:pt x="186" y="19"/>
                      </a:lnTo>
                      <a:lnTo>
                        <a:pt x="157" y="10"/>
                      </a:lnTo>
                      <a:lnTo>
                        <a:pt x="152" y="7"/>
                      </a:lnTo>
                      <a:lnTo>
                        <a:pt x="148" y="5"/>
                      </a:lnTo>
                      <a:lnTo>
                        <a:pt x="146" y="2"/>
                      </a:lnTo>
                      <a:lnTo>
                        <a:pt x="145" y="0"/>
                      </a:lnTo>
                      <a:lnTo>
                        <a:pt x="145" y="0"/>
                      </a:lnTo>
                      <a:lnTo>
                        <a:pt x="140" y="13"/>
                      </a:lnTo>
                      <a:lnTo>
                        <a:pt x="132" y="29"/>
                      </a:lnTo>
                      <a:lnTo>
                        <a:pt x="125" y="43"/>
                      </a:lnTo>
                      <a:lnTo>
                        <a:pt x="120" y="47"/>
                      </a:lnTo>
                      <a:lnTo>
                        <a:pt x="117" y="49"/>
                      </a:lnTo>
                      <a:lnTo>
                        <a:pt x="117" y="49"/>
                      </a:lnTo>
                      <a:lnTo>
                        <a:pt x="118" y="47"/>
                      </a:lnTo>
                      <a:lnTo>
                        <a:pt x="118" y="46"/>
                      </a:lnTo>
                      <a:lnTo>
                        <a:pt x="119" y="44"/>
                      </a:lnTo>
                      <a:lnTo>
                        <a:pt x="119" y="43"/>
                      </a:lnTo>
                      <a:lnTo>
                        <a:pt x="119" y="43"/>
                      </a:lnTo>
                      <a:lnTo>
                        <a:pt x="116" y="27"/>
                      </a:lnTo>
                      <a:lnTo>
                        <a:pt x="114" y="18"/>
                      </a:lnTo>
                      <a:lnTo>
                        <a:pt x="124" y="9"/>
                      </a:lnTo>
                      <a:lnTo>
                        <a:pt x="111" y="9"/>
                      </a:lnTo>
                      <a:lnTo>
                        <a:pt x="97" y="9"/>
                      </a:lnTo>
                      <a:lnTo>
                        <a:pt x="107" y="18"/>
                      </a:lnTo>
                      <a:lnTo>
                        <a:pt x="107" y="18"/>
                      </a:lnTo>
                      <a:lnTo>
                        <a:pt x="104" y="27"/>
                      </a:lnTo>
                      <a:lnTo>
                        <a:pt x="100" y="43"/>
                      </a:lnTo>
                      <a:lnTo>
                        <a:pt x="100" y="43"/>
                      </a:lnTo>
                      <a:lnTo>
                        <a:pt x="101" y="45"/>
                      </a:lnTo>
                      <a:lnTo>
                        <a:pt x="101" y="46"/>
                      </a:lnTo>
                      <a:lnTo>
                        <a:pt x="102" y="47"/>
                      </a:lnTo>
                      <a:lnTo>
                        <a:pt x="102" y="49"/>
                      </a:lnTo>
                      <a:lnTo>
                        <a:pt x="102" y="49"/>
                      </a:lnTo>
                      <a:lnTo>
                        <a:pt x="100" y="47"/>
                      </a:lnTo>
                      <a:lnTo>
                        <a:pt x="96" y="43"/>
                      </a:lnTo>
                      <a:lnTo>
                        <a:pt x="88" y="29"/>
                      </a:lnTo>
                      <a:lnTo>
                        <a:pt x="81" y="13"/>
                      </a:lnTo>
                      <a:lnTo>
                        <a:pt x="76" y="0"/>
                      </a:lnTo>
                      <a:lnTo>
                        <a:pt x="76" y="0"/>
                      </a:lnTo>
                      <a:lnTo>
                        <a:pt x="75" y="3"/>
                      </a:lnTo>
                      <a:lnTo>
                        <a:pt x="72" y="5"/>
                      </a:lnTo>
                      <a:lnTo>
                        <a:pt x="68" y="7"/>
                      </a:lnTo>
                      <a:lnTo>
                        <a:pt x="63" y="10"/>
                      </a:lnTo>
                      <a:lnTo>
                        <a:pt x="35" y="19"/>
                      </a:lnTo>
                      <a:lnTo>
                        <a:pt x="35" y="19"/>
                      </a:lnTo>
                      <a:lnTo>
                        <a:pt x="31" y="21"/>
                      </a:lnTo>
                      <a:lnTo>
                        <a:pt x="26" y="23"/>
                      </a:lnTo>
                      <a:lnTo>
                        <a:pt x="20" y="31"/>
                      </a:lnTo>
                      <a:lnTo>
                        <a:pt x="14" y="41"/>
                      </a:lnTo>
                      <a:lnTo>
                        <a:pt x="9" y="51"/>
                      </a:lnTo>
                      <a:lnTo>
                        <a:pt x="2" y="69"/>
                      </a:lnTo>
                      <a:lnTo>
                        <a:pt x="0" y="77"/>
                      </a:lnTo>
                      <a:lnTo>
                        <a:pt x="111" y="77"/>
                      </a:lnTo>
                      <a:lnTo>
                        <a:pt x="221" y="77"/>
                      </a:lnTo>
                      <a:lnTo>
                        <a:pt x="221" y="77"/>
                      </a:lnTo>
                      <a:lnTo>
                        <a:pt x="219" y="69"/>
                      </a:lnTo>
                      <a:lnTo>
                        <a:pt x="211" y="51"/>
                      </a:lnTo>
                      <a:lnTo>
                        <a:pt x="207" y="41"/>
                      </a:lnTo>
                      <a:lnTo>
                        <a:pt x="201" y="31"/>
                      </a:lnTo>
                      <a:lnTo>
                        <a:pt x="194" y="23"/>
                      </a:lnTo>
                      <a:lnTo>
                        <a:pt x="190" y="20"/>
                      </a:lnTo>
                      <a:lnTo>
                        <a:pt x="186" y="19"/>
                      </a:lnTo>
                      <a:lnTo>
                        <a:pt x="186" y="1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900" dirty="0">
                    <a:latin typeface="Calibri" panose="020F0502020204030204" pitchFamily="34" charset="0"/>
                  </a:endParaRPr>
                </a:p>
              </p:txBody>
            </p:sp>
            <p:sp>
              <p:nvSpPr>
                <p:cNvPr id="236" name="Freeform 72"/>
                <p:cNvSpPr>
                  <a:spLocks noEditPoints="1"/>
                </p:cNvSpPr>
                <p:nvPr/>
              </p:nvSpPr>
              <p:spPr bwMode="auto">
                <a:xfrm>
                  <a:off x="5624523" y="1898659"/>
                  <a:ext cx="163513" cy="203201"/>
                </a:xfrm>
                <a:custGeom>
                  <a:avLst/>
                  <a:gdLst>
                    <a:gd name="T0" fmla="*/ 4 w 103"/>
                    <a:gd name="T1" fmla="*/ 80 h 128"/>
                    <a:gd name="T2" fmla="*/ 11 w 103"/>
                    <a:gd name="T3" fmla="*/ 94 h 128"/>
                    <a:gd name="T4" fmla="*/ 24 w 103"/>
                    <a:gd name="T5" fmla="*/ 114 h 128"/>
                    <a:gd name="T6" fmla="*/ 44 w 103"/>
                    <a:gd name="T7" fmla="*/ 127 h 128"/>
                    <a:gd name="T8" fmla="*/ 59 w 103"/>
                    <a:gd name="T9" fmla="*/ 127 h 128"/>
                    <a:gd name="T10" fmla="*/ 80 w 103"/>
                    <a:gd name="T11" fmla="*/ 114 h 128"/>
                    <a:gd name="T12" fmla="*/ 92 w 103"/>
                    <a:gd name="T13" fmla="*/ 94 h 128"/>
                    <a:gd name="T14" fmla="*/ 99 w 103"/>
                    <a:gd name="T15" fmla="*/ 80 h 128"/>
                    <a:gd name="T16" fmla="*/ 103 w 103"/>
                    <a:gd name="T17" fmla="*/ 65 h 128"/>
                    <a:gd name="T18" fmla="*/ 99 w 103"/>
                    <a:gd name="T19" fmla="*/ 50 h 128"/>
                    <a:gd name="T20" fmla="*/ 100 w 103"/>
                    <a:gd name="T21" fmla="*/ 43 h 128"/>
                    <a:gd name="T22" fmla="*/ 91 w 103"/>
                    <a:gd name="T23" fmla="*/ 19 h 128"/>
                    <a:gd name="T24" fmla="*/ 70 w 103"/>
                    <a:gd name="T25" fmla="*/ 3 h 128"/>
                    <a:gd name="T26" fmla="*/ 52 w 103"/>
                    <a:gd name="T27" fmla="*/ 0 h 128"/>
                    <a:gd name="T28" fmla="*/ 24 w 103"/>
                    <a:gd name="T29" fmla="*/ 7 h 128"/>
                    <a:gd name="T30" fmla="*/ 7 w 103"/>
                    <a:gd name="T31" fmla="*/ 27 h 128"/>
                    <a:gd name="T32" fmla="*/ 3 w 103"/>
                    <a:gd name="T33" fmla="*/ 43 h 128"/>
                    <a:gd name="T34" fmla="*/ 2 w 103"/>
                    <a:gd name="T35" fmla="*/ 54 h 128"/>
                    <a:gd name="T36" fmla="*/ 1 w 103"/>
                    <a:gd name="T37" fmla="*/ 71 h 128"/>
                    <a:gd name="T38" fmla="*/ 7 w 103"/>
                    <a:gd name="T39" fmla="*/ 59 h 128"/>
                    <a:gd name="T40" fmla="*/ 11 w 103"/>
                    <a:gd name="T41" fmla="*/ 53 h 128"/>
                    <a:gd name="T42" fmla="*/ 19 w 103"/>
                    <a:gd name="T43" fmla="*/ 59 h 128"/>
                    <a:gd name="T44" fmla="*/ 23 w 103"/>
                    <a:gd name="T45" fmla="*/ 53 h 128"/>
                    <a:gd name="T46" fmla="*/ 21 w 103"/>
                    <a:gd name="T47" fmla="*/ 46 h 128"/>
                    <a:gd name="T48" fmla="*/ 25 w 103"/>
                    <a:gd name="T49" fmla="*/ 39 h 128"/>
                    <a:gd name="T50" fmla="*/ 29 w 103"/>
                    <a:gd name="T51" fmla="*/ 40 h 128"/>
                    <a:gd name="T52" fmla="*/ 38 w 103"/>
                    <a:gd name="T53" fmla="*/ 47 h 128"/>
                    <a:gd name="T54" fmla="*/ 49 w 103"/>
                    <a:gd name="T55" fmla="*/ 50 h 128"/>
                    <a:gd name="T56" fmla="*/ 63 w 103"/>
                    <a:gd name="T57" fmla="*/ 49 h 128"/>
                    <a:gd name="T58" fmla="*/ 71 w 103"/>
                    <a:gd name="T59" fmla="*/ 44 h 128"/>
                    <a:gd name="T60" fmla="*/ 75 w 103"/>
                    <a:gd name="T61" fmla="*/ 39 h 128"/>
                    <a:gd name="T62" fmla="*/ 81 w 103"/>
                    <a:gd name="T63" fmla="*/ 40 h 128"/>
                    <a:gd name="T64" fmla="*/ 82 w 103"/>
                    <a:gd name="T65" fmla="*/ 50 h 128"/>
                    <a:gd name="T66" fmla="*/ 80 w 103"/>
                    <a:gd name="T67" fmla="*/ 53 h 128"/>
                    <a:gd name="T68" fmla="*/ 88 w 103"/>
                    <a:gd name="T69" fmla="*/ 54 h 128"/>
                    <a:gd name="T70" fmla="*/ 92 w 103"/>
                    <a:gd name="T71" fmla="*/ 53 h 128"/>
                    <a:gd name="T72" fmla="*/ 96 w 103"/>
                    <a:gd name="T73" fmla="*/ 58 h 128"/>
                    <a:gd name="T74" fmla="*/ 96 w 103"/>
                    <a:gd name="T75" fmla="*/ 70 h 128"/>
                    <a:gd name="T76" fmla="*/ 88 w 103"/>
                    <a:gd name="T77" fmla="*/ 82 h 128"/>
                    <a:gd name="T78" fmla="*/ 84 w 103"/>
                    <a:gd name="T79" fmla="*/ 96 h 128"/>
                    <a:gd name="T80" fmla="*/ 70 w 103"/>
                    <a:gd name="T81" fmla="*/ 113 h 128"/>
                    <a:gd name="T82" fmla="*/ 52 w 103"/>
                    <a:gd name="T83" fmla="*/ 121 h 128"/>
                    <a:gd name="T84" fmla="*/ 39 w 103"/>
                    <a:gd name="T85" fmla="*/ 117 h 128"/>
                    <a:gd name="T86" fmla="*/ 23 w 103"/>
                    <a:gd name="T87" fmla="*/ 102 h 128"/>
                    <a:gd name="T88" fmla="*/ 15 w 103"/>
                    <a:gd name="T89" fmla="*/ 82 h 128"/>
                    <a:gd name="T90" fmla="*/ 10 w 103"/>
                    <a:gd name="T91" fmla="*/ 78 h 128"/>
                    <a:gd name="T92" fmla="*/ 7 w 103"/>
                    <a:gd name="T93"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3" h="128">
                      <a:moveTo>
                        <a:pt x="1" y="71"/>
                      </a:moveTo>
                      <a:lnTo>
                        <a:pt x="1" y="71"/>
                      </a:lnTo>
                      <a:lnTo>
                        <a:pt x="4" y="80"/>
                      </a:lnTo>
                      <a:lnTo>
                        <a:pt x="8" y="85"/>
                      </a:lnTo>
                      <a:lnTo>
                        <a:pt x="8" y="85"/>
                      </a:lnTo>
                      <a:lnTo>
                        <a:pt x="11" y="94"/>
                      </a:lnTo>
                      <a:lnTo>
                        <a:pt x="15" y="101"/>
                      </a:lnTo>
                      <a:lnTo>
                        <a:pt x="19" y="108"/>
                      </a:lnTo>
                      <a:lnTo>
                        <a:pt x="24" y="114"/>
                      </a:lnTo>
                      <a:lnTo>
                        <a:pt x="31" y="119"/>
                      </a:lnTo>
                      <a:lnTo>
                        <a:pt x="37" y="124"/>
                      </a:lnTo>
                      <a:lnTo>
                        <a:pt x="44" y="127"/>
                      </a:lnTo>
                      <a:lnTo>
                        <a:pt x="52" y="128"/>
                      </a:lnTo>
                      <a:lnTo>
                        <a:pt x="52" y="128"/>
                      </a:lnTo>
                      <a:lnTo>
                        <a:pt x="59" y="127"/>
                      </a:lnTo>
                      <a:lnTo>
                        <a:pt x="67" y="124"/>
                      </a:lnTo>
                      <a:lnTo>
                        <a:pt x="73" y="119"/>
                      </a:lnTo>
                      <a:lnTo>
                        <a:pt x="80" y="114"/>
                      </a:lnTo>
                      <a:lnTo>
                        <a:pt x="85" y="108"/>
                      </a:lnTo>
                      <a:lnTo>
                        <a:pt x="89" y="101"/>
                      </a:lnTo>
                      <a:lnTo>
                        <a:pt x="92" y="94"/>
                      </a:lnTo>
                      <a:lnTo>
                        <a:pt x="95" y="85"/>
                      </a:lnTo>
                      <a:lnTo>
                        <a:pt x="95" y="85"/>
                      </a:lnTo>
                      <a:lnTo>
                        <a:pt x="99" y="80"/>
                      </a:lnTo>
                      <a:lnTo>
                        <a:pt x="102" y="71"/>
                      </a:lnTo>
                      <a:lnTo>
                        <a:pt x="102" y="71"/>
                      </a:lnTo>
                      <a:lnTo>
                        <a:pt x="103" y="65"/>
                      </a:lnTo>
                      <a:lnTo>
                        <a:pt x="103" y="60"/>
                      </a:lnTo>
                      <a:lnTo>
                        <a:pt x="102" y="54"/>
                      </a:lnTo>
                      <a:lnTo>
                        <a:pt x="99" y="50"/>
                      </a:lnTo>
                      <a:lnTo>
                        <a:pt x="99" y="50"/>
                      </a:lnTo>
                      <a:lnTo>
                        <a:pt x="100" y="43"/>
                      </a:lnTo>
                      <a:lnTo>
                        <a:pt x="100" y="43"/>
                      </a:lnTo>
                      <a:lnTo>
                        <a:pt x="99" y="34"/>
                      </a:lnTo>
                      <a:lnTo>
                        <a:pt x="97" y="27"/>
                      </a:lnTo>
                      <a:lnTo>
                        <a:pt x="91" y="19"/>
                      </a:lnTo>
                      <a:lnTo>
                        <a:pt x="86" y="13"/>
                      </a:lnTo>
                      <a:lnTo>
                        <a:pt x="79" y="7"/>
                      </a:lnTo>
                      <a:lnTo>
                        <a:pt x="70" y="3"/>
                      </a:lnTo>
                      <a:lnTo>
                        <a:pt x="62" y="1"/>
                      </a:lnTo>
                      <a:lnTo>
                        <a:pt x="52" y="0"/>
                      </a:lnTo>
                      <a:lnTo>
                        <a:pt x="52" y="0"/>
                      </a:lnTo>
                      <a:lnTo>
                        <a:pt x="42" y="1"/>
                      </a:lnTo>
                      <a:lnTo>
                        <a:pt x="33" y="3"/>
                      </a:lnTo>
                      <a:lnTo>
                        <a:pt x="24" y="7"/>
                      </a:lnTo>
                      <a:lnTo>
                        <a:pt x="18" y="13"/>
                      </a:lnTo>
                      <a:lnTo>
                        <a:pt x="11" y="19"/>
                      </a:lnTo>
                      <a:lnTo>
                        <a:pt x="7" y="27"/>
                      </a:lnTo>
                      <a:lnTo>
                        <a:pt x="4" y="34"/>
                      </a:lnTo>
                      <a:lnTo>
                        <a:pt x="3" y="43"/>
                      </a:lnTo>
                      <a:lnTo>
                        <a:pt x="3" y="43"/>
                      </a:lnTo>
                      <a:lnTo>
                        <a:pt x="4" y="50"/>
                      </a:lnTo>
                      <a:lnTo>
                        <a:pt x="4" y="50"/>
                      </a:lnTo>
                      <a:lnTo>
                        <a:pt x="2" y="54"/>
                      </a:lnTo>
                      <a:lnTo>
                        <a:pt x="0" y="60"/>
                      </a:lnTo>
                      <a:lnTo>
                        <a:pt x="0" y="65"/>
                      </a:lnTo>
                      <a:lnTo>
                        <a:pt x="1" y="71"/>
                      </a:lnTo>
                      <a:lnTo>
                        <a:pt x="1" y="71"/>
                      </a:lnTo>
                      <a:close/>
                      <a:moveTo>
                        <a:pt x="7" y="59"/>
                      </a:moveTo>
                      <a:lnTo>
                        <a:pt x="7" y="59"/>
                      </a:lnTo>
                      <a:lnTo>
                        <a:pt x="9" y="55"/>
                      </a:lnTo>
                      <a:lnTo>
                        <a:pt x="11" y="53"/>
                      </a:lnTo>
                      <a:lnTo>
                        <a:pt x="11" y="53"/>
                      </a:lnTo>
                      <a:lnTo>
                        <a:pt x="13" y="53"/>
                      </a:lnTo>
                      <a:lnTo>
                        <a:pt x="16" y="54"/>
                      </a:lnTo>
                      <a:lnTo>
                        <a:pt x="19" y="59"/>
                      </a:lnTo>
                      <a:lnTo>
                        <a:pt x="19" y="59"/>
                      </a:lnTo>
                      <a:lnTo>
                        <a:pt x="23" y="53"/>
                      </a:lnTo>
                      <a:lnTo>
                        <a:pt x="23" y="53"/>
                      </a:lnTo>
                      <a:lnTo>
                        <a:pt x="21" y="50"/>
                      </a:lnTo>
                      <a:lnTo>
                        <a:pt x="21" y="50"/>
                      </a:lnTo>
                      <a:lnTo>
                        <a:pt x="21" y="46"/>
                      </a:lnTo>
                      <a:lnTo>
                        <a:pt x="21" y="44"/>
                      </a:lnTo>
                      <a:lnTo>
                        <a:pt x="23" y="40"/>
                      </a:lnTo>
                      <a:lnTo>
                        <a:pt x="25" y="39"/>
                      </a:lnTo>
                      <a:lnTo>
                        <a:pt x="25" y="39"/>
                      </a:lnTo>
                      <a:lnTo>
                        <a:pt x="27" y="39"/>
                      </a:lnTo>
                      <a:lnTo>
                        <a:pt x="29" y="40"/>
                      </a:lnTo>
                      <a:lnTo>
                        <a:pt x="34" y="44"/>
                      </a:lnTo>
                      <a:lnTo>
                        <a:pt x="34" y="44"/>
                      </a:lnTo>
                      <a:lnTo>
                        <a:pt x="38" y="47"/>
                      </a:lnTo>
                      <a:lnTo>
                        <a:pt x="43" y="49"/>
                      </a:lnTo>
                      <a:lnTo>
                        <a:pt x="43" y="49"/>
                      </a:lnTo>
                      <a:lnTo>
                        <a:pt x="49" y="50"/>
                      </a:lnTo>
                      <a:lnTo>
                        <a:pt x="53" y="50"/>
                      </a:lnTo>
                      <a:lnTo>
                        <a:pt x="58" y="50"/>
                      </a:lnTo>
                      <a:lnTo>
                        <a:pt x="63" y="49"/>
                      </a:lnTo>
                      <a:lnTo>
                        <a:pt x="63" y="49"/>
                      </a:lnTo>
                      <a:lnTo>
                        <a:pt x="67" y="47"/>
                      </a:lnTo>
                      <a:lnTo>
                        <a:pt x="71" y="44"/>
                      </a:lnTo>
                      <a:lnTo>
                        <a:pt x="71" y="44"/>
                      </a:lnTo>
                      <a:lnTo>
                        <a:pt x="74" y="40"/>
                      </a:lnTo>
                      <a:lnTo>
                        <a:pt x="75" y="39"/>
                      </a:lnTo>
                      <a:lnTo>
                        <a:pt x="79" y="39"/>
                      </a:lnTo>
                      <a:lnTo>
                        <a:pt x="79" y="39"/>
                      </a:lnTo>
                      <a:lnTo>
                        <a:pt x="81" y="40"/>
                      </a:lnTo>
                      <a:lnTo>
                        <a:pt x="82" y="44"/>
                      </a:lnTo>
                      <a:lnTo>
                        <a:pt x="83" y="46"/>
                      </a:lnTo>
                      <a:lnTo>
                        <a:pt x="82" y="50"/>
                      </a:lnTo>
                      <a:lnTo>
                        <a:pt x="82" y="50"/>
                      </a:lnTo>
                      <a:lnTo>
                        <a:pt x="80" y="53"/>
                      </a:lnTo>
                      <a:lnTo>
                        <a:pt x="80" y="53"/>
                      </a:lnTo>
                      <a:lnTo>
                        <a:pt x="84" y="59"/>
                      </a:lnTo>
                      <a:lnTo>
                        <a:pt x="84" y="59"/>
                      </a:lnTo>
                      <a:lnTo>
                        <a:pt x="88" y="54"/>
                      </a:lnTo>
                      <a:lnTo>
                        <a:pt x="90" y="53"/>
                      </a:lnTo>
                      <a:lnTo>
                        <a:pt x="92" y="53"/>
                      </a:lnTo>
                      <a:lnTo>
                        <a:pt x="92" y="53"/>
                      </a:lnTo>
                      <a:lnTo>
                        <a:pt x="94" y="54"/>
                      </a:lnTo>
                      <a:lnTo>
                        <a:pt x="96" y="58"/>
                      </a:lnTo>
                      <a:lnTo>
                        <a:pt x="96" y="58"/>
                      </a:lnTo>
                      <a:lnTo>
                        <a:pt x="97" y="63"/>
                      </a:lnTo>
                      <a:lnTo>
                        <a:pt x="96" y="70"/>
                      </a:lnTo>
                      <a:lnTo>
                        <a:pt x="96" y="70"/>
                      </a:lnTo>
                      <a:lnTo>
                        <a:pt x="92" y="78"/>
                      </a:lnTo>
                      <a:lnTo>
                        <a:pt x="90" y="80"/>
                      </a:lnTo>
                      <a:lnTo>
                        <a:pt x="88" y="82"/>
                      </a:lnTo>
                      <a:lnTo>
                        <a:pt x="88" y="82"/>
                      </a:lnTo>
                      <a:lnTo>
                        <a:pt x="87" y="88"/>
                      </a:lnTo>
                      <a:lnTo>
                        <a:pt x="84" y="96"/>
                      </a:lnTo>
                      <a:lnTo>
                        <a:pt x="80" y="102"/>
                      </a:lnTo>
                      <a:lnTo>
                        <a:pt x="75" y="108"/>
                      </a:lnTo>
                      <a:lnTo>
                        <a:pt x="70" y="113"/>
                      </a:lnTo>
                      <a:lnTo>
                        <a:pt x="65" y="117"/>
                      </a:lnTo>
                      <a:lnTo>
                        <a:pt x="58" y="119"/>
                      </a:lnTo>
                      <a:lnTo>
                        <a:pt x="52" y="121"/>
                      </a:lnTo>
                      <a:lnTo>
                        <a:pt x="52" y="121"/>
                      </a:lnTo>
                      <a:lnTo>
                        <a:pt x="44" y="119"/>
                      </a:lnTo>
                      <a:lnTo>
                        <a:pt x="39" y="117"/>
                      </a:lnTo>
                      <a:lnTo>
                        <a:pt x="33" y="113"/>
                      </a:lnTo>
                      <a:lnTo>
                        <a:pt x="27" y="108"/>
                      </a:lnTo>
                      <a:lnTo>
                        <a:pt x="23" y="102"/>
                      </a:lnTo>
                      <a:lnTo>
                        <a:pt x="20" y="96"/>
                      </a:lnTo>
                      <a:lnTo>
                        <a:pt x="17" y="88"/>
                      </a:lnTo>
                      <a:lnTo>
                        <a:pt x="15" y="82"/>
                      </a:lnTo>
                      <a:lnTo>
                        <a:pt x="15" y="82"/>
                      </a:lnTo>
                      <a:lnTo>
                        <a:pt x="12" y="80"/>
                      </a:lnTo>
                      <a:lnTo>
                        <a:pt x="10" y="78"/>
                      </a:lnTo>
                      <a:lnTo>
                        <a:pt x="8" y="70"/>
                      </a:lnTo>
                      <a:lnTo>
                        <a:pt x="8" y="70"/>
                      </a:lnTo>
                      <a:lnTo>
                        <a:pt x="7" y="64"/>
                      </a:lnTo>
                      <a:lnTo>
                        <a:pt x="7" y="59"/>
                      </a:lnTo>
                      <a:lnTo>
                        <a:pt x="7" y="5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900" dirty="0">
                    <a:latin typeface="Calibri" panose="020F0502020204030204" pitchFamily="34" charset="0"/>
                  </a:endParaRPr>
                </a:p>
              </p:txBody>
            </p:sp>
          </p:grpSp>
          <p:grpSp>
            <p:nvGrpSpPr>
              <p:cNvPr id="232" name="Group 231"/>
              <p:cNvGrpSpPr/>
              <p:nvPr/>
            </p:nvGrpSpPr>
            <p:grpSpPr>
              <a:xfrm>
                <a:off x="5141787" y="4953197"/>
                <a:ext cx="315974" cy="304880"/>
                <a:chOff x="5529273" y="1898659"/>
                <a:chExt cx="350838" cy="325439"/>
              </a:xfrm>
              <a:grpFill/>
            </p:grpSpPr>
            <p:sp>
              <p:nvSpPr>
                <p:cNvPr id="233" name="Freeform 71"/>
                <p:cNvSpPr>
                  <a:spLocks/>
                </p:cNvSpPr>
                <p:nvPr/>
              </p:nvSpPr>
              <p:spPr bwMode="auto">
                <a:xfrm>
                  <a:off x="5529273" y="2101860"/>
                  <a:ext cx="350838" cy="122238"/>
                </a:xfrm>
                <a:custGeom>
                  <a:avLst/>
                  <a:gdLst>
                    <a:gd name="T0" fmla="*/ 186 w 221"/>
                    <a:gd name="T1" fmla="*/ 19 h 77"/>
                    <a:gd name="T2" fmla="*/ 152 w 221"/>
                    <a:gd name="T3" fmla="*/ 7 h 77"/>
                    <a:gd name="T4" fmla="*/ 146 w 221"/>
                    <a:gd name="T5" fmla="*/ 2 h 77"/>
                    <a:gd name="T6" fmla="*/ 145 w 221"/>
                    <a:gd name="T7" fmla="*/ 0 h 77"/>
                    <a:gd name="T8" fmla="*/ 132 w 221"/>
                    <a:gd name="T9" fmla="*/ 29 h 77"/>
                    <a:gd name="T10" fmla="*/ 120 w 221"/>
                    <a:gd name="T11" fmla="*/ 47 h 77"/>
                    <a:gd name="T12" fmla="*/ 117 w 221"/>
                    <a:gd name="T13" fmla="*/ 49 h 77"/>
                    <a:gd name="T14" fmla="*/ 118 w 221"/>
                    <a:gd name="T15" fmla="*/ 46 h 77"/>
                    <a:gd name="T16" fmla="*/ 119 w 221"/>
                    <a:gd name="T17" fmla="*/ 43 h 77"/>
                    <a:gd name="T18" fmla="*/ 116 w 221"/>
                    <a:gd name="T19" fmla="*/ 27 h 77"/>
                    <a:gd name="T20" fmla="*/ 124 w 221"/>
                    <a:gd name="T21" fmla="*/ 9 h 77"/>
                    <a:gd name="T22" fmla="*/ 97 w 221"/>
                    <a:gd name="T23" fmla="*/ 9 h 77"/>
                    <a:gd name="T24" fmla="*/ 107 w 221"/>
                    <a:gd name="T25" fmla="*/ 18 h 77"/>
                    <a:gd name="T26" fmla="*/ 100 w 221"/>
                    <a:gd name="T27" fmla="*/ 43 h 77"/>
                    <a:gd name="T28" fmla="*/ 101 w 221"/>
                    <a:gd name="T29" fmla="*/ 45 h 77"/>
                    <a:gd name="T30" fmla="*/ 102 w 221"/>
                    <a:gd name="T31" fmla="*/ 47 h 77"/>
                    <a:gd name="T32" fmla="*/ 102 w 221"/>
                    <a:gd name="T33" fmla="*/ 49 h 77"/>
                    <a:gd name="T34" fmla="*/ 96 w 221"/>
                    <a:gd name="T35" fmla="*/ 43 h 77"/>
                    <a:gd name="T36" fmla="*/ 81 w 221"/>
                    <a:gd name="T37" fmla="*/ 13 h 77"/>
                    <a:gd name="T38" fmla="*/ 76 w 221"/>
                    <a:gd name="T39" fmla="*/ 0 h 77"/>
                    <a:gd name="T40" fmla="*/ 72 w 221"/>
                    <a:gd name="T41" fmla="*/ 5 h 77"/>
                    <a:gd name="T42" fmla="*/ 63 w 221"/>
                    <a:gd name="T43" fmla="*/ 10 h 77"/>
                    <a:gd name="T44" fmla="*/ 35 w 221"/>
                    <a:gd name="T45" fmla="*/ 19 h 77"/>
                    <a:gd name="T46" fmla="*/ 26 w 221"/>
                    <a:gd name="T47" fmla="*/ 23 h 77"/>
                    <a:gd name="T48" fmla="*/ 14 w 221"/>
                    <a:gd name="T49" fmla="*/ 41 h 77"/>
                    <a:gd name="T50" fmla="*/ 2 w 221"/>
                    <a:gd name="T51" fmla="*/ 69 h 77"/>
                    <a:gd name="T52" fmla="*/ 111 w 221"/>
                    <a:gd name="T53" fmla="*/ 77 h 77"/>
                    <a:gd name="T54" fmla="*/ 221 w 221"/>
                    <a:gd name="T55" fmla="*/ 77 h 77"/>
                    <a:gd name="T56" fmla="*/ 211 w 221"/>
                    <a:gd name="T57" fmla="*/ 51 h 77"/>
                    <a:gd name="T58" fmla="*/ 201 w 221"/>
                    <a:gd name="T59" fmla="*/ 31 h 77"/>
                    <a:gd name="T60" fmla="*/ 190 w 221"/>
                    <a:gd name="T61" fmla="*/ 20 h 77"/>
                    <a:gd name="T62" fmla="*/ 186 w 221"/>
                    <a:gd name="T63" fmla="*/ 1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1" h="77">
                      <a:moveTo>
                        <a:pt x="186" y="19"/>
                      </a:moveTo>
                      <a:lnTo>
                        <a:pt x="186" y="19"/>
                      </a:lnTo>
                      <a:lnTo>
                        <a:pt x="157" y="10"/>
                      </a:lnTo>
                      <a:lnTo>
                        <a:pt x="152" y="7"/>
                      </a:lnTo>
                      <a:lnTo>
                        <a:pt x="148" y="5"/>
                      </a:lnTo>
                      <a:lnTo>
                        <a:pt x="146" y="2"/>
                      </a:lnTo>
                      <a:lnTo>
                        <a:pt x="145" y="0"/>
                      </a:lnTo>
                      <a:lnTo>
                        <a:pt x="145" y="0"/>
                      </a:lnTo>
                      <a:lnTo>
                        <a:pt x="140" y="13"/>
                      </a:lnTo>
                      <a:lnTo>
                        <a:pt x="132" y="29"/>
                      </a:lnTo>
                      <a:lnTo>
                        <a:pt x="125" y="43"/>
                      </a:lnTo>
                      <a:lnTo>
                        <a:pt x="120" y="47"/>
                      </a:lnTo>
                      <a:lnTo>
                        <a:pt x="117" y="49"/>
                      </a:lnTo>
                      <a:lnTo>
                        <a:pt x="117" y="49"/>
                      </a:lnTo>
                      <a:lnTo>
                        <a:pt x="118" y="47"/>
                      </a:lnTo>
                      <a:lnTo>
                        <a:pt x="118" y="46"/>
                      </a:lnTo>
                      <a:lnTo>
                        <a:pt x="119" y="44"/>
                      </a:lnTo>
                      <a:lnTo>
                        <a:pt x="119" y="43"/>
                      </a:lnTo>
                      <a:lnTo>
                        <a:pt x="119" y="43"/>
                      </a:lnTo>
                      <a:lnTo>
                        <a:pt x="116" y="27"/>
                      </a:lnTo>
                      <a:lnTo>
                        <a:pt x="114" y="18"/>
                      </a:lnTo>
                      <a:lnTo>
                        <a:pt x="124" y="9"/>
                      </a:lnTo>
                      <a:lnTo>
                        <a:pt x="111" y="9"/>
                      </a:lnTo>
                      <a:lnTo>
                        <a:pt x="97" y="9"/>
                      </a:lnTo>
                      <a:lnTo>
                        <a:pt x="107" y="18"/>
                      </a:lnTo>
                      <a:lnTo>
                        <a:pt x="107" y="18"/>
                      </a:lnTo>
                      <a:lnTo>
                        <a:pt x="104" y="27"/>
                      </a:lnTo>
                      <a:lnTo>
                        <a:pt x="100" y="43"/>
                      </a:lnTo>
                      <a:lnTo>
                        <a:pt x="100" y="43"/>
                      </a:lnTo>
                      <a:lnTo>
                        <a:pt x="101" y="45"/>
                      </a:lnTo>
                      <a:lnTo>
                        <a:pt x="101" y="46"/>
                      </a:lnTo>
                      <a:lnTo>
                        <a:pt x="102" y="47"/>
                      </a:lnTo>
                      <a:lnTo>
                        <a:pt x="102" y="49"/>
                      </a:lnTo>
                      <a:lnTo>
                        <a:pt x="102" y="49"/>
                      </a:lnTo>
                      <a:lnTo>
                        <a:pt x="100" y="47"/>
                      </a:lnTo>
                      <a:lnTo>
                        <a:pt x="96" y="43"/>
                      </a:lnTo>
                      <a:lnTo>
                        <a:pt x="88" y="29"/>
                      </a:lnTo>
                      <a:lnTo>
                        <a:pt x="81" y="13"/>
                      </a:lnTo>
                      <a:lnTo>
                        <a:pt x="76" y="0"/>
                      </a:lnTo>
                      <a:lnTo>
                        <a:pt x="76" y="0"/>
                      </a:lnTo>
                      <a:lnTo>
                        <a:pt x="75" y="3"/>
                      </a:lnTo>
                      <a:lnTo>
                        <a:pt x="72" y="5"/>
                      </a:lnTo>
                      <a:lnTo>
                        <a:pt x="68" y="7"/>
                      </a:lnTo>
                      <a:lnTo>
                        <a:pt x="63" y="10"/>
                      </a:lnTo>
                      <a:lnTo>
                        <a:pt x="35" y="19"/>
                      </a:lnTo>
                      <a:lnTo>
                        <a:pt x="35" y="19"/>
                      </a:lnTo>
                      <a:lnTo>
                        <a:pt x="31" y="21"/>
                      </a:lnTo>
                      <a:lnTo>
                        <a:pt x="26" y="23"/>
                      </a:lnTo>
                      <a:lnTo>
                        <a:pt x="20" y="31"/>
                      </a:lnTo>
                      <a:lnTo>
                        <a:pt x="14" y="41"/>
                      </a:lnTo>
                      <a:lnTo>
                        <a:pt x="9" y="51"/>
                      </a:lnTo>
                      <a:lnTo>
                        <a:pt x="2" y="69"/>
                      </a:lnTo>
                      <a:lnTo>
                        <a:pt x="0" y="77"/>
                      </a:lnTo>
                      <a:lnTo>
                        <a:pt x="111" y="77"/>
                      </a:lnTo>
                      <a:lnTo>
                        <a:pt x="221" y="77"/>
                      </a:lnTo>
                      <a:lnTo>
                        <a:pt x="221" y="77"/>
                      </a:lnTo>
                      <a:lnTo>
                        <a:pt x="219" y="69"/>
                      </a:lnTo>
                      <a:lnTo>
                        <a:pt x="211" y="51"/>
                      </a:lnTo>
                      <a:lnTo>
                        <a:pt x="207" y="41"/>
                      </a:lnTo>
                      <a:lnTo>
                        <a:pt x="201" y="31"/>
                      </a:lnTo>
                      <a:lnTo>
                        <a:pt x="194" y="23"/>
                      </a:lnTo>
                      <a:lnTo>
                        <a:pt x="190" y="20"/>
                      </a:lnTo>
                      <a:lnTo>
                        <a:pt x="186" y="19"/>
                      </a:lnTo>
                      <a:lnTo>
                        <a:pt x="186" y="1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900" dirty="0">
                    <a:latin typeface="Calibri" panose="020F0502020204030204" pitchFamily="34" charset="0"/>
                  </a:endParaRPr>
                </a:p>
              </p:txBody>
            </p:sp>
            <p:sp>
              <p:nvSpPr>
                <p:cNvPr id="234" name="Freeform 72"/>
                <p:cNvSpPr>
                  <a:spLocks noEditPoints="1"/>
                </p:cNvSpPr>
                <p:nvPr/>
              </p:nvSpPr>
              <p:spPr bwMode="auto">
                <a:xfrm>
                  <a:off x="5624523" y="1898659"/>
                  <a:ext cx="163513" cy="203201"/>
                </a:xfrm>
                <a:custGeom>
                  <a:avLst/>
                  <a:gdLst>
                    <a:gd name="T0" fmla="*/ 4 w 103"/>
                    <a:gd name="T1" fmla="*/ 80 h 128"/>
                    <a:gd name="T2" fmla="*/ 11 w 103"/>
                    <a:gd name="T3" fmla="*/ 94 h 128"/>
                    <a:gd name="T4" fmla="*/ 24 w 103"/>
                    <a:gd name="T5" fmla="*/ 114 h 128"/>
                    <a:gd name="T6" fmla="*/ 44 w 103"/>
                    <a:gd name="T7" fmla="*/ 127 h 128"/>
                    <a:gd name="T8" fmla="*/ 59 w 103"/>
                    <a:gd name="T9" fmla="*/ 127 h 128"/>
                    <a:gd name="T10" fmla="*/ 80 w 103"/>
                    <a:gd name="T11" fmla="*/ 114 h 128"/>
                    <a:gd name="T12" fmla="*/ 92 w 103"/>
                    <a:gd name="T13" fmla="*/ 94 h 128"/>
                    <a:gd name="T14" fmla="*/ 99 w 103"/>
                    <a:gd name="T15" fmla="*/ 80 h 128"/>
                    <a:gd name="T16" fmla="*/ 103 w 103"/>
                    <a:gd name="T17" fmla="*/ 65 h 128"/>
                    <a:gd name="T18" fmla="*/ 99 w 103"/>
                    <a:gd name="T19" fmla="*/ 50 h 128"/>
                    <a:gd name="T20" fmla="*/ 100 w 103"/>
                    <a:gd name="T21" fmla="*/ 43 h 128"/>
                    <a:gd name="T22" fmla="*/ 91 w 103"/>
                    <a:gd name="T23" fmla="*/ 19 h 128"/>
                    <a:gd name="T24" fmla="*/ 70 w 103"/>
                    <a:gd name="T25" fmla="*/ 3 h 128"/>
                    <a:gd name="T26" fmla="*/ 52 w 103"/>
                    <a:gd name="T27" fmla="*/ 0 h 128"/>
                    <a:gd name="T28" fmla="*/ 24 w 103"/>
                    <a:gd name="T29" fmla="*/ 7 h 128"/>
                    <a:gd name="T30" fmla="*/ 7 w 103"/>
                    <a:gd name="T31" fmla="*/ 27 h 128"/>
                    <a:gd name="T32" fmla="*/ 3 w 103"/>
                    <a:gd name="T33" fmla="*/ 43 h 128"/>
                    <a:gd name="T34" fmla="*/ 2 w 103"/>
                    <a:gd name="T35" fmla="*/ 54 h 128"/>
                    <a:gd name="T36" fmla="*/ 1 w 103"/>
                    <a:gd name="T37" fmla="*/ 71 h 128"/>
                    <a:gd name="T38" fmla="*/ 7 w 103"/>
                    <a:gd name="T39" fmla="*/ 59 h 128"/>
                    <a:gd name="T40" fmla="*/ 11 w 103"/>
                    <a:gd name="T41" fmla="*/ 53 h 128"/>
                    <a:gd name="T42" fmla="*/ 19 w 103"/>
                    <a:gd name="T43" fmla="*/ 59 h 128"/>
                    <a:gd name="T44" fmla="*/ 23 w 103"/>
                    <a:gd name="T45" fmla="*/ 53 h 128"/>
                    <a:gd name="T46" fmla="*/ 21 w 103"/>
                    <a:gd name="T47" fmla="*/ 46 h 128"/>
                    <a:gd name="T48" fmla="*/ 25 w 103"/>
                    <a:gd name="T49" fmla="*/ 39 h 128"/>
                    <a:gd name="T50" fmla="*/ 29 w 103"/>
                    <a:gd name="T51" fmla="*/ 40 h 128"/>
                    <a:gd name="T52" fmla="*/ 38 w 103"/>
                    <a:gd name="T53" fmla="*/ 47 h 128"/>
                    <a:gd name="T54" fmla="*/ 49 w 103"/>
                    <a:gd name="T55" fmla="*/ 50 h 128"/>
                    <a:gd name="T56" fmla="*/ 63 w 103"/>
                    <a:gd name="T57" fmla="*/ 49 h 128"/>
                    <a:gd name="T58" fmla="*/ 71 w 103"/>
                    <a:gd name="T59" fmla="*/ 44 h 128"/>
                    <a:gd name="T60" fmla="*/ 75 w 103"/>
                    <a:gd name="T61" fmla="*/ 39 h 128"/>
                    <a:gd name="T62" fmla="*/ 81 w 103"/>
                    <a:gd name="T63" fmla="*/ 40 h 128"/>
                    <a:gd name="T64" fmla="*/ 82 w 103"/>
                    <a:gd name="T65" fmla="*/ 50 h 128"/>
                    <a:gd name="T66" fmla="*/ 80 w 103"/>
                    <a:gd name="T67" fmla="*/ 53 h 128"/>
                    <a:gd name="T68" fmla="*/ 88 w 103"/>
                    <a:gd name="T69" fmla="*/ 54 h 128"/>
                    <a:gd name="T70" fmla="*/ 92 w 103"/>
                    <a:gd name="T71" fmla="*/ 53 h 128"/>
                    <a:gd name="T72" fmla="*/ 96 w 103"/>
                    <a:gd name="T73" fmla="*/ 58 h 128"/>
                    <a:gd name="T74" fmla="*/ 96 w 103"/>
                    <a:gd name="T75" fmla="*/ 70 h 128"/>
                    <a:gd name="T76" fmla="*/ 88 w 103"/>
                    <a:gd name="T77" fmla="*/ 82 h 128"/>
                    <a:gd name="T78" fmla="*/ 84 w 103"/>
                    <a:gd name="T79" fmla="*/ 96 h 128"/>
                    <a:gd name="T80" fmla="*/ 70 w 103"/>
                    <a:gd name="T81" fmla="*/ 113 h 128"/>
                    <a:gd name="T82" fmla="*/ 52 w 103"/>
                    <a:gd name="T83" fmla="*/ 121 h 128"/>
                    <a:gd name="T84" fmla="*/ 39 w 103"/>
                    <a:gd name="T85" fmla="*/ 117 h 128"/>
                    <a:gd name="T86" fmla="*/ 23 w 103"/>
                    <a:gd name="T87" fmla="*/ 102 h 128"/>
                    <a:gd name="T88" fmla="*/ 15 w 103"/>
                    <a:gd name="T89" fmla="*/ 82 h 128"/>
                    <a:gd name="T90" fmla="*/ 10 w 103"/>
                    <a:gd name="T91" fmla="*/ 78 h 128"/>
                    <a:gd name="T92" fmla="*/ 7 w 103"/>
                    <a:gd name="T93"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3" h="128">
                      <a:moveTo>
                        <a:pt x="1" y="71"/>
                      </a:moveTo>
                      <a:lnTo>
                        <a:pt x="1" y="71"/>
                      </a:lnTo>
                      <a:lnTo>
                        <a:pt x="4" y="80"/>
                      </a:lnTo>
                      <a:lnTo>
                        <a:pt x="8" y="85"/>
                      </a:lnTo>
                      <a:lnTo>
                        <a:pt x="8" y="85"/>
                      </a:lnTo>
                      <a:lnTo>
                        <a:pt x="11" y="94"/>
                      </a:lnTo>
                      <a:lnTo>
                        <a:pt x="15" y="101"/>
                      </a:lnTo>
                      <a:lnTo>
                        <a:pt x="19" y="108"/>
                      </a:lnTo>
                      <a:lnTo>
                        <a:pt x="24" y="114"/>
                      </a:lnTo>
                      <a:lnTo>
                        <a:pt x="31" y="119"/>
                      </a:lnTo>
                      <a:lnTo>
                        <a:pt x="37" y="124"/>
                      </a:lnTo>
                      <a:lnTo>
                        <a:pt x="44" y="127"/>
                      </a:lnTo>
                      <a:lnTo>
                        <a:pt x="52" y="128"/>
                      </a:lnTo>
                      <a:lnTo>
                        <a:pt x="52" y="128"/>
                      </a:lnTo>
                      <a:lnTo>
                        <a:pt x="59" y="127"/>
                      </a:lnTo>
                      <a:lnTo>
                        <a:pt x="67" y="124"/>
                      </a:lnTo>
                      <a:lnTo>
                        <a:pt x="73" y="119"/>
                      </a:lnTo>
                      <a:lnTo>
                        <a:pt x="80" y="114"/>
                      </a:lnTo>
                      <a:lnTo>
                        <a:pt x="85" y="108"/>
                      </a:lnTo>
                      <a:lnTo>
                        <a:pt x="89" y="101"/>
                      </a:lnTo>
                      <a:lnTo>
                        <a:pt x="92" y="94"/>
                      </a:lnTo>
                      <a:lnTo>
                        <a:pt x="95" y="85"/>
                      </a:lnTo>
                      <a:lnTo>
                        <a:pt x="95" y="85"/>
                      </a:lnTo>
                      <a:lnTo>
                        <a:pt x="99" y="80"/>
                      </a:lnTo>
                      <a:lnTo>
                        <a:pt x="102" y="71"/>
                      </a:lnTo>
                      <a:lnTo>
                        <a:pt x="102" y="71"/>
                      </a:lnTo>
                      <a:lnTo>
                        <a:pt x="103" y="65"/>
                      </a:lnTo>
                      <a:lnTo>
                        <a:pt x="103" y="60"/>
                      </a:lnTo>
                      <a:lnTo>
                        <a:pt x="102" y="54"/>
                      </a:lnTo>
                      <a:lnTo>
                        <a:pt x="99" y="50"/>
                      </a:lnTo>
                      <a:lnTo>
                        <a:pt x="99" y="50"/>
                      </a:lnTo>
                      <a:lnTo>
                        <a:pt x="100" y="43"/>
                      </a:lnTo>
                      <a:lnTo>
                        <a:pt x="100" y="43"/>
                      </a:lnTo>
                      <a:lnTo>
                        <a:pt x="99" y="34"/>
                      </a:lnTo>
                      <a:lnTo>
                        <a:pt x="97" y="27"/>
                      </a:lnTo>
                      <a:lnTo>
                        <a:pt x="91" y="19"/>
                      </a:lnTo>
                      <a:lnTo>
                        <a:pt x="86" y="13"/>
                      </a:lnTo>
                      <a:lnTo>
                        <a:pt x="79" y="7"/>
                      </a:lnTo>
                      <a:lnTo>
                        <a:pt x="70" y="3"/>
                      </a:lnTo>
                      <a:lnTo>
                        <a:pt x="62" y="1"/>
                      </a:lnTo>
                      <a:lnTo>
                        <a:pt x="52" y="0"/>
                      </a:lnTo>
                      <a:lnTo>
                        <a:pt x="52" y="0"/>
                      </a:lnTo>
                      <a:lnTo>
                        <a:pt x="42" y="1"/>
                      </a:lnTo>
                      <a:lnTo>
                        <a:pt x="33" y="3"/>
                      </a:lnTo>
                      <a:lnTo>
                        <a:pt x="24" y="7"/>
                      </a:lnTo>
                      <a:lnTo>
                        <a:pt x="18" y="13"/>
                      </a:lnTo>
                      <a:lnTo>
                        <a:pt x="11" y="19"/>
                      </a:lnTo>
                      <a:lnTo>
                        <a:pt x="7" y="27"/>
                      </a:lnTo>
                      <a:lnTo>
                        <a:pt x="4" y="34"/>
                      </a:lnTo>
                      <a:lnTo>
                        <a:pt x="3" y="43"/>
                      </a:lnTo>
                      <a:lnTo>
                        <a:pt x="3" y="43"/>
                      </a:lnTo>
                      <a:lnTo>
                        <a:pt x="4" y="50"/>
                      </a:lnTo>
                      <a:lnTo>
                        <a:pt x="4" y="50"/>
                      </a:lnTo>
                      <a:lnTo>
                        <a:pt x="2" y="54"/>
                      </a:lnTo>
                      <a:lnTo>
                        <a:pt x="0" y="60"/>
                      </a:lnTo>
                      <a:lnTo>
                        <a:pt x="0" y="65"/>
                      </a:lnTo>
                      <a:lnTo>
                        <a:pt x="1" y="71"/>
                      </a:lnTo>
                      <a:lnTo>
                        <a:pt x="1" y="71"/>
                      </a:lnTo>
                      <a:close/>
                      <a:moveTo>
                        <a:pt x="7" y="59"/>
                      </a:moveTo>
                      <a:lnTo>
                        <a:pt x="7" y="59"/>
                      </a:lnTo>
                      <a:lnTo>
                        <a:pt x="9" y="55"/>
                      </a:lnTo>
                      <a:lnTo>
                        <a:pt x="11" y="53"/>
                      </a:lnTo>
                      <a:lnTo>
                        <a:pt x="11" y="53"/>
                      </a:lnTo>
                      <a:lnTo>
                        <a:pt x="13" y="53"/>
                      </a:lnTo>
                      <a:lnTo>
                        <a:pt x="16" y="54"/>
                      </a:lnTo>
                      <a:lnTo>
                        <a:pt x="19" y="59"/>
                      </a:lnTo>
                      <a:lnTo>
                        <a:pt x="19" y="59"/>
                      </a:lnTo>
                      <a:lnTo>
                        <a:pt x="23" y="53"/>
                      </a:lnTo>
                      <a:lnTo>
                        <a:pt x="23" y="53"/>
                      </a:lnTo>
                      <a:lnTo>
                        <a:pt x="21" y="50"/>
                      </a:lnTo>
                      <a:lnTo>
                        <a:pt x="21" y="50"/>
                      </a:lnTo>
                      <a:lnTo>
                        <a:pt x="21" y="46"/>
                      </a:lnTo>
                      <a:lnTo>
                        <a:pt x="21" y="44"/>
                      </a:lnTo>
                      <a:lnTo>
                        <a:pt x="23" y="40"/>
                      </a:lnTo>
                      <a:lnTo>
                        <a:pt x="25" y="39"/>
                      </a:lnTo>
                      <a:lnTo>
                        <a:pt x="25" y="39"/>
                      </a:lnTo>
                      <a:lnTo>
                        <a:pt x="27" y="39"/>
                      </a:lnTo>
                      <a:lnTo>
                        <a:pt x="29" y="40"/>
                      </a:lnTo>
                      <a:lnTo>
                        <a:pt x="34" y="44"/>
                      </a:lnTo>
                      <a:lnTo>
                        <a:pt x="34" y="44"/>
                      </a:lnTo>
                      <a:lnTo>
                        <a:pt x="38" y="47"/>
                      </a:lnTo>
                      <a:lnTo>
                        <a:pt x="43" y="49"/>
                      </a:lnTo>
                      <a:lnTo>
                        <a:pt x="43" y="49"/>
                      </a:lnTo>
                      <a:lnTo>
                        <a:pt x="49" y="50"/>
                      </a:lnTo>
                      <a:lnTo>
                        <a:pt x="53" y="50"/>
                      </a:lnTo>
                      <a:lnTo>
                        <a:pt x="58" y="50"/>
                      </a:lnTo>
                      <a:lnTo>
                        <a:pt x="63" y="49"/>
                      </a:lnTo>
                      <a:lnTo>
                        <a:pt x="63" y="49"/>
                      </a:lnTo>
                      <a:lnTo>
                        <a:pt x="67" y="47"/>
                      </a:lnTo>
                      <a:lnTo>
                        <a:pt x="71" y="44"/>
                      </a:lnTo>
                      <a:lnTo>
                        <a:pt x="71" y="44"/>
                      </a:lnTo>
                      <a:lnTo>
                        <a:pt x="74" y="40"/>
                      </a:lnTo>
                      <a:lnTo>
                        <a:pt x="75" y="39"/>
                      </a:lnTo>
                      <a:lnTo>
                        <a:pt x="79" y="39"/>
                      </a:lnTo>
                      <a:lnTo>
                        <a:pt x="79" y="39"/>
                      </a:lnTo>
                      <a:lnTo>
                        <a:pt x="81" y="40"/>
                      </a:lnTo>
                      <a:lnTo>
                        <a:pt x="82" y="44"/>
                      </a:lnTo>
                      <a:lnTo>
                        <a:pt x="83" y="46"/>
                      </a:lnTo>
                      <a:lnTo>
                        <a:pt x="82" y="50"/>
                      </a:lnTo>
                      <a:lnTo>
                        <a:pt x="82" y="50"/>
                      </a:lnTo>
                      <a:lnTo>
                        <a:pt x="80" y="53"/>
                      </a:lnTo>
                      <a:lnTo>
                        <a:pt x="80" y="53"/>
                      </a:lnTo>
                      <a:lnTo>
                        <a:pt x="84" y="59"/>
                      </a:lnTo>
                      <a:lnTo>
                        <a:pt x="84" y="59"/>
                      </a:lnTo>
                      <a:lnTo>
                        <a:pt x="88" y="54"/>
                      </a:lnTo>
                      <a:lnTo>
                        <a:pt x="90" y="53"/>
                      </a:lnTo>
                      <a:lnTo>
                        <a:pt x="92" y="53"/>
                      </a:lnTo>
                      <a:lnTo>
                        <a:pt x="92" y="53"/>
                      </a:lnTo>
                      <a:lnTo>
                        <a:pt x="94" y="54"/>
                      </a:lnTo>
                      <a:lnTo>
                        <a:pt x="96" y="58"/>
                      </a:lnTo>
                      <a:lnTo>
                        <a:pt x="96" y="58"/>
                      </a:lnTo>
                      <a:lnTo>
                        <a:pt x="97" y="63"/>
                      </a:lnTo>
                      <a:lnTo>
                        <a:pt x="96" y="70"/>
                      </a:lnTo>
                      <a:lnTo>
                        <a:pt x="96" y="70"/>
                      </a:lnTo>
                      <a:lnTo>
                        <a:pt x="92" y="78"/>
                      </a:lnTo>
                      <a:lnTo>
                        <a:pt x="90" y="80"/>
                      </a:lnTo>
                      <a:lnTo>
                        <a:pt x="88" y="82"/>
                      </a:lnTo>
                      <a:lnTo>
                        <a:pt x="88" y="82"/>
                      </a:lnTo>
                      <a:lnTo>
                        <a:pt x="87" y="88"/>
                      </a:lnTo>
                      <a:lnTo>
                        <a:pt x="84" y="96"/>
                      </a:lnTo>
                      <a:lnTo>
                        <a:pt x="80" y="102"/>
                      </a:lnTo>
                      <a:lnTo>
                        <a:pt x="75" y="108"/>
                      </a:lnTo>
                      <a:lnTo>
                        <a:pt x="70" y="113"/>
                      </a:lnTo>
                      <a:lnTo>
                        <a:pt x="65" y="117"/>
                      </a:lnTo>
                      <a:lnTo>
                        <a:pt x="58" y="119"/>
                      </a:lnTo>
                      <a:lnTo>
                        <a:pt x="52" y="121"/>
                      </a:lnTo>
                      <a:lnTo>
                        <a:pt x="52" y="121"/>
                      </a:lnTo>
                      <a:lnTo>
                        <a:pt x="44" y="119"/>
                      </a:lnTo>
                      <a:lnTo>
                        <a:pt x="39" y="117"/>
                      </a:lnTo>
                      <a:lnTo>
                        <a:pt x="33" y="113"/>
                      </a:lnTo>
                      <a:lnTo>
                        <a:pt x="27" y="108"/>
                      </a:lnTo>
                      <a:lnTo>
                        <a:pt x="23" y="102"/>
                      </a:lnTo>
                      <a:lnTo>
                        <a:pt x="20" y="96"/>
                      </a:lnTo>
                      <a:lnTo>
                        <a:pt x="17" y="88"/>
                      </a:lnTo>
                      <a:lnTo>
                        <a:pt x="15" y="82"/>
                      </a:lnTo>
                      <a:lnTo>
                        <a:pt x="15" y="82"/>
                      </a:lnTo>
                      <a:lnTo>
                        <a:pt x="12" y="80"/>
                      </a:lnTo>
                      <a:lnTo>
                        <a:pt x="10" y="78"/>
                      </a:lnTo>
                      <a:lnTo>
                        <a:pt x="8" y="70"/>
                      </a:lnTo>
                      <a:lnTo>
                        <a:pt x="8" y="70"/>
                      </a:lnTo>
                      <a:lnTo>
                        <a:pt x="7" y="64"/>
                      </a:lnTo>
                      <a:lnTo>
                        <a:pt x="7" y="59"/>
                      </a:lnTo>
                      <a:lnTo>
                        <a:pt x="7" y="5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900" dirty="0">
                    <a:latin typeface="Calibri" panose="020F0502020204030204" pitchFamily="34" charset="0"/>
                  </a:endParaRPr>
                </a:p>
              </p:txBody>
            </p:sp>
          </p:grpSp>
        </p:grpSp>
        <p:sp>
          <p:nvSpPr>
            <p:cNvPr id="147" name="Rounded Rectangle 146"/>
            <p:cNvSpPr/>
            <p:nvPr/>
          </p:nvSpPr>
          <p:spPr bwMode="auto">
            <a:xfrm>
              <a:off x="726609" y="4507896"/>
              <a:ext cx="1005840" cy="122408"/>
            </a:xfrm>
            <a:prstGeom prst="roundRect">
              <a:avLst/>
            </a:prstGeom>
            <a:noFill/>
            <a:ln w="3175" cap="flat" cmpd="sng" algn="ctr">
              <a:noFill/>
              <a:prstDash val="solid"/>
            </a:ln>
            <a:effectLst/>
          </p:spPr>
          <p:txBody>
            <a:bodyPr lIns="0" tIns="35981" rIns="0" bIns="35981" anchor="ctr"/>
            <a:lstStyle/>
            <a:p>
              <a:pPr algn="ctr" defTabSz="719587" fontAlgn="base">
                <a:spcBef>
                  <a:spcPct val="0"/>
                </a:spcBef>
                <a:spcAft>
                  <a:spcPct val="0"/>
                </a:spcAft>
                <a:defRPr/>
              </a:pPr>
              <a:r>
                <a:rPr lang="en-US" sz="1000" b="1" kern="0" dirty="0">
                  <a:solidFill>
                    <a:schemeClr val="tx2"/>
                  </a:solidFill>
                  <a:latin typeface="Calibri" panose="020F0502020204030204" pitchFamily="34" charset="0"/>
                  <a:ea typeface="ＭＳ Ｐゴシック" pitchFamily="34" charset="-128"/>
                  <a:cs typeface="Calibri" panose="020F0502020204030204" pitchFamily="34" charset="0"/>
                </a:rPr>
                <a:t>End Users</a:t>
              </a:r>
            </a:p>
          </p:txBody>
        </p:sp>
        <p:grpSp>
          <p:nvGrpSpPr>
            <p:cNvPr id="148" name="Group 147"/>
            <p:cNvGrpSpPr/>
            <p:nvPr/>
          </p:nvGrpSpPr>
          <p:grpSpPr>
            <a:xfrm>
              <a:off x="970611" y="4215255"/>
              <a:ext cx="577213" cy="281234"/>
              <a:chOff x="5141787" y="4948714"/>
              <a:chExt cx="782136" cy="381079"/>
            </a:xfrm>
            <a:solidFill>
              <a:srgbClr val="F28662"/>
            </a:solidFill>
          </p:grpSpPr>
          <p:grpSp>
            <p:nvGrpSpPr>
              <p:cNvPr id="221" name="Group 220"/>
              <p:cNvGrpSpPr/>
              <p:nvPr/>
            </p:nvGrpSpPr>
            <p:grpSpPr>
              <a:xfrm>
                <a:off x="5361420" y="5024913"/>
                <a:ext cx="315974" cy="304880"/>
                <a:chOff x="5529273" y="1898659"/>
                <a:chExt cx="350838" cy="325439"/>
              </a:xfrm>
              <a:grpFill/>
            </p:grpSpPr>
            <p:sp>
              <p:nvSpPr>
                <p:cNvPr id="228" name="Freeform 71"/>
                <p:cNvSpPr>
                  <a:spLocks/>
                </p:cNvSpPr>
                <p:nvPr/>
              </p:nvSpPr>
              <p:spPr bwMode="auto">
                <a:xfrm>
                  <a:off x="5529273" y="2101860"/>
                  <a:ext cx="350838" cy="122238"/>
                </a:xfrm>
                <a:custGeom>
                  <a:avLst/>
                  <a:gdLst>
                    <a:gd name="T0" fmla="*/ 186 w 221"/>
                    <a:gd name="T1" fmla="*/ 19 h 77"/>
                    <a:gd name="T2" fmla="*/ 152 w 221"/>
                    <a:gd name="T3" fmla="*/ 7 h 77"/>
                    <a:gd name="T4" fmla="*/ 146 w 221"/>
                    <a:gd name="T5" fmla="*/ 2 h 77"/>
                    <a:gd name="T6" fmla="*/ 145 w 221"/>
                    <a:gd name="T7" fmla="*/ 0 h 77"/>
                    <a:gd name="T8" fmla="*/ 132 w 221"/>
                    <a:gd name="T9" fmla="*/ 29 h 77"/>
                    <a:gd name="T10" fmla="*/ 120 w 221"/>
                    <a:gd name="T11" fmla="*/ 47 h 77"/>
                    <a:gd name="T12" fmla="*/ 117 w 221"/>
                    <a:gd name="T13" fmla="*/ 49 h 77"/>
                    <a:gd name="T14" fmla="*/ 118 w 221"/>
                    <a:gd name="T15" fmla="*/ 46 h 77"/>
                    <a:gd name="T16" fmla="*/ 119 w 221"/>
                    <a:gd name="T17" fmla="*/ 43 h 77"/>
                    <a:gd name="T18" fmla="*/ 116 w 221"/>
                    <a:gd name="T19" fmla="*/ 27 h 77"/>
                    <a:gd name="T20" fmla="*/ 124 w 221"/>
                    <a:gd name="T21" fmla="*/ 9 h 77"/>
                    <a:gd name="T22" fmla="*/ 97 w 221"/>
                    <a:gd name="T23" fmla="*/ 9 h 77"/>
                    <a:gd name="T24" fmla="*/ 107 w 221"/>
                    <a:gd name="T25" fmla="*/ 18 h 77"/>
                    <a:gd name="T26" fmla="*/ 100 w 221"/>
                    <a:gd name="T27" fmla="*/ 43 h 77"/>
                    <a:gd name="T28" fmla="*/ 101 w 221"/>
                    <a:gd name="T29" fmla="*/ 45 h 77"/>
                    <a:gd name="T30" fmla="*/ 102 w 221"/>
                    <a:gd name="T31" fmla="*/ 47 h 77"/>
                    <a:gd name="T32" fmla="*/ 102 w 221"/>
                    <a:gd name="T33" fmla="*/ 49 h 77"/>
                    <a:gd name="T34" fmla="*/ 96 w 221"/>
                    <a:gd name="T35" fmla="*/ 43 h 77"/>
                    <a:gd name="T36" fmla="*/ 81 w 221"/>
                    <a:gd name="T37" fmla="*/ 13 h 77"/>
                    <a:gd name="T38" fmla="*/ 76 w 221"/>
                    <a:gd name="T39" fmla="*/ 0 h 77"/>
                    <a:gd name="T40" fmla="*/ 72 w 221"/>
                    <a:gd name="T41" fmla="*/ 5 h 77"/>
                    <a:gd name="T42" fmla="*/ 63 w 221"/>
                    <a:gd name="T43" fmla="*/ 10 h 77"/>
                    <a:gd name="T44" fmla="*/ 35 w 221"/>
                    <a:gd name="T45" fmla="*/ 19 h 77"/>
                    <a:gd name="T46" fmla="*/ 26 w 221"/>
                    <a:gd name="T47" fmla="*/ 23 h 77"/>
                    <a:gd name="T48" fmla="*/ 14 w 221"/>
                    <a:gd name="T49" fmla="*/ 41 h 77"/>
                    <a:gd name="T50" fmla="*/ 2 w 221"/>
                    <a:gd name="T51" fmla="*/ 69 h 77"/>
                    <a:gd name="T52" fmla="*/ 111 w 221"/>
                    <a:gd name="T53" fmla="*/ 77 h 77"/>
                    <a:gd name="T54" fmla="*/ 221 w 221"/>
                    <a:gd name="T55" fmla="*/ 77 h 77"/>
                    <a:gd name="T56" fmla="*/ 211 w 221"/>
                    <a:gd name="T57" fmla="*/ 51 h 77"/>
                    <a:gd name="T58" fmla="*/ 201 w 221"/>
                    <a:gd name="T59" fmla="*/ 31 h 77"/>
                    <a:gd name="T60" fmla="*/ 190 w 221"/>
                    <a:gd name="T61" fmla="*/ 20 h 77"/>
                    <a:gd name="T62" fmla="*/ 186 w 221"/>
                    <a:gd name="T63" fmla="*/ 1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1" h="77">
                      <a:moveTo>
                        <a:pt x="186" y="19"/>
                      </a:moveTo>
                      <a:lnTo>
                        <a:pt x="186" y="19"/>
                      </a:lnTo>
                      <a:lnTo>
                        <a:pt x="157" y="10"/>
                      </a:lnTo>
                      <a:lnTo>
                        <a:pt x="152" y="7"/>
                      </a:lnTo>
                      <a:lnTo>
                        <a:pt x="148" y="5"/>
                      </a:lnTo>
                      <a:lnTo>
                        <a:pt x="146" y="2"/>
                      </a:lnTo>
                      <a:lnTo>
                        <a:pt x="145" y="0"/>
                      </a:lnTo>
                      <a:lnTo>
                        <a:pt x="145" y="0"/>
                      </a:lnTo>
                      <a:lnTo>
                        <a:pt x="140" y="13"/>
                      </a:lnTo>
                      <a:lnTo>
                        <a:pt x="132" y="29"/>
                      </a:lnTo>
                      <a:lnTo>
                        <a:pt x="125" y="43"/>
                      </a:lnTo>
                      <a:lnTo>
                        <a:pt x="120" y="47"/>
                      </a:lnTo>
                      <a:lnTo>
                        <a:pt x="117" y="49"/>
                      </a:lnTo>
                      <a:lnTo>
                        <a:pt x="117" y="49"/>
                      </a:lnTo>
                      <a:lnTo>
                        <a:pt x="118" y="47"/>
                      </a:lnTo>
                      <a:lnTo>
                        <a:pt x="118" y="46"/>
                      </a:lnTo>
                      <a:lnTo>
                        <a:pt x="119" y="44"/>
                      </a:lnTo>
                      <a:lnTo>
                        <a:pt x="119" y="43"/>
                      </a:lnTo>
                      <a:lnTo>
                        <a:pt x="119" y="43"/>
                      </a:lnTo>
                      <a:lnTo>
                        <a:pt x="116" y="27"/>
                      </a:lnTo>
                      <a:lnTo>
                        <a:pt x="114" y="18"/>
                      </a:lnTo>
                      <a:lnTo>
                        <a:pt x="124" y="9"/>
                      </a:lnTo>
                      <a:lnTo>
                        <a:pt x="111" y="9"/>
                      </a:lnTo>
                      <a:lnTo>
                        <a:pt x="97" y="9"/>
                      </a:lnTo>
                      <a:lnTo>
                        <a:pt x="107" y="18"/>
                      </a:lnTo>
                      <a:lnTo>
                        <a:pt x="107" y="18"/>
                      </a:lnTo>
                      <a:lnTo>
                        <a:pt x="104" y="27"/>
                      </a:lnTo>
                      <a:lnTo>
                        <a:pt x="100" y="43"/>
                      </a:lnTo>
                      <a:lnTo>
                        <a:pt x="100" y="43"/>
                      </a:lnTo>
                      <a:lnTo>
                        <a:pt x="101" y="45"/>
                      </a:lnTo>
                      <a:lnTo>
                        <a:pt x="101" y="46"/>
                      </a:lnTo>
                      <a:lnTo>
                        <a:pt x="102" y="47"/>
                      </a:lnTo>
                      <a:lnTo>
                        <a:pt x="102" y="49"/>
                      </a:lnTo>
                      <a:lnTo>
                        <a:pt x="102" y="49"/>
                      </a:lnTo>
                      <a:lnTo>
                        <a:pt x="100" y="47"/>
                      </a:lnTo>
                      <a:lnTo>
                        <a:pt x="96" y="43"/>
                      </a:lnTo>
                      <a:lnTo>
                        <a:pt x="88" y="29"/>
                      </a:lnTo>
                      <a:lnTo>
                        <a:pt x="81" y="13"/>
                      </a:lnTo>
                      <a:lnTo>
                        <a:pt x="76" y="0"/>
                      </a:lnTo>
                      <a:lnTo>
                        <a:pt x="76" y="0"/>
                      </a:lnTo>
                      <a:lnTo>
                        <a:pt x="75" y="3"/>
                      </a:lnTo>
                      <a:lnTo>
                        <a:pt x="72" y="5"/>
                      </a:lnTo>
                      <a:lnTo>
                        <a:pt x="68" y="7"/>
                      </a:lnTo>
                      <a:lnTo>
                        <a:pt x="63" y="10"/>
                      </a:lnTo>
                      <a:lnTo>
                        <a:pt x="35" y="19"/>
                      </a:lnTo>
                      <a:lnTo>
                        <a:pt x="35" y="19"/>
                      </a:lnTo>
                      <a:lnTo>
                        <a:pt x="31" y="21"/>
                      </a:lnTo>
                      <a:lnTo>
                        <a:pt x="26" y="23"/>
                      </a:lnTo>
                      <a:lnTo>
                        <a:pt x="20" y="31"/>
                      </a:lnTo>
                      <a:lnTo>
                        <a:pt x="14" y="41"/>
                      </a:lnTo>
                      <a:lnTo>
                        <a:pt x="9" y="51"/>
                      </a:lnTo>
                      <a:lnTo>
                        <a:pt x="2" y="69"/>
                      </a:lnTo>
                      <a:lnTo>
                        <a:pt x="0" y="77"/>
                      </a:lnTo>
                      <a:lnTo>
                        <a:pt x="111" y="77"/>
                      </a:lnTo>
                      <a:lnTo>
                        <a:pt x="221" y="77"/>
                      </a:lnTo>
                      <a:lnTo>
                        <a:pt x="221" y="77"/>
                      </a:lnTo>
                      <a:lnTo>
                        <a:pt x="219" y="69"/>
                      </a:lnTo>
                      <a:lnTo>
                        <a:pt x="211" y="51"/>
                      </a:lnTo>
                      <a:lnTo>
                        <a:pt x="207" y="41"/>
                      </a:lnTo>
                      <a:lnTo>
                        <a:pt x="201" y="31"/>
                      </a:lnTo>
                      <a:lnTo>
                        <a:pt x="194" y="23"/>
                      </a:lnTo>
                      <a:lnTo>
                        <a:pt x="190" y="20"/>
                      </a:lnTo>
                      <a:lnTo>
                        <a:pt x="186" y="19"/>
                      </a:lnTo>
                      <a:lnTo>
                        <a:pt x="186" y="1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900" dirty="0">
                    <a:latin typeface="Calibri" panose="020F0502020204030204" pitchFamily="34" charset="0"/>
                  </a:endParaRPr>
                </a:p>
              </p:txBody>
            </p:sp>
            <p:sp>
              <p:nvSpPr>
                <p:cNvPr id="229" name="Freeform 72"/>
                <p:cNvSpPr>
                  <a:spLocks noEditPoints="1"/>
                </p:cNvSpPr>
                <p:nvPr/>
              </p:nvSpPr>
              <p:spPr bwMode="auto">
                <a:xfrm>
                  <a:off x="5624523" y="1898659"/>
                  <a:ext cx="163513" cy="203201"/>
                </a:xfrm>
                <a:custGeom>
                  <a:avLst/>
                  <a:gdLst>
                    <a:gd name="T0" fmla="*/ 4 w 103"/>
                    <a:gd name="T1" fmla="*/ 80 h 128"/>
                    <a:gd name="T2" fmla="*/ 11 w 103"/>
                    <a:gd name="T3" fmla="*/ 94 h 128"/>
                    <a:gd name="T4" fmla="*/ 24 w 103"/>
                    <a:gd name="T5" fmla="*/ 114 h 128"/>
                    <a:gd name="T6" fmla="*/ 44 w 103"/>
                    <a:gd name="T7" fmla="*/ 127 h 128"/>
                    <a:gd name="T8" fmla="*/ 59 w 103"/>
                    <a:gd name="T9" fmla="*/ 127 h 128"/>
                    <a:gd name="T10" fmla="*/ 80 w 103"/>
                    <a:gd name="T11" fmla="*/ 114 h 128"/>
                    <a:gd name="T12" fmla="*/ 92 w 103"/>
                    <a:gd name="T13" fmla="*/ 94 h 128"/>
                    <a:gd name="T14" fmla="*/ 99 w 103"/>
                    <a:gd name="T15" fmla="*/ 80 h 128"/>
                    <a:gd name="T16" fmla="*/ 103 w 103"/>
                    <a:gd name="T17" fmla="*/ 65 h 128"/>
                    <a:gd name="T18" fmla="*/ 99 w 103"/>
                    <a:gd name="T19" fmla="*/ 50 h 128"/>
                    <a:gd name="T20" fmla="*/ 100 w 103"/>
                    <a:gd name="T21" fmla="*/ 43 h 128"/>
                    <a:gd name="T22" fmla="*/ 91 w 103"/>
                    <a:gd name="T23" fmla="*/ 19 h 128"/>
                    <a:gd name="T24" fmla="*/ 70 w 103"/>
                    <a:gd name="T25" fmla="*/ 3 h 128"/>
                    <a:gd name="T26" fmla="*/ 52 w 103"/>
                    <a:gd name="T27" fmla="*/ 0 h 128"/>
                    <a:gd name="T28" fmla="*/ 24 w 103"/>
                    <a:gd name="T29" fmla="*/ 7 h 128"/>
                    <a:gd name="T30" fmla="*/ 7 w 103"/>
                    <a:gd name="T31" fmla="*/ 27 h 128"/>
                    <a:gd name="T32" fmla="*/ 3 w 103"/>
                    <a:gd name="T33" fmla="*/ 43 h 128"/>
                    <a:gd name="T34" fmla="*/ 2 w 103"/>
                    <a:gd name="T35" fmla="*/ 54 h 128"/>
                    <a:gd name="T36" fmla="*/ 1 w 103"/>
                    <a:gd name="T37" fmla="*/ 71 h 128"/>
                    <a:gd name="T38" fmla="*/ 7 w 103"/>
                    <a:gd name="T39" fmla="*/ 59 h 128"/>
                    <a:gd name="T40" fmla="*/ 11 w 103"/>
                    <a:gd name="T41" fmla="*/ 53 h 128"/>
                    <a:gd name="T42" fmla="*/ 19 w 103"/>
                    <a:gd name="T43" fmla="*/ 59 h 128"/>
                    <a:gd name="T44" fmla="*/ 23 w 103"/>
                    <a:gd name="T45" fmla="*/ 53 h 128"/>
                    <a:gd name="T46" fmla="*/ 21 w 103"/>
                    <a:gd name="T47" fmla="*/ 46 h 128"/>
                    <a:gd name="T48" fmla="*/ 25 w 103"/>
                    <a:gd name="T49" fmla="*/ 39 h 128"/>
                    <a:gd name="T50" fmla="*/ 29 w 103"/>
                    <a:gd name="T51" fmla="*/ 40 h 128"/>
                    <a:gd name="T52" fmla="*/ 38 w 103"/>
                    <a:gd name="T53" fmla="*/ 47 h 128"/>
                    <a:gd name="T54" fmla="*/ 49 w 103"/>
                    <a:gd name="T55" fmla="*/ 50 h 128"/>
                    <a:gd name="T56" fmla="*/ 63 w 103"/>
                    <a:gd name="T57" fmla="*/ 49 h 128"/>
                    <a:gd name="T58" fmla="*/ 71 w 103"/>
                    <a:gd name="T59" fmla="*/ 44 h 128"/>
                    <a:gd name="T60" fmla="*/ 75 w 103"/>
                    <a:gd name="T61" fmla="*/ 39 h 128"/>
                    <a:gd name="T62" fmla="*/ 81 w 103"/>
                    <a:gd name="T63" fmla="*/ 40 h 128"/>
                    <a:gd name="T64" fmla="*/ 82 w 103"/>
                    <a:gd name="T65" fmla="*/ 50 h 128"/>
                    <a:gd name="T66" fmla="*/ 80 w 103"/>
                    <a:gd name="T67" fmla="*/ 53 h 128"/>
                    <a:gd name="T68" fmla="*/ 88 w 103"/>
                    <a:gd name="T69" fmla="*/ 54 h 128"/>
                    <a:gd name="T70" fmla="*/ 92 w 103"/>
                    <a:gd name="T71" fmla="*/ 53 h 128"/>
                    <a:gd name="T72" fmla="*/ 96 w 103"/>
                    <a:gd name="T73" fmla="*/ 58 h 128"/>
                    <a:gd name="T74" fmla="*/ 96 w 103"/>
                    <a:gd name="T75" fmla="*/ 70 h 128"/>
                    <a:gd name="T76" fmla="*/ 88 w 103"/>
                    <a:gd name="T77" fmla="*/ 82 h 128"/>
                    <a:gd name="T78" fmla="*/ 84 w 103"/>
                    <a:gd name="T79" fmla="*/ 96 h 128"/>
                    <a:gd name="T80" fmla="*/ 70 w 103"/>
                    <a:gd name="T81" fmla="*/ 113 h 128"/>
                    <a:gd name="T82" fmla="*/ 52 w 103"/>
                    <a:gd name="T83" fmla="*/ 121 h 128"/>
                    <a:gd name="T84" fmla="*/ 39 w 103"/>
                    <a:gd name="T85" fmla="*/ 117 h 128"/>
                    <a:gd name="T86" fmla="*/ 23 w 103"/>
                    <a:gd name="T87" fmla="*/ 102 h 128"/>
                    <a:gd name="T88" fmla="*/ 15 w 103"/>
                    <a:gd name="T89" fmla="*/ 82 h 128"/>
                    <a:gd name="T90" fmla="*/ 10 w 103"/>
                    <a:gd name="T91" fmla="*/ 78 h 128"/>
                    <a:gd name="T92" fmla="*/ 7 w 103"/>
                    <a:gd name="T93"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3" h="128">
                      <a:moveTo>
                        <a:pt x="1" y="71"/>
                      </a:moveTo>
                      <a:lnTo>
                        <a:pt x="1" y="71"/>
                      </a:lnTo>
                      <a:lnTo>
                        <a:pt x="4" y="80"/>
                      </a:lnTo>
                      <a:lnTo>
                        <a:pt x="8" y="85"/>
                      </a:lnTo>
                      <a:lnTo>
                        <a:pt x="8" y="85"/>
                      </a:lnTo>
                      <a:lnTo>
                        <a:pt x="11" y="94"/>
                      </a:lnTo>
                      <a:lnTo>
                        <a:pt x="15" y="101"/>
                      </a:lnTo>
                      <a:lnTo>
                        <a:pt x="19" y="108"/>
                      </a:lnTo>
                      <a:lnTo>
                        <a:pt x="24" y="114"/>
                      </a:lnTo>
                      <a:lnTo>
                        <a:pt x="31" y="119"/>
                      </a:lnTo>
                      <a:lnTo>
                        <a:pt x="37" y="124"/>
                      </a:lnTo>
                      <a:lnTo>
                        <a:pt x="44" y="127"/>
                      </a:lnTo>
                      <a:lnTo>
                        <a:pt x="52" y="128"/>
                      </a:lnTo>
                      <a:lnTo>
                        <a:pt x="52" y="128"/>
                      </a:lnTo>
                      <a:lnTo>
                        <a:pt x="59" y="127"/>
                      </a:lnTo>
                      <a:lnTo>
                        <a:pt x="67" y="124"/>
                      </a:lnTo>
                      <a:lnTo>
                        <a:pt x="73" y="119"/>
                      </a:lnTo>
                      <a:lnTo>
                        <a:pt x="80" y="114"/>
                      </a:lnTo>
                      <a:lnTo>
                        <a:pt x="85" y="108"/>
                      </a:lnTo>
                      <a:lnTo>
                        <a:pt x="89" y="101"/>
                      </a:lnTo>
                      <a:lnTo>
                        <a:pt x="92" y="94"/>
                      </a:lnTo>
                      <a:lnTo>
                        <a:pt x="95" y="85"/>
                      </a:lnTo>
                      <a:lnTo>
                        <a:pt x="95" y="85"/>
                      </a:lnTo>
                      <a:lnTo>
                        <a:pt x="99" y="80"/>
                      </a:lnTo>
                      <a:lnTo>
                        <a:pt x="102" y="71"/>
                      </a:lnTo>
                      <a:lnTo>
                        <a:pt x="102" y="71"/>
                      </a:lnTo>
                      <a:lnTo>
                        <a:pt x="103" y="65"/>
                      </a:lnTo>
                      <a:lnTo>
                        <a:pt x="103" y="60"/>
                      </a:lnTo>
                      <a:lnTo>
                        <a:pt x="102" y="54"/>
                      </a:lnTo>
                      <a:lnTo>
                        <a:pt x="99" y="50"/>
                      </a:lnTo>
                      <a:lnTo>
                        <a:pt x="99" y="50"/>
                      </a:lnTo>
                      <a:lnTo>
                        <a:pt x="100" y="43"/>
                      </a:lnTo>
                      <a:lnTo>
                        <a:pt x="100" y="43"/>
                      </a:lnTo>
                      <a:lnTo>
                        <a:pt x="99" y="34"/>
                      </a:lnTo>
                      <a:lnTo>
                        <a:pt x="97" y="27"/>
                      </a:lnTo>
                      <a:lnTo>
                        <a:pt x="91" y="19"/>
                      </a:lnTo>
                      <a:lnTo>
                        <a:pt x="86" y="13"/>
                      </a:lnTo>
                      <a:lnTo>
                        <a:pt x="79" y="7"/>
                      </a:lnTo>
                      <a:lnTo>
                        <a:pt x="70" y="3"/>
                      </a:lnTo>
                      <a:lnTo>
                        <a:pt x="62" y="1"/>
                      </a:lnTo>
                      <a:lnTo>
                        <a:pt x="52" y="0"/>
                      </a:lnTo>
                      <a:lnTo>
                        <a:pt x="52" y="0"/>
                      </a:lnTo>
                      <a:lnTo>
                        <a:pt x="42" y="1"/>
                      </a:lnTo>
                      <a:lnTo>
                        <a:pt x="33" y="3"/>
                      </a:lnTo>
                      <a:lnTo>
                        <a:pt x="24" y="7"/>
                      </a:lnTo>
                      <a:lnTo>
                        <a:pt x="18" y="13"/>
                      </a:lnTo>
                      <a:lnTo>
                        <a:pt x="11" y="19"/>
                      </a:lnTo>
                      <a:lnTo>
                        <a:pt x="7" y="27"/>
                      </a:lnTo>
                      <a:lnTo>
                        <a:pt x="4" y="34"/>
                      </a:lnTo>
                      <a:lnTo>
                        <a:pt x="3" y="43"/>
                      </a:lnTo>
                      <a:lnTo>
                        <a:pt x="3" y="43"/>
                      </a:lnTo>
                      <a:lnTo>
                        <a:pt x="4" y="50"/>
                      </a:lnTo>
                      <a:lnTo>
                        <a:pt x="4" y="50"/>
                      </a:lnTo>
                      <a:lnTo>
                        <a:pt x="2" y="54"/>
                      </a:lnTo>
                      <a:lnTo>
                        <a:pt x="0" y="60"/>
                      </a:lnTo>
                      <a:lnTo>
                        <a:pt x="0" y="65"/>
                      </a:lnTo>
                      <a:lnTo>
                        <a:pt x="1" y="71"/>
                      </a:lnTo>
                      <a:lnTo>
                        <a:pt x="1" y="71"/>
                      </a:lnTo>
                      <a:close/>
                      <a:moveTo>
                        <a:pt x="7" y="59"/>
                      </a:moveTo>
                      <a:lnTo>
                        <a:pt x="7" y="59"/>
                      </a:lnTo>
                      <a:lnTo>
                        <a:pt x="9" y="55"/>
                      </a:lnTo>
                      <a:lnTo>
                        <a:pt x="11" y="53"/>
                      </a:lnTo>
                      <a:lnTo>
                        <a:pt x="11" y="53"/>
                      </a:lnTo>
                      <a:lnTo>
                        <a:pt x="13" y="53"/>
                      </a:lnTo>
                      <a:lnTo>
                        <a:pt x="16" y="54"/>
                      </a:lnTo>
                      <a:lnTo>
                        <a:pt x="19" y="59"/>
                      </a:lnTo>
                      <a:lnTo>
                        <a:pt x="19" y="59"/>
                      </a:lnTo>
                      <a:lnTo>
                        <a:pt x="23" y="53"/>
                      </a:lnTo>
                      <a:lnTo>
                        <a:pt x="23" y="53"/>
                      </a:lnTo>
                      <a:lnTo>
                        <a:pt x="21" y="50"/>
                      </a:lnTo>
                      <a:lnTo>
                        <a:pt x="21" y="50"/>
                      </a:lnTo>
                      <a:lnTo>
                        <a:pt x="21" y="46"/>
                      </a:lnTo>
                      <a:lnTo>
                        <a:pt x="21" y="44"/>
                      </a:lnTo>
                      <a:lnTo>
                        <a:pt x="23" y="40"/>
                      </a:lnTo>
                      <a:lnTo>
                        <a:pt x="25" y="39"/>
                      </a:lnTo>
                      <a:lnTo>
                        <a:pt x="25" y="39"/>
                      </a:lnTo>
                      <a:lnTo>
                        <a:pt x="27" y="39"/>
                      </a:lnTo>
                      <a:lnTo>
                        <a:pt x="29" y="40"/>
                      </a:lnTo>
                      <a:lnTo>
                        <a:pt x="34" y="44"/>
                      </a:lnTo>
                      <a:lnTo>
                        <a:pt x="34" y="44"/>
                      </a:lnTo>
                      <a:lnTo>
                        <a:pt x="38" y="47"/>
                      </a:lnTo>
                      <a:lnTo>
                        <a:pt x="43" y="49"/>
                      </a:lnTo>
                      <a:lnTo>
                        <a:pt x="43" y="49"/>
                      </a:lnTo>
                      <a:lnTo>
                        <a:pt x="49" y="50"/>
                      </a:lnTo>
                      <a:lnTo>
                        <a:pt x="53" y="50"/>
                      </a:lnTo>
                      <a:lnTo>
                        <a:pt x="58" y="50"/>
                      </a:lnTo>
                      <a:lnTo>
                        <a:pt x="63" y="49"/>
                      </a:lnTo>
                      <a:lnTo>
                        <a:pt x="63" y="49"/>
                      </a:lnTo>
                      <a:lnTo>
                        <a:pt x="67" y="47"/>
                      </a:lnTo>
                      <a:lnTo>
                        <a:pt x="71" y="44"/>
                      </a:lnTo>
                      <a:lnTo>
                        <a:pt x="71" y="44"/>
                      </a:lnTo>
                      <a:lnTo>
                        <a:pt x="74" y="40"/>
                      </a:lnTo>
                      <a:lnTo>
                        <a:pt x="75" y="39"/>
                      </a:lnTo>
                      <a:lnTo>
                        <a:pt x="79" y="39"/>
                      </a:lnTo>
                      <a:lnTo>
                        <a:pt x="79" y="39"/>
                      </a:lnTo>
                      <a:lnTo>
                        <a:pt x="81" y="40"/>
                      </a:lnTo>
                      <a:lnTo>
                        <a:pt x="82" y="44"/>
                      </a:lnTo>
                      <a:lnTo>
                        <a:pt x="83" y="46"/>
                      </a:lnTo>
                      <a:lnTo>
                        <a:pt x="82" y="50"/>
                      </a:lnTo>
                      <a:lnTo>
                        <a:pt x="82" y="50"/>
                      </a:lnTo>
                      <a:lnTo>
                        <a:pt x="80" y="53"/>
                      </a:lnTo>
                      <a:lnTo>
                        <a:pt x="80" y="53"/>
                      </a:lnTo>
                      <a:lnTo>
                        <a:pt x="84" y="59"/>
                      </a:lnTo>
                      <a:lnTo>
                        <a:pt x="84" y="59"/>
                      </a:lnTo>
                      <a:lnTo>
                        <a:pt x="88" y="54"/>
                      </a:lnTo>
                      <a:lnTo>
                        <a:pt x="90" y="53"/>
                      </a:lnTo>
                      <a:lnTo>
                        <a:pt x="92" y="53"/>
                      </a:lnTo>
                      <a:lnTo>
                        <a:pt x="92" y="53"/>
                      </a:lnTo>
                      <a:lnTo>
                        <a:pt x="94" y="54"/>
                      </a:lnTo>
                      <a:lnTo>
                        <a:pt x="96" y="58"/>
                      </a:lnTo>
                      <a:lnTo>
                        <a:pt x="96" y="58"/>
                      </a:lnTo>
                      <a:lnTo>
                        <a:pt x="97" y="63"/>
                      </a:lnTo>
                      <a:lnTo>
                        <a:pt x="96" y="70"/>
                      </a:lnTo>
                      <a:lnTo>
                        <a:pt x="96" y="70"/>
                      </a:lnTo>
                      <a:lnTo>
                        <a:pt x="92" y="78"/>
                      </a:lnTo>
                      <a:lnTo>
                        <a:pt x="90" y="80"/>
                      </a:lnTo>
                      <a:lnTo>
                        <a:pt x="88" y="82"/>
                      </a:lnTo>
                      <a:lnTo>
                        <a:pt x="88" y="82"/>
                      </a:lnTo>
                      <a:lnTo>
                        <a:pt x="87" y="88"/>
                      </a:lnTo>
                      <a:lnTo>
                        <a:pt x="84" y="96"/>
                      </a:lnTo>
                      <a:lnTo>
                        <a:pt x="80" y="102"/>
                      </a:lnTo>
                      <a:lnTo>
                        <a:pt x="75" y="108"/>
                      </a:lnTo>
                      <a:lnTo>
                        <a:pt x="70" y="113"/>
                      </a:lnTo>
                      <a:lnTo>
                        <a:pt x="65" y="117"/>
                      </a:lnTo>
                      <a:lnTo>
                        <a:pt x="58" y="119"/>
                      </a:lnTo>
                      <a:lnTo>
                        <a:pt x="52" y="121"/>
                      </a:lnTo>
                      <a:lnTo>
                        <a:pt x="52" y="121"/>
                      </a:lnTo>
                      <a:lnTo>
                        <a:pt x="44" y="119"/>
                      </a:lnTo>
                      <a:lnTo>
                        <a:pt x="39" y="117"/>
                      </a:lnTo>
                      <a:lnTo>
                        <a:pt x="33" y="113"/>
                      </a:lnTo>
                      <a:lnTo>
                        <a:pt x="27" y="108"/>
                      </a:lnTo>
                      <a:lnTo>
                        <a:pt x="23" y="102"/>
                      </a:lnTo>
                      <a:lnTo>
                        <a:pt x="20" y="96"/>
                      </a:lnTo>
                      <a:lnTo>
                        <a:pt x="17" y="88"/>
                      </a:lnTo>
                      <a:lnTo>
                        <a:pt x="15" y="82"/>
                      </a:lnTo>
                      <a:lnTo>
                        <a:pt x="15" y="82"/>
                      </a:lnTo>
                      <a:lnTo>
                        <a:pt x="12" y="80"/>
                      </a:lnTo>
                      <a:lnTo>
                        <a:pt x="10" y="78"/>
                      </a:lnTo>
                      <a:lnTo>
                        <a:pt x="8" y="70"/>
                      </a:lnTo>
                      <a:lnTo>
                        <a:pt x="8" y="70"/>
                      </a:lnTo>
                      <a:lnTo>
                        <a:pt x="7" y="64"/>
                      </a:lnTo>
                      <a:lnTo>
                        <a:pt x="7" y="59"/>
                      </a:lnTo>
                      <a:lnTo>
                        <a:pt x="7" y="5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900" dirty="0">
                    <a:latin typeface="Calibri" panose="020F0502020204030204" pitchFamily="34" charset="0"/>
                  </a:endParaRPr>
                </a:p>
              </p:txBody>
            </p:sp>
          </p:grpSp>
          <p:grpSp>
            <p:nvGrpSpPr>
              <p:cNvPr id="222" name="Group 221"/>
              <p:cNvGrpSpPr/>
              <p:nvPr/>
            </p:nvGrpSpPr>
            <p:grpSpPr>
              <a:xfrm>
                <a:off x="5607949" y="4948714"/>
                <a:ext cx="315974" cy="304880"/>
                <a:chOff x="5529273" y="1898659"/>
                <a:chExt cx="350838" cy="325439"/>
              </a:xfrm>
              <a:grpFill/>
            </p:grpSpPr>
            <p:sp>
              <p:nvSpPr>
                <p:cNvPr id="226" name="Freeform 71"/>
                <p:cNvSpPr>
                  <a:spLocks/>
                </p:cNvSpPr>
                <p:nvPr/>
              </p:nvSpPr>
              <p:spPr bwMode="auto">
                <a:xfrm>
                  <a:off x="5529273" y="2101860"/>
                  <a:ext cx="350838" cy="122238"/>
                </a:xfrm>
                <a:custGeom>
                  <a:avLst/>
                  <a:gdLst>
                    <a:gd name="T0" fmla="*/ 186 w 221"/>
                    <a:gd name="T1" fmla="*/ 19 h 77"/>
                    <a:gd name="T2" fmla="*/ 152 w 221"/>
                    <a:gd name="T3" fmla="*/ 7 h 77"/>
                    <a:gd name="T4" fmla="*/ 146 w 221"/>
                    <a:gd name="T5" fmla="*/ 2 h 77"/>
                    <a:gd name="T6" fmla="*/ 145 w 221"/>
                    <a:gd name="T7" fmla="*/ 0 h 77"/>
                    <a:gd name="T8" fmla="*/ 132 w 221"/>
                    <a:gd name="T9" fmla="*/ 29 h 77"/>
                    <a:gd name="T10" fmla="*/ 120 w 221"/>
                    <a:gd name="T11" fmla="*/ 47 h 77"/>
                    <a:gd name="T12" fmla="*/ 117 w 221"/>
                    <a:gd name="T13" fmla="*/ 49 h 77"/>
                    <a:gd name="T14" fmla="*/ 118 w 221"/>
                    <a:gd name="T15" fmla="*/ 46 h 77"/>
                    <a:gd name="T16" fmla="*/ 119 w 221"/>
                    <a:gd name="T17" fmla="*/ 43 h 77"/>
                    <a:gd name="T18" fmla="*/ 116 w 221"/>
                    <a:gd name="T19" fmla="*/ 27 h 77"/>
                    <a:gd name="T20" fmla="*/ 124 w 221"/>
                    <a:gd name="T21" fmla="*/ 9 h 77"/>
                    <a:gd name="T22" fmla="*/ 97 w 221"/>
                    <a:gd name="T23" fmla="*/ 9 h 77"/>
                    <a:gd name="T24" fmla="*/ 107 w 221"/>
                    <a:gd name="T25" fmla="*/ 18 h 77"/>
                    <a:gd name="T26" fmla="*/ 100 w 221"/>
                    <a:gd name="T27" fmla="*/ 43 h 77"/>
                    <a:gd name="T28" fmla="*/ 101 w 221"/>
                    <a:gd name="T29" fmla="*/ 45 h 77"/>
                    <a:gd name="T30" fmla="*/ 102 w 221"/>
                    <a:gd name="T31" fmla="*/ 47 h 77"/>
                    <a:gd name="T32" fmla="*/ 102 w 221"/>
                    <a:gd name="T33" fmla="*/ 49 h 77"/>
                    <a:gd name="T34" fmla="*/ 96 w 221"/>
                    <a:gd name="T35" fmla="*/ 43 h 77"/>
                    <a:gd name="T36" fmla="*/ 81 w 221"/>
                    <a:gd name="T37" fmla="*/ 13 h 77"/>
                    <a:gd name="T38" fmla="*/ 76 w 221"/>
                    <a:gd name="T39" fmla="*/ 0 h 77"/>
                    <a:gd name="T40" fmla="*/ 72 w 221"/>
                    <a:gd name="T41" fmla="*/ 5 h 77"/>
                    <a:gd name="T42" fmla="*/ 63 w 221"/>
                    <a:gd name="T43" fmla="*/ 10 h 77"/>
                    <a:gd name="T44" fmla="*/ 35 w 221"/>
                    <a:gd name="T45" fmla="*/ 19 h 77"/>
                    <a:gd name="T46" fmla="*/ 26 w 221"/>
                    <a:gd name="T47" fmla="*/ 23 h 77"/>
                    <a:gd name="T48" fmla="*/ 14 w 221"/>
                    <a:gd name="T49" fmla="*/ 41 h 77"/>
                    <a:gd name="T50" fmla="*/ 2 w 221"/>
                    <a:gd name="T51" fmla="*/ 69 h 77"/>
                    <a:gd name="T52" fmla="*/ 111 w 221"/>
                    <a:gd name="T53" fmla="*/ 77 h 77"/>
                    <a:gd name="T54" fmla="*/ 221 w 221"/>
                    <a:gd name="T55" fmla="*/ 77 h 77"/>
                    <a:gd name="T56" fmla="*/ 211 w 221"/>
                    <a:gd name="T57" fmla="*/ 51 h 77"/>
                    <a:gd name="T58" fmla="*/ 201 w 221"/>
                    <a:gd name="T59" fmla="*/ 31 h 77"/>
                    <a:gd name="T60" fmla="*/ 190 w 221"/>
                    <a:gd name="T61" fmla="*/ 20 h 77"/>
                    <a:gd name="T62" fmla="*/ 186 w 221"/>
                    <a:gd name="T63" fmla="*/ 1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1" h="77">
                      <a:moveTo>
                        <a:pt x="186" y="19"/>
                      </a:moveTo>
                      <a:lnTo>
                        <a:pt x="186" y="19"/>
                      </a:lnTo>
                      <a:lnTo>
                        <a:pt x="157" y="10"/>
                      </a:lnTo>
                      <a:lnTo>
                        <a:pt x="152" y="7"/>
                      </a:lnTo>
                      <a:lnTo>
                        <a:pt x="148" y="5"/>
                      </a:lnTo>
                      <a:lnTo>
                        <a:pt x="146" y="2"/>
                      </a:lnTo>
                      <a:lnTo>
                        <a:pt x="145" y="0"/>
                      </a:lnTo>
                      <a:lnTo>
                        <a:pt x="145" y="0"/>
                      </a:lnTo>
                      <a:lnTo>
                        <a:pt x="140" y="13"/>
                      </a:lnTo>
                      <a:lnTo>
                        <a:pt x="132" y="29"/>
                      </a:lnTo>
                      <a:lnTo>
                        <a:pt x="125" y="43"/>
                      </a:lnTo>
                      <a:lnTo>
                        <a:pt x="120" y="47"/>
                      </a:lnTo>
                      <a:lnTo>
                        <a:pt x="117" y="49"/>
                      </a:lnTo>
                      <a:lnTo>
                        <a:pt x="117" y="49"/>
                      </a:lnTo>
                      <a:lnTo>
                        <a:pt x="118" y="47"/>
                      </a:lnTo>
                      <a:lnTo>
                        <a:pt x="118" y="46"/>
                      </a:lnTo>
                      <a:lnTo>
                        <a:pt x="119" y="44"/>
                      </a:lnTo>
                      <a:lnTo>
                        <a:pt x="119" y="43"/>
                      </a:lnTo>
                      <a:lnTo>
                        <a:pt x="119" y="43"/>
                      </a:lnTo>
                      <a:lnTo>
                        <a:pt x="116" y="27"/>
                      </a:lnTo>
                      <a:lnTo>
                        <a:pt x="114" y="18"/>
                      </a:lnTo>
                      <a:lnTo>
                        <a:pt x="124" y="9"/>
                      </a:lnTo>
                      <a:lnTo>
                        <a:pt x="111" y="9"/>
                      </a:lnTo>
                      <a:lnTo>
                        <a:pt x="97" y="9"/>
                      </a:lnTo>
                      <a:lnTo>
                        <a:pt x="107" y="18"/>
                      </a:lnTo>
                      <a:lnTo>
                        <a:pt x="107" y="18"/>
                      </a:lnTo>
                      <a:lnTo>
                        <a:pt x="104" y="27"/>
                      </a:lnTo>
                      <a:lnTo>
                        <a:pt x="100" y="43"/>
                      </a:lnTo>
                      <a:lnTo>
                        <a:pt x="100" y="43"/>
                      </a:lnTo>
                      <a:lnTo>
                        <a:pt x="101" y="45"/>
                      </a:lnTo>
                      <a:lnTo>
                        <a:pt x="101" y="46"/>
                      </a:lnTo>
                      <a:lnTo>
                        <a:pt x="102" y="47"/>
                      </a:lnTo>
                      <a:lnTo>
                        <a:pt x="102" y="49"/>
                      </a:lnTo>
                      <a:lnTo>
                        <a:pt x="102" y="49"/>
                      </a:lnTo>
                      <a:lnTo>
                        <a:pt x="100" y="47"/>
                      </a:lnTo>
                      <a:lnTo>
                        <a:pt x="96" y="43"/>
                      </a:lnTo>
                      <a:lnTo>
                        <a:pt x="88" y="29"/>
                      </a:lnTo>
                      <a:lnTo>
                        <a:pt x="81" y="13"/>
                      </a:lnTo>
                      <a:lnTo>
                        <a:pt x="76" y="0"/>
                      </a:lnTo>
                      <a:lnTo>
                        <a:pt x="76" y="0"/>
                      </a:lnTo>
                      <a:lnTo>
                        <a:pt x="75" y="3"/>
                      </a:lnTo>
                      <a:lnTo>
                        <a:pt x="72" y="5"/>
                      </a:lnTo>
                      <a:lnTo>
                        <a:pt x="68" y="7"/>
                      </a:lnTo>
                      <a:lnTo>
                        <a:pt x="63" y="10"/>
                      </a:lnTo>
                      <a:lnTo>
                        <a:pt x="35" y="19"/>
                      </a:lnTo>
                      <a:lnTo>
                        <a:pt x="35" y="19"/>
                      </a:lnTo>
                      <a:lnTo>
                        <a:pt x="31" y="21"/>
                      </a:lnTo>
                      <a:lnTo>
                        <a:pt x="26" y="23"/>
                      </a:lnTo>
                      <a:lnTo>
                        <a:pt x="20" y="31"/>
                      </a:lnTo>
                      <a:lnTo>
                        <a:pt x="14" y="41"/>
                      </a:lnTo>
                      <a:lnTo>
                        <a:pt x="9" y="51"/>
                      </a:lnTo>
                      <a:lnTo>
                        <a:pt x="2" y="69"/>
                      </a:lnTo>
                      <a:lnTo>
                        <a:pt x="0" y="77"/>
                      </a:lnTo>
                      <a:lnTo>
                        <a:pt x="111" y="77"/>
                      </a:lnTo>
                      <a:lnTo>
                        <a:pt x="221" y="77"/>
                      </a:lnTo>
                      <a:lnTo>
                        <a:pt x="221" y="77"/>
                      </a:lnTo>
                      <a:lnTo>
                        <a:pt x="219" y="69"/>
                      </a:lnTo>
                      <a:lnTo>
                        <a:pt x="211" y="51"/>
                      </a:lnTo>
                      <a:lnTo>
                        <a:pt x="207" y="41"/>
                      </a:lnTo>
                      <a:lnTo>
                        <a:pt x="201" y="31"/>
                      </a:lnTo>
                      <a:lnTo>
                        <a:pt x="194" y="23"/>
                      </a:lnTo>
                      <a:lnTo>
                        <a:pt x="190" y="20"/>
                      </a:lnTo>
                      <a:lnTo>
                        <a:pt x="186" y="19"/>
                      </a:lnTo>
                      <a:lnTo>
                        <a:pt x="186" y="1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900" dirty="0">
                    <a:latin typeface="Calibri" panose="020F0502020204030204" pitchFamily="34" charset="0"/>
                  </a:endParaRPr>
                </a:p>
              </p:txBody>
            </p:sp>
            <p:sp>
              <p:nvSpPr>
                <p:cNvPr id="227" name="Freeform 72"/>
                <p:cNvSpPr>
                  <a:spLocks noEditPoints="1"/>
                </p:cNvSpPr>
                <p:nvPr/>
              </p:nvSpPr>
              <p:spPr bwMode="auto">
                <a:xfrm>
                  <a:off x="5617549" y="1898659"/>
                  <a:ext cx="163513" cy="203201"/>
                </a:xfrm>
                <a:custGeom>
                  <a:avLst/>
                  <a:gdLst>
                    <a:gd name="T0" fmla="*/ 4 w 103"/>
                    <a:gd name="T1" fmla="*/ 80 h 128"/>
                    <a:gd name="T2" fmla="*/ 11 w 103"/>
                    <a:gd name="T3" fmla="*/ 94 h 128"/>
                    <a:gd name="T4" fmla="*/ 24 w 103"/>
                    <a:gd name="T5" fmla="*/ 114 h 128"/>
                    <a:gd name="T6" fmla="*/ 44 w 103"/>
                    <a:gd name="T7" fmla="*/ 127 h 128"/>
                    <a:gd name="T8" fmla="*/ 59 w 103"/>
                    <a:gd name="T9" fmla="*/ 127 h 128"/>
                    <a:gd name="T10" fmla="*/ 80 w 103"/>
                    <a:gd name="T11" fmla="*/ 114 h 128"/>
                    <a:gd name="T12" fmla="*/ 92 w 103"/>
                    <a:gd name="T13" fmla="*/ 94 h 128"/>
                    <a:gd name="T14" fmla="*/ 99 w 103"/>
                    <a:gd name="T15" fmla="*/ 80 h 128"/>
                    <a:gd name="T16" fmla="*/ 103 w 103"/>
                    <a:gd name="T17" fmla="*/ 65 h 128"/>
                    <a:gd name="T18" fmla="*/ 99 w 103"/>
                    <a:gd name="T19" fmla="*/ 50 h 128"/>
                    <a:gd name="T20" fmla="*/ 100 w 103"/>
                    <a:gd name="T21" fmla="*/ 43 h 128"/>
                    <a:gd name="T22" fmla="*/ 91 w 103"/>
                    <a:gd name="T23" fmla="*/ 19 h 128"/>
                    <a:gd name="T24" fmla="*/ 70 w 103"/>
                    <a:gd name="T25" fmla="*/ 3 h 128"/>
                    <a:gd name="T26" fmla="*/ 52 w 103"/>
                    <a:gd name="T27" fmla="*/ 0 h 128"/>
                    <a:gd name="T28" fmla="*/ 24 w 103"/>
                    <a:gd name="T29" fmla="*/ 7 h 128"/>
                    <a:gd name="T30" fmla="*/ 7 w 103"/>
                    <a:gd name="T31" fmla="*/ 27 h 128"/>
                    <a:gd name="T32" fmla="*/ 3 w 103"/>
                    <a:gd name="T33" fmla="*/ 43 h 128"/>
                    <a:gd name="T34" fmla="*/ 2 w 103"/>
                    <a:gd name="T35" fmla="*/ 54 h 128"/>
                    <a:gd name="T36" fmla="*/ 1 w 103"/>
                    <a:gd name="T37" fmla="*/ 71 h 128"/>
                    <a:gd name="T38" fmla="*/ 7 w 103"/>
                    <a:gd name="T39" fmla="*/ 59 h 128"/>
                    <a:gd name="T40" fmla="*/ 11 w 103"/>
                    <a:gd name="T41" fmla="*/ 53 h 128"/>
                    <a:gd name="T42" fmla="*/ 19 w 103"/>
                    <a:gd name="T43" fmla="*/ 59 h 128"/>
                    <a:gd name="T44" fmla="*/ 23 w 103"/>
                    <a:gd name="T45" fmla="*/ 53 h 128"/>
                    <a:gd name="T46" fmla="*/ 21 w 103"/>
                    <a:gd name="T47" fmla="*/ 46 h 128"/>
                    <a:gd name="T48" fmla="*/ 25 w 103"/>
                    <a:gd name="T49" fmla="*/ 39 h 128"/>
                    <a:gd name="T50" fmla="*/ 29 w 103"/>
                    <a:gd name="T51" fmla="*/ 40 h 128"/>
                    <a:gd name="T52" fmla="*/ 38 w 103"/>
                    <a:gd name="T53" fmla="*/ 47 h 128"/>
                    <a:gd name="T54" fmla="*/ 49 w 103"/>
                    <a:gd name="T55" fmla="*/ 50 h 128"/>
                    <a:gd name="T56" fmla="*/ 63 w 103"/>
                    <a:gd name="T57" fmla="*/ 49 h 128"/>
                    <a:gd name="T58" fmla="*/ 71 w 103"/>
                    <a:gd name="T59" fmla="*/ 44 h 128"/>
                    <a:gd name="T60" fmla="*/ 75 w 103"/>
                    <a:gd name="T61" fmla="*/ 39 h 128"/>
                    <a:gd name="T62" fmla="*/ 81 w 103"/>
                    <a:gd name="T63" fmla="*/ 40 h 128"/>
                    <a:gd name="T64" fmla="*/ 82 w 103"/>
                    <a:gd name="T65" fmla="*/ 50 h 128"/>
                    <a:gd name="T66" fmla="*/ 80 w 103"/>
                    <a:gd name="T67" fmla="*/ 53 h 128"/>
                    <a:gd name="T68" fmla="*/ 88 w 103"/>
                    <a:gd name="T69" fmla="*/ 54 h 128"/>
                    <a:gd name="T70" fmla="*/ 92 w 103"/>
                    <a:gd name="T71" fmla="*/ 53 h 128"/>
                    <a:gd name="T72" fmla="*/ 96 w 103"/>
                    <a:gd name="T73" fmla="*/ 58 h 128"/>
                    <a:gd name="T74" fmla="*/ 96 w 103"/>
                    <a:gd name="T75" fmla="*/ 70 h 128"/>
                    <a:gd name="T76" fmla="*/ 88 w 103"/>
                    <a:gd name="T77" fmla="*/ 82 h 128"/>
                    <a:gd name="T78" fmla="*/ 84 w 103"/>
                    <a:gd name="T79" fmla="*/ 96 h 128"/>
                    <a:gd name="T80" fmla="*/ 70 w 103"/>
                    <a:gd name="T81" fmla="*/ 113 h 128"/>
                    <a:gd name="T82" fmla="*/ 52 w 103"/>
                    <a:gd name="T83" fmla="*/ 121 h 128"/>
                    <a:gd name="T84" fmla="*/ 39 w 103"/>
                    <a:gd name="T85" fmla="*/ 117 h 128"/>
                    <a:gd name="T86" fmla="*/ 23 w 103"/>
                    <a:gd name="T87" fmla="*/ 102 h 128"/>
                    <a:gd name="T88" fmla="*/ 15 w 103"/>
                    <a:gd name="T89" fmla="*/ 82 h 128"/>
                    <a:gd name="T90" fmla="*/ 10 w 103"/>
                    <a:gd name="T91" fmla="*/ 78 h 128"/>
                    <a:gd name="T92" fmla="*/ 7 w 103"/>
                    <a:gd name="T93"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3" h="128">
                      <a:moveTo>
                        <a:pt x="1" y="71"/>
                      </a:moveTo>
                      <a:lnTo>
                        <a:pt x="1" y="71"/>
                      </a:lnTo>
                      <a:lnTo>
                        <a:pt x="4" y="80"/>
                      </a:lnTo>
                      <a:lnTo>
                        <a:pt x="8" y="85"/>
                      </a:lnTo>
                      <a:lnTo>
                        <a:pt x="8" y="85"/>
                      </a:lnTo>
                      <a:lnTo>
                        <a:pt x="11" y="94"/>
                      </a:lnTo>
                      <a:lnTo>
                        <a:pt x="15" y="101"/>
                      </a:lnTo>
                      <a:lnTo>
                        <a:pt x="19" y="108"/>
                      </a:lnTo>
                      <a:lnTo>
                        <a:pt x="24" y="114"/>
                      </a:lnTo>
                      <a:lnTo>
                        <a:pt x="31" y="119"/>
                      </a:lnTo>
                      <a:lnTo>
                        <a:pt x="37" y="124"/>
                      </a:lnTo>
                      <a:lnTo>
                        <a:pt x="44" y="127"/>
                      </a:lnTo>
                      <a:lnTo>
                        <a:pt x="52" y="128"/>
                      </a:lnTo>
                      <a:lnTo>
                        <a:pt x="52" y="128"/>
                      </a:lnTo>
                      <a:lnTo>
                        <a:pt x="59" y="127"/>
                      </a:lnTo>
                      <a:lnTo>
                        <a:pt x="67" y="124"/>
                      </a:lnTo>
                      <a:lnTo>
                        <a:pt x="73" y="119"/>
                      </a:lnTo>
                      <a:lnTo>
                        <a:pt x="80" y="114"/>
                      </a:lnTo>
                      <a:lnTo>
                        <a:pt x="85" y="108"/>
                      </a:lnTo>
                      <a:lnTo>
                        <a:pt x="89" y="101"/>
                      </a:lnTo>
                      <a:lnTo>
                        <a:pt x="92" y="94"/>
                      </a:lnTo>
                      <a:lnTo>
                        <a:pt x="95" y="85"/>
                      </a:lnTo>
                      <a:lnTo>
                        <a:pt x="95" y="85"/>
                      </a:lnTo>
                      <a:lnTo>
                        <a:pt x="99" y="80"/>
                      </a:lnTo>
                      <a:lnTo>
                        <a:pt x="102" y="71"/>
                      </a:lnTo>
                      <a:lnTo>
                        <a:pt x="102" y="71"/>
                      </a:lnTo>
                      <a:lnTo>
                        <a:pt x="103" y="65"/>
                      </a:lnTo>
                      <a:lnTo>
                        <a:pt x="103" y="60"/>
                      </a:lnTo>
                      <a:lnTo>
                        <a:pt x="102" y="54"/>
                      </a:lnTo>
                      <a:lnTo>
                        <a:pt x="99" y="50"/>
                      </a:lnTo>
                      <a:lnTo>
                        <a:pt x="99" y="50"/>
                      </a:lnTo>
                      <a:lnTo>
                        <a:pt x="100" y="43"/>
                      </a:lnTo>
                      <a:lnTo>
                        <a:pt x="100" y="43"/>
                      </a:lnTo>
                      <a:lnTo>
                        <a:pt x="99" y="34"/>
                      </a:lnTo>
                      <a:lnTo>
                        <a:pt x="97" y="27"/>
                      </a:lnTo>
                      <a:lnTo>
                        <a:pt x="91" y="19"/>
                      </a:lnTo>
                      <a:lnTo>
                        <a:pt x="86" y="13"/>
                      </a:lnTo>
                      <a:lnTo>
                        <a:pt x="79" y="7"/>
                      </a:lnTo>
                      <a:lnTo>
                        <a:pt x="70" y="3"/>
                      </a:lnTo>
                      <a:lnTo>
                        <a:pt x="62" y="1"/>
                      </a:lnTo>
                      <a:lnTo>
                        <a:pt x="52" y="0"/>
                      </a:lnTo>
                      <a:lnTo>
                        <a:pt x="52" y="0"/>
                      </a:lnTo>
                      <a:lnTo>
                        <a:pt x="42" y="1"/>
                      </a:lnTo>
                      <a:lnTo>
                        <a:pt x="33" y="3"/>
                      </a:lnTo>
                      <a:lnTo>
                        <a:pt x="24" y="7"/>
                      </a:lnTo>
                      <a:lnTo>
                        <a:pt x="18" y="13"/>
                      </a:lnTo>
                      <a:lnTo>
                        <a:pt x="11" y="19"/>
                      </a:lnTo>
                      <a:lnTo>
                        <a:pt x="7" y="27"/>
                      </a:lnTo>
                      <a:lnTo>
                        <a:pt x="4" y="34"/>
                      </a:lnTo>
                      <a:lnTo>
                        <a:pt x="3" y="43"/>
                      </a:lnTo>
                      <a:lnTo>
                        <a:pt x="3" y="43"/>
                      </a:lnTo>
                      <a:lnTo>
                        <a:pt x="4" y="50"/>
                      </a:lnTo>
                      <a:lnTo>
                        <a:pt x="4" y="50"/>
                      </a:lnTo>
                      <a:lnTo>
                        <a:pt x="2" y="54"/>
                      </a:lnTo>
                      <a:lnTo>
                        <a:pt x="0" y="60"/>
                      </a:lnTo>
                      <a:lnTo>
                        <a:pt x="0" y="65"/>
                      </a:lnTo>
                      <a:lnTo>
                        <a:pt x="1" y="71"/>
                      </a:lnTo>
                      <a:lnTo>
                        <a:pt x="1" y="71"/>
                      </a:lnTo>
                      <a:close/>
                      <a:moveTo>
                        <a:pt x="7" y="59"/>
                      </a:moveTo>
                      <a:lnTo>
                        <a:pt x="7" y="59"/>
                      </a:lnTo>
                      <a:lnTo>
                        <a:pt x="9" y="55"/>
                      </a:lnTo>
                      <a:lnTo>
                        <a:pt x="11" y="53"/>
                      </a:lnTo>
                      <a:lnTo>
                        <a:pt x="11" y="53"/>
                      </a:lnTo>
                      <a:lnTo>
                        <a:pt x="13" y="53"/>
                      </a:lnTo>
                      <a:lnTo>
                        <a:pt x="16" y="54"/>
                      </a:lnTo>
                      <a:lnTo>
                        <a:pt x="19" y="59"/>
                      </a:lnTo>
                      <a:lnTo>
                        <a:pt x="19" y="59"/>
                      </a:lnTo>
                      <a:lnTo>
                        <a:pt x="23" y="53"/>
                      </a:lnTo>
                      <a:lnTo>
                        <a:pt x="23" y="53"/>
                      </a:lnTo>
                      <a:lnTo>
                        <a:pt x="21" y="50"/>
                      </a:lnTo>
                      <a:lnTo>
                        <a:pt x="21" y="50"/>
                      </a:lnTo>
                      <a:lnTo>
                        <a:pt x="21" y="46"/>
                      </a:lnTo>
                      <a:lnTo>
                        <a:pt x="21" y="44"/>
                      </a:lnTo>
                      <a:lnTo>
                        <a:pt x="23" y="40"/>
                      </a:lnTo>
                      <a:lnTo>
                        <a:pt x="25" y="39"/>
                      </a:lnTo>
                      <a:lnTo>
                        <a:pt x="25" y="39"/>
                      </a:lnTo>
                      <a:lnTo>
                        <a:pt x="27" y="39"/>
                      </a:lnTo>
                      <a:lnTo>
                        <a:pt x="29" y="40"/>
                      </a:lnTo>
                      <a:lnTo>
                        <a:pt x="34" y="44"/>
                      </a:lnTo>
                      <a:lnTo>
                        <a:pt x="34" y="44"/>
                      </a:lnTo>
                      <a:lnTo>
                        <a:pt x="38" y="47"/>
                      </a:lnTo>
                      <a:lnTo>
                        <a:pt x="43" y="49"/>
                      </a:lnTo>
                      <a:lnTo>
                        <a:pt x="43" y="49"/>
                      </a:lnTo>
                      <a:lnTo>
                        <a:pt x="49" y="50"/>
                      </a:lnTo>
                      <a:lnTo>
                        <a:pt x="53" y="50"/>
                      </a:lnTo>
                      <a:lnTo>
                        <a:pt x="58" y="50"/>
                      </a:lnTo>
                      <a:lnTo>
                        <a:pt x="63" y="49"/>
                      </a:lnTo>
                      <a:lnTo>
                        <a:pt x="63" y="49"/>
                      </a:lnTo>
                      <a:lnTo>
                        <a:pt x="67" y="47"/>
                      </a:lnTo>
                      <a:lnTo>
                        <a:pt x="71" y="44"/>
                      </a:lnTo>
                      <a:lnTo>
                        <a:pt x="71" y="44"/>
                      </a:lnTo>
                      <a:lnTo>
                        <a:pt x="74" y="40"/>
                      </a:lnTo>
                      <a:lnTo>
                        <a:pt x="75" y="39"/>
                      </a:lnTo>
                      <a:lnTo>
                        <a:pt x="79" y="39"/>
                      </a:lnTo>
                      <a:lnTo>
                        <a:pt x="79" y="39"/>
                      </a:lnTo>
                      <a:lnTo>
                        <a:pt x="81" y="40"/>
                      </a:lnTo>
                      <a:lnTo>
                        <a:pt x="82" y="44"/>
                      </a:lnTo>
                      <a:lnTo>
                        <a:pt x="83" y="46"/>
                      </a:lnTo>
                      <a:lnTo>
                        <a:pt x="82" y="50"/>
                      </a:lnTo>
                      <a:lnTo>
                        <a:pt x="82" y="50"/>
                      </a:lnTo>
                      <a:lnTo>
                        <a:pt x="80" y="53"/>
                      </a:lnTo>
                      <a:lnTo>
                        <a:pt x="80" y="53"/>
                      </a:lnTo>
                      <a:lnTo>
                        <a:pt x="84" y="59"/>
                      </a:lnTo>
                      <a:lnTo>
                        <a:pt x="84" y="59"/>
                      </a:lnTo>
                      <a:lnTo>
                        <a:pt x="88" y="54"/>
                      </a:lnTo>
                      <a:lnTo>
                        <a:pt x="90" y="53"/>
                      </a:lnTo>
                      <a:lnTo>
                        <a:pt x="92" y="53"/>
                      </a:lnTo>
                      <a:lnTo>
                        <a:pt x="92" y="53"/>
                      </a:lnTo>
                      <a:lnTo>
                        <a:pt x="94" y="54"/>
                      </a:lnTo>
                      <a:lnTo>
                        <a:pt x="96" y="58"/>
                      </a:lnTo>
                      <a:lnTo>
                        <a:pt x="96" y="58"/>
                      </a:lnTo>
                      <a:lnTo>
                        <a:pt x="97" y="63"/>
                      </a:lnTo>
                      <a:lnTo>
                        <a:pt x="96" y="70"/>
                      </a:lnTo>
                      <a:lnTo>
                        <a:pt x="96" y="70"/>
                      </a:lnTo>
                      <a:lnTo>
                        <a:pt x="92" y="78"/>
                      </a:lnTo>
                      <a:lnTo>
                        <a:pt x="90" y="80"/>
                      </a:lnTo>
                      <a:lnTo>
                        <a:pt x="88" y="82"/>
                      </a:lnTo>
                      <a:lnTo>
                        <a:pt x="88" y="82"/>
                      </a:lnTo>
                      <a:lnTo>
                        <a:pt x="87" y="88"/>
                      </a:lnTo>
                      <a:lnTo>
                        <a:pt x="84" y="96"/>
                      </a:lnTo>
                      <a:lnTo>
                        <a:pt x="80" y="102"/>
                      </a:lnTo>
                      <a:lnTo>
                        <a:pt x="75" y="108"/>
                      </a:lnTo>
                      <a:lnTo>
                        <a:pt x="70" y="113"/>
                      </a:lnTo>
                      <a:lnTo>
                        <a:pt x="65" y="117"/>
                      </a:lnTo>
                      <a:lnTo>
                        <a:pt x="58" y="119"/>
                      </a:lnTo>
                      <a:lnTo>
                        <a:pt x="52" y="121"/>
                      </a:lnTo>
                      <a:lnTo>
                        <a:pt x="52" y="121"/>
                      </a:lnTo>
                      <a:lnTo>
                        <a:pt x="44" y="119"/>
                      </a:lnTo>
                      <a:lnTo>
                        <a:pt x="39" y="117"/>
                      </a:lnTo>
                      <a:lnTo>
                        <a:pt x="33" y="113"/>
                      </a:lnTo>
                      <a:lnTo>
                        <a:pt x="27" y="108"/>
                      </a:lnTo>
                      <a:lnTo>
                        <a:pt x="23" y="102"/>
                      </a:lnTo>
                      <a:lnTo>
                        <a:pt x="20" y="96"/>
                      </a:lnTo>
                      <a:lnTo>
                        <a:pt x="17" y="88"/>
                      </a:lnTo>
                      <a:lnTo>
                        <a:pt x="15" y="82"/>
                      </a:lnTo>
                      <a:lnTo>
                        <a:pt x="15" y="82"/>
                      </a:lnTo>
                      <a:lnTo>
                        <a:pt x="12" y="80"/>
                      </a:lnTo>
                      <a:lnTo>
                        <a:pt x="10" y="78"/>
                      </a:lnTo>
                      <a:lnTo>
                        <a:pt x="8" y="70"/>
                      </a:lnTo>
                      <a:lnTo>
                        <a:pt x="8" y="70"/>
                      </a:lnTo>
                      <a:lnTo>
                        <a:pt x="7" y="64"/>
                      </a:lnTo>
                      <a:lnTo>
                        <a:pt x="7" y="59"/>
                      </a:lnTo>
                      <a:lnTo>
                        <a:pt x="7" y="5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900" dirty="0">
                    <a:latin typeface="Calibri" panose="020F0502020204030204" pitchFamily="34" charset="0"/>
                  </a:endParaRPr>
                </a:p>
              </p:txBody>
            </p:sp>
          </p:grpSp>
          <p:grpSp>
            <p:nvGrpSpPr>
              <p:cNvPr id="223" name="Group 222"/>
              <p:cNvGrpSpPr/>
              <p:nvPr/>
            </p:nvGrpSpPr>
            <p:grpSpPr>
              <a:xfrm>
                <a:off x="5141787" y="4953197"/>
                <a:ext cx="315974" cy="304880"/>
                <a:chOff x="5529273" y="1898659"/>
                <a:chExt cx="350838" cy="325439"/>
              </a:xfrm>
              <a:grpFill/>
            </p:grpSpPr>
            <p:sp>
              <p:nvSpPr>
                <p:cNvPr id="224" name="Freeform 71"/>
                <p:cNvSpPr>
                  <a:spLocks/>
                </p:cNvSpPr>
                <p:nvPr/>
              </p:nvSpPr>
              <p:spPr bwMode="auto">
                <a:xfrm>
                  <a:off x="5529273" y="2101860"/>
                  <a:ext cx="350838" cy="122238"/>
                </a:xfrm>
                <a:custGeom>
                  <a:avLst/>
                  <a:gdLst>
                    <a:gd name="T0" fmla="*/ 186 w 221"/>
                    <a:gd name="T1" fmla="*/ 19 h 77"/>
                    <a:gd name="T2" fmla="*/ 152 w 221"/>
                    <a:gd name="T3" fmla="*/ 7 h 77"/>
                    <a:gd name="T4" fmla="*/ 146 w 221"/>
                    <a:gd name="T5" fmla="*/ 2 h 77"/>
                    <a:gd name="T6" fmla="*/ 145 w 221"/>
                    <a:gd name="T7" fmla="*/ 0 h 77"/>
                    <a:gd name="T8" fmla="*/ 132 w 221"/>
                    <a:gd name="T9" fmla="*/ 29 h 77"/>
                    <a:gd name="T10" fmla="*/ 120 w 221"/>
                    <a:gd name="T11" fmla="*/ 47 h 77"/>
                    <a:gd name="T12" fmla="*/ 117 w 221"/>
                    <a:gd name="T13" fmla="*/ 49 h 77"/>
                    <a:gd name="T14" fmla="*/ 118 w 221"/>
                    <a:gd name="T15" fmla="*/ 46 h 77"/>
                    <a:gd name="T16" fmla="*/ 119 w 221"/>
                    <a:gd name="T17" fmla="*/ 43 h 77"/>
                    <a:gd name="T18" fmla="*/ 116 w 221"/>
                    <a:gd name="T19" fmla="*/ 27 h 77"/>
                    <a:gd name="T20" fmla="*/ 124 w 221"/>
                    <a:gd name="T21" fmla="*/ 9 h 77"/>
                    <a:gd name="T22" fmla="*/ 97 w 221"/>
                    <a:gd name="T23" fmla="*/ 9 h 77"/>
                    <a:gd name="T24" fmla="*/ 107 w 221"/>
                    <a:gd name="T25" fmla="*/ 18 h 77"/>
                    <a:gd name="T26" fmla="*/ 100 w 221"/>
                    <a:gd name="T27" fmla="*/ 43 h 77"/>
                    <a:gd name="T28" fmla="*/ 101 w 221"/>
                    <a:gd name="T29" fmla="*/ 45 h 77"/>
                    <a:gd name="T30" fmla="*/ 102 w 221"/>
                    <a:gd name="T31" fmla="*/ 47 h 77"/>
                    <a:gd name="T32" fmla="*/ 102 w 221"/>
                    <a:gd name="T33" fmla="*/ 49 h 77"/>
                    <a:gd name="T34" fmla="*/ 96 w 221"/>
                    <a:gd name="T35" fmla="*/ 43 h 77"/>
                    <a:gd name="T36" fmla="*/ 81 w 221"/>
                    <a:gd name="T37" fmla="*/ 13 h 77"/>
                    <a:gd name="T38" fmla="*/ 76 w 221"/>
                    <a:gd name="T39" fmla="*/ 0 h 77"/>
                    <a:gd name="T40" fmla="*/ 72 w 221"/>
                    <a:gd name="T41" fmla="*/ 5 h 77"/>
                    <a:gd name="T42" fmla="*/ 63 w 221"/>
                    <a:gd name="T43" fmla="*/ 10 h 77"/>
                    <a:gd name="T44" fmla="*/ 35 w 221"/>
                    <a:gd name="T45" fmla="*/ 19 h 77"/>
                    <a:gd name="T46" fmla="*/ 26 w 221"/>
                    <a:gd name="T47" fmla="*/ 23 h 77"/>
                    <a:gd name="T48" fmla="*/ 14 w 221"/>
                    <a:gd name="T49" fmla="*/ 41 h 77"/>
                    <a:gd name="T50" fmla="*/ 2 w 221"/>
                    <a:gd name="T51" fmla="*/ 69 h 77"/>
                    <a:gd name="T52" fmla="*/ 111 w 221"/>
                    <a:gd name="T53" fmla="*/ 77 h 77"/>
                    <a:gd name="T54" fmla="*/ 221 w 221"/>
                    <a:gd name="T55" fmla="*/ 77 h 77"/>
                    <a:gd name="T56" fmla="*/ 211 w 221"/>
                    <a:gd name="T57" fmla="*/ 51 h 77"/>
                    <a:gd name="T58" fmla="*/ 201 w 221"/>
                    <a:gd name="T59" fmla="*/ 31 h 77"/>
                    <a:gd name="T60" fmla="*/ 190 w 221"/>
                    <a:gd name="T61" fmla="*/ 20 h 77"/>
                    <a:gd name="T62" fmla="*/ 186 w 221"/>
                    <a:gd name="T63" fmla="*/ 1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1" h="77">
                      <a:moveTo>
                        <a:pt x="186" y="19"/>
                      </a:moveTo>
                      <a:lnTo>
                        <a:pt x="186" y="19"/>
                      </a:lnTo>
                      <a:lnTo>
                        <a:pt x="157" y="10"/>
                      </a:lnTo>
                      <a:lnTo>
                        <a:pt x="152" y="7"/>
                      </a:lnTo>
                      <a:lnTo>
                        <a:pt x="148" y="5"/>
                      </a:lnTo>
                      <a:lnTo>
                        <a:pt x="146" y="2"/>
                      </a:lnTo>
                      <a:lnTo>
                        <a:pt x="145" y="0"/>
                      </a:lnTo>
                      <a:lnTo>
                        <a:pt x="145" y="0"/>
                      </a:lnTo>
                      <a:lnTo>
                        <a:pt x="140" y="13"/>
                      </a:lnTo>
                      <a:lnTo>
                        <a:pt x="132" y="29"/>
                      </a:lnTo>
                      <a:lnTo>
                        <a:pt x="125" y="43"/>
                      </a:lnTo>
                      <a:lnTo>
                        <a:pt x="120" y="47"/>
                      </a:lnTo>
                      <a:lnTo>
                        <a:pt x="117" y="49"/>
                      </a:lnTo>
                      <a:lnTo>
                        <a:pt x="117" y="49"/>
                      </a:lnTo>
                      <a:lnTo>
                        <a:pt x="118" y="47"/>
                      </a:lnTo>
                      <a:lnTo>
                        <a:pt x="118" y="46"/>
                      </a:lnTo>
                      <a:lnTo>
                        <a:pt x="119" y="44"/>
                      </a:lnTo>
                      <a:lnTo>
                        <a:pt x="119" y="43"/>
                      </a:lnTo>
                      <a:lnTo>
                        <a:pt x="119" y="43"/>
                      </a:lnTo>
                      <a:lnTo>
                        <a:pt x="116" y="27"/>
                      </a:lnTo>
                      <a:lnTo>
                        <a:pt x="114" y="18"/>
                      </a:lnTo>
                      <a:lnTo>
                        <a:pt x="124" y="9"/>
                      </a:lnTo>
                      <a:lnTo>
                        <a:pt x="111" y="9"/>
                      </a:lnTo>
                      <a:lnTo>
                        <a:pt x="97" y="9"/>
                      </a:lnTo>
                      <a:lnTo>
                        <a:pt x="107" y="18"/>
                      </a:lnTo>
                      <a:lnTo>
                        <a:pt x="107" y="18"/>
                      </a:lnTo>
                      <a:lnTo>
                        <a:pt x="104" y="27"/>
                      </a:lnTo>
                      <a:lnTo>
                        <a:pt x="100" y="43"/>
                      </a:lnTo>
                      <a:lnTo>
                        <a:pt x="100" y="43"/>
                      </a:lnTo>
                      <a:lnTo>
                        <a:pt x="101" y="45"/>
                      </a:lnTo>
                      <a:lnTo>
                        <a:pt x="101" y="46"/>
                      </a:lnTo>
                      <a:lnTo>
                        <a:pt x="102" y="47"/>
                      </a:lnTo>
                      <a:lnTo>
                        <a:pt x="102" y="49"/>
                      </a:lnTo>
                      <a:lnTo>
                        <a:pt x="102" y="49"/>
                      </a:lnTo>
                      <a:lnTo>
                        <a:pt x="100" y="47"/>
                      </a:lnTo>
                      <a:lnTo>
                        <a:pt x="96" y="43"/>
                      </a:lnTo>
                      <a:lnTo>
                        <a:pt x="88" y="29"/>
                      </a:lnTo>
                      <a:lnTo>
                        <a:pt x="81" y="13"/>
                      </a:lnTo>
                      <a:lnTo>
                        <a:pt x="76" y="0"/>
                      </a:lnTo>
                      <a:lnTo>
                        <a:pt x="76" y="0"/>
                      </a:lnTo>
                      <a:lnTo>
                        <a:pt x="75" y="3"/>
                      </a:lnTo>
                      <a:lnTo>
                        <a:pt x="72" y="5"/>
                      </a:lnTo>
                      <a:lnTo>
                        <a:pt x="68" y="7"/>
                      </a:lnTo>
                      <a:lnTo>
                        <a:pt x="63" y="10"/>
                      </a:lnTo>
                      <a:lnTo>
                        <a:pt x="35" y="19"/>
                      </a:lnTo>
                      <a:lnTo>
                        <a:pt x="35" y="19"/>
                      </a:lnTo>
                      <a:lnTo>
                        <a:pt x="31" y="21"/>
                      </a:lnTo>
                      <a:lnTo>
                        <a:pt x="26" y="23"/>
                      </a:lnTo>
                      <a:lnTo>
                        <a:pt x="20" y="31"/>
                      </a:lnTo>
                      <a:lnTo>
                        <a:pt x="14" y="41"/>
                      </a:lnTo>
                      <a:lnTo>
                        <a:pt x="9" y="51"/>
                      </a:lnTo>
                      <a:lnTo>
                        <a:pt x="2" y="69"/>
                      </a:lnTo>
                      <a:lnTo>
                        <a:pt x="0" y="77"/>
                      </a:lnTo>
                      <a:lnTo>
                        <a:pt x="111" y="77"/>
                      </a:lnTo>
                      <a:lnTo>
                        <a:pt x="221" y="77"/>
                      </a:lnTo>
                      <a:lnTo>
                        <a:pt x="221" y="77"/>
                      </a:lnTo>
                      <a:lnTo>
                        <a:pt x="219" y="69"/>
                      </a:lnTo>
                      <a:lnTo>
                        <a:pt x="211" y="51"/>
                      </a:lnTo>
                      <a:lnTo>
                        <a:pt x="207" y="41"/>
                      </a:lnTo>
                      <a:lnTo>
                        <a:pt x="201" y="31"/>
                      </a:lnTo>
                      <a:lnTo>
                        <a:pt x="194" y="23"/>
                      </a:lnTo>
                      <a:lnTo>
                        <a:pt x="190" y="20"/>
                      </a:lnTo>
                      <a:lnTo>
                        <a:pt x="186" y="19"/>
                      </a:lnTo>
                      <a:lnTo>
                        <a:pt x="186" y="1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900" dirty="0">
                    <a:latin typeface="Calibri" panose="020F0502020204030204" pitchFamily="34" charset="0"/>
                  </a:endParaRPr>
                </a:p>
              </p:txBody>
            </p:sp>
            <p:sp>
              <p:nvSpPr>
                <p:cNvPr id="225" name="Freeform 72"/>
                <p:cNvSpPr>
                  <a:spLocks noEditPoints="1"/>
                </p:cNvSpPr>
                <p:nvPr/>
              </p:nvSpPr>
              <p:spPr bwMode="auto">
                <a:xfrm>
                  <a:off x="5624523" y="1898659"/>
                  <a:ext cx="163513" cy="203201"/>
                </a:xfrm>
                <a:custGeom>
                  <a:avLst/>
                  <a:gdLst>
                    <a:gd name="T0" fmla="*/ 4 w 103"/>
                    <a:gd name="T1" fmla="*/ 80 h 128"/>
                    <a:gd name="T2" fmla="*/ 11 w 103"/>
                    <a:gd name="T3" fmla="*/ 94 h 128"/>
                    <a:gd name="T4" fmla="*/ 24 w 103"/>
                    <a:gd name="T5" fmla="*/ 114 h 128"/>
                    <a:gd name="T6" fmla="*/ 44 w 103"/>
                    <a:gd name="T7" fmla="*/ 127 h 128"/>
                    <a:gd name="T8" fmla="*/ 59 w 103"/>
                    <a:gd name="T9" fmla="*/ 127 h 128"/>
                    <a:gd name="T10" fmla="*/ 80 w 103"/>
                    <a:gd name="T11" fmla="*/ 114 h 128"/>
                    <a:gd name="T12" fmla="*/ 92 w 103"/>
                    <a:gd name="T13" fmla="*/ 94 h 128"/>
                    <a:gd name="T14" fmla="*/ 99 w 103"/>
                    <a:gd name="T15" fmla="*/ 80 h 128"/>
                    <a:gd name="T16" fmla="*/ 103 w 103"/>
                    <a:gd name="T17" fmla="*/ 65 h 128"/>
                    <a:gd name="T18" fmla="*/ 99 w 103"/>
                    <a:gd name="T19" fmla="*/ 50 h 128"/>
                    <a:gd name="T20" fmla="*/ 100 w 103"/>
                    <a:gd name="T21" fmla="*/ 43 h 128"/>
                    <a:gd name="T22" fmla="*/ 91 w 103"/>
                    <a:gd name="T23" fmla="*/ 19 h 128"/>
                    <a:gd name="T24" fmla="*/ 70 w 103"/>
                    <a:gd name="T25" fmla="*/ 3 h 128"/>
                    <a:gd name="T26" fmla="*/ 52 w 103"/>
                    <a:gd name="T27" fmla="*/ 0 h 128"/>
                    <a:gd name="T28" fmla="*/ 24 w 103"/>
                    <a:gd name="T29" fmla="*/ 7 h 128"/>
                    <a:gd name="T30" fmla="*/ 7 w 103"/>
                    <a:gd name="T31" fmla="*/ 27 h 128"/>
                    <a:gd name="T32" fmla="*/ 3 w 103"/>
                    <a:gd name="T33" fmla="*/ 43 h 128"/>
                    <a:gd name="T34" fmla="*/ 2 w 103"/>
                    <a:gd name="T35" fmla="*/ 54 h 128"/>
                    <a:gd name="T36" fmla="*/ 1 w 103"/>
                    <a:gd name="T37" fmla="*/ 71 h 128"/>
                    <a:gd name="T38" fmla="*/ 7 w 103"/>
                    <a:gd name="T39" fmla="*/ 59 h 128"/>
                    <a:gd name="T40" fmla="*/ 11 w 103"/>
                    <a:gd name="T41" fmla="*/ 53 h 128"/>
                    <a:gd name="T42" fmla="*/ 19 w 103"/>
                    <a:gd name="T43" fmla="*/ 59 h 128"/>
                    <a:gd name="T44" fmla="*/ 23 w 103"/>
                    <a:gd name="T45" fmla="*/ 53 h 128"/>
                    <a:gd name="T46" fmla="*/ 21 w 103"/>
                    <a:gd name="T47" fmla="*/ 46 h 128"/>
                    <a:gd name="T48" fmla="*/ 25 w 103"/>
                    <a:gd name="T49" fmla="*/ 39 h 128"/>
                    <a:gd name="T50" fmla="*/ 29 w 103"/>
                    <a:gd name="T51" fmla="*/ 40 h 128"/>
                    <a:gd name="T52" fmla="*/ 38 w 103"/>
                    <a:gd name="T53" fmla="*/ 47 h 128"/>
                    <a:gd name="T54" fmla="*/ 49 w 103"/>
                    <a:gd name="T55" fmla="*/ 50 h 128"/>
                    <a:gd name="T56" fmla="*/ 63 w 103"/>
                    <a:gd name="T57" fmla="*/ 49 h 128"/>
                    <a:gd name="T58" fmla="*/ 71 w 103"/>
                    <a:gd name="T59" fmla="*/ 44 h 128"/>
                    <a:gd name="T60" fmla="*/ 75 w 103"/>
                    <a:gd name="T61" fmla="*/ 39 h 128"/>
                    <a:gd name="T62" fmla="*/ 81 w 103"/>
                    <a:gd name="T63" fmla="*/ 40 h 128"/>
                    <a:gd name="T64" fmla="*/ 82 w 103"/>
                    <a:gd name="T65" fmla="*/ 50 h 128"/>
                    <a:gd name="T66" fmla="*/ 80 w 103"/>
                    <a:gd name="T67" fmla="*/ 53 h 128"/>
                    <a:gd name="T68" fmla="*/ 88 w 103"/>
                    <a:gd name="T69" fmla="*/ 54 h 128"/>
                    <a:gd name="T70" fmla="*/ 92 w 103"/>
                    <a:gd name="T71" fmla="*/ 53 h 128"/>
                    <a:gd name="T72" fmla="*/ 96 w 103"/>
                    <a:gd name="T73" fmla="*/ 58 h 128"/>
                    <a:gd name="T74" fmla="*/ 96 w 103"/>
                    <a:gd name="T75" fmla="*/ 70 h 128"/>
                    <a:gd name="T76" fmla="*/ 88 w 103"/>
                    <a:gd name="T77" fmla="*/ 82 h 128"/>
                    <a:gd name="T78" fmla="*/ 84 w 103"/>
                    <a:gd name="T79" fmla="*/ 96 h 128"/>
                    <a:gd name="T80" fmla="*/ 70 w 103"/>
                    <a:gd name="T81" fmla="*/ 113 h 128"/>
                    <a:gd name="T82" fmla="*/ 52 w 103"/>
                    <a:gd name="T83" fmla="*/ 121 h 128"/>
                    <a:gd name="T84" fmla="*/ 39 w 103"/>
                    <a:gd name="T85" fmla="*/ 117 h 128"/>
                    <a:gd name="T86" fmla="*/ 23 w 103"/>
                    <a:gd name="T87" fmla="*/ 102 h 128"/>
                    <a:gd name="T88" fmla="*/ 15 w 103"/>
                    <a:gd name="T89" fmla="*/ 82 h 128"/>
                    <a:gd name="T90" fmla="*/ 10 w 103"/>
                    <a:gd name="T91" fmla="*/ 78 h 128"/>
                    <a:gd name="T92" fmla="*/ 7 w 103"/>
                    <a:gd name="T93"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3" h="128">
                      <a:moveTo>
                        <a:pt x="1" y="71"/>
                      </a:moveTo>
                      <a:lnTo>
                        <a:pt x="1" y="71"/>
                      </a:lnTo>
                      <a:lnTo>
                        <a:pt x="4" y="80"/>
                      </a:lnTo>
                      <a:lnTo>
                        <a:pt x="8" y="85"/>
                      </a:lnTo>
                      <a:lnTo>
                        <a:pt x="8" y="85"/>
                      </a:lnTo>
                      <a:lnTo>
                        <a:pt x="11" y="94"/>
                      </a:lnTo>
                      <a:lnTo>
                        <a:pt x="15" y="101"/>
                      </a:lnTo>
                      <a:lnTo>
                        <a:pt x="19" y="108"/>
                      </a:lnTo>
                      <a:lnTo>
                        <a:pt x="24" y="114"/>
                      </a:lnTo>
                      <a:lnTo>
                        <a:pt x="31" y="119"/>
                      </a:lnTo>
                      <a:lnTo>
                        <a:pt x="37" y="124"/>
                      </a:lnTo>
                      <a:lnTo>
                        <a:pt x="44" y="127"/>
                      </a:lnTo>
                      <a:lnTo>
                        <a:pt x="52" y="128"/>
                      </a:lnTo>
                      <a:lnTo>
                        <a:pt x="52" y="128"/>
                      </a:lnTo>
                      <a:lnTo>
                        <a:pt x="59" y="127"/>
                      </a:lnTo>
                      <a:lnTo>
                        <a:pt x="67" y="124"/>
                      </a:lnTo>
                      <a:lnTo>
                        <a:pt x="73" y="119"/>
                      </a:lnTo>
                      <a:lnTo>
                        <a:pt x="80" y="114"/>
                      </a:lnTo>
                      <a:lnTo>
                        <a:pt x="85" y="108"/>
                      </a:lnTo>
                      <a:lnTo>
                        <a:pt x="89" y="101"/>
                      </a:lnTo>
                      <a:lnTo>
                        <a:pt x="92" y="94"/>
                      </a:lnTo>
                      <a:lnTo>
                        <a:pt x="95" y="85"/>
                      </a:lnTo>
                      <a:lnTo>
                        <a:pt x="95" y="85"/>
                      </a:lnTo>
                      <a:lnTo>
                        <a:pt x="99" y="80"/>
                      </a:lnTo>
                      <a:lnTo>
                        <a:pt x="102" y="71"/>
                      </a:lnTo>
                      <a:lnTo>
                        <a:pt x="102" y="71"/>
                      </a:lnTo>
                      <a:lnTo>
                        <a:pt x="103" y="65"/>
                      </a:lnTo>
                      <a:lnTo>
                        <a:pt x="103" y="60"/>
                      </a:lnTo>
                      <a:lnTo>
                        <a:pt x="102" y="54"/>
                      </a:lnTo>
                      <a:lnTo>
                        <a:pt x="99" y="50"/>
                      </a:lnTo>
                      <a:lnTo>
                        <a:pt x="99" y="50"/>
                      </a:lnTo>
                      <a:lnTo>
                        <a:pt x="100" y="43"/>
                      </a:lnTo>
                      <a:lnTo>
                        <a:pt x="100" y="43"/>
                      </a:lnTo>
                      <a:lnTo>
                        <a:pt x="99" y="34"/>
                      </a:lnTo>
                      <a:lnTo>
                        <a:pt x="97" y="27"/>
                      </a:lnTo>
                      <a:lnTo>
                        <a:pt x="91" y="19"/>
                      </a:lnTo>
                      <a:lnTo>
                        <a:pt x="86" y="13"/>
                      </a:lnTo>
                      <a:lnTo>
                        <a:pt x="79" y="7"/>
                      </a:lnTo>
                      <a:lnTo>
                        <a:pt x="70" y="3"/>
                      </a:lnTo>
                      <a:lnTo>
                        <a:pt x="62" y="1"/>
                      </a:lnTo>
                      <a:lnTo>
                        <a:pt x="52" y="0"/>
                      </a:lnTo>
                      <a:lnTo>
                        <a:pt x="52" y="0"/>
                      </a:lnTo>
                      <a:lnTo>
                        <a:pt x="42" y="1"/>
                      </a:lnTo>
                      <a:lnTo>
                        <a:pt x="33" y="3"/>
                      </a:lnTo>
                      <a:lnTo>
                        <a:pt x="24" y="7"/>
                      </a:lnTo>
                      <a:lnTo>
                        <a:pt x="18" y="13"/>
                      </a:lnTo>
                      <a:lnTo>
                        <a:pt x="11" y="19"/>
                      </a:lnTo>
                      <a:lnTo>
                        <a:pt x="7" y="27"/>
                      </a:lnTo>
                      <a:lnTo>
                        <a:pt x="4" y="34"/>
                      </a:lnTo>
                      <a:lnTo>
                        <a:pt x="3" y="43"/>
                      </a:lnTo>
                      <a:lnTo>
                        <a:pt x="3" y="43"/>
                      </a:lnTo>
                      <a:lnTo>
                        <a:pt x="4" y="50"/>
                      </a:lnTo>
                      <a:lnTo>
                        <a:pt x="4" y="50"/>
                      </a:lnTo>
                      <a:lnTo>
                        <a:pt x="2" y="54"/>
                      </a:lnTo>
                      <a:lnTo>
                        <a:pt x="0" y="60"/>
                      </a:lnTo>
                      <a:lnTo>
                        <a:pt x="0" y="65"/>
                      </a:lnTo>
                      <a:lnTo>
                        <a:pt x="1" y="71"/>
                      </a:lnTo>
                      <a:lnTo>
                        <a:pt x="1" y="71"/>
                      </a:lnTo>
                      <a:close/>
                      <a:moveTo>
                        <a:pt x="7" y="59"/>
                      </a:moveTo>
                      <a:lnTo>
                        <a:pt x="7" y="59"/>
                      </a:lnTo>
                      <a:lnTo>
                        <a:pt x="9" y="55"/>
                      </a:lnTo>
                      <a:lnTo>
                        <a:pt x="11" y="53"/>
                      </a:lnTo>
                      <a:lnTo>
                        <a:pt x="11" y="53"/>
                      </a:lnTo>
                      <a:lnTo>
                        <a:pt x="13" y="53"/>
                      </a:lnTo>
                      <a:lnTo>
                        <a:pt x="16" y="54"/>
                      </a:lnTo>
                      <a:lnTo>
                        <a:pt x="19" y="59"/>
                      </a:lnTo>
                      <a:lnTo>
                        <a:pt x="19" y="59"/>
                      </a:lnTo>
                      <a:lnTo>
                        <a:pt x="23" y="53"/>
                      </a:lnTo>
                      <a:lnTo>
                        <a:pt x="23" y="53"/>
                      </a:lnTo>
                      <a:lnTo>
                        <a:pt x="21" y="50"/>
                      </a:lnTo>
                      <a:lnTo>
                        <a:pt x="21" y="50"/>
                      </a:lnTo>
                      <a:lnTo>
                        <a:pt x="21" y="46"/>
                      </a:lnTo>
                      <a:lnTo>
                        <a:pt x="21" y="44"/>
                      </a:lnTo>
                      <a:lnTo>
                        <a:pt x="23" y="40"/>
                      </a:lnTo>
                      <a:lnTo>
                        <a:pt x="25" y="39"/>
                      </a:lnTo>
                      <a:lnTo>
                        <a:pt x="25" y="39"/>
                      </a:lnTo>
                      <a:lnTo>
                        <a:pt x="27" y="39"/>
                      </a:lnTo>
                      <a:lnTo>
                        <a:pt x="29" y="40"/>
                      </a:lnTo>
                      <a:lnTo>
                        <a:pt x="34" y="44"/>
                      </a:lnTo>
                      <a:lnTo>
                        <a:pt x="34" y="44"/>
                      </a:lnTo>
                      <a:lnTo>
                        <a:pt x="38" y="47"/>
                      </a:lnTo>
                      <a:lnTo>
                        <a:pt x="43" y="49"/>
                      </a:lnTo>
                      <a:lnTo>
                        <a:pt x="43" y="49"/>
                      </a:lnTo>
                      <a:lnTo>
                        <a:pt x="49" y="50"/>
                      </a:lnTo>
                      <a:lnTo>
                        <a:pt x="53" y="50"/>
                      </a:lnTo>
                      <a:lnTo>
                        <a:pt x="58" y="50"/>
                      </a:lnTo>
                      <a:lnTo>
                        <a:pt x="63" y="49"/>
                      </a:lnTo>
                      <a:lnTo>
                        <a:pt x="63" y="49"/>
                      </a:lnTo>
                      <a:lnTo>
                        <a:pt x="67" y="47"/>
                      </a:lnTo>
                      <a:lnTo>
                        <a:pt x="71" y="44"/>
                      </a:lnTo>
                      <a:lnTo>
                        <a:pt x="71" y="44"/>
                      </a:lnTo>
                      <a:lnTo>
                        <a:pt x="74" y="40"/>
                      </a:lnTo>
                      <a:lnTo>
                        <a:pt x="75" y="39"/>
                      </a:lnTo>
                      <a:lnTo>
                        <a:pt x="79" y="39"/>
                      </a:lnTo>
                      <a:lnTo>
                        <a:pt x="79" y="39"/>
                      </a:lnTo>
                      <a:lnTo>
                        <a:pt x="81" y="40"/>
                      </a:lnTo>
                      <a:lnTo>
                        <a:pt x="82" y="44"/>
                      </a:lnTo>
                      <a:lnTo>
                        <a:pt x="83" y="46"/>
                      </a:lnTo>
                      <a:lnTo>
                        <a:pt x="82" y="50"/>
                      </a:lnTo>
                      <a:lnTo>
                        <a:pt x="82" y="50"/>
                      </a:lnTo>
                      <a:lnTo>
                        <a:pt x="80" y="53"/>
                      </a:lnTo>
                      <a:lnTo>
                        <a:pt x="80" y="53"/>
                      </a:lnTo>
                      <a:lnTo>
                        <a:pt x="84" y="59"/>
                      </a:lnTo>
                      <a:lnTo>
                        <a:pt x="84" y="59"/>
                      </a:lnTo>
                      <a:lnTo>
                        <a:pt x="88" y="54"/>
                      </a:lnTo>
                      <a:lnTo>
                        <a:pt x="90" y="53"/>
                      </a:lnTo>
                      <a:lnTo>
                        <a:pt x="92" y="53"/>
                      </a:lnTo>
                      <a:lnTo>
                        <a:pt x="92" y="53"/>
                      </a:lnTo>
                      <a:lnTo>
                        <a:pt x="94" y="54"/>
                      </a:lnTo>
                      <a:lnTo>
                        <a:pt x="96" y="58"/>
                      </a:lnTo>
                      <a:lnTo>
                        <a:pt x="96" y="58"/>
                      </a:lnTo>
                      <a:lnTo>
                        <a:pt x="97" y="63"/>
                      </a:lnTo>
                      <a:lnTo>
                        <a:pt x="96" y="70"/>
                      </a:lnTo>
                      <a:lnTo>
                        <a:pt x="96" y="70"/>
                      </a:lnTo>
                      <a:lnTo>
                        <a:pt x="92" y="78"/>
                      </a:lnTo>
                      <a:lnTo>
                        <a:pt x="90" y="80"/>
                      </a:lnTo>
                      <a:lnTo>
                        <a:pt x="88" y="82"/>
                      </a:lnTo>
                      <a:lnTo>
                        <a:pt x="88" y="82"/>
                      </a:lnTo>
                      <a:lnTo>
                        <a:pt x="87" y="88"/>
                      </a:lnTo>
                      <a:lnTo>
                        <a:pt x="84" y="96"/>
                      </a:lnTo>
                      <a:lnTo>
                        <a:pt x="80" y="102"/>
                      </a:lnTo>
                      <a:lnTo>
                        <a:pt x="75" y="108"/>
                      </a:lnTo>
                      <a:lnTo>
                        <a:pt x="70" y="113"/>
                      </a:lnTo>
                      <a:lnTo>
                        <a:pt x="65" y="117"/>
                      </a:lnTo>
                      <a:lnTo>
                        <a:pt x="58" y="119"/>
                      </a:lnTo>
                      <a:lnTo>
                        <a:pt x="52" y="121"/>
                      </a:lnTo>
                      <a:lnTo>
                        <a:pt x="52" y="121"/>
                      </a:lnTo>
                      <a:lnTo>
                        <a:pt x="44" y="119"/>
                      </a:lnTo>
                      <a:lnTo>
                        <a:pt x="39" y="117"/>
                      </a:lnTo>
                      <a:lnTo>
                        <a:pt x="33" y="113"/>
                      </a:lnTo>
                      <a:lnTo>
                        <a:pt x="27" y="108"/>
                      </a:lnTo>
                      <a:lnTo>
                        <a:pt x="23" y="102"/>
                      </a:lnTo>
                      <a:lnTo>
                        <a:pt x="20" y="96"/>
                      </a:lnTo>
                      <a:lnTo>
                        <a:pt x="17" y="88"/>
                      </a:lnTo>
                      <a:lnTo>
                        <a:pt x="15" y="82"/>
                      </a:lnTo>
                      <a:lnTo>
                        <a:pt x="15" y="82"/>
                      </a:lnTo>
                      <a:lnTo>
                        <a:pt x="12" y="80"/>
                      </a:lnTo>
                      <a:lnTo>
                        <a:pt x="10" y="78"/>
                      </a:lnTo>
                      <a:lnTo>
                        <a:pt x="8" y="70"/>
                      </a:lnTo>
                      <a:lnTo>
                        <a:pt x="8" y="70"/>
                      </a:lnTo>
                      <a:lnTo>
                        <a:pt x="7" y="64"/>
                      </a:lnTo>
                      <a:lnTo>
                        <a:pt x="7" y="59"/>
                      </a:lnTo>
                      <a:lnTo>
                        <a:pt x="7" y="5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900" dirty="0">
                    <a:latin typeface="Calibri" panose="020F0502020204030204" pitchFamily="34" charset="0"/>
                  </a:endParaRPr>
                </a:p>
              </p:txBody>
            </p:sp>
          </p:grpSp>
        </p:grpSp>
        <p:sp>
          <p:nvSpPr>
            <p:cNvPr id="149" name="Rectangle 148"/>
            <p:cNvSpPr/>
            <p:nvPr/>
          </p:nvSpPr>
          <p:spPr bwMode="auto">
            <a:xfrm>
              <a:off x="53446" y="541452"/>
              <a:ext cx="640080" cy="1702561"/>
            </a:xfrm>
            <a:prstGeom prst="rect">
              <a:avLst/>
            </a:prstGeom>
            <a:solidFill>
              <a:srgbClr val="0070C0"/>
            </a:solidFill>
            <a:ln w="9525" cap="flat" cmpd="sng" algn="ctr">
              <a:solidFill>
                <a:srgbClr val="0070C0"/>
              </a:solidFill>
              <a:prstDash val="solid"/>
              <a:round/>
              <a:headEnd type="none" w="med" len="med"/>
              <a:tailEnd type="none" w="med" len="med"/>
            </a:ln>
            <a:effectLst/>
          </p:spPr>
          <p:txBody>
            <a:bodyPr vert="vert270" lIns="9144" tIns="9144" rIns="9144" bIns="9144" anchor="ctr"/>
            <a:lstStyle/>
            <a:p>
              <a:pPr algn="ctr" defTabSz="700016">
                <a:buClr>
                  <a:srgbClr val="FFFFFF"/>
                </a:buClr>
              </a:pPr>
              <a:r>
                <a:rPr lang="en-US" sz="1200" b="1" dirty="0">
                  <a:solidFill>
                    <a:schemeClr val="bg1"/>
                  </a:solidFill>
                  <a:latin typeface="Calibri" panose="020F0502020204030204" pitchFamily="34" charset="0"/>
                  <a:ea typeface="MS PGothic" panose="020B0600070205080204" pitchFamily="34" charset="-128"/>
                  <a:cs typeface="Calibri" panose="020F0502020204030204" pitchFamily="34" charset="0"/>
                </a:rPr>
                <a:t>Steering </a:t>
              </a:r>
            </a:p>
            <a:p>
              <a:pPr algn="ctr" defTabSz="700016">
                <a:buClr>
                  <a:srgbClr val="FFFFFF"/>
                </a:buClr>
              </a:pPr>
              <a:r>
                <a:rPr lang="en-US" sz="1200" b="1" dirty="0">
                  <a:solidFill>
                    <a:schemeClr val="bg1"/>
                  </a:solidFill>
                  <a:latin typeface="Calibri" panose="020F0502020204030204" pitchFamily="34" charset="0"/>
                  <a:ea typeface="MS PGothic" panose="020B0600070205080204" pitchFamily="34" charset="-128"/>
                  <a:cs typeface="Calibri" panose="020F0502020204030204" pitchFamily="34" charset="0"/>
                </a:rPr>
                <a:t>Committee</a:t>
              </a:r>
            </a:p>
          </p:txBody>
        </p:sp>
        <p:grpSp>
          <p:nvGrpSpPr>
            <p:cNvPr id="150" name="Group 149"/>
            <p:cNvGrpSpPr/>
            <p:nvPr/>
          </p:nvGrpSpPr>
          <p:grpSpPr>
            <a:xfrm>
              <a:off x="1082518" y="1064373"/>
              <a:ext cx="242560" cy="225000"/>
              <a:chOff x="5529273" y="1898659"/>
              <a:chExt cx="350838" cy="325439"/>
            </a:xfrm>
            <a:solidFill>
              <a:srgbClr val="75122E"/>
            </a:solidFill>
          </p:grpSpPr>
          <p:sp>
            <p:nvSpPr>
              <p:cNvPr id="219" name="Freeform 71"/>
              <p:cNvSpPr>
                <a:spLocks/>
              </p:cNvSpPr>
              <p:nvPr/>
            </p:nvSpPr>
            <p:spPr bwMode="auto">
              <a:xfrm>
                <a:off x="5529273" y="2101860"/>
                <a:ext cx="350838" cy="122238"/>
              </a:xfrm>
              <a:custGeom>
                <a:avLst/>
                <a:gdLst>
                  <a:gd name="T0" fmla="*/ 186 w 221"/>
                  <a:gd name="T1" fmla="*/ 19 h 77"/>
                  <a:gd name="T2" fmla="*/ 152 w 221"/>
                  <a:gd name="T3" fmla="*/ 7 h 77"/>
                  <a:gd name="T4" fmla="*/ 146 w 221"/>
                  <a:gd name="T5" fmla="*/ 2 h 77"/>
                  <a:gd name="T6" fmla="*/ 145 w 221"/>
                  <a:gd name="T7" fmla="*/ 0 h 77"/>
                  <a:gd name="T8" fmla="*/ 132 w 221"/>
                  <a:gd name="T9" fmla="*/ 29 h 77"/>
                  <a:gd name="T10" fmla="*/ 120 w 221"/>
                  <a:gd name="T11" fmla="*/ 47 h 77"/>
                  <a:gd name="T12" fmla="*/ 117 w 221"/>
                  <a:gd name="T13" fmla="*/ 49 h 77"/>
                  <a:gd name="T14" fmla="*/ 118 w 221"/>
                  <a:gd name="T15" fmla="*/ 46 h 77"/>
                  <a:gd name="T16" fmla="*/ 119 w 221"/>
                  <a:gd name="T17" fmla="*/ 43 h 77"/>
                  <a:gd name="T18" fmla="*/ 116 w 221"/>
                  <a:gd name="T19" fmla="*/ 27 h 77"/>
                  <a:gd name="T20" fmla="*/ 124 w 221"/>
                  <a:gd name="T21" fmla="*/ 9 h 77"/>
                  <a:gd name="T22" fmla="*/ 97 w 221"/>
                  <a:gd name="T23" fmla="*/ 9 h 77"/>
                  <a:gd name="T24" fmla="*/ 107 w 221"/>
                  <a:gd name="T25" fmla="*/ 18 h 77"/>
                  <a:gd name="T26" fmla="*/ 100 w 221"/>
                  <a:gd name="T27" fmla="*/ 43 h 77"/>
                  <a:gd name="T28" fmla="*/ 101 w 221"/>
                  <a:gd name="T29" fmla="*/ 45 h 77"/>
                  <a:gd name="T30" fmla="*/ 102 w 221"/>
                  <a:gd name="T31" fmla="*/ 47 h 77"/>
                  <a:gd name="T32" fmla="*/ 102 w 221"/>
                  <a:gd name="T33" fmla="*/ 49 h 77"/>
                  <a:gd name="T34" fmla="*/ 96 w 221"/>
                  <a:gd name="T35" fmla="*/ 43 h 77"/>
                  <a:gd name="T36" fmla="*/ 81 w 221"/>
                  <a:gd name="T37" fmla="*/ 13 h 77"/>
                  <a:gd name="T38" fmla="*/ 76 w 221"/>
                  <a:gd name="T39" fmla="*/ 0 h 77"/>
                  <a:gd name="T40" fmla="*/ 72 w 221"/>
                  <a:gd name="T41" fmla="*/ 5 h 77"/>
                  <a:gd name="T42" fmla="*/ 63 w 221"/>
                  <a:gd name="T43" fmla="*/ 10 h 77"/>
                  <a:gd name="T44" fmla="*/ 35 w 221"/>
                  <a:gd name="T45" fmla="*/ 19 h 77"/>
                  <a:gd name="T46" fmla="*/ 26 w 221"/>
                  <a:gd name="T47" fmla="*/ 23 h 77"/>
                  <a:gd name="T48" fmla="*/ 14 w 221"/>
                  <a:gd name="T49" fmla="*/ 41 h 77"/>
                  <a:gd name="T50" fmla="*/ 2 w 221"/>
                  <a:gd name="T51" fmla="*/ 69 h 77"/>
                  <a:gd name="T52" fmla="*/ 111 w 221"/>
                  <a:gd name="T53" fmla="*/ 77 h 77"/>
                  <a:gd name="T54" fmla="*/ 221 w 221"/>
                  <a:gd name="T55" fmla="*/ 77 h 77"/>
                  <a:gd name="T56" fmla="*/ 211 w 221"/>
                  <a:gd name="T57" fmla="*/ 51 h 77"/>
                  <a:gd name="T58" fmla="*/ 201 w 221"/>
                  <a:gd name="T59" fmla="*/ 31 h 77"/>
                  <a:gd name="T60" fmla="*/ 190 w 221"/>
                  <a:gd name="T61" fmla="*/ 20 h 77"/>
                  <a:gd name="T62" fmla="*/ 186 w 221"/>
                  <a:gd name="T63" fmla="*/ 1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1" h="77">
                    <a:moveTo>
                      <a:pt x="186" y="19"/>
                    </a:moveTo>
                    <a:lnTo>
                      <a:pt x="186" y="19"/>
                    </a:lnTo>
                    <a:lnTo>
                      <a:pt x="157" y="10"/>
                    </a:lnTo>
                    <a:lnTo>
                      <a:pt x="152" y="7"/>
                    </a:lnTo>
                    <a:lnTo>
                      <a:pt x="148" y="5"/>
                    </a:lnTo>
                    <a:lnTo>
                      <a:pt x="146" y="2"/>
                    </a:lnTo>
                    <a:lnTo>
                      <a:pt x="145" y="0"/>
                    </a:lnTo>
                    <a:lnTo>
                      <a:pt x="145" y="0"/>
                    </a:lnTo>
                    <a:lnTo>
                      <a:pt x="140" y="13"/>
                    </a:lnTo>
                    <a:lnTo>
                      <a:pt x="132" y="29"/>
                    </a:lnTo>
                    <a:lnTo>
                      <a:pt x="125" y="43"/>
                    </a:lnTo>
                    <a:lnTo>
                      <a:pt x="120" y="47"/>
                    </a:lnTo>
                    <a:lnTo>
                      <a:pt x="117" y="49"/>
                    </a:lnTo>
                    <a:lnTo>
                      <a:pt x="117" y="49"/>
                    </a:lnTo>
                    <a:lnTo>
                      <a:pt x="118" y="47"/>
                    </a:lnTo>
                    <a:lnTo>
                      <a:pt x="118" y="46"/>
                    </a:lnTo>
                    <a:lnTo>
                      <a:pt x="119" y="44"/>
                    </a:lnTo>
                    <a:lnTo>
                      <a:pt x="119" y="43"/>
                    </a:lnTo>
                    <a:lnTo>
                      <a:pt x="119" y="43"/>
                    </a:lnTo>
                    <a:lnTo>
                      <a:pt x="116" y="27"/>
                    </a:lnTo>
                    <a:lnTo>
                      <a:pt x="114" y="18"/>
                    </a:lnTo>
                    <a:lnTo>
                      <a:pt x="124" y="9"/>
                    </a:lnTo>
                    <a:lnTo>
                      <a:pt x="111" y="9"/>
                    </a:lnTo>
                    <a:lnTo>
                      <a:pt x="97" y="9"/>
                    </a:lnTo>
                    <a:lnTo>
                      <a:pt x="107" y="18"/>
                    </a:lnTo>
                    <a:lnTo>
                      <a:pt x="107" y="18"/>
                    </a:lnTo>
                    <a:lnTo>
                      <a:pt x="104" y="27"/>
                    </a:lnTo>
                    <a:lnTo>
                      <a:pt x="100" y="43"/>
                    </a:lnTo>
                    <a:lnTo>
                      <a:pt x="100" y="43"/>
                    </a:lnTo>
                    <a:lnTo>
                      <a:pt x="101" y="45"/>
                    </a:lnTo>
                    <a:lnTo>
                      <a:pt x="101" y="46"/>
                    </a:lnTo>
                    <a:lnTo>
                      <a:pt x="102" y="47"/>
                    </a:lnTo>
                    <a:lnTo>
                      <a:pt x="102" y="49"/>
                    </a:lnTo>
                    <a:lnTo>
                      <a:pt x="102" y="49"/>
                    </a:lnTo>
                    <a:lnTo>
                      <a:pt x="100" y="47"/>
                    </a:lnTo>
                    <a:lnTo>
                      <a:pt x="96" y="43"/>
                    </a:lnTo>
                    <a:lnTo>
                      <a:pt x="88" y="29"/>
                    </a:lnTo>
                    <a:lnTo>
                      <a:pt x="81" y="13"/>
                    </a:lnTo>
                    <a:lnTo>
                      <a:pt x="76" y="0"/>
                    </a:lnTo>
                    <a:lnTo>
                      <a:pt x="76" y="0"/>
                    </a:lnTo>
                    <a:lnTo>
                      <a:pt x="75" y="3"/>
                    </a:lnTo>
                    <a:lnTo>
                      <a:pt x="72" y="5"/>
                    </a:lnTo>
                    <a:lnTo>
                      <a:pt x="68" y="7"/>
                    </a:lnTo>
                    <a:lnTo>
                      <a:pt x="63" y="10"/>
                    </a:lnTo>
                    <a:lnTo>
                      <a:pt x="35" y="19"/>
                    </a:lnTo>
                    <a:lnTo>
                      <a:pt x="35" y="19"/>
                    </a:lnTo>
                    <a:lnTo>
                      <a:pt x="31" y="21"/>
                    </a:lnTo>
                    <a:lnTo>
                      <a:pt x="26" y="23"/>
                    </a:lnTo>
                    <a:lnTo>
                      <a:pt x="20" y="31"/>
                    </a:lnTo>
                    <a:lnTo>
                      <a:pt x="14" y="41"/>
                    </a:lnTo>
                    <a:lnTo>
                      <a:pt x="9" y="51"/>
                    </a:lnTo>
                    <a:lnTo>
                      <a:pt x="2" y="69"/>
                    </a:lnTo>
                    <a:lnTo>
                      <a:pt x="0" y="77"/>
                    </a:lnTo>
                    <a:lnTo>
                      <a:pt x="111" y="77"/>
                    </a:lnTo>
                    <a:lnTo>
                      <a:pt x="221" y="77"/>
                    </a:lnTo>
                    <a:lnTo>
                      <a:pt x="221" y="77"/>
                    </a:lnTo>
                    <a:lnTo>
                      <a:pt x="219" y="69"/>
                    </a:lnTo>
                    <a:lnTo>
                      <a:pt x="211" y="51"/>
                    </a:lnTo>
                    <a:lnTo>
                      <a:pt x="207" y="41"/>
                    </a:lnTo>
                    <a:lnTo>
                      <a:pt x="201" y="31"/>
                    </a:lnTo>
                    <a:lnTo>
                      <a:pt x="194" y="23"/>
                    </a:lnTo>
                    <a:lnTo>
                      <a:pt x="190" y="20"/>
                    </a:lnTo>
                    <a:lnTo>
                      <a:pt x="186" y="19"/>
                    </a:lnTo>
                    <a:lnTo>
                      <a:pt x="186" y="1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900" dirty="0">
                  <a:latin typeface="Calibri" panose="020F0502020204030204" pitchFamily="34" charset="0"/>
                </a:endParaRPr>
              </a:p>
            </p:txBody>
          </p:sp>
          <p:sp>
            <p:nvSpPr>
              <p:cNvPr id="220" name="Freeform 72"/>
              <p:cNvSpPr>
                <a:spLocks noEditPoints="1"/>
              </p:cNvSpPr>
              <p:nvPr/>
            </p:nvSpPr>
            <p:spPr bwMode="auto">
              <a:xfrm>
                <a:off x="5624523" y="1898659"/>
                <a:ext cx="163513" cy="203201"/>
              </a:xfrm>
              <a:custGeom>
                <a:avLst/>
                <a:gdLst>
                  <a:gd name="T0" fmla="*/ 4 w 103"/>
                  <a:gd name="T1" fmla="*/ 80 h 128"/>
                  <a:gd name="T2" fmla="*/ 11 w 103"/>
                  <a:gd name="T3" fmla="*/ 94 h 128"/>
                  <a:gd name="T4" fmla="*/ 24 w 103"/>
                  <a:gd name="T5" fmla="*/ 114 h 128"/>
                  <a:gd name="T6" fmla="*/ 44 w 103"/>
                  <a:gd name="T7" fmla="*/ 127 h 128"/>
                  <a:gd name="T8" fmla="*/ 59 w 103"/>
                  <a:gd name="T9" fmla="*/ 127 h 128"/>
                  <a:gd name="T10" fmla="*/ 80 w 103"/>
                  <a:gd name="T11" fmla="*/ 114 h 128"/>
                  <a:gd name="T12" fmla="*/ 92 w 103"/>
                  <a:gd name="T13" fmla="*/ 94 h 128"/>
                  <a:gd name="T14" fmla="*/ 99 w 103"/>
                  <a:gd name="T15" fmla="*/ 80 h 128"/>
                  <a:gd name="T16" fmla="*/ 103 w 103"/>
                  <a:gd name="T17" fmla="*/ 65 h 128"/>
                  <a:gd name="T18" fmla="*/ 99 w 103"/>
                  <a:gd name="T19" fmla="*/ 50 h 128"/>
                  <a:gd name="T20" fmla="*/ 100 w 103"/>
                  <a:gd name="T21" fmla="*/ 43 h 128"/>
                  <a:gd name="T22" fmla="*/ 91 w 103"/>
                  <a:gd name="T23" fmla="*/ 19 h 128"/>
                  <a:gd name="T24" fmla="*/ 70 w 103"/>
                  <a:gd name="T25" fmla="*/ 3 h 128"/>
                  <a:gd name="T26" fmla="*/ 52 w 103"/>
                  <a:gd name="T27" fmla="*/ 0 h 128"/>
                  <a:gd name="T28" fmla="*/ 24 w 103"/>
                  <a:gd name="T29" fmla="*/ 7 h 128"/>
                  <a:gd name="T30" fmla="*/ 7 w 103"/>
                  <a:gd name="T31" fmla="*/ 27 h 128"/>
                  <a:gd name="T32" fmla="*/ 3 w 103"/>
                  <a:gd name="T33" fmla="*/ 43 h 128"/>
                  <a:gd name="T34" fmla="*/ 2 w 103"/>
                  <a:gd name="T35" fmla="*/ 54 h 128"/>
                  <a:gd name="T36" fmla="*/ 1 w 103"/>
                  <a:gd name="T37" fmla="*/ 71 h 128"/>
                  <a:gd name="T38" fmla="*/ 7 w 103"/>
                  <a:gd name="T39" fmla="*/ 59 h 128"/>
                  <a:gd name="T40" fmla="*/ 11 w 103"/>
                  <a:gd name="T41" fmla="*/ 53 h 128"/>
                  <a:gd name="T42" fmla="*/ 19 w 103"/>
                  <a:gd name="T43" fmla="*/ 59 h 128"/>
                  <a:gd name="T44" fmla="*/ 23 w 103"/>
                  <a:gd name="T45" fmla="*/ 53 h 128"/>
                  <a:gd name="T46" fmla="*/ 21 w 103"/>
                  <a:gd name="T47" fmla="*/ 46 h 128"/>
                  <a:gd name="T48" fmla="*/ 25 w 103"/>
                  <a:gd name="T49" fmla="*/ 39 h 128"/>
                  <a:gd name="T50" fmla="*/ 29 w 103"/>
                  <a:gd name="T51" fmla="*/ 40 h 128"/>
                  <a:gd name="T52" fmla="*/ 38 w 103"/>
                  <a:gd name="T53" fmla="*/ 47 h 128"/>
                  <a:gd name="T54" fmla="*/ 49 w 103"/>
                  <a:gd name="T55" fmla="*/ 50 h 128"/>
                  <a:gd name="T56" fmla="*/ 63 w 103"/>
                  <a:gd name="T57" fmla="*/ 49 h 128"/>
                  <a:gd name="T58" fmla="*/ 71 w 103"/>
                  <a:gd name="T59" fmla="*/ 44 h 128"/>
                  <a:gd name="T60" fmla="*/ 75 w 103"/>
                  <a:gd name="T61" fmla="*/ 39 h 128"/>
                  <a:gd name="T62" fmla="*/ 81 w 103"/>
                  <a:gd name="T63" fmla="*/ 40 h 128"/>
                  <a:gd name="T64" fmla="*/ 82 w 103"/>
                  <a:gd name="T65" fmla="*/ 50 h 128"/>
                  <a:gd name="T66" fmla="*/ 80 w 103"/>
                  <a:gd name="T67" fmla="*/ 53 h 128"/>
                  <a:gd name="T68" fmla="*/ 88 w 103"/>
                  <a:gd name="T69" fmla="*/ 54 h 128"/>
                  <a:gd name="T70" fmla="*/ 92 w 103"/>
                  <a:gd name="T71" fmla="*/ 53 h 128"/>
                  <a:gd name="T72" fmla="*/ 96 w 103"/>
                  <a:gd name="T73" fmla="*/ 58 h 128"/>
                  <a:gd name="T74" fmla="*/ 96 w 103"/>
                  <a:gd name="T75" fmla="*/ 70 h 128"/>
                  <a:gd name="T76" fmla="*/ 88 w 103"/>
                  <a:gd name="T77" fmla="*/ 82 h 128"/>
                  <a:gd name="T78" fmla="*/ 84 w 103"/>
                  <a:gd name="T79" fmla="*/ 96 h 128"/>
                  <a:gd name="T80" fmla="*/ 70 w 103"/>
                  <a:gd name="T81" fmla="*/ 113 h 128"/>
                  <a:gd name="T82" fmla="*/ 52 w 103"/>
                  <a:gd name="T83" fmla="*/ 121 h 128"/>
                  <a:gd name="T84" fmla="*/ 39 w 103"/>
                  <a:gd name="T85" fmla="*/ 117 h 128"/>
                  <a:gd name="T86" fmla="*/ 23 w 103"/>
                  <a:gd name="T87" fmla="*/ 102 h 128"/>
                  <a:gd name="T88" fmla="*/ 15 w 103"/>
                  <a:gd name="T89" fmla="*/ 82 h 128"/>
                  <a:gd name="T90" fmla="*/ 10 w 103"/>
                  <a:gd name="T91" fmla="*/ 78 h 128"/>
                  <a:gd name="T92" fmla="*/ 7 w 103"/>
                  <a:gd name="T93"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3" h="128">
                    <a:moveTo>
                      <a:pt x="1" y="71"/>
                    </a:moveTo>
                    <a:lnTo>
                      <a:pt x="1" y="71"/>
                    </a:lnTo>
                    <a:lnTo>
                      <a:pt x="4" y="80"/>
                    </a:lnTo>
                    <a:lnTo>
                      <a:pt x="8" y="85"/>
                    </a:lnTo>
                    <a:lnTo>
                      <a:pt x="8" y="85"/>
                    </a:lnTo>
                    <a:lnTo>
                      <a:pt x="11" y="94"/>
                    </a:lnTo>
                    <a:lnTo>
                      <a:pt x="15" y="101"/>
                    </a:lnTo>
                    <a:lnTo>
                      <a:pt x="19" y="108"/>
                    </a:lnTo>
                    <a:lnTo>
                      <a:pt x="24" y="114"/>
                    </a:lnTo>
                    <a:lnTo>
                      <a:pt x="31" y="119"/>
                    </a:lnTo>
                    <a:lnTo>
                      <a:pt x="37" y="124"/>
                    </a:lnTo>
                    <a:lnTo>
                      <a:pt x="44" y="127"/>
                    </a:lnTo>
                    <a:lnTo>
                      <a:pt x="52" y="128"/>
                    </a:lnTo>
                    <a:lnTo>
                      <a:pt x="52" y="128"/>
                    </a:lnTo>
                    <a:lnTo>
                      <a:pt x="59" y="127"/>
                    </a:lnTo>
                    <a:lnTo>
                      <a:pt x="67" y="124"/>
                    </a:lnTo>
                    <a:lnTo>
                      <a:pt x="73" y="119"/>
                    </a:lnTo>
                    <a:lnTo>
                      <a:pt x="80" y="114"/>
                    </a:lnTo>
                    <a:lnTo>
                      <a:pt x="85" y="108"/>
                    </a:lnTo>
                    <a:lnTo>
                      <a:pt x="89" y="101"/>
                    </a:lnTo>
                    <a:lnTo>
                      <a:pt x="92" y="94"/>
                    </a:lnTo>
                    <a:lnTo>
                      <a:pt x="95" y="85"/>
                    </a:lnTo>
                    <a:lnTo>
                      <a:pt x="95" y="85"/>
                    </a:lnTo>
                    <a:lnTo>
                      <a:pt x="99" y="80"/>
                    </a:lnTo>
                    <a:lnTo>
                      <a:pt x="102" y="71"/>
                    </a:lnTo>
                    <a:lnTo>
                      <a:pt x="102" y="71"/>
                    </a:lnTo>
                    <a:lnTo>
                      <a:pt x="103" y="65"/>
                    </a:lnTo>
                    <a:lnTo>
                      <a:pt x="103" y="60"/>
                    </a:lnTo>
                    <a:lnTo>
                      <a:pt x="102" y="54"/>
                    </a:lnTo>
                    <a:lnTo>
                      <a:pt x="99" y="50"/>
                    </a:lnTo>
                    <a:lnTo>
                      <a:pt x="99" y="50"/>
                    </a:lnTo>
                    <a:lnTo>
                      <a:pt x="100" y="43"/>
                    </a:lnTo>
                    <a:lnTo>
                      <a:pt x="100" y="43"/>
                    </a:lnTo>
                    <a:lnTo>
                      <a:pt x="99" y="34"/>
                    </a:lnTo>
                    <a:lnTo>
                      <a:pt x="97" y="27"/>
                    </a:lnTo>
                    <a:lnTo>
                      <a:pt x="91" y="19"/>
                    </a:lnTo>
                    <a:lnTo>
                      <a:pt x="86" y="13"/>
                    </a:lnTo>
                    <a:lnTo>
                      <a:pt x="79" y="7"/>
                    </a:lnTo>
                    <a:lnTo>
                      <a:pt x="70" y="3"/>
                    </a:lnTo>
                    <a:lnTo>
                      <a:pt x="62" y="1"/>
                    </a:lnTo>
                    <a:lnTo>
                      <a:pt x="52" y="0"/>
                    </a:lnTo>
                    <a:lnTo>
                      <a:pt x="52" y="0"/>
                    </a:lnTo>
                    <a:lnTo>
                      <a:pt x="42" y="1"/>
                    </a:lnTo>
                    <a:lnTo>
                      <a:pt x="33" y="3"/>
                    </a:lnTo>
                    <a:lnTo>
                      <a:pt x="24" y="7"/>
                    </a:lnTo>
                    <a:lnTo>
                      <a:pt x="18" y="13"/>
                    </a:lnTo>
                    <a:lnTo>
                      <a:pt x="11" y="19"/>
                    </a:lnTo>
                    <a:lnTo>
                      <a:pt x="7" y="27"/>
                    </a:lnTo>
                    <a:lnTo>
                      <a:pt x="4" y="34"/>
                    </a:lnTo>
                    <a:lnTo>
                      <a:pt x="3" y="43"/>
                    </a:lnTo>
                    <a:lnTo>
                      <a:pt x="3" y="43"/>
                    </a:lnTo>
                    <a:lnTo>
                      <a:pt x="4" y="50"/>
                    </a:lnTo>
                    <a:lnTo>
                      <a:pt x="4" y="50"/>
                    </a:lnTo>
                    <a:lnTo>
                      <a:pt x="2" y="54"/>
                    </a:lnTo>
                    <a:lnTo>
                      <a:pt x="0" y="60"/>
                    </a:lnTo>
                    <a:lnTo>
                      <a:pt x="0" y="65"/>
                    </a:lnTo>
                    <a:lnTo>
                      <a:pt x="1" y="71"/>
                    </a:lnTo>
                    <a:lnTo>
                      <a:pt x="1" y="71"/>
                    </a:lnTo>
                    <a:close/>
                    <a:moveTo>
                      <a:pt x="7" y="59"/>
                    </a:moveTo>
                    <a:lnTo>
                      <a:pt x="7" y="59"/>
                    </a:lnTo>
                    <a:lnTo>
                      <a:pt x="9" y="55"/>
                    </a:lnTo>
                    <a:lnTo>
                      <a:pt x="11" y="53"/>
                    </a:lnTo>
                    <a:lnTo>
                      <a:pt x="11" y="53"/>
                    </a:lnTo>
                    <a:lnTo>
                      <a:pt x="13" y="53"/>
                    </a:lnTo>
                    <a:lnTo>
                      <a:pt x="16" y="54"/>
                    </a:lnTo>
                    <a:lnTo>
                      <a:pt x="19" y="59"/>
                    </a:lnTo>
                    <a:lnTo>
                      <a:pt x="19" y="59"/>
                    </a:lnTo>
                    <a:lnTo>
                      <a:pt x="23" y="53"/>
                    </a:lnTo>
                    <a:lnTo>
                      <a:pt x="23" y="53"/>
                    </a:lnTo>
                    <a:lnTo>
                      <a:pt x="21" y="50"/>
                    </a:lnTo>
                    <a:lnTo>
                      <a:pt x="21" y="50"/>
                    </a:lnTo>
                    <a:lnTo>
                      <a:pt x="21" y="46"/>
                    </a:lnTo>
                    <a:lnTo>
                      <a:pt x="21" y="44"/>
                    </a:lnTo>
                    <a:lnTo>
                      <a:pt x="23" y="40"/>
                    </a:lnTo>
                    <a:lnTo>
                      <a:pt x="25" y="39"/>
                    </a:lnTo>
                    <a:lnTo>
                      <a:pt x="25" y="39"/>
                    </a:lnTo>
                    <a:lnTo>
                      <a:pt x="27" y="39"/>
                    </a:lnTo>
                    <a:lnTo>
                      <a:pt x="29" y="40"/>
                    </a:lnTo>
                    <a:lnTo>
                      <a:pt x="34" y="44"/>
                    </a:lnTo>
                    <a:lnTo>
                      <a:pt x="34" y="44"/>
                    </a:lnTo>
                    <a:lnTo>
                      <a:pt x="38" y="47"/>
                    </a:lnTo>
                    <a:lnTo>
                      <a:pt x="43" y="49"/>
                    </a:lnTo>
                    <a:lnTo>
                      <a:pt x="43" y="49"/>
                    </a:lnTo>
                    <a:lnTo>
                      <a:pt x="49" y="50"/>
                    </a:lnTo>
                    <a:lnTo>
                      <a:pt x="53" y="50"/>
                    </a:lnTo>
                    <a:lnTo>
                      <a:pt x="58" y="50"/>
                    </a:lnTo>
                    <a:lnTo>
                      <a:pt x="63" y="49"/>
                    </a:lnTo>
                    <a:lnTo>
                      <a:pt x="63" y="49"/>
                    </a:lnTo>
                    <a:lnTo>
                      <a:pt x="67" y="47"/>
                    </a:lnTo>
                    <a:lnTo>
                      <a:pt x="71" y="44"/>
                    </a:lnTo>
                    <a:lnTo>
                      <a:pt x="71" y="44"/>
                    </a:lnTo>
                    <a:lnTo>
                      <a:pt x="74" y="40"/>
                    </a:lnTo>
                    <a:lnTo>
                      <a:pt x="75" y="39"/>
                    </a:lnTo>
                    <a:lnTo>
                      <a:pt x="79" y="39"/>
                    </a:lnTo>
                    <a:lnTo>
                      <a:pt x="79" y="39"/>
                    </a:lnTo>
                    <a:lnTo>
                      <a:pt x="81" y="40"/>
                    </a:lnTo>
                    <a:lnTo>
                      <a:pt x="82" y="44"/>
                    </a:lnTo>
                    <a:lnTo>
                      <a:pt x="83" y="46"/>
                    </a:lnTo>
                    <a:lnTo>
                      <a:pt x="82" y="50"/>
                    </a:lnTo>
                    <a:lnTo>
                      <a:pt x="82" y="50"/>
                    </a:lnTo>
                    <a:lnTo>
                      <a:pt x="80" y="53"/>
                    </a:lnTo>
                    <a:lnTo>
                      <a:pt x="80" y="53"/>
                    </a:lnTo>
                    <a:lnTo>
                      <a:pt x="84" y="59"/>
                    </a:lnTo>
                    <a:lnTo>
                      <a:pt x="84" y="59"/>
                    </a:lnTo>
                    <a:lnTo>
                      <a:pt x="88" y="54"/>
                    </a:lnTo>
                    <a:lnTo>
                      <a:pt x="90" y="53"/>
                    </a:lnTo>
                    <a:lnTo>
                      <a:pt x="92" y="53"/>
                    </a:lnTo>
                    <a:lnTo>
                      <a:pt x="92" y="53"/>
                    </a:lnTo>
                    <a:lnTo>
                      <a:pt x="94" y="54"/>
                    </a:lnTo>
                    <a:lnTo>
                      <a:pt x="96" y="58"/>
                    </a:lnTo>
                    <a:lnTo>
                      <a:pt x="96" y="58"/>
                    </a:lnTo>
                    <a:lnTo>
                      <a:pt x="97" y="63"/>
                    </a:lnTo>
                    <a:lnTo>
                      <a:pt x="96" y="70"/>
                    </a:lnTo>
                    <a:lnTo>
                      <a:pt x="96" y="70"/>
                    </a:lnTo>
                    <a:lnTo>
                      <a:pt x="92" y="78"/>
                    </a:lnTo>
                    <a:lnTo>
                      <a:pt x="90" y="80"/>
                    </a:lnTo>
                    <a:lnTo>
                      <a:pt x="88" y="82"/>
                    </a:lnTo>
                    <a:lnTo>
                      <a:pt x="88" y="82"/>
                    </a:lnTo>
                    <a:lnTo>
                      <a:pt x="87" y="88"/>
                    </a:lnTo>
                    <a:lnTo>
                      <a:pt x="84" y="96"/>
                    </a:lnTo>
                    <a:lnTo>
                      <a:pt x="80" y="102"/>
                    </a:lnTo>
                    <a:lnTo>
                      <a:pt x="75" y="108"/>
                    </a:lnTo>
                    <a:lnTo>
                      <a:pt x="70" y="113"/>
                    </a:lnTo>
                    <a:lnTo>
                      <a:pt x="65" y="117"/>
                    </a:lnTo>
                    <a:lnTo>
                      <a:pt x="58" y="119"/>
                    </a:lnTo>
                    <a:lnTo>
                      <a:pt x="52" y="121"/>
                    </a:lnTo>
                    <a:lnTo>
                      <a:pt x="52" y="121"/>
                    </a:lnTo>
                    <a:lnTo>
                      <a:pt x="44" y="119"/>
                    </a:lnTo>
                    <a:lnTo>
                      <a:pt x="39" y="117"/>
                    </a:lnTo>
                    <a:lnTo>
                      <a:pt x="33" y="113"/>
                    </a:lnTo>
                    <a:lnTo>
                      <a:pt x="27" y="108"/>
                    </a:lnTo>
                    <a:lnTo>
                      <a:pt x="23" y="102"/>
                    </a:lnTo>
                    <a:lnTo>
                      <a:pt x="20" y="96"/>
                    </a:lnTo>
                    <a:lnTo>
                      <a:pt x="17" y="88"/>
                    </a:lnTo>
                    <a:lnTo>
                      <a:pt x="15" y="82"/>
                    </a:lnTo>
                    <a:lnTo>
                      <a:pt x="15" y="82"/>
                    </a:lnTo>
                    <a:lnTo>
                      <a:pt x="12" y="80"/>
                    </a:lnTo>
                    <a:lnTo>
                      <a:pt x="10" y="78"/>
                    </a:lnTo>
                    <a:lnTo>
                      <a:pt x="8" y="70"/>
                    </a:lnTo>
                    <a:lnTo>
                      <a:pt x="8" y="70"/>
                    </a:lnTo>
                    <a:lnTo>
                      <a:pt x="7" y="64"/>
                    </a:lnTo>
                    <a:lnTo>
                      <a:pt x="7" y="59"/>
                    </a:lnTo>
                    <a:lnTo>
                      <a:pt x="7" y="5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900" dirty="0">
                  <a:latin typeface="Calibri" panose="020F0502020204030204" pitchFamily="34" charset="0"/>
                </a:endParaRPr>
              </a:p>
            </p:txBody>
          </p:sp>
        </p:grpSp>
        <p:grpSp>
          <p:nvGrpSpPr>
            <p:cNvPr id="151" name="Group 150"/>
            <p:cNvGrpSpPr/>
            <p:nvPr/>
          </p:nvGrpSpPr>
          <p:grpSpPr>
            <a:xfrm>
              <a:off x="1121098" y="1639931"/>
              <a:ext cx="242560" cy="225000"/>
              <a:chOff x="5529278" y="1898659"/>
              <a:chExt cx="350838" cy="325439"/>
            </a:xfrm>
            <a:solidFill>
              <a:srgbClr val="75122E"/>
            </a:solidFill>
          </p:grpSpPr>
          <p:sp>
            <p:nvSpPr>
              <p:cNvPr id="217" name="Freeform 71"/>
              <p:cNvSpPr>
                <a:spLocks/>
              </p:cNvSpPr>
              <p:nvPr/>
            </p:nvSpPr>
            <p:spPr bwMode="auto">
              <a:xfrm>
                <a:off x="5529278" y="2101860"/>
                <a:ext cx="350838" cy="122238"/>
              </a:xfrm>
              <a:custGeom>
                <a:avLst/>
                <a:gdLst>
                  <a:gd name="T0" fmla="*/ 186 w 221"/>
                  <a:gd name="T1" fmla="*/ 19 h 77"/>
                  <a:gd name="T2" fmla="*/ 152 w 221"/>
                  <a:gd name="T3" fmla="*/ 7 h 77"/>
                  <a:gd name="T4" fmla="*/ 146 w 221"/>
                  <a:gd name="T5" fmla="*/ 2 h 77"/>
                  <a:gd name="T6" fmla="*/ 145 w 221"/>
                  <a:gd name="T7" fmla="*/ 0 h 77"/>
                  <a:gd name="T8" fmla="*/ 132 w 221"/>
                  <a:gd name="T9" fmla="*/ 29 h 77"/>
                  <a:gd name="T10" fmla="*/ 120 w 221"/>
                  <a:gd name="T11" fmla="*/ 47 h 77"/>
                  <a:gd name="T12" fmla="*/ 117 w 221"/>
                  <a:gd name="T13" fmla="*/ 49 h 77"/>
                  <a:gd name="T14" fmla="*/ 118 w 221"/>
                  <a:gd name="T15" fmla="*/ 46 h 77"/>
                  <a:gd name="T16" fmla="*/ 119 w 221"/>
                  <a:gd name="T17" fmla="*/ 43 h 77"/>
                  <a:gd name="T18" fmla="*/ 116 w 221"/>
                  <a:gd name="T19" fmla="*/ 27 h 77"/>
                  <a:gd name="T20" fmla="*/ 124 w 221"/>
                  <a:gd name="T21" fmla="*/ 9 h 77"/>
                  <a:gd name="T22" fmla="*/ 97 w 221"/>
                  <a:gd name="T23" fmla="*/ 9 h 77"/>
                  <a:gd name="T24" fmla="*/ 107 w 221"/>
                  <a:gd name="T25" fmla="*/ 18 h 77"/>
                  <a:gd name="T26" fmla="*/ 100 w 221"/>
                  <a:gd name="T27" fmla="*/ 43 h 77"/>
                  <a:gd name="T28" fmla="*/ 101 w 221"/>
                  <a:gd name="T29" fmla="*/ 45 h 77"/>
                  <a:gd name="T30" fmla="*/ 102 w 221"/>
                  <a:gd name="T31" fmla="*/ 47 h 77"/>
                  <a:gd name="T32" fmla="*/ 102 w 221"/>
                  <a:gd name="T33" fmla="*/ 49 h 77"/>
                  <a:gd name="T34" fmla="*/ 96 w 221"/>
                  <a:gd name="T35" fmla="*/ 43 h 77"/>
                  <a:gd name="T36" fmla="*/ 81 w 221"/>
                  <a:gd name="T37" fmla="*/ 13 h 77"/>
                  <a:gd name="T38" fmla="*/ 76 w 221"/>
                  <a:gd name="T39" fmla="*/ 0 h 77"/>
                  <a:gd name="T40" fmla="*/ 72 w 221"/>
                  <a:gd name="T41" fmla="*/ 5 h 77"/>
                  <a:gd name="T42" fmla="*/ 63 w 221"/>
                  <a:gd name="T43" fmla="*/ 10 h 77"/>
                  <a:gd name="T44" fmla="*/ 35 w 221"/>
                  <a:gd name="T45" fmla="*/ 19 h 77"/>
                  <a:gd name="T46" fmla="*/ 26 w 221"/>
                  <a:gd name="T47" fmla="*/ 23 h 77"/>
                  <a:gd name="T48" fmla="*/ 14 w 221"/>
                  <a:gd name="T49" fmla="*/ 41 h 77"/>
                  <a:gd name="T50" fmla="*/ 2 w 221"/>
                  <a:gd name="T51" fmla="*/ 69 h 77"/>
                  <a:gd name="T52" fmla="*/ 111 w 221"/>
                  <a:gd name="T53" fmla="*/ 77 h 77"/>
                  <a:gd name="T54" fmla="*/ 221 w 221"/>
                  <a:gd name="T55" fmla="*/ 77 h 77"/>
                  <a:gd name="T56" fmla="*/ 211 w 221"/>
                  <a:gd name="T57" fmla="*/ 51 h 77"/>
                  <a:gd name="T58" fmla="*/ 201 w 221"/>
                  <a:gd name="T59" fmla="*/ 31 h 77"/>
                  <a:gd name="T60" fmla="*/ 190 w 221"/>
                  <a:gd name="T61" fmla="*/ 20 h 77"/>
                  <a:gd name="T62" fmla="*/ 186 w 221"/>
                  <a:gd name="T63" fmla="*/ 1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1" h="77">
                    <a:moveTo>
                      <a:pt x="186" y="19"/>
                    </a:moveTo>
                    <a:lnTo>
                      <a:pt x="186" y="19"/>
                    </a:lnTo>
                    <a:lnTo>
                      <a:pt x="157" y="10"/>
                    </a:lnTo>
                    <a:lnTo>
                      <a:pt x="152" y="7"/>
                    </a:lnTo>
                    <a:lnTo>
                      <a:pt x="148" y="5"/>
                    </a:lnTo>
                    <a:lnTo>
                      <a:pt x="146" y="2"/>
                    </a:lnTo>
                    <a:lnTo>
                      <a:pt x="145" y="0"/>
                    </a:lnTo>
                    <a:lnTo>
                      <a:pt x="145" y="0"/>
                    </a:lnTo>
                    <a:lnTo>
                      <a:pt x="140" y="13"/>
                    </a:lnTo>
                    <a:lnTo>
                      <a:pt x="132" y="29"/>
                    </a:lnTo>
                    <a:lnTo>
                      <a:pt x="125" y="43"/>
                    </a:lnTo>
                    <a:lnTo>
                      <a:pt x="120" y="47"/>
                    </a:lnTo>
                    <a:lnTo>
                      <a:pt x="117" y="49"/>
                    </a:lnTo>
                    <a:lnTo>
                      <a:pt x="117" y="49"/>
                    </a:lnTo>
                    <a:lnTo>
                      <a:pt x="118" y="47"/>
                    </a:lnTo>
                    <a:lnTo>
                      <a:pt x="118" y="46"/>
                    </a:lnTo>
                    <a:lnTo>
                      <a:pt x="119" y="44"/>
                    </a:lnTo>
                    <a:lnTo>
                      <a:pt x="119" y="43"/>
                    </a:lnTo>
                    <a:lnTo>
                      <a:pt x="119" y="43"/>
                    </a:lnTo>
                    <a:lnTo>
                      <a:pt x="116" y="27"/>
                    </a:lnTo>
                    <a:lnTo>
                      <a:pt x="114" y="18"/>
                    </a:lnTo>
                    <a:lnTo>
                      <a:pt x="124" y="9"/>
                    </a:lnTo>
                    <a:lnTo>
                      <a:pt x="111" y="9"/>
                    </a:lnTo>
                    <a:lnTo>
                      <a:pt x="97" y="9"/>
                    </a:lnTo>
                    <a:lnTo>
                      <a:pt x="107" y="18"/>
                    </a:lnTo>
                    <a:lnTo>
                      <a:pt x="107" y="18"/>
                    </a:lnTo>
                    <a:lnTo>
                      <a:pt x="104" y="27"/>
                    </a:lnTo>
                    <a:lnTo>
                      <a:pt x="100" y="43"/>
                    </a:lnTo>
                    <a:lnTo>
                      <a:pt x="100" y="43"/>
                    </a:lnTo>
                    <a:lnTo>
                      <a:pt x="101" y="45"/>
                    </a:lnTo>
                    <a:lnTo>
                      <a:pt x="101" y="46"/>
                    </a:lnTo>
                    <a:lnTo>
                      <a:pt x="102" y="47"/>
                    </a:lnTo>
                    <a:lnTo>
                      <a:pt x="102" y="49"/>
                    </a:lnTo>
                    <a:lnTo>
                      <a:pt x="102" y="49"/>
                    </a:lnTo>
                    <a:lnTo>
                      <a:pt x="100" y="47"/>
                    </a:lnTo>
                    <a:lnTo>
                      <a:pt x="96" y="43"/>
                    </a:lnTo>
                    <a:lnTo>
                      <a:pt x="88" y="29"/>
                    </a:lnTo>
                    <a:lnTo>
                      <a:pt x="81" y="13"/>
                    </a:lnTo>
                    <a:lnTo>
                      <a:pt x="76" y="0"/>
                    </a:lnTo>
                    <a:lnTo>
                      <a:pt x="76" y="0"/>
                    </a:lnTo>
                    <a:lnTo>
                      <a:pt x="75" y="3"/>
                    </a:lnTo>
                    <a:lnTo>
                      <a:pt x="72" y="5"/>
                    </a:lnTo>
                    <a:lnTo>
                      <a:pt x="68" y="7"/>
                    </a:lnTo>
                    <a:lnTo>
                      <a:pt x="63" y="10"/>
                    </a:lnTo>
                    <a:lnTo>
                      <a:pt x="35" y="19"/>
                    </a:lnTo>
                    <a:lnTo>
                      <a:pt x="35" y="19"/>
                    </a:lnTo>
                    <a:lnTo>
                      <a:pt x="31" y="21"/>
                    </a:lnTo>
                    <a:lnTo>
                      <a:pt x="26" y="23"/>
                    </a:lnTo>
                    <a:lnTo>
                      <a:pt x="20" y="31"/>
                    </a:lnTo>
                    <a:lnTo>
                      <a:pt x="14" y="41"/>
                    </a:lnTo>
                    <a:lnTo>
                      <a:pt x="9" y="51"/>
                    </a:lnTo>
                    <a:lnTo>
                      <a:pt x="2" y="69"/>
                    </a:lnTo>
                    <a:lnTo>
                      <a:pt x="0" y="77"/>
                    </a:lnTo>
                    <a:lnTo>
                      <a:pt x="111" y="77"/>
                    </a:lnTo>
                    <a:lnTo>
                      <a:pt x="221" y="77"/>
                    </a:lnTo>
                    <a:lnTo>
                      <a:pt x="221" y="77"/>
                    </a:lnTo>
                    <a:lnTo>
                      <a:pt x="219" y="69"/>
                    </a:lnTo>
                    <a:lnTo>
                      <a:pt x="211" y="51"/>
                    </a:lnTo>
                    <a:lnTo>
                      <a:pt x="207" y="41"/>
                    </a:lnTo>
                    <a:lnTo>
                      <a:pt x="201" y="31"/>
                    </a:lnTo>
                    <a:lnTo>
                      <a:pt x="194" y="23"/>
                    </a:lnTo>
                    <a:lnTo>
                      <a:pt x="190" y="20"/>
                    </a:lnTo>
                    <a:lnTo>
                      <a:pt x="186" y="19"/>
                    </a:lnTo>
                    <a:lnTo>
                      <a:pt x="186" y="1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900" dirty="0">
                  <a:latin typeface="Calibri" panose="020F0502020204030204" pitchFamily="34" charset="0"/>
                </a:endParaRPr>
              </a:p>
            </p:txBody>
          </p:sp>
          <p:sp>
            <p:nvSpPr>
              <p:cNvPr id="218" name="Freeform 72"/>
              <p:cNvSpPr>
                <a:spLocks noEditPoints="1"/>
              </p:cNvSpPr>
              <p:nvPr/>
            </p:nvSpPr>
            <p:spPr bwMode="auto">
              <a:xfrm>
                <a:off x="5624523" y="1898659"/>
                <a:ext cx="163513" cy="203201"/>
              </a:xfrm>
              <a:custGeom>
                <a:avLst/>
                <a:gdLst>
                  <a:gd name="T0" fmla="*/ 4 w 103"/>
                  <a:gd name="T1" fmla="*/ 80 h 128"/>
                  <a:gd name="T2" fmla="*/ 11 w 103"/>
                  <a:gd name="T3" fmla="*/ 94 h 128"/>
                  <a:gd name="T4" fmla="*/ 24 w 103"/>
                  <a:gd name="T5" fmla="*/ 114 h 128"/>
                  <a:gd name="T6" fmla="*/ 44 w 103"/>
                  <a:gd name="T7" fmla="*/ 127 h 128"/>
                  <a:gd name="T8" fmla="*/ 59 w 103"/>
                  <a:gd name="T9" fmla="*/ 127 h 128"/>
                  <a:gd name="T10" fmla="*/ 80 w 103"/>
                  <a:gd name="T11" fmla="*/ 114 h 128"/>
                  <a:gd name="T12" fmla="*/ 92 w 103"/>
                  <a:gd name="T13" fmla="*/ 94 h 128"/>
                  <a:gd name="T14" fmla="*/ 99 w 103"/>
                  <a:gd name="T15" fmla="*/ 80 h 128"/>
                  <a:gd name="T16" fmla="*/ 103 w 103"/>
                  <a:gd name="T17" fmla="*/ 65 h 128"/>
                  <a:gd name="T18" fmla="*/ 99 w 103"/>
                  <a:gd name="T19" fmla="*/ 50 h 128"/>
                  <a:gd name="T20" fmla="*/ 100 w 103"/>
                  <a:gd name="T21" fmla="*/ 43 h 128"/>
                  <a:gd name="T22" fmla="*/ 91 w 103"/>
                  <a:gd name="T23" fmla="*/ 19 h 128"/>
                  <a:gd name="T24" fmla="*/ 70 w 103"/>
                  <a:gd name="T25" fmla="*/ 3 h 128"/>
                  <a:gd name="T26" fmla="*/ 52 w 103"/>
                  <a:gd name="T27" fmla="*/ 0 h 128"/>
                  <a:gd name="T28" fmla="*/ 24 w 103"/>
                  <a:gd name="T29" fmla="*/ 7 h 128"/>
                  <a:gd name="T30" fmla="*/ 7 w 103"/>
                  <a:gd name="T31" fmla="*/ 27 h 128"/>
                  <a:gd name="T32" fmla="*/ 3 w 103"/>
                  <a:gd name="T33" fmla="*/ 43 h 128"/>
                  <a:gd name="T34" fmla="*/ 2 w 103"/>
                  <a:gd name="T35" fmla="*/ 54 h 128"/>
                  <a:gd name="T36" fmla="*/ 1 w 103"/>
                  <a:gd name="T37" fmla="*/ 71 h 128"/>
                  <a:gd name="T38" fmla="*/ 7 w 103"/>
                  <a:gd name="T39" fmla="*/ 59 h 128"/>
                  <a:gd name="T40" fmla="*/ 11 w 103"/>
                  <a:gd name="T41" fmla="*/ 53 h 128"/>
                  <a:gd name="T42" fmla="*/ 19 w 103"/>
                  <a:gd name="T43" fmla="*/ 59 h 128"/>
                  <a:gd name="T44" fmla="*/ 23 w 103"/>
                  <a:gd name="T45" fmla="*/ 53 h 128"/>
                  <a:gd name="T46" fmla="*/ 21 w 103"/>
                  <a:gd name="T47" fmla="*/ 46 h 128"/>
                  <a:gd name="T48" fmla="*/ 25 w 103"/>
                  <a:gd name="T49" fmla="*/ 39 h 128"/>
                  <a:gd name="T50" fmla="*/ 29 w 103"/>
                  <a:gd name="T51" fmla="*/ 40 h 128"/>
                  <a:gd name="T52" fmla="*/ 38 w 103"/>
                  <a:gd name="T53" fmla="*/ 47 h 128"/>
                  <a:gd name="T54" fmla="*/ 49 w 103"/>
                  <a:gd name="T55" fmla="*/ 50 h 128"/>
                  <a:gd name="T56" fmla="*/ 63 w 103"/>
                  <a:gd name="T57" fmla="*/ 49 h 128"/>
                  <a:gd name="T58" fmla="*/ 71 w 103"/>
                  <a:gd name="T59" fmla="*/ 44 h 128"/>
                  <a:gd name="T60" fmla="*/ 75 w 103"/>
                  <a:gd name="T61" fmla="*/ 39 h 128"/>
                  <a:gd name="T62" fmla="*/ 81 w 103"/>
                  <a:gd name="T63" fmla="*/ 40 h 128"/>
                  <a:gd name="T64" fmla="*/ 82 w 103"/>
                  <a:gd name="T65" fmla="*/ 50 h 128"/>
                  <a:gd name="T66" fmla="*/ 80 w 103"/>
                  <a:gd name="T67" fmla="*/ 53 h 128"/>
                  <a:gd name="T68" fmla="*/ 88 w 103"/>
                  <a:gd name="T69" fmla="*/ 54 h 128"/>
                  <a:gd name="T70" fmla="*/ 92 w 103"/>
                  <a:gd name="T71" fmla="*/ 53 h 128"/>
                  <a:gd name="T72" fmla="*/ 96 w 103"/>
                  <a:gd name="T73" fmla="*/ 58 h 128"/>
                  <a:gd name="T74" fmla="*/ 96 w 103"/>
                  <a:gd name="T75" fmla="*/ 70 h 128"/>
                  <a:gd name="T76" fmla="*/ 88 w 103"/>
                  <a:gd name="T77" fmla="*/ 82 h 128"/>
                  <a:gd name="T78" fmla="*/ 84 w 103"/>
                  <a:gd name="T79" fmla="*/ 96 h 128"/>
                  <a:gd name="T80" fmla="*/ 70 w 103"/>
                  <a:gd name="T81" fmla="*/ 113 h 128"/>
                  <a:gd name="T82" fmla="*/ 52 w 103"/>
                  <a:gd name="T83" fmla="*/ 121 h 128"/>
                  <a:gd name="T84" fmla="*/ 39 w 103"/>
                  <a:gd name="T85" fmla="*/ 117 h 128"/>
                  <a:gd name="T86" fmla="*/ 23 w 103"/>
                  <a:gd name="T87" fmla="*/ 102 h 128"/>
                  <a:gd name="T88" fmla="*/ 15 w 103"/>
                  <a:gd name="T89" fmla="*/ 82 h 128"/>
                  <a:gd name="T90" fmla="*/ 10 w 103"/>
                  <a:gd name="T91" fmla="*/ 78 h 128"/>
                  <a:gd name="T92" fmla="*/ 7 w 103"/>
                  <a:gd name="T93"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3" h="128">
                    <a:moveTo>
                      <a:pt x="1" y="71"/>
                    </a:moveTo>
                    <a:lnTo>
                      <a:pt x="1" y="71"/>
                    </a:lnTo>
                    <a:lnTo>
                      <a:pt x="4" y="80"/>
                    </a:lnTo>
                    <a:lnTo>
                      <a:pt x="8" y="85"/>
                    </a:lnTo>
                    <a:lnTo>
                      <a:pt x="8" y="85"/>
                    </a:lnTo>
                    <a:lnTo>
                      <a:pt x="11" y="94"/>
                    </a:lnTo>
                    <a:lnTo>
                      <a:pt x="15" y="101"/>
                    </a:lnTo>
                    <a:lnTo>
                      <a:pt x="19" y="108"/>
                    </a:lnTo>
                    <a:lnTo>
                      <a:pt x="24" y="114"/>
                    </a:lnTo>
                    <a:lnTo>
                      <a:pt x="31" y="119"/>
                    </a:lnTo>
                    <a:lnTo>
                      <a:pt x="37" y="124"/>
                    </a:lnTo>
                    <a:lnTo>
                      <a:pt x="44" y="127"/>
                    </a:lnTo>
                    <a:lnTo>
                      <a:pt x="52" y="128"/>
                    </a:lnTo>
                    <a:lnTo>
                      <a:pt x="52" y="128"/>
                    </a:lnTo>
                    <a:lnTo>
                      <a:pt x="59" y="127"/>
                    </a:lnTo>
                    <a:lnTo>
                      <a:pt x="67" y="124"/>
                    </a:lnTo>
                    <a:lnTo>
                      <a:pt x="73" y="119"/>
                    </a:lnTo>
                    <a:lnTo>
                      <a:pt x="80" y="114"/>
                    </a:lnTo>
                    <a:lnTo>
                      <a:pt x="85" y="108"/>
                    </a:lnTo>
                    <a:lnTo>
                      <a:pt x="89" y="101"/>
                    </a:lnTo>
                    <a:lnTo>
                      <a:pt x="92" y="94"/>
                    </a:lnTo>
                    <a:lnTo>
                      <a:pt x="95" y="85"/>
                    </a:lnTo>
                    <a:lnTo>
                      <a:pt x="95" y="85"/>
                    </a:lnTo>
                    <a:lnTo>
                      <a:pt x="99" y="80"/>
                    </a:lnTo>
                    <a:lnTo>
                      <a:pt x="102" y="71"/>
                    </a:lnTo>
                    <a:lnTo>
                      <a:pt x="102" y="71"/>
                    </a:lnTo>
                    <a:lnTo>
                      <a:pt x="103" y="65"/>
                    </a:lnTo>
                    <a:lnTo>
                      <a:pt x="103" y="60"/>
                    </a:lnTo>
                    <a:lnTo>
                      <a:pt x="102" y="54"/>
                    </a:lnTo>
                    <a:lnTo>
                      <a:pt x="99" y="50"/>
                    </a:lnTo>
                    <a:lnTo>
                      <a:pt x="99" y="50"/>
                    </a:lnTo>
                    <a:lnTo>
                      <a:pt x="100" y="43"/>
                    </a:lnTo>
                    <a:lnTo>
                      <a:pt x="100" y="43"/>
                    </a:lnTo>
                    <a:lnTo>
                      <a:pt x="99" y="34"/>
                    </a:lnTo>
                    <a:lnTo>
                      <a:pt x="97" y="27"/>
                    </a:lnTo>
                    <a:lnTo>
                      <a:pt x="91" y="19"/>
                    </a:lnTo>
                    <a:lnTo>
                      <a:pt x="86" y="13"/>
                    </a:lnTo>
                    <a:lnTo>
                      <a:pt x="79" y="7"/>
                    </a:lnTo>
                    <a:lnTo>
                      <a:pt x="70" y="3"/>
                    </a:lnTo>
                    <a:lnTo>
                      <a:pt x="62" y="1"/>
                    </a:lnTo>
                    <a:lnTo>
                      <a:pt x="52" y="0"/>
                    </a:lnTo>
                    <a:lnTo>
                      <a:pt x="52" y="0"/>
                    </a:lnTo>
                    <a:lnTo>
                      <a:pt x="42" y="1"/>
                    </a:lnTo>
                    <a:lnTo>
                      <a:pt x="33" y="3"/>
                    </a:lnTo>
                    <a:lnTo>
                      <a:pt x="24" y="7"/>
                    </a:lnTo>
                    <a:lnTo>
                      <a:pt x="18" y="13"/>
                    </a:lnTo>
                    <a:lnTo>
                      <a:pt x="11" y="19"/>
                    </a:lnTo>
                    <a:lnTo>
                      <a:pt x="7" y="27"/>
                    </a:lnTo>
                    <a:lnTo>
                      <a:pt x="4" y="34"/>
                    </a:lnTo>
                    <a:lnTo>
                      <a:pt x="3" y="43"/>
                    </a:lnTo>
                    <a:lnTo>
                      <a:pt x="3" y="43"/>
                    </a:lnTo>
                    <a:lnTo>
                      <a:pt x="4" y="50"/>
                    </a:lnTo>
                    <a:lnTo>
                      <a:pt x="4" y="50"/>
                    </a:lnTo>
                    <a:lnTo>
                      <a:pt x="2" y="54"/>
                    </a:lnTo>
                    <a:lnTo>
                      <a:pt x="0" y="60"/>
                    </a:lnTo>
                    <a:lnTo>
                      <a:pt x="0" y="65"/>
                    </a:lnTo>
                    <a:lnTo>
                      <a:pt x="1" y="71"/>
                    </a:lnTo>
                    <a:lnTo>
                      <a:pt x="1" y="71"/>
                    </a:lnTo>
                    <a:close/>
                    <a:moveTo>
                      <a:pt x="7" y="59"/>
                    </a:moveTo>
                    <a:lnTo>
                      <a:pt x="7" y="59"/>
                    </a:lnTo>
                    <a:lnTo>
                      <a:pt x="9" y="55"/>
                    </a:lnTo>
                    <a:lnTo>
                      <a:pt x="11" y="53"/>
                    </a:lnTo>
                    <a:lnTo>
                      <a:pt x="11" y="53"/>
                    </a:lnTo>
                    <a:lnTo>
                      <a:pt x="13" y="53"/>
                    </a:lnTo>
                    <a:lnTo>
                      <a:pt x="16" y="54"/>
                    </a:lnTo>
                    <a:lnTo>
                      <a:pt x="19" y="59"/>
                    </a:lnTo>
                    <a:lnTo>
                      <a:pt x="19" y="59"/>
                    </a:lnTo>
                    <a:lnTo>
                      <a:pt x="23" y="53"/>
                    </a:lnTo>
                    <a:lnTo>
                      <a:pt x="23" y="53"/>
                    </a:lnTo>
                    <a:lnTo>
                      <a:pt x="21" y="50"/>
                    </a:lnTo>
                    <a:lnTo>
                      <a:pt x="21" y="50"/>
                    </a:lnTo>
                    <a:lnTo>
                      <a:pt x="21" y="46"/>
                    </a:lnTo>
                    <a:lnTo>
                      <a:pt x="21" y="44"/>
                    </a:lnTo>
                    <a:lnTo>
                      <a:pt x="23" y="40"/>
                    </a:lnTo>
                    <a:lnTo>
                      <a:pt x="25" y="39"/>
                    </a:lnTo>
                    <a:lnTo>
                      <a:pt x="25" y="39"/>
                    </a:lnTo>
                    <a:lnTo>
                      <a:pt x="27" y="39"/>
                    </a:lnTo>
                    <a:lnTo>
                      <a:pt x="29" y="40"/>
                    </a:lnTo>
                    <a:lnTo>
                      <a:pt x="34" y="44"/>
                    </a:lnTo>
                    <a:lnTo>
                      <a:pt x="34" y="44"/>
                    </a:lnTo>
                    <a:lnTo>
                      <a:pt x="38" y="47"/>
                    </a:lnTo>
                    <a:lnTo>
                      <a:pt x="43" y="49"/>
                    </a:lnTo>
                    <a:lnTo>
                      <a:pt x="43" y="49"/>
                    </a:lnTo>
                    <a:lnTo>
                      <a:pt x="49" y="50"/>
                    </a:lnTo>
                    <a:lnTo>
                      <a:pt x="53" y="50"/>
                    </a:lnTo>
                    <a:lnTo>
                      <a:pt x="58" y="50"/>
                    </a:lnTo>
                    <a:lnTo>
                      <a:pt x="63" y="49"/>
                    </a:lnTo>
                    <a:lnTo>
                      <a:pt x="63" y="49"/>
                    </a:lnTo>
                    <a:lnTo>
                      <a:pt x="67" y="47"/>
                    </a:lnTo>
                    <a:lnTo>
                      <a:pt x="71" y="44"/>
                    </a:lnTo>
                    <a:lnTo>
                      <a:pt x="71" y="44"/>
                    </a:lnTo>
                    <a:lnTo>
                      <a:pt x="74" y="40"/>
                    </a:lnTo>
                    <a:lnTo>
                      <a:pt x="75" y="39"/>
                    </a:lnTo>
                    <a:lnTo>
                      <a:pt x="79" y="39"/>
                    </a:lnTo>
                    <a:lnTo>
                      <a:pt x="79" y="39"/>
                    </a:lnTo>
                    <a:lnTo>
                      <a:pt x="81" y="40"/>
                    </a:lnTo>
                    <a:lnTo>
                      <a:pt x="82" y="44"/>
                    </a:lnTo>
                    <a:lnTo>
                      <a:pt x="83" y="46"/>
                    </a:lnTo>
                    <a:lnTo>
                      <a:pt x="82" y="50"/>
                    </a:lnTo>
                    <a:lnTo>
                      <a:pt x="82" y="50"/>
                    </a:lnTo>
                    <a:lnTo>
                      <a:pt x="80" y="53"/>
                    </a:lnTo>
                    <a:lnTo>
                      <a:pt x="80" y="53"/>
                    </a:lnTo>
                    <a:lnTo>
                      <a:pt x="84" y="59"/>
                    </a:lnTo>
                    <a:lnTo>
                      <a:pt x="84" y="59"/>
                    </a:lnTo>
                    <a:lnTo>
                      <a:pt x="88" y="54"/>
                    </a:lnTo>
                    <a:lnTo>
                      <a:pt x="90" y="53"/>
                    </a:lnTo>
                    <a:lnTo>
                      <a:pt x="92" y="53"/>
                    </a:lnTo>
                    <a:lnTo>
                      <a:pt x="92" y="53"/>
                    </a:lnTo>
                    <a:lnTo>
                      <a:pt x="94" y="54"/>
                    </a:lnTo>
                    <a:lnTo>
                      <a:pt x="96" y="58"/>
                    </a:lnTo>
                    <a:lnTo>
                      <a:pt x="96" y="58"/>
                    </a:lnTo>
                    <a:lnTo>
                      <a:pt x="97" y="63"/>
                    </a:lnTo>
                    <a:lnTo>
                      <a:pt x="96" y="70"/>
                    </a:lnTo>
                    <a:lnTo>
                      <a:pt x="96" y="70"/>
                    </a:lnTo>
                    <a:lnTo>
                      <a:pt x="92" y="78"/>
                    </a:lnTo>
                    <a:lnTo>
                      <a:pt x="90" y="80"/>
                    </a:lnTo>
                    <a:lnTo>
                      <a:pt x="88" y="82"/>
                    </a:lnTo>
                    <a:lnTo>
                      <a:pt x="88" y="82"/>
                    </a:lnTo>
                    <a:lnTo>
                      <a:pt x="87" y="88"/>
                    </a:lnTo>
                    <a:lnTo>
                      <a:pt x="84" y="96"/>
                    </a:lnTo>
                    <a:lnTo>
                      <a:pt x="80" y="102"/>
                    </a:lnTo>
                    <a:lnTo>
                      <a:pt x="75" y="108"/>
                    </a:lnTo>
                    <a:lnTo>
                      <a:pt x="70" y="113"/>
                    </a:lnTo>
                    <a:lnTo>
                      <a:pt x="65" y="117"/>
                    </a:lnTo>
                    <a:lnTo>
                      <a:pt x="58" y="119"/>
                    </a:lnTo>
                    <a:lnTo>
                      <a:pt x="52" y="121"/>
                    </a:lnTo>
                    <a:lnTo>
                      <a:pt x="52" y="121"/>
                    </a:lnTo>
                    <a:lnTo>
                      <a:pt x="44" y="119"/>
                    </a:lnTo>
                    <a:lnTo>
                      <a:pt x="39" y="117"/>
                    </a:lnTo>
                    <a:lnTo>
                      <a:pt x="33" y="113"/>
                    </a:lnTo>
                    <a:lnTo>
                      <a:pt x="27" y="108"/>
                    </a:lnTo>
                    <a:lnTo>
                      <a:pt x="23" y="102"/>
                    </a:lnTo>
                    <a:lnTo>
                      <a:pt x="20" y="96"/>
                    </a:lnTo>
                    <a:lnTo>
                      <a:pt x="17" y="88"/>
                    </a:lnTo>
                    <a:lnTo>
                      <a:pt x="15" y="82"/>
                    </a:lnTo>
                    <a:lnTo>
                      <a:pt x="15" y="82"/>
                    </a:lnTo>
                    <a:lnTo>
                      <a:pt x="12" y="80"/>
                    </a:lnTo>
                    <a:lnTo>
                      <a:pt x="10" y="78"/>
                    </a:lnTo>
                    <a:lnTo>
                      <a:pt x="8" y="70"/>
                    </a:lnTo>
                    <a:lnTo>
                      <a:pt x="8" y="70"/>
                    </a:lnTo>
                    <a:lnTo>
                      <a:pt x="7" y="64"/>
                    </a:lnTo>
                    <a:lnTo>
                      <a:pt x="7" y="59"/>
                    </a:lnTo>
                    <a:lnTo>
                      <a:pt x="7" y="5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900" dirty="0">
                  <a:latin typeface="Calibri" panose="020F0502020204030204" pitchFamily="34" charset="0"/>
                </a:endParaRPr>
              </a:p>
            </p:txBody>
          </p:sp>
        </p:grpSp>
        <p:sp>
          <p:nvSpPr>
            <p:cNvPr id="152" name="Left-Right Arrow 151"/>
            <p:cNvSpPr/>
            <p:nvPr/>
          </p:nvSpPr>
          <p:spPr bwMode="auto">
            <a:xfrm rot="5400000">
              <a:off x="314383" y="3356376"/>
              <a:ext cx="274320" cy="182880"/>
            </a:xfrm>
            <a:prstGeom prst="leftRightArrow">
              <a:avLst/>
            </a:prstGeom>
            <a:solidFill>
              <a:schemeClr val="tx2"/>
            </a:solidFill>
            <a:ln w="9525" cap="flat" cmpd="sng" algn="ctr">
              <a:solidFill>
                <a:schemeClr val="bg1"/>
              </a:solidFill>
              <a:prstDash val="solid"/>
              <a:round/>
              <a:headEnd type="none" w="med" len="med"/>
              <a:tailEnd type="none" w="med" len="med"/>
            </a:ln>
            <a:effectLst/>
          </p:spPr>
          <p:txBody>
            <a:bodyPr vert="horz" wrap="square" lIns="68577" tIns="34289" rIns="68577" bIns="34289" numCol="1" rtlCol="0" anchor="t" anchorCtr="0" compatLnSpc="1">
              <a:prstTxWarp prst="textNoShape">
                <a:avLst/>
              </a:prstTxWarp>
            </a:bodyPr>
            <a:lstStyle/>
            <a:p>
              <a:pPr eaLnBrk="0" hangingPunct="0"/>
              <a:endParaRPr lang="en-US" sz="900" b="1" dirty="0">
                <a:ln>
                  <a:solidFill>
                    <a:srgbClr val="D9DED7"/>
                  </a:solidFill>
                </a:ln>
                <a:solidFill>
                  <a:srgbClr val="000000"/>
                </a:solidFill>
                <a:effectLst>
                  <a:outerShdw blurRad="50800" dist="38100" dir="5400000" algn="t" rotWithShape="0">
                    <a:prstClr val="black">
                      <a:alpha val="40000"/>
                    </a:prstClr>
                  </a:outerShdw>
                </a:effectLst>
                <a:latin typeface="Calibri" panose="020F0502020204030204" pitchFamily="34" charset="0"/>
                <a:ea typeface="ＭＳ Ｐゴシック" pitchFamily="-12" charset="-128"/>
                <a:cs typeface="ＭＳ Ｐゴシック" pitchFamily="-12" charset="-128"/>
              </a:endParaRPr>
            </a:p>
          </p:txBody>
        </p:sp>
        <p:sp>
          <p:nvSpPr>
            <p:cNvPr id="153" name="Left-Right Arrow 152"/>
            <p:cNvSpPr/>
            <p:nvPr/>
          </p:nvSpPr>
          <p:spPr bwMode="auto">
            <a:xfrm rot="5400000">
              <a:off x="314383" y="2173307"/>
              <a:ext cx="274320" cy="182880"/>
            </a:xfrm>
            <a:prstGeom prst="leftRightArrow">
              <a:avLst/>
            </a:prstGeom>
            <a:solidFill>
              <a:schemeClr val="tx2"/>
            </a:solidFill>
            <a:ln w="9525" cap="flat" cmpd="sng" algn="ctr">
              <a:solidFill>
                <a:schemeClr val="bg1"/>
              </a:solidFill>
              <a:prstDash val="solid"/>
              <a:round/>
              <a:headEnd type="none" w="med" len="med"/>
              <a:tailEnd type="none" w="med" len="med"/>
            </a:ln>
            <a:effectLst/>
          </p:spPr>
          <p:txBody>
            <a:bodyPr vert="horz" wrap="square" lIns="68577" tIns="34289" rIns="68577" bIns="34289" numCol="1" rtlCol="0" anchor="t" anchorCtr="0" compatLnSpc="1">
              <a:prstTxWarp prst="textNoShape">
                <a:avLst/>
              </a:prstTxWarp>
            </a:bodyPr>
            <a:lstStyle/>
            <a:p>
              <a:pPr eaLnBrk="0" hangingPunct="0"/>
              <a:endParaRPr lang="en-US" sz="900" b="1" dirty="0">
                <a:ln>
                  <a:solidFill>
                    <a:srgbClr val="D9DED7"/>
                  </a:solidFill>
                </a:ln>
                <a:solidFill>
                  <a:srgbClr val="000000"/>
                </a:solidFill>
                <a:effectLst>
                  <a:outerShdw blurRad="50800" dist="38100" dir="5400000" algn="t" rotWithShape="0">
                    <a:prstClr val="black">
                      <a:alpha val="40000"/>
                    </a:prstClr>
                  </a:outerShdw>
                </a:effectLst>
                <a:latin typeface="Calibri" panose="020F0502020204030204" pitchFamily="34" charset="0"/>
                <a:ea typeface="ＭＳ Ｐゴシック" pitchFamily="-12" charset="-128"/>
                <a:cs typeface="ＭＳ Ｐゴシック" pitchFamily="-12" charset="-128"/>
              </a:endParaRPr>
            </a:p>
          </p:txBody>
        </p:sp>
        <p:pic>
          <p:nvPicPr>
            <p:cNvPr id="154" name="Picture 15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7566" y="713966"/>
              <a:ext cx="319795" cy="252361"/>
            </a:xfrm>
            <a:prstGeom prst="rect">
              <a:avLst/>
            </a:prstGeom>
          </p:spPr>
        </p:pic>
        <p:pic>
          <p:nvPicPr>
            <p:cNvPr id="155" name="Picture 154"/>
            <p:cNvPicPr>
              <a:picLocks noChangeAspect="1"/>
            </p:cNvPicPr>
            <p:nvPr/>
          </p:nvPicPr>
          <p:blipFill rotWithShape="1">
            <a:blip r:embed="rId3" cstate="screen">
              <a:extLst>
                <a:ext uri="{28A0092B-C50C-407E-A947-70E740481C1C}">
                  <a14:useLocalDpi xmlns:a14="http://schemas.microsoft.com/office/drawing/2010/main"/>
                </a:ext>
              </a:extLst>
            </a:blip>
            <a:srcRect r="-72"/>
            <a:stretch/>
          </p:blipFill>
          <p:spPr>
            <a:xfrm>
              <a:off x="963491" y="700565"/>
              <a:ext cx="796228" cy="292279"/>
            </a:xfrm>
            <a:prstGeom prst="rect">
              <a:avLst/>
            </a:prstGeom>
          </p:spPr>
        </p:pic>
        <p:sp>
          <p:nvSpPr>
            <p:cNvPr id="156" name="Round Same Side Corner Rectangle 155"/>
            <p:cNvSpPr/>
            <p:nvPr/>
          </p:nvSpPr>
          <p:spPr>
            <a:xfrm>
              <a:off x="8066842" y="536052"/>
              <a:ext cx="1003152" cy="4215381"/>
            </a:xfrm>
            <a:prstGeom prst="round2SameRect">
              <a:avLst>
                <a:gd name="adj1" fmla="val 0"/>
                <a:gd name="adj2" fmla="val 0"/>
              </a:avLst>
            </a:prstGeom>
            <a:solidFill>
              <a:schemeClr val="bg2">
                <a:lumMod val="20000"/>
                <a:lumOff val="80000"/>
              </a:schemeClr>
            </a:solidFill>
            <a:ln w="12700">
              <a:solidFill>
                <a:srgbClr val="914F38"/>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 lIns="91436" tIns="45718" rIns="91436" bIns="45718" rtlCol="0" anchor="ctr"/>
            <a:lstStyle/>
            <a:p>
              <a:pPr algn="ctr"/>
              <a:endParaRPr lang="en-US" sz="1000" dirty="0">
                <a:solidFill>
                  <a:schemeClr val="tx1"/>
                </a:solidFill>
                <a:latin typeface="Calibri" panose="020F0502020204030204" pitchFamily="34" charset="0"/>
              </a:endParaRPr>
            </a:p>
          </p:txBody>
        </p:sp>
        <p:sp>
          <p:nvSpPr>
            <p:cNvPr id="157" name="Rectangle 156"/>
            <p:cNvSpPr/>
            <p:nvPr/>
          </p:nvSpPr>
          <p:spPr>
            <a:xfrm rot="16200000">
              <a:off x="8313314" y="1161132"/>
              <a:ext cx="548640" cy="1005840"/>
            </a:xfrm>
            <a:prstGeom prst="rect">
              <a:avLst/>
            </a:prstGeom>
            <a:solidFill>
              <a:srgbClr val="00B050"/>
            </a:solidFill>
            <a:ln w="3175">
              <a:noFill/>
            </a:ln>
          </p:spPr>
          <p:txBody>
            <a:bodyPr vert="vert" lIns="36574" tIns="48766" rIns="36574" bIns="48766" rtlCol="0" anchor="ctr">
              <a:noAutofit/>
            </a:bodyPr>
            <a:lstStyle/>
            <a:p>
              <a:pPr algn="ctr" defTabSz="1805808"/>
              <a:r>
                <a:rPr lang="en-US" sz="1100" b="1" kern="0" dirty="0">
                  <a:solidFill>
                    <a:schemeClr val="bg1"/>
                  </a:solidFill>
                  <a:latin typeface="Calibri" panose="020F0502020204030204" pitchFamily="34" charset="0"/>
                  <a:cs typeface="Calibri" panose="020F0502020204030204" pitchFamily="34" charset="0"/>
                </a:rPr>
                <a:t>AMS CoE</a:t>
              </a:r>
            </a:p>
          </p:txBody>
        </p:sp>
        <p:sp>
          <p:nvSpPr>
            <p:cNvPr id="158" name="Rectangle 157"/>
            <p:cNvSpPr/>
            <p:nvPr/>
          </p:nvSpPr>
          <p:spPr>
            <a:xfrm rot="16200000">
              <a:off x="8313314" y="1719001"/>
              <a:ext cx="548640" cy="1005840"/>
            </a:xfrm>
            <a:prstGeom prst="rect">
              <a:avLst/>
            </a:prstGeom>
            <a:solidFill>
              <a:schemeClr val="accent1"/>
            </a:solidFill>
            <a:ln w="3175">
              <a:noFill/>
            </a:ln>
          </p:spPr>
          <p:txBody>
            <a:bodyPr vert="vert" lIns="36574" tIns="48766" rIns="36574" bIns="48766" rtlCol="0" anchor="ctr">
              <a:noAutofit/>
            </a:bodyPr>
            <a:lstStyle/>
            <a:p>
              <a:pPr algn="ctr" defTabSz="1805808"/>
              <a:r>
                <a:rPr lang="en-US" sz="1100" b="1" kern="0" dirty="0">
                  <a:solidFill>
                    <a:schemeClr val="bg1"/>
                  </a:solidFill>
                  <a:latin typeface="Calibri" panose="020F0502020204030204" pitchFamily="34" charset="0"/>
                  <a:cs typeface="Calibri" panose="020F0502020204030204" pitchFamily="34" charset="0"/>
                </a:rPr>
                <a:t>Automation CoE</a:t>
              </a:r>
            </a:p>
          </p:txBody>
        </p:sp>
        <p:sp>
          <p:nvSpPr>
            <p:cNvPr id="159" name="Rectangle 158"/>
            <p:cNvSpPr/>
            <p:nvPr/>
          </p:nvSpPr>
          <p:spPr>
            <a:xfrm rot="16200000">
              <a:off x="8313314" y="2276870"/>
              <a:ext cx="548640" cy="1005840"/>
            </a:xfrm>
            <a:prstGeom prst="rect">
              <a:avLst/>
            </a:prstGeom>
            <a:solidFill>
              <a:srgbClr val="00B050"/>
            </a:solidFill>
            <a:ln w="3175">
              <a:noFill/>
            </a:ln>
          </p:spPr>
          <p:txBody>
            <a:bodyPr vert="vert" lIns="36574" tIns="48766" rIns="36574" bIns="48766" rtlCol="0" anchor="ctr">
              <a:noAutofit/>
            </a:bodyPr>
            <a:lstStyle/>
            <a:p>
              <a:pPr algn="ctr" defTabSz="1805808"/>
              <a:r>
                <a:rPr lang="en-US" sz="1100" b="1" kern="0" dirty="0">
                  <a:solidFill>
                    <a:schemeClr val="bg1"/>
                  </a:solidFill>
                  <a:latin typeface="Calibri" panose="020F0502020204030204" pitchFamily="34" charset="0"/>
                  <a:cs typeface="Calibri" panose="020F0502020204030204" pitchFamily="34" charset="0"/>
                </a:rPr>
                <a:t>Consulting</a:t>
              </a:r>
            </a:p>
          </p:txBody>
        </p:sp>
        <p:sp>
          <p:nvSpPr>
            <p:cNvPr id="160" name="Rectangle 159"/>
            <p:cNvSpPr/>
            <p:nvPr/>
          </p:nvSpPr>
          <p:spPr>
            <a:xfrm rot="16200000">
              <a:off x="8313314" y="2834739"/>
              <a:ext cx="548640" cy="1005840"/>
            </a:xfrm>
            <a:prstGeom prst="rect">
              <a:avLst/>
            </a:prstGeom>
            <a:solidFill>
              <a:schemeClr val="accent1"/>
            </a:solidFill>
            <a:ln w="3175">
              <a:noFill/>
            </a:ln>
          </p:spPr>
          <p:txBody>
            <a:bodyPr vert="vert" lIns="36574" tIns="48766" rIns="36574" bIns="48766" rtlCol="0" anchor="ctr">
              <a:noAutofit/>
            </a:bodyPr>
            <a:lstStyle/>
            <a:p>
              <a:pPr algn="ctr" defTabSz="1805808"/>
              <a:r>
                <a:rPr lang="en-US" sz="1100" b="1" kern="0" dirty="0">
                  <a:solidFill>
                    <a:schemeClr val="bg1"/>
                  </a:solidFill>
                  <a:latin typeface="Calibri" panose="020F0502020204030204" pitchFamily="34" charset="0"/>
                  <a:cs typeface="Calibri" panose="020F0502020204030204" pitchFamily="34" charset="0"/>
                </a:rPr>
                <a:t>Technology CoE</a:t>
              </a:r>
            </a:p>
          </p:txBody>
        </p:sp>
        <p:sp>
          <p:nvSpPr>
            <p:cNvPr id="161" name="Rectangle 160"/>
            <p:cNvSpPr/>
            <p:nvPr/>
          </p:nvSpPr>
          <p:spPr>
            <a:xfrm rot="16200000">
              <a:off x="8313314" y="3392608"/>
              <a:ext cx="548640" cy="1005840"/>
            </a:xfrm>
            <a:prstGeom prst="rect">
              <a:avLst/>
            </a:prstGeom>
            <a:solidFill>
              <a:srgbClr val="00B050"/>
            </a:solidFill>
            <a:ln w="3175">
              <a:noFill/>
            </a:ln>
          </p:spPr>
          <p:txBody>
            <a:bodyPr vert="vert" lIns="36574" tIns="48766" rIns="36574" bIns="48766" rtlCol="0" anchor="ctr">
              <a:noAutofit/>
            </a:bodyPr>
            <a:lstStyle/>
            <a:p>
              <a:pPr algn="ctr" defTabSz="1805808"/>
              <a:r>
                <a:rPr lang="en-US" sz="1100" b="1" kern="0" dirty="0">
                  <a:solidFill>
                    <a:schemeClr val="bg1"/>
                  </a:solidFill>
                  <a:latin typeface="Calibri" panose="020F0502020204030204" pitchFamily="34" charset="0"/>
                  <a:cs typeface="Calibri" panose="020F0502020204030204" pitchFamily="34" charset="0"/>
                </a:rPr>
                <a:t>Quality</a:t>
              </a:r>
            </a:p>
          </p:txBody>
        </p:sp>
        <p:sp>
          <p:nvSpPr>
            <p:cNvPr id="162" name="Rectangle 161"/>
            <p:cNvSpPr/>
            <p:nvPr/>
          </p:nvSpPr>
          <p:spPr>
            <a:xfrm rot="16200000">
              <a:off x="8313314" y="3950479"/>
              <a:ext cx="548640" cy="1005840"/>
            </a:xfrm>
            <a:prstGeom prst="rect">
              <a:avLst/>
            </a:prstGeom>
            <a:solidFill>
              <a:schemeClr val="accent1"/>
            </a:solidFill>
            <a:ln w="3175">
              <a:noFill/>
            </a:ln>
          </p:spPr>
          <p:txBody>
            <a:bodyPr vert="vert" lIns="9144" tIns="9144" rIns="9144" bIns="9144" rtlCol="0" anchor="ctr">
              <a:noAutofit/>
            </a:bodyPr>
            <a:lstStyle/>
            <a:p>
              <a:pPr algn="ctr" defTabSz="1805808"/>
              <a:r>
                <a:rPr lang="en-US" sz="1100" b="1" kern="0" dirty="0">
                  <a:solidFill>
                    <a:schemeClr val="bg1"/>
                  </a:solidFill>
                  <a:latin typeface="Calibri" panose="020F0502020204030204" pitchFamily="34" charset="0"/>
                  <a:cs typeface="Calibri" panose="020F0502020204030204" pitchFamily="34" charset="0"/>
                </a:rPr>
                <a:t>Tools &amp; Enablers</a:t>
              </a:r>
            </a:p>
          </p:txBody>
        </p:sp>
        <p:pic>
          <p:nvPicPr>
            <p:cNvPr id="163" name="Picture 162"/>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112269" y="748092"/>
              <a:ext cx="912298" cy="267684"/>
            </a:xfrm>
            <a:prstGeom prst="rect">
              <a:avLst/>
            </a:prstGeom>
          </p:spPr>
        </p:pic>
        <p:sp>
          <p:nvSpPr>
            <p:cNvPr id="164" name="Rectangle 163"/>
            <p:cNvSpPr/>
            <p:nvPr/>
          </p:nvSpPr>
          <p:spPr bwMode="auto">
            <a:xfrm>
              <a:off x="1813575" y="3689348"/>
              <a:ext cx="6217920" cy="1060674"/>
            </a:xfrm>
            <a:prstGeom prst="rect">
              <a:avLst/>
            </a:prstGeom>
            <a:solidFill>
              <a:schemeClr val="bg2">
                <a:lumMod val="20000"/>
                <a:lumOff val="80000"/>
              </a:schemeClr>
            </a:solidFill>
            <a:ln w="9525">
              <a:solidFill>
                <a:srgbClr val="00B050"/>
              </a:solidFill>
              <a:round/>
              <a:headEnd/>
              <a:tailEnd/>
            </a:ln>
            <a:effectLst/>
          </p:spPr>
          <p:txBody>
            <a:bodyPr vert="horz" wrap="square" lIns="91436" tIns="45718" rIns="91436" bIns="45718" numCol="1" rtlCol="0" anchor="t" anchorCtr="0" compatLnSpc="1">
              <a:prstTxWarp prst="textNoShape">
                <a:avLst/>
              </a:prstTxWarp>
            </a:bodyPr>
            <a:lstStyle/>
            <a:p>
              <a:pPr algn="ctr"/>
              <a:endParaRPr lang="en-US" sz="1600" kern="0" dirty="0">
                <a:solidFill>
                  <a:sysClr val="windowText" lastClr="000000"/>
                </a:solidFill>
                <a:latin typeface="Calibri" panose="020F0502020204030204" pitchFamily="34" charset="0"/>
                <a:ea typeface="ＭＳ Ｐゴシック" pitchFamily="34" charset="-128"/>
              </a:endParaRPr>
            </a:p>
          </p:txBody>
        </p:sp>
        <p:sp>
          <p:nvSpPr>
            <p:cNvPr id="165" name="Rounded Rectangle 164"/>
            <p:cNvSpPr/>
            <p:nvPr/>
          </p:nvSpPr>
          <p:spPr>
            <a:xfrm rot="16200000">
              <a:off x="4808235" y="491364"/>
              <a:ext cx="228600" cy="6217920"/>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vert="vert" lIns="91436" tIns="45718" rIns="91436" bIns="45718" rtlCol="0" anchor="ctr"/>
            <a:lstStyle/>
            <a:p>
              <a:pPr algn="ctr">
                <a:lnSpc>
                  <a:spcPct val="80000"/>
                </a:lnSpc>
              </a:pPr>
              <a:r>
                <a:rPr lang="en-US" sz="1100" b="1" dirty="0">
                  <a:solidFill>
                    <a:schemeClr val="bg1"/>
                  </a:solidFill>
                  <a:latin typeface="Calibri" panose="020F0502020204030204" pitchFamily="34" charset="0"/>
                  <a:cs typeface="Calibri" panose="020F0502020204030204" pitchFamily="34" charset="0"/>
                </a:rPr>
                <a:t>Delivery Leadership Dedicated to Air Canada</a:t>
              </a:r>
            </a:p>
          </p:txBody>
        </p:sp>
        <p:sp>
          <p:nvSpPr>
            <p:cNvPr id="166" name="Rectangle 165"/>
            <p:cNvSpPr/>
            <p:nvPr/>
          </p:nvSpPr>
          <p:spPr bwMode="auto">
            <a:xfrm>
              <a:off x="1813575" y="2503374"/>
              <a:ext cx="6217920" cy="933152"/>
            </a:xfrm>
            <a:prstGeom prst="rect">
              <a:avLst/>
            </a:prstGeom>
            <a:solidFill>
              <a:schemeClr val="bg2">
                <a:lumMod val="20000"/>
                <a:lumOff val="80000"/>
              </a:schemeClr>
            </a:solidFill>
            <a:ln w="9525">
              <a:solidFill>
                <a:srgbClr val="F28662"/>
              </a:solidFill>
              <a:round/>
              <a:headEnd/>
              <a:tailEnd/>
            </a:ln>
            <a:effectLst/>
          </p:spPr>
          <p:txBody>
            <a:bodyPr vert="horz" wrap="square" lIns="91436" tIns="45718" rIns="91436" bIns="45718" numCol="1" rtlCol="0" anchor="t" anchorCtr="0" compatLnSpc="1">
              <a:prstTxWarp prst="textNoShape">
                <a:avLst/>
              </a:prstTxWarp>
            </a:bodyPr>
            <a:lstStyle/>
            <a:p>
              <a:pPr algn="ctr"/>
              <a:endParaRPr lang="en-US" sz="1600" kern="0" dirty="0">
                <a:solidFill>
                  <a:sysClr val="windowText" lastClr="000000"/>
                </a:solidFill>
                <a:latin typeface="Calibri" panose="020F0502020204030204" pitchFamily="34" charset="0"/>
                <a:ea typeface="ＭＳ Ｐゴシック" pitchFamily="34" charset="-128"/>
              </a:endParaRPr>
            </a:p>
          </p:txBody>
        </p:sp>
        <p:sp>
          <p:nvSpPr>
            <p:cNvPr id="167" name="Rounded Rectangle 166"/>
            <p:cNvSpPr/>
            <p:nvPr/>
          </p:nvSpPr>
          <p:spPr>
            <a:xfrm rot="16200000">
              <a:off x="4808235" y="-709386"/>
              <a:ext cx="228600" cy="6217920"/>
            </a:xfrm>
            <a:prstGeom prst="roundRect">
              <a:avLst/>
            </a:prstGeom>
            <a:solidFill>
              <a:srgbClr val="DA1E2B"/>
            </a:solidFill>
            <a:ln>
              <a:solidFill>
                <a:srgbClr val="DA1E2B"/>
              </a:solidFill>
            </a:ln>
          </p:spPr>
          <p:style>
            <a:lnRef idx="2">
              <a:schemeClr val="accent1">
                <a:shade val="50000"/>
              </a:schemeClr>
            </a:lnRef>
            <a:fillRef idx="1">
              <a:schemeClr val="accent1"/>
            </a:fillRef>
            <a:effectRef idx="0">
              <a:schemeClr val="accent1"/>
            </a:effectRef>
            <a:fontRef idx="minor">
              <a:schemeClr val="lt1"/>
            </a:fontRef>
          </p:style>
          <p:txBody>
            <a:bodyPr vert="vert" lIns="91436" tIns="45718" rIns="91436" bIns="45718" rtlCol="0" anchor="ctr"/>
            <a:lstStyle/>
            <a:p>
              <a:pPr algn="ctr">
                <a:lnSpc>
                  <a:spcPct val="80000"/>
                </a:lnSpc>
              </a:pPr>
              <a:r>
                <a:rPr lang="en-US" sz="1100" b="1" dirty="0">
                  <a:solidFill>
                    <a:schemeClr val="bg1"/>
                  </a:solidFill>
                  <a:latin typeface="Calibri" panose="020F0502020204030204" pitchFamily="34" charset="0"/>
                  <a:cs typeface="Calibri" panose="020F0502020204030204" pitchFamily="34" charset="0"/>
                </a:rPr>
                <a:t>Account  Leadership Dedicated to Air Canada</a:t>
              </a:r>
            </a:p>
          </p:txBody>
        </p:sp>
        <p:sp>
          <p:nvSpPr>
            <p:cNvPr id="168" name="Rectangle 167"/>
            <p:cNvSpPr/>
            <p:nvPr/>
          </p:nvSpPr>
          <p:spPr bwMode="auto">
            <a:xfrm>
              <a:off x="1813575" y="1584885"/>
              <a:ext cx="6217920" cy="652136"/>
            </a:xfrm>
            <a:prstGeom prst="rect">
              <a:avLst/>
            </a:prstGeom>
            <a:solidFill>
              <a:schemeClr val="bg2">
                <a:lumMod val="20000"/>
                <a:lumOff val="80000"/>
              </a:schemeClr>
            </a:solidFill>
            <a:ln w="9525">
              <a:solidFill>
                <a:srgbClr val="0070C0"/>
              </a:solidFill>
              <a:round/>
              <a:headEnd/>
              <a:tailEnd/>
            </a:ln>
            <a:effectLst/>
          </p:spPr>
          <p:txBody>
            <a:bodyPr vert="horz" wrap="square" lIns="91436" tIns="45718" rIns="91436" bIns="45718" numCol="1" rtlCol="0" anchor="t" anchorCtr="0" compatLnSpc="1">
              <a:prstTxWarp prst="textNoShape">
                <a:avLst/>
              </a:prstTxWarp>
            </a:bodyPr>
            <a:lstStyle/>
            <a:p>
              <a:pPr algn="ctr"/>
              <a:endParaRPr lang="en-US" sz="1600" kern="0" dirty="0">
                <a:solidFill>
                  <a:sysClr val="windowText" lastClr="000000"/>
                </a:solidFill>
                <a:latin typeface="Calibri" panose="020F0502020204030204" pitchFamily="34" charset="0"/>
                <a:ea typeface="ＭＳ Ｐゴシック" pitchFamily="34" charset="-128"/>
              </a:endParaRPr>
            </a:p>
          </p:txBody>
        </p:sp>
        <p:sp>
          <p:nvSpPr>
            <p:cNvPr id="169" name="Rounded Rectangle 168"/>
            <p:cNvSpPr/>
            <p:nvPr/>
          </p:nvSpPr>
          <p:spPr>
            <a:xfrm rot="16200000">
              <a:off x="4808235" y="-1604927"/>
              <a:ext cx="228600" cy="6217920"/>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vert="vert" lIns="91436" tIns="45718" rIns="91436" bIns="45718" rtlCol="0" anchor="ctr"/>
            <a:lstStyle/>
            <a:p>
              <a:pPr algn="ctr">
                <a:lnSpc>
                  <a:spcPct val="80000"/>
                </a:lnSpc>
              </a:pPr>
              <a:r>
                <a:rPr lang="en-US" sz="1100" b="1" dirty="0">
                  <a:solidFill>
                    <a:schemeClr val="bg1"/>
                  </a:solidFill>
                  <a:latin typeface="Calibri" panose="020F0502020204030204" pitchFamily="34" charset="0"/>
                  <a:cs typeface="Calibri" panose="020F0502020204030204" pitchFamily="34" charset="0"/>
                </a:rPr>
                <a:t>Global Leadership </a:t>
              </a:r>
            </a:p>
          </p:txBody>
        </p:sp>
        <p:sp>
          <p:nvSpPr>
            <p:cNvPr id="170" name="Rectangle 169"/>
            <p:cNvSpPr/>
            <p:nvPr/>
          </p:nvSpPr>
          <p:spPr>
            <a:xfrm>
              <a:off x="1875354" y="1634578"/>
              <a:ext cx="1988397" cy="590047"/>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171" name="Rectangle 170"/>
            <p:cNvSpPr/>
            <p:nvPr/>
          </p:nvSpPr>
          <p:spPr>
            <a:xfrm>
              <a:off x="1875354" y="1634578"/>
              <a:ext cx="643115" cy="590047"/>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172" name="Rectangle 171"/>
            <p:cNvSpPr/>
            <p:nvPr/>
          </p:nvSpPr>
          <p:spPr>
            <a:xfrm>
              <a:off x="3929506" y="1634578"/>
              <a:ext cx="1988397" cy="590047"/>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173" name="Rectangle 172"/>
            <p:cNvSpPr/>
            <p:nvPr/>
          </p:nvSpPr>
          <p:spPr>
            <a:xfrm>
              <a:off x="3929506" y="1634578"/>
              <a:ext cx="643115" cy="590047"/>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174" name="Rectangle 173"/>
            <p:cNvSpPr/>
            <p:nvPr/>
          </p:nvSpPr>
          <p:spPr>
            <a:xfrm>
              <a:off x="5983657" y="1634578"/>
              <a:ext cx="1988397" cy="590047"/>
            </a:xfrm>
            <a:prstGeom prst="rect">
              <a:avLst/>
            </a:prstGeom>
            <a:solidFill>
              <a:schemeClr val="accent4">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175" name="Rectangle 174"/>
            <p:cNvSpPr/>
            <p:nvPr/>
          </p:nvSpPr>
          <p:spPr>
            <a:xfrm>
              <a:off x="5983657" y="1634578"/>
              <a:ext cx="643115" cy="590047"/>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176" name="Rectangle 175"/>
            <p:cNvSpPr/>
            <p:nvPr/>
          </p:nvSpPr>
          <p:spPr>
            <a:xfrm>
              <a:off x="1875354" y="2554542"/>
              <a:ext cx="1988397" cy="812992"/>
            </a:xfrm>
            <a:prstGeom prst="rect">
              <a:avLst/>
            </a:prstGeom>
            <a:solidFill>
              <a:srgbClr val="FFD6D4"/>
            </a:solidFill>
            <a:ln>
              <a:solidFill>
                <a:srgbClr val="FFD6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177" name="Rectangle 176"/>
            <p:cNvSpPr/>
            <p:nvPr/>
          </p:nvSpPr>
          <p:spPr>
            <a:xfrm>
              <a:off x="1875354" y="2554542"/>
              <a:ext cx="643115" cy="812992"/>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178" name="Rectangle 177"/>
            <p:cNvSpPr/>
            <p:nvPr/>
          </p:nvSpPr>
          <p:spPr>
            <a:xfrm>
              <a:off x="3929506" y="2554542"/>
              <a:ext cx="1988397" cy="812992"/>
            </a:xfrm>
            <a:prstGeom prst="rect">
              <a:avLst/>
            </a:prstGeom>
            <a:solidFill>
              <a:srgbClr val="FFD6D4"/>
            </a:solidFill>
            <a:ln>
              <a:solidFill>
                <a:srgbClr val="FFD6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179" name="Rectangle 178"/>
            <p:cNvSpPr/>
            <p:nvPr/>
          </p:nvSpPr>
          <p:spPr>
            <a:xfrm>
              <a:off x="3929506" y="2554542"/>
              <a:ext cx="643115" cy="812992"/>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180" name="Rectangle 179"/>
            <p:cNvSpPr/>
            <p:nvPr/>
          </p:nvSpPr>
          <p:spPr>
            <a:xfrm>
              <a:off x="5983657" y="2554542"/>
              <a:ext cx="1988397" cy="812992"/>
            </a:xfrm>
            <a:prstGeom prst="rect">
              <a:avLst/>
            </a:prstGeom>
            <a:solidFill>
              <a:srgbClr val="FFD6D4"/>
            </a:solidFill>
            <a:ln>
              <a:solidFill>
                <a:srgbClr val="FFD6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181" name="Rectangle 180"/>
            <p:cNvSpPr/>
            <p:nvPr/>
          </p:nvSpPr>
          <p:spPr>
            <a:xfrm>
              <a:off x="5983657" y="2554542"/>
              <a:ext cx="643115" cy="812992"/>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182" name="Rectangle 181"/>
            <p:cNvSpPr/>
            <p:nvPr/>
          </p:nvSpPr>
          <p:spPr>
            <a:xfrm>
              <a:off x="1848304" y="3778644"/>
              <a:ext cx="1202479" cy="914400"/>
            </a:xfrm>
            <a:prstGeom prst="rect">
              <a:avLst/>
            </a:prstGeom>
            <a:solidFill>
              <a:srgbClr val="DCE8D4"/>
            </a:solidFill>
            <a:ln>
              <a:solidFill>
                <a:srgbClr val="DCE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183" name="Rectangle 182"/>
            <p:cNvSpPr/>
            <p:nvPr/>
          </p:nvSpPr>
          <p:spPr>
            <a:xfrm>
              <a:off x="4320622" y="3778644"/>
              <a:ext cx="1202479" cy="914400"/>
            </a:xfrm>
            <a:prstGeom prst="rect">
              <a:avLst/>
            </a:prstGeom>
            <a:solidFill>
              <a:srgbClr val="DCE8D4"/>
            </a:solidFill>
            <a:ln>
              <a:solidFill>
                <a:srgbClr val="DCE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184" name="Rectangle 183"/>
            <p:cNvSpPr/>
            <p:nvPr/>
          </p:nvSpPr>
          <p:spPr>
            <a:xfrm>
              <a:off x="6792939" y="3778644"/>
              <a:ext cx="1202479" cy="914400"/>
            </a:xfrm>
            <a:prstGeom prst="rect">
              <a:avLst/>
            </a:prstGeom>
            <a:solidFill>
              <a:srgbClr val="DCE8D4"/>
            </a:solidFill>
            <a:ln>
              <a:solidFill>
                <a:srgbClr val="DCE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185" name="Rectangle 184"/>
            <p:cNvSpPr/>
            <p:nvPr/>
          </p:nvSpPr>
          <p:spPr>
            <a:xfrm>
              <a:off x="3084463" y="3778644"/>
              <a:ext cx="1202479" cy="914400"/>
            </a:xfrm>
            <a:prstGeom prst="rect">
              <a:avLst/>
            </a:prstGeom>
            <a:solidFill>
              <a:srgbClr val="DCE8D4"/>
            </a:solidFill>
            <a:ln>
              <a:solidFill>
                <a:srgbClr val="DCE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186" name="Rectangle 185"/>
            <p:cNvSpPr/>
            <p:nvPr/>
          </p:nvSpPr>
          <p:spPr>
            <a:xfrm>
              <a:off x="5556781" y="3778644"/>
              <a:ext cx="1202479" cy="914400"/>
            </a:xfrm>
            <a:prstGeom prst="rect">
              <a:avLst/>
            </a:prstGeom>
            <a:solidFill>
              <a:srgbClr val="DCE8D4"/>
            </a:solidFill>
            <a:ln>
              <a:solidFill>
                <a:srgbClr val="DCE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pic>
          <p:nvPicPr>
            <p:cNvPr id="187" name="Picture 186"/>
            <p:cNvPicPr>
              <a:picLocks noChangeAspect="1"/>
            </p:cNvPicPr>
            <p:nvPr/>
          </p:nvPicPr>
          <p:blipFill>
            <a:blip r:embed="rId5"/>
            <a:stretch>
              <a:fillRect/>
            </a:stretch>
          </p:blipFill>
          <p:spPr>
            <a:xfrm>
              <a:off x="1825602" y="545341"/>
              <a:ext cx="956615" cy="794224"/>
            </a:xfrm>
            <a:prstGeom prst="rect">
              <a:avLst/>
            </a:prstGeom>
          </p:spPr>
        </p:pic>
        <p:pic>
          <p:nvPicPr>
            <p:cNvPr id="188" name="Picture 187"/>
            <p:cNvPicPr>
              <a:picLocks noChangeAspect="1"/>
            </p:cNvPicPr>
            <p:nvPr/>
          </p:nvPicPr>
          <p:blipFill>
            <a:blip r:embed="rId6"/>
            <a:stretch>
              <a:fillRect/>
            </a:stretch>
          </p:blipFill>
          <p:spPr>
            <a:xfrm>
              <a:off x="5000592" y="543666"/>
              <a:ext cx="890971" cy="797574"/>
            </a:xfrm>
            <a:prstGeom prst="rect">
              <a:avLst/>
            </a:prstGeom>
          </p:spPr>
        </p:pic>
        <p:sp>
          <p:nvSpPr>
            <p:cNvPr id="189" name="Rectangle 188"/>
            <p:cNvSpPr/>
            <p:nvPr/>
          </p:nvSpPr>
          <p:spPr>
            <a:xfrm>
              <a:off x="2802673" y="643751"/>
              <a:ext cx="2086653" cy="600164"/>
            </a:xfrm>
            <a:prstGeom prst="rect">
              <a:avLst/>
            </a:prstGeom>
          </p:spPr>
          <p:txBody>
            <a:bodyPr wrap="square">
              <a:spAutoFit/>
            </a:bodyPr>
            <a:lstStyle/>
            <a:p>
              <a:pPr lvl="0"/>
              <a:r>
                <a:rPr lang="en-US" sz="1100" b="1" dirty="0">
                  <a:solidFill>
                    <a:srgbClr val="75122E"/>
                  </a:solidFill>
                  <a:latin typeface="Calibri" panose="020F0502020204030204" pitchFamily="34" charset="0"/>
                </a:rPr>
                <a:t>Joseph Lambert </a:t>
              </a:r>
              <a:r>
                <a:rPr lang="en-US" sz="1100" b="1" dirty="0" err="1">
                  <a:solidFill>
                    <a:srgbClr val="75122E"/>
                  </a:solidFill>
                  <a:latin typeface="Calibri" panose="020F0502020204030204" pitchFamily="34" charset="0"/>
                </a:rPr>
                <a:t>Rajadurai</a:t>
              </a:r>
              <a:endParaRPr lang="en-US" sz="1100" b="1" dirty="0">
                <a:solidFill>
                  <a:srgbClr val="75122E"/>
                </a:solidFill>
                <a:latin typeface="Calibri" panose="020F0502020204030204" pitchFamily="34" charset="0"/>
              </a:endParaRPr>
            </a:p>
            <a:p>
              <a:pPr lvl="0"/>
              <a:r>
                <a:rPr lang="en-US" sz="1100" b="1" kern="0" dirty="0">
                  <a:solidFill>
                    <a:srgbClr val="0033A0"/>
                  </a:solidFill>
                  <a:latin typeface="Calibri" panose="020F0502020204030204" pitchFamily="34" charset="0"/>
                  <a:ea typeface="ＭＳ Ｐゴシック" pitchFamily="34" charset="-128"/>
                  <a:cs typeface="Calibri" panose="020F0502020204030204" pitchFamily="34" charset="0"/>
                </a:rPr>
                <a:t>Global Head of Travel and Hospitality Services</a:t>
              </a:r>
            </a:p>
          </p:txBody>
        </p:sp>
        <p:sp>
          <p:nvSpPr>
            <p:cNvPr id="190" name="Rectangle 42"/>
            <p:cNvSpPr>
              <a:spLocks noChangeArrowheads="1"/>
            </p:cNvSpPr>
            <p:nvPr/>
          </p:nvSpPr>
          <p:spPr bwMode="auto">
            <a:xfrm>
              <a:off x="5944841" y="786977"/>
              <a:ext cx="2068724" cy="313713"/>
            </a:xfrm>
            <a:prstGeom prst="rect">
              <a:avLst/>
            </a:prstGeom>
            <a:noFill/>
            <a:ln w="9525">
              <a:noFill/>
              <a:miter lim="800000"/>
              <a:headEnd/>
              <a:tailEnd/>
            </a:ln>
          </p:spPr>
          <p:txBody>
            <a:bodyPr lIns="34289" tIns="45718" rIns="34289" bIns="45718" anchor="ctr"/>
            <a:lstStyle/>
            <a:p>
              <a:pPr marL="91440"/>
              <a:r>
                <a:rPr lang="en-US" sz="1100" b="1" dirty="0">
                  <a:solidFill>
                    <a:srgbClr val="75122E"/>
                  </a:solidFill>
                  <a:latin typeface="Calibri" panose="020F0502020204030204" pitchFamily="34" charset="0"/>
                </a:rPr>
                <a:t>Douglas </a:t>
              </a:r>
              <a:r>
                <a:rPr lang="en-US" sz="1100" b="1" dirty="0" err="1">
                  <a:solidFill>
                    <a:srgbClr val="75122E"/>
                  </a:solidFill>
                  <a:latin typeface="Calibri" panose="020F0502020204030204" pitchFamily="34" charset="0"/>
                </a:rPr>
                <a:t>McCuaig</a:t>
              </a:r>
              <a:endParaRPr lang="en-US" sz="1100" b="1" dirty="0">
                <a:solidFill>
                  <a:srgbClr val="75122E"/>
                </a:solidFill>
                <a:latin typeface="Calibri" panose="020F0502020204030204" pitchFamily="34" charset="0"/>
              </a:endParaRPr>
            </a:p>
            <a:p>
              <a:pPr marL="91440" defTabSz="719587" fontAlgn="base">
                <a:spcBef>
                  <a:spcPct val="0"/>
                </a:spcBef>
                <a:spcAft>
                  <a:spcPct val="0"/>
                </a:spcAft>
                <a:defRPr/>
              </a:pPr>
              <a:r>
                <a:rPr lang="en-US" sz="1100" b="1" kern="0" dirty="0">
                  <a:latin typeface="Calibri" panose="020F0502020204030204" pitchFamily="34" charset="0"/>
                  <a:ea typeface="ＭＳ Ｐゴシック" pitchFamily="34" charset="-128"/>
                  <a:cs typeface="Calibri" panose="020F0502020204030204" pitchFamily="34" charset="0"/>
                </a:rPr>
                <a:t>Executive  Sponsor</a:t>
              </a:r>
            </a:p>
          </p:txBody>
        </p:sp>
        <p:pic>
          <p:nvPicPr>
            <p:cNvPr id="191" name="Picture 190" descr="C:\Users\132900.CTS\Desktop\Personal\Profile Photos\Deepak_Parameswaran-1 Low Res.jpg"/>
            <p:cNvPicPr/>
            <p:nvPr/>
          </p:nvPicPr>
          <p:blipFill rotWithShape="1">
            <a:blip r:embed="rId7">
              <a:extLst>
                <a:ext uri="{28A0092B-C50C-407E-A947-70E740481C1C}">
                  <a14:useLocalDpi xmlns:a14="http://schemas.microsoft.com/office/drawing/2010/main" val="0"/>
                </a:ext>
              </a:extLst>
            </a:blip>
            <a:srcRect b="28357"/>
            <a:stretch/>
          </p:blipFill>
          <p:spPr bwMode="auto">
            <a:xfrm>
              <a:off x="6034540" y="1654277"/>
              <a:ext cx="558779" cy="548945"/>
            </a:xfrm>
            <a:prstGeom prst="rect">
              <a:avLst/>
            </a:prstGeom>
            <a:noFill/>
            <a:ln>
              <a:noFill/>
            </a:ln>
            <a:extLst>
              <a:ext uri="{53640926-AAD7-44D8-BBD7-CCE9431645EC}">
                <a14:shadowObscured xmlns:a14="http://schemas.microsoft.com/office/drawing/2010/main"/>
              </a:ext>
            </a:extLst>
          </p:spPr>
        </p:pic>
        <p:pic>
          <p:nvPicPr>
            <p:cNvPr id="192" name="Picture 191"/>
            <p:cNvPicPr>
              <a:picLocks noChangeAspect="1"/>
            </p:cNvPicPr>
            <p:nvPr/>
          </p:nvPicPr>
          <p:blipFill>
            <a:blip r:embed="rId8">
              <a:duotone>
                <a:prstClr val="black"/>
                <a:srgbClr val="D9C3A5">
                  <a:tint val="50000"/>
                  <a:satMod val="180000"/>
                </a:srgbClr>
              </a:duotone>
            </a:blip>
            <a:stretch>
              <a:fillRect/>
            </a:stretch>
          </p:blipFill>
          <p:spPr>
            <a:xfrm>
              <a:off x="3974110" y="1651707"/>
              <a:ext cx="548252" cy="554084"/>
            </a:xfrm>
            <a:prstGeom prst="rect">
              <a:avLst/>
            </a:prstGeom>
          </p:spPr>
        </p:pic>
        <p:pic>
          <p:nvPicPr>
            <p:cNvPr id="193" name="Picture 192" descr="Das, Soumendra Kumar (Cognizant)"/>
            <p:cNvPicPr>
              <a:picLocks noChangeAspect="1"/>
            </p:cNvPicPr>
            <p:nvPr/>
          </p:nvPicPr>
          <p:blipFill rotWithShape="1">
            <a:blip r:embed="rId9">
              <a:extLst>
                <a:ext uri="{28A0092B-C50C-407E-A947-70E740481C1C}">
                  <a14:useLocalDpi xmlns:a14="http://schemas.microsoft.com/office/drawing/2010/main" val="0"/>
                </a:ext>
              </a:extLst>
            </a:blip>
            <a:srcRect l="84733" t="8112" r="3369" b="77015"/>
            <a:stretch/>
          </p:blipFill>
          <p:spPr>
            <a:xfrm>
              <a:off x="1904616" y="1657550"/>
              <a:ext cx="593257" cy="545672"/>
            </a:xfrm>
            <a:prstGeom prst="rect">
              <a:avLst/>
            </a:prstGeom>
          </p:spPr>
        </p:pic>
        <p:sp>
          <p:nvSpPr>
            <p:cNvPr id="194" name="Rectangle 42"/>
            <p:cNvSpPr>
              <a:spLocks noChangeArrowheads="1"/>
            </p:cNvSpPr>
            <p:nvPr/>
          </p:nvSpPr>
          <p:spPr bwMode="auto">
            <a:xfrm>
              <a:off x="2515745" y="1695038"/>
              <a:ext cx="1338705" cy="469127"/>
            </a:xfrm>
            <a:prstGeom prst="rect">
              <a:avLst/>
            </a:prstGeom>
            <a:noFill/>
            <a:ln w="9525">
              <a:noFill/>
              <a:miter lim="800000"/>
              <a:headEnd/>
              <a:tailEnd/>
            </a:ln>
          </p:spPr>
          <p:txBody>
            <a:bodyPr lIns="34289" tIns="45718" rIns="34289" bIns="45718" anchor="ctr"/>
            <a:lstStyle/>
            <a:p>
              <a:r>
                <a:rPr lang="en-US" sz="1050" b="1" dirty="0">
                  <a:solidFill>
                    <a:srgbClr val="E26F74"/>
                  </a:solidFill>
                  <a:latin typeface="Calibri" panose="020F0502020204030204" pitchFamily="34" charset="0"/>
                </a:rPr>
                <a:t>Soumendra Kumar Das </a:t>
              </a:r>
              <a:endParaRPr lang="en-US" sz="1050" b="1" kern="0" dirty="0">
                <a:solidFill>
                  <a:srgbClr val="E26F74"/>
                </a:solidFill>
                <a:latin typeface="Calibri" panose="020F0502020204030204" pitchFamily="34" charset="0"/>
                <a:cs typeface="Arial" panose="020B0604020202020204" pitchFamily="34" charset="0"/>
              </a:endParaRPr>
            </a:p>
            <a:p>
              <a:pPr defTabSz="719587" fontAlgn="base">
                <a:spcBef>
                  <a:spcPct val="0"/>
                </a:spcBef>
                <a:spcAft>
                  <a:spcPct val="0"/>
                </a:spcAft>
                <a:defRPr/>
              </a:pPr>
              <a:r>
                <a:rPr lang="en-US" sz="1050" b="1" kern="0" dirty="0">
                  <a:latin typeface="Calibri" panose="020F0502020204030204" pitchFamily="34" charset="0"/>
                  <a:ea typeface="ＭＳ Ｐゴシック" pitchFamily="34" charset="-128"/>
                  <a:cs typeface="Calibri" panose="020F0502020204030204" pitchFamily="34" charset="0"/>
                </a:rPr>
                <a:t>Regional Head Travel &amp; Hospitality</a:t>
              </a:r>
            </a:p>
          </p:txBody>
        </p:sp>
        <p:sp>
          <p:nvSpPr>
            <p:cNvPr id="195" name="Rectangle 42"/>
            <p:cNvSpPr>
              <a:spLocks noChangeArrowheads="1"/>
            </p:cNvSpPr>
            <p:nvPr/>
          </p:nvSpPr>
          <p:spPr bwMode="auto">
            <a:xfrm>
              <a:off x="4582751" y="1808564"/>
              <a:ext cx="1047109" cy="242074"/>
            </a:xfrm>
            <a:prstGeom prst="rect">
              <a:avLst/>
            </a:prstGeom>
            <a:noFill/>
            <a:ln w="9525">
              <a:noFill/>
              <a:miter lim="800000"/>
              <a:headEnd/>
              <a:tailEnd/>
            </a:ln>
          </p:spPr>
          <p:txBody>
            <a:bodyPr lIns="34289" tIns="45718" rIns="34289" bIns="45718" anchor="ctr"/>
            <a:lstStyle/>
            <a:p>
              <a:r>
                <a:rPr lang="en-US" sz="1050" b="1" dirty="0">
                  <a:solidFill>
                    <a:srgbClr val="E26F74"/>
                  </a:solidFill>
                  <a:latin typeface="Calibri" panose="020F0502020204030204" pitchFamily="34" charset="0"/>
                </a:rPr>
                <a:t>Sumit Mehrotra</a:t>
              </a:r>
            </a:p>
            <a:p>
              <a:pPr defTabSz="719587" fontAlgn="base">
                <a:spcBef>
                  <a:spcPct val="0"/>
                </a:spcBef>
                <a:spcAft>
                  <a:spcPct val="0"/>
                </a:spcAft>
                <a:defRPr/>
              </a:pPr>
              <a:r>
                <a:rPr lang="en-US" sz="1050" b="1" kern="0" dirty="0">
                  <a:latin typeface="Calibri" panose="020F0502020204030204" pitchFamily="34" charset="0"/>
                  <a:ea typeface="ＭＳ Ｐゴシック" pitchFamily="34" charset="-128"/>
                  <a:cs typeface="Calibri" panose="020F0502020204030204" pitchFamily="34" charset="0"/>
                </a:rPr>
                <a:t>Client Partner</a:t>
              </a:r>
            </a:p>
          </p:txBody>
        </p:sp>
        <p:sp>
          <p:nvSpPr>
            <p:cNvPr id="196" name="Rectangle 42"/>
            <p:cNvSpPr>
              <a:spLocks noChangeArrowheads="1"/>
            </p:cNvSpPr>
            <p:nvPr/>
          </p:nvSpPr>
          <p:spPr bwMode="auto">
            <a:xfrm>
              <a:off x="6626772" y="1686171"/>
              <a:ext cx="1345282" cy="486860"/>
            </a:xfrm>
            <a:prstGeom prst="rect">
              <a:avLst/>
            </a:prstGeom>
            <a:noFill/>
            <a:ln w="9525">
              <a:noFill/>
              <a:miter lim="800000"/>
              <a:headEnd/>
              <a:tailEnd/>
            </a:ln>
          </p:spPr>
          <p:txBody>
            <a:bodyPr lIns="34289" tIns="45718" rIns="34289" bIns="45718" anchor="ctr"/>
            <a:lstStyle/>
            <a:p>
              <a:r>
                <a:rPr lang="en-US" sz="1050" b="1" dirty="0">
                  <a:solidFill>
                    <a:srgbClr val="E26F74"/>
                  </a:solidFill>
                  <a:latin typeface="Calibri" panose="020F0502020204030204" pitchFamily="34" charset="0"/>
                </a:rPr>
                <a:t>Deepak Parameswaran</a:t>
              </a:r>
            </a:p>
            <a:p>
              <a:r>
                <a:rPr lang="en-US" sz="1050" b="1" kern="0" dirty="0">
                  <a:latin typeface="Calibri" panose="020F0502020204030204" pitchFamily="34" charset="0"/>
                  <a:ea typeface="ＭＳ Ｐゴシック" pitchFamily="34" charset="-128"/>
                  <a:cs typeface="Calibri" panose="020F0502020204030204" pitchFamily="34" charset="0"/>
                </a:rPr>
                <a:t>Technology Services Leader </a:t>
              </a:r>
            </a:p>
          </p:txBody>
        </p:sp>
        <p:pic>
          <p:nvPicPr>
            <p:cNvPr id="197" name="Picture 196" descr="Sahay, Venkateshwar (Cognizant)"/>
            <p:cNvPicPr>
              <a:picLocks noChangeAspect="1"/>
            </p:cNvPicPr>
            <p:nvPr/>
          </p:nvPicPr>
          <p:blipFill rotWithShape="1">
            <a:blip r:embed="rId10">
              <a:extLst>
                <a:ext uri="{28A0092B-C50C-407E-A947-70E740481C1C}">
                  <a14:useLocalDpi xmlns:a14="http://schemas.microsoft.com/office/drawing/2010/main" val="0"/>
                </a:ext>
              </a:extLst>
            </a:blip>
            <a:srcRect l="86077" t="8113" r="3369" b="76775"/>
            <a:stretch/>
          </p:blipFill>
          <p:spPr>
            <a:xfrm>
              <a:off x="1904616" y="2605595"/>
              <a:ext cx="587368" cy="710887"/>
            </a:xfrm>
            <a:prstGeom prst="rect">
              <a:avLst/>
            </a:prstGeom>
          </p:spPr>
        </p:pic>
        <p:pic>
          <p:nvPicPr>
            <p:cNvPr id="198" name="Picture 197" descr="Tripathi, Arvind (Cognizant)"/>
            <p:cNvPicPr>
              <a:picLocks noChangeAspect="1"/>
            </p:cNvPicPr>
            <p:nvPr/>
          </p:nvPicPr>
          <p:blipFill rotWithShape="1">
            <a:blip r:embed="rId11">
              <a:extLst>
                <a:ext uri="{28A0092B-C50C-407E-A947-70E740481C1C}">
                  <a14:useLocalDpi xmlns:a14="http://schemas.microsoft.com/office/drawing/2010/main" val="0"/>
                </a:ext>
              </a:extLst>
            </a:blip>
            <a:srcRect l="84159" t="7633" r="2985" b="77015"/>
            <a:stretch/>
          </p:blipFill>
          <p:spPr>
            <a:xfrm>
              <a:off x="6030494" y="2605595"/>
              <a:ext cx="556072" cy="710887"/>
            </a:xfrm>
            <a:prstGeom prst="rect">
              <a:avLst/>
            </a:prstGeom>
          </p:spPr>
        </p:pic>
        <p:pic>
          <p:nvPicPr>
            <p:cNvPr id="199" name="Picture 2" descr="Ankur Banerjee"/>
            <p:cNvPicPr>
              <a:picLocks noChangeAspect="1" noChangeArrowheads="1"/>
            </p:cNvPicPr>
            <p:nvPr/>
          </p:nvPicPr>
          <p:blipFill>
            <a:blip r:embed="rId12" cstate="print">
              <a:extLst>
                <a:ext uri="{BEBA8EAE-BF5A-486C-A8C5-ECC9F3942E4B}">
                  <a14:imgProps xmlns:a14="http://schemas.microsoft.com/office/drawing/2010/main">
                    <a14:imgLayer r:embed="rId13">
                      <a14:imgEffect>
                        <a14:colorTemperature colorTemp="11200"/>
                      </a14:imgEffect>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3951890" y="2591921"/>
              <a:ext cx="570472" cy="718884"/>
            </a:xfrm>
            <a:prstGeom prst="rect">
              <a:avLst/>
            </a:prstGeom>
            <a:noFill/>
            <a:extLst>
              <a:ext uri="{909E8E84-426E-40DD-AFC4-6F175D3DCCD1}">
                <a14:hiddenFill xmlns:a14="http://schemas.microsoft.com/office/drawing/2010/main">
                  <a:solidFill>
                    <a:srgbClr val="FFFFFF"/>
                  </a:solidFill>
                </a14:hiddenFill>
              </a:ext>
            </a:extLst>
          </p:spPr>
        </p:pic>
        <p:sp>
          <p:nvSpPr>
            <p:cNvPr id="200" name="Rectangle 53"/>
            <p:cNvSpPr>
              <a:spLocks noChangeArrowheads="1"/>
            </p:cNvSpPr>
            <p:nvPr/>
          </p:nvSpPr>
          <p:spPr bwMode="auto">
            <a:xfrm>
              <a:off x="6621912" y="2739697"/>
              <a:ext cx="1350141" cy="369563"/>
            </a:xfrm>
            <a:prstGeom prst="rect">
              <a:avLst/>
            </a:prstGeom>
            <a:noFill/>
            <a:ln w="9525">
              <a:noFill/>
              <a:miter lim="800000"/>
              <a:headEnd/>
              <a:tailEnd/>
            </a:ln>
          </p:spPr>
          <p:txBody>
            <a:bodyPr lIns="34289" tIns="45718" rIns="34289" bIns="45718" anchor="ctr"/>
            <a:lstStyle/>
            <a:p>
              <a:pPr>
                <a:lnSpc>
                  <a:spcPct val="150000"/>
                </a:lnSpc>
              </a:pPr>
              <a:r>
                <a:rPr lang="en-US" sz="1050" b="1" dirty="0">
                  <a:solidFill>
                    <a:srgbClr val="914F38"/>
                  </a:solidFill>
                  <a:latin typeface="Calibri" panose="020F0502020204030204" pitchFamily="34" charset="0"/>
                </a:rPr>
                <a:t>Arvind Tripathi </a:t>
              </a:r>
            </a:p>
            <a:p>
              <a:pPr defTabSz="719587" fontAlgn="base">
                <a:spcBef>
                  <a:spcPct val="0"/>
                </a:spcBef>
                <a:spcAft>
                  <a:spcPct val="0"/>
                </a:spcAft>
                <a:defRPr/>
              </a:pPr>
              <a:r>
                <a:rPr lang="en-US" sz="1050" b="1" kern="0" dirty="0">
                  <a:latin typeface="Calibri" panose="020F0502020204030204" pitchFamily="34" charset="0"/>
                  <a:ea typeface="ＭＳ Ｐゴシック" pitchFamily="34" charset="-128"/>
                  <a:cs typeface="Calibri" panose="020F0502020204030204" pitchFamily="34" charset="0"/>
                </a:rPr>
                <a:t>Transition Director </a:t>
              </a:r>
            </a:p>
          </p:txBody>
        </p:sp>
        <p:sp>
          <p:nvSpPr>
            <p:cNvPr id="201" name="Rectangle 42"/>
            <p:cNvSpPr>
              <a:spLocks noChangeArrowheads="1"/>
            </p:cNvSpPr>
            <p:nvPr/>
          </p:nvSpPr>
          <p:spPr bwMode="auto">
            <a:xfrm>
              <a:off x="2532894" y="2683010"/>
              <a:ext cx="1321556" cy="465219"/>
            </a:xfrm>
            <a:prstGeom prst="rect">
              <a:avLst/>
            </a:prstGeom>
            <a:noFill/>
            <a:ln w="9525">
              <a:noFill/>
              <a:miter lim="800000"/>
              <a:headEnd/>
              <a:tailEnd/>
            </a:ln>
          </p:spPr>
          <p:txBody>
            <a:bodyPr lIns="34289" tIns="45718" rIns="34289" bIns="45718" anchor="ctr"/>
            <a:lstStyle/>
            <a:p>
              <a:r>
                <a:rPr lang="en-US" sz="1050" b="1" dirty="0">
                  <a:solidFill>
                    <a:srgbClr val="914F38"/>
                  </a:solidFill>
                  <a:latin typeface="Calibri" panose="020F0502020204030204" pitchFamily="34" charset="0"/>
                </a:rPr>
                <a:t>Venkateshwar Sahay</a:t>
              </a:r>
            </a:p>
            <a:p>
              <a:pPr defTabSz="719587" fontAlgn="base">
                <a:spcBef>
                  <a:spcPct val="0"/>
                </a:spcBef>
                <a:spcAft>
                  <a:spcPct val="0"/>
                </a:spcAft>
                <a:defRPr/>
              </a:pPr>
              <a:r>
                <a:rPr lang="en-US" sz="1050" b="1" kern="0" dirty="0">
                  <a:latin typeface="Calibri" panose="020F0502020204030204" pitchFamily="34" charset="0"/>
                  <a:ea typeface="ＭＳ Ｐゴシック" pitchFamily="34" charset="-128"/>
                  <a:cs typeface="Calibri" panose="020F0502020204030204" pitchFamily="34" charset="0"/>
                </a:rPr>
                <a:t>Program Director, US</a:t>
              </a:r>
            </a:p>
          </p:txBody>
        </p:sp>
        <p:sp>
          <p:nvSpPr>
            <p:cNvPr id="202" name="Rectangle 42"/>
            <p:cNvSpPr>
              <a:spLocks noChangeArrowheads="1"/>
            </p:cNvSpPr>
            <p:nvPr/>
          </p:nvSpPr>
          <p:spPr bwMode="auto">
            <a:xfrm>
              <a:off x="4605454" y="2719954"/>
              <a:ext cx="1312449" cy="465687"/>
            </a:xfrm>
            <a:prstGeom prst="rect">
              <a:avLst/>
            </a:prstGeom>
            <a:noFill/>
            <a:ln w="9525">
              <a:noFill/>
              <a:miter lim="800000"/>
              <a:headEnd/>
              <a:tailEnd/>
            </a:ln>
          </p:spPr>
          <p:txBody>
            <a:bodyPr lIns="34289" tIns="45718" rIns="34289" bIns="45718" anchor="ctr"/>
            <a:lstStyle/>
            <a:p>
              <a:r>
                <a:rPr lang="en-US" sz="1050" b="1" dirty="0">
                  <a:solidFill>
                    <a:srgbClr val="914F38"/>
                  </a:solidFill>
                  <a:latin typeface="Calibri" panose="020F0502020204030204" pitchFamily="34" charset="0"/>
                </a:rPr>
                <a:t>Ankur Banerjee</a:t>
              </a:r>
            </a:p>
            <a:p>
              <a:pPr defTabSz="719587" fontAlgn="base">
                <a:spcBef>
                  <a:spcPct val="0"/>
                </a:spcBef>
                <a:spcAft>
                  <a:spcPct val="0"/>
                </a:spcAft>
                <a:defRPr/>
              </a:pPr>
              <a:r>
                <a:rPr lang="en-US" sz="1050" b="1" kern="0" dirty="0">
                  <a:latin typeface="Calibri" panose="020F0502020204030204" pitchFamily="34" charset="0"/>
                  <a:ea typeface="ＭＳ Ｐゴシック" pitchFamily="34" charset="-128"/>
                  <a:cs typeface="Calibri" panose="020F0502020204030204" pitchFamily="34" charset="0"/>
                </a:rPr>
                <a:t>Program Director, India </a:t>
              </a:r>
            </a:p>
          </p:txBody>
        </p:sp>
        <p:pic>
          <p:nvPicPr>
            <p:cNvPr id="204" name="Picture 203" descr="P V,Sagar (Cognizant)"/>
            <p:cNvPicPr>
              <a:picLocks noChangeAspect="1"/>
            </p:cNvPicPr>
            <p:nvPr/>
          </p:nvPicPr>
          <p:blipFill rotWithShape="1">
            <a:blip r:embed="rId14">
              <a:extLst>
                <a:ext uri="{28A0092B-C50C-407E-A947-70E740481C1C}">
                  <a14:useLocalDpi xmlns:a14="http://schemas.microsoft.com/office/drawing/2010/main" val="0"/>
                </a:ext>
              </a:extLst>
            </a:blip>
            <a:srcRect l="84158" t="7873" r="3369" b="77255"/>
            <a:stretch/>
          </p:blipFill>
          <p:spPr>
            <a:xfrm>
              <a:off x="4631191" y="3824868"/>
              <a:ext cx="581340" cy="501805"/>
            </a:xfrm>
            <a:prstGeom prst="rect">
              <a:avLst/>
            </a:prstGeom>
            <a:ln>
              <a:noFill/>
            </a:ln>
          </p:spPr>
        </p:pic>
        <p:pic>
          <p:nvPicPr>
            <p:cNvPr id="205" name="Picture 204" descr="Bhattacharyya, Shomik (Cognizant)"/>
            <p:cNvPicPr>
              <a:picLocks noChangeAspect="1"/>
            </p:cNvPicPr>
            <p:nvPr/>
          </p:nvPicPr>
          <p:blipFill rotWithShape="1">
            <a:blip r:embed="rId15">
              <a:extLst>
                <a:ext uri="{28A0092B-C50C-407E-A947-70E740481C1C}">
                  <a14:useLocalDpi xmlns:a14="http://schemas.microsoft.com/office/drawing/2010/main" val="0"/>
                </a:ext>
              </a:extLst>
            </a:blip>
            <a:srcRect l="84158" t="8353" r="3369" b="77735"/>
            <a:stretch/>
          </p:blipFill>
          <p:spPr>
            <a:xfrm>
              <a:off x="2159318" y="3811642"/>
              <a:ext cx="580450" cy="517940"/>
            </a:xfrm>
            <a:prstGeom prst="rect">
              <a:avLst/>
            </a:prstGeom>
            <a:ln>
              <a:noFill/>
            </a:ln>
          </p:spPr>
        </p:pic>
        <p:pic>
          <p:nvPicPr>
            <p:cNvPr id="206" name="Picture 205"/>
            <p:cNvPicPr>
              <a:picLocks noChangeAspect="1"/>
            </p:cNvPicPr>
            <p:nvPr/>
          </p:nvPicPr>
          <p:blipFill>
            <a:blip r:embed="rId16"/>
            <a:stretch>
              <a:fillRect/>
            </a:stretch>
          </p:blipFill>
          <p:spPr>
            <a:xfrm>
              <a:off x="5869291" y="3824868"/>
              <a:ext cx="577459" cy="501805"/>
            </a:xfrm>
            <a:prstGeom prst="rect">
              <a:avLst/>
            </a:prstGeom>
            <a:ln>
              <a:solidFill>
                <a:schemeClr val="bg1">
                  <a:lumMod val="50000"/>
                </a:schemeClr>
              </a:solidFill>
            </a:ln>
          </p:spPr>
        </p:pic>
        <p:sp>
          <p:nvSpPr>
            <p:cNvPr id="208" name="Rectangle 207"/>
            <p:cNvSpPr/>
            <p:nvPr/>
          </p:nvSpPr>
          <p:spPr>
            <a:xfrm>
              <a:off x="1865941" y="4289040"/>
              <a:ext cx="1184841" cy="461665"/>
            </a:xfrm>
            <a:prstGeom prst="rect">
              <a:avLst/>
            </a:prstGeom>
          </p:spPr>
          <p:txBody>
            <a:bodyPr wrap="square">
              <a:spAutoFit/>
            </a:bodyPr>
            <a:lstStyle/>
            <a:p>
              <a:pPr algn="ctr"/>
              <a:r>
                <a:rPr lang="en-US" sz="800" b="1" dirty="0" err="1">
                  <a:solidFill>
                    <a:srgbClr val="914F38"/>
                  </a:solidFill>
                  <a:latin typeface="Calibri" panose="020F0502020204030204" pitchFamily="34" charset="0"/>
                </a:rPr>
                <a:t>Shomik</a:t>
              </a:r>
              <a:r>
                <a:rPr lang="en-US" sz="800" b="1" dirty="0">
                  <a:solidFill>
                    <a:srgbClr val="914F38"/>
                  </a:solidFill>
                  <a:latin typeface="Calibri" panose="020F0502020204030204" pitchFamily="34" charset="0"/>
                </a:rPr>
                <a:t> Bhattacharya</a:t>
              </a:r>
            </a:p>
            <a:p>
              <a:pPr algn="ctr"/>
              <a:r>
                <a:rPr lang="en-US" sz="800" b="1" i="1" kern="0" dirty="0">
                  <a:latin typeface="Calibri" panose="020F0502020204030204" pitchFamily="34" charset="0"/>
                  <a:ea typeface="ＭＳ Ｐゴシック" pitchFamily="34" charset="-128"/>
                  <a:cs typeface="Calibri" panose="020F0502020204030204" pitchFamily="34" charset="0"/>
                </a:rPr>
                <a:t>Program Manager, India</a:t>
              </a:r>
            </a:p>
          </p:txBody>
        </p:sp>
        <p:sp>
          <p:nvSpPr>
            <p:cNvPr id="209" name="Rectangle 42"/>
            <p:cNvSpPr>
              <a:spLocks noChangeArrowheads="1"/>
            </p:cNvSpPr>
            <p:nvPr/>
          </p:nvSpPr>
          <p:spPr bwMode="auto">
            <a:xfrm>
              <a:off x="3100974" y="4333556"/>
              <a:ext cx="1183572" cy="351920"/>
            </a:xfrm>
            <a:prstGeom prst="rect">
              <a:avLst/>
            </a:prstGeom>
            <a:noFill/>
            <a:ln w="9525">
              <a:noFill/>
              <a:miter lim="800000"/>
              <a:headEnd/>
              <a:tailEnd/>
            </a:ln>
          </p:spPr>
          <p:txBody>
            <a:bodyPr lIns="34289" tIns="45718" rIns="34289" bIns="45718" anchor="ctr"/>
            <a:lstStyle/>
            <a:p>
              <a:pPr algn="ctr"/>
              <a:r>
                <a:rPr lang="en-US" sz="800" b="1" dirty="0">
                  <a:solidFill>
                    <a:srgbClr val="914F38"/>
                  </a:solidFill>
                  <a:latin typeface="Calibri" panose="020F0502020204030204" pitchFamily="34" charset="0"/>
                </a:rPr>
                <a:t>Debjani Acharya</a:t>
              </a:r>
            </a:p>
            <a:p>
              <a:pPr algn="ctr" fontAlgn="base">
                <a:spcBef>
                  <a:spcPct val="0"/>
                </a:spcBef>
                <a:spcAft>
                  <a:spcPct val="0"/>
                </a:spcAft>
                <a:defRPr/>
              </a:pPr>
              <a:r>
                <a:rPr lang="en-US" sz="800" b="1" i="1" kern="0" dirty="0">
                  <a:latin typeface="Calibri" panose="020F0502020204030204" pitchFamily="34" charset="0"/>
                  <a:ea typeface="ＭＳ Ｐゴシック" pitchFamily="34" charset="-128"/>
                  <a:cs typeface="Calibri" panose="020F0502020204030204" pitchFamily="34" charset="0"/>
                </a:rPr>
                <a:t>AVM Service Delivery Director, India</a:t>
              </a:r>
            </a:p>
          </p:txBody>
        </p:sp>
        <p:sp>
          <p:nvSpPr>
            <p:cNvPr id="210" name="Rectangle 42"/>
            <p:cNvSpPr>
              <a:spLocks noChangeArrowheads="1"/>
            </p:cNvSpPr>
            <p:nvPr/>
          </p:nvSpPr>
          <p:spPr bwMode="auto">
            <a:xfrm>
              <a:off x="4318225" y="4282964"/>
              <a:ext cx="1202479" cy="455956"/>
            </a:xfrm>
            <a:prstGeom prst="rect">
              <a:avLst/>
            </a:prstGeom>
            <a:noFill/>
            <a:ln w="9525">
              <a:noFill/>
              <a:miter lim="800000"/>
              <a:headEnd/>
              <a:tailEnd/>
            </a:ln>
          </p:spPr>
          <p:txBody>
            <a:bodyPr lIns="34289" tIns="45718" rIns="34289" bIns="45718" anchor="ctr"/>
            <a:lstStyle/>
            <a:p>
              <a:pPr algn="ctr"/>
              <a:r>
                <a:rPr lang="en-US" sz="800" b="1" dirty="0">
                  <a:solidFill>
                    <a:srgbClr val="914F38"/>
                  </a:solidFill>
                  <a:latin typeface="Calibri" panose="020F0502020204030204" pitchFamily="34" charset="0"/>
                </a:rPr>
                <a:t>Sagar P V</a:t>
              </a:r>
            </a:p>
            <a:p>
              <a:pPr algn="ctr" fontAlgn="base">
                <a:spcBef>
                  <a:spcPct val="0"/>
                </a:spcBef>
                <a:spcAft>
                  <a:spcPct val="0"/>
                </a:spcAft>
                <a:defRPr/>
              </a:pPr>
              <a:r>
                <a:rPr lang="en-US" sz="800" b="1" i="1" kern="0" dirty="0">
                  <a:latin typeface="Calibri" panose="020F0502020204030204" pitchFamily="34" charset="0"/>
                  <a:ea typeface="ＭＳ Ｐゴシック" pitchFamily="34" charset="-128"/>
                  <a:cs typeface="Calibri" panose="020F0502020204030204" pitchFamily="34" charset="0"/>
                </a:rPr>
                <a:t>CDE Service Delivery Lead, India</a:t>
              </a:r>
            </a:p>
          </p:txBody>
        </p:sp>
        <p:sp>
          <p:nvSpPr>
            <p:cNvPr id="211" name="Rectangle 42"/>
            <p:cNvSpPr>
              <a:spLocks noChangeArrowheads="1"/>
            </p:cNvSpPr>
            <p:nvPr/>
          </p:nvSpPr>
          <p:spPr bwMode="auto">
            <a:xfrm>
              <a:off x="5554384" y="4286645"/>
              <a:ext cx="1202478" cy="455956"/>
            </a:xfrm>
            <a:prstGeom prst="rect">
              <a:avLst/>
            </a:prstGeom>
            <a:noFill/>
            <a:ln w="9525">
              <a:noFill/>
              <a:miter lim="800000"/>
              <a:headEnd/>
              <a:tailEnd/>
            </a:ln>
          </p:spPr>
          <p:txBody>
            <a:bodyPr lIns="34289" tIns="45718" rIns="34289" bIns="45718" anchor="ctr"/>
            <a:lstStyle/>
            <a:p>
              <a:pPr algn="ctr"/>
              <a:r>
                <a:rPr lang="en-US" sz="800" b="1" dirty="0">
                  <a:solidFill>
                    <a:srgbClr val="914F38"/>
                  </a:solidFill>
                  <a:latin typeface="Calibri" panose="020F0502020204030204" pitchFamily="34" charset="0"/>
                </a:rPr>
                <a:t>TBD</a:t>
              </a:r>
            </a:p>
            <a:p>
              <a:pPr algn="ctr" fontAlgn="base">
                <a:spcBef>
                  <a:spcPct val="0"/>
                </a:spcBef>
                <a:spcAft>
                  <a:spcPct val="0"/>
                </a:spcAft>
                <a:defRPr/>
              </a:pPr>
              <a:r>
                <a:rPr lang="en-US" sz="800" b="1" i="1" kern="0" dirty="0">
                  <a:latin typeface="Calibri" panose="020F0502020204030204" pitchFamily="34" charset="0"/>
                  <a:ea typeface="ＭＳ Ｐゴシック" pitchFamily="34" charset="-128"/>
                  <a:cs typeface="Calibri" panose="020F0502020204030204" pitchFamily="34" charset="0"/>
                </a:rPr>
                <a:t>Technology Services Delivery Lead, India</a:t>
              </a:r>
            </a:p>
          </p:txBody>
        </p:sp>
        <p:sp>
          <p:nvSpPr>
            <p:cNvPr id="212" name="Rectangle 42"/>
            <p:cNvSpPr>
              <a:spLocks noChangeArrowheads="1"/>
            </p:cNvSpPr>
            <p:nvPr/>
          </p:nvSpPr>
          <p:spPr bwMode="auto">
            <a:xfrm>
              <a:off x="6794608" y="4282778"/>
              <a:ext cx="1200810" cy="455956"/>
            </a:xfrm>
            <a:prstGeom prst="rect">
              <a:avLst/>
            </a:prstGeom>
            <a:noFill/>
            <a:ln w="9525">
              <a:noFill/>
              <a:miter lim="800000"/>
              <a:headEnd/>
              <a:tailEnd/>
            </a:ln>
          </p:spPr>
          <p:txBody>
            <a:bodyPr lIns="34289" tIns="45718" rIns="34289" bIns="45718" anchor="ctr"/>
            <a:lstStyle/>
            <a:p>
              <a:pPr algn="ctr"/>
              <a:r>
                <a:rPr lang="en-US" sz="800" b="1" dirty="0">
                  <a:solidFill>
                    <a:srgbClr val="914F38"/>
                  </a:solidFill>
                  <a:latin typeface="Calibri" panose="020F0502020204030204" pitchFamily="34" charset="0"/>
                </a:rPr>
                <a:t>Sanjib Kumar Mitra</a:t>
              </a:r>
            </a:p>
            <a:p>
              <a:pPr algn="ctr" fontAlgn="base">
                <a:spcBef>
                  <a:spcPct val="0"/>
                </a:spcBef>
                <a:spcAft>
                  <a:spcPct val="0"/>
                </a:spcAft>
                <a:defRPr/>
              </a:pPr>
              <a:r>
                <a:rPr lang="en-US" sz="800" b="1" i="1" kern="0" dirty="0">
                  <a:latin typeface="Calibri" panose="020F0502020204030204" pitchFamily="34" charset="0"/>
                  <a:ea typeface="ＭＳ Ｐゴシック" pitchFamily="34" charset="-128"/>
                  <a:cs typeface="Calibri" panose="020F0502020204030204" pitchFamily="34" charset="0"/>
                </a:rPr>
                <a:t>QA Service Delivery Lead, India</a:t>
              </a:r>
            </a:p>
          </p:txBody>
        </p:sp>
        <p:sp>
          <p:nvSpPr>
            <p:cNvPr id="213" name="Left-Right Arrow 212"/>
            <p:cNvSpPr/>
            <p:nvPr/>
          </p:nvSpPr>
          <p:spPr bwMode="auto">
            <a:xfrm>
              <a:off x="1593036" y="1718694"/>
              <a:ext cx="274320" cy="182880"/>
            </a:xfrm>
            <a:prstGeom prst="leftRightArrow">
              <a:avLst/>
            </a:prstGeom>
            <a:solidFill>
              <a:schemeClr val="tx2"/>
            </a:solidFill>
            <a:ln w="9525" cap="flat" cmpd="sng" algn="ctr">
              <a:solidFill>
                <a:schemeClr val="tx2"/>
              </a:solidFill>
              <a:prstDash val="solid"/>
              <a:headEnd type="none" w="med" len="med"/>
              <a:tailEnd type="none" w="med" len="med"/>
            </a:ln>
            <a:effectLst/>
          </p:spPr>
          <p:txBody>
            <a:bodyPr vert="horz" wrap="square" lIns="72006" tIns="36003" rIns="72006" bIns="36003"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20018" eaLnBrk="0" hangingPunct="0">
                <a:defRPr/>
              </a:pPr>
              <a:endParaRPr lang="en-GB" sz="900" b="1" dirty="0">
                <a:solidFill>
                  <a:prstClr val="black"/>
                </a:solidFill>
                <a:latin typeface="Calibri" panose="020F0502020204030204" pitchFamily="34" charset="0"/>
                <a:ea typeface="ＭＳ Ｐゴシック" pitchFamily="-12" charset="-128"/>
                <a:cs typeface="Calibri" pitchFamily="34" charset="0"/>
              </a:endParaRPr>
            </a:p>
          </p:txBody>
        </p:sp>
        <p:sp>
          <p:nvSpPr>
            <p:cNvPr id="214" name="Left-Right Arrow 213"/>
            <p:cNvSpPr/>
            <p:nvPr/>
          </p:nvSpPr>
          <p:spPr bwMode="auto">
            <a:xfrm>
              <a:off x="1593036" y="4206527"/>
              <a:ext cx="274320" cy="182880"/>
            </a:xfrm>
            <a:prstGeom prst="leftRightArrow">
              <a:avLst/>
            </a:prstGeom>
            <a:solidFill>
              <a:schemeClr val="tx2"/>
            </a:solidFill>
            <a:ln w="9525" cap="flat" cmpd="sng" algn="ctr">
              <a:solidFill>
                <a:schemeClr val="tx2"/>
              </a:solidFill>
              <a:prstDash val="solid"/>
              <a:headEnd type="none" w="med" len="med"/>
              <a:tailEnd type="none" w="med" len="med"/>
            </a:ln>
            <a:effectLst/>
          </p:spPr>
          <p:txBody>
            <a:bodyPr vert="horz" wrap="square" lIns="72006" tIns="36003" rIns="72006" bIns="36003"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20018" eaLnBrk="0" hangingPunct="0">
                <a:defRPr/>
              </a:pPr>
              <a:endParaRPr lang="en-GB" sz="900" b="1" dirty="0">
                <a:solidFill>
                  <a:prstClr val="black"/>
                </a:solidFill>
                <a:latin typeface="Calibri" panose="020F0502020204030204" pitchFamily="34" charset="0"/>
                <a:ea typeface="ＭＳ Ｐゴシック" pitchFamily="-12" charset="-128"/>
                <a:cs typeface="Calibri" pitchFamily="34" charset="0"/>
              </a:endParaRPr>
            </a:p>
          </p:txBody>
        </p:sp>
        <p:sp>
          <p:nvSpPr>
            <p:cNvPr id="215" name="Left-Right Arrow 214"/>
            <p:cNvSpPr/>
            <p:nvPr/>
          </p:nvSpPr>
          <p:spPr bwMode="auto">
            <a:xfrm>
              <a:off x="1593036" y="2768483"/>
              <a:ext cx="274320" cy="182880"/>
            </a:xfrm>
            <a:prstGeom prst="leftRightArrow">
              <a:avLst/>
            </a:prstGeom>
            <a:solidFill>
              <a:schemeClr val="tx2"/>
            </a:solidFill>
            <a:ln w="9525" cap="flat" cmpd="sng" algn="ctr">
              <a:solidFill>
                <a:schemeClr val="tx2"/>
              </a:solidFill>
              <a:prstDash val="solid"/>
              <a:headEnd type="none" w="med" len="med"/>
              <a:tailEnd type="none" w="med" len="med"/>
            </a:ln>
            <a:effectLst/>
          </p:spPr>
          <p:txBody>
            <a:bodyPr vert="horz" wrap="square" lIns="72006" tIns="36003" rIns="72006" bIns="36003"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20018" eaLnBrk="0" hangingPunct="0">
                <a:defRPr/>
              </a:pPr>
              <a:endParaRPr lang="en-GB" sz="900" b="1" dirty="0">
                <a:solidFill>
                  <a:prstClr val="black"/>
                </a:solidFill>
                <a:latin typeface="Calibri" panose="020F0502020204030204" pitchFamily="34" charset="0"/>
                <a:ea typeface="ＭＳ Ｐゴシック" pitchFamily="-12" charset="-128"/>
                <a:cs typeface="Calibri" pitchFamily="34" charset="0"/>
              </a:endParaRPr>
            </a:p>
          </p:txBody>
        </p:sp>
        <p:sp>
          <p:nvSpPr>
            <p:cNvPr id="216" name="Left-Right Arrow 215"/>
            <p:cNvSpPr/>
            <p:nvPr/>
          </p:nvSpPr>
          <p:spPr bwMode="auto">
            <a:xfrm>
              <a:off x="7881282" y="3889012"/>
              <a:ext cx="274320" cy="182880"/>
            </a:xfrm>
            <a:prstGeom prst="leftRightArrow">
              <a:avLst/>
            </a:prstGeom>
            <a:solidFill>
              <a:schemeClr val="tx2"/>
            </a:solidFill>
            <a:ln w="9525" cap="flat" cmpd="sng" algn="ctr">
              <a:solidFill>
                <a:schemeClr val="tx2"/>
              </a:solidFill>
              <a:prstDash val="solid"/>
              <a:headEnd type="none" w="med" len="med"/>
              <a:tailEnd type="none" w="med" len="med"/>
            </a:ln>
            <a:effectLst/>
          </p:spPr>
          <p:txBody>
            <a:bodyPr vert="horz" wrap="square" lIns="72006" tIns="36003" rIns="72006" bIns="36003"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20018" eaLnBrk="0" hangingPunct="0">
                <a:defRPr/>
              </a:pPr>
              <a:endParaRPr lang="en-GB" sz="900" b="1" dirty="0">
                <a:solidFill>
                  <a:prstClr val="black"/>
                </a:solidFill>
                <a:latin typeface="Calibri" panose="020F0502020204030204" pitchFamily="34" charset="0"/>
                <a:ea typeface="ＭＳ Ｐゴシック" pitchFamily="-12" charset="-128"/>
                <a:cs typeface="Calibri" pitchFamily="34" charset="0"/>
              </a:endParaRPr>
            </a:p>
          </p:txBody>
        </p:sp>
        <p:pic>
          <p:nvPicPr>
            <p:cNvPr id="3" name="Picture 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431582" y="3829050"/>
              <a:ext cx="594909" cy="500532"/>
            </a:xfrm>
            <a:prstGeom prst="rect">
              <a:avLst/>
            </a:prstGeom>
          </p:spPr>
        </p:pic>
      </p:grpSp>
      <p:sp>
        <p:nvSpPr>
          <p:cNvPr id="101" name="Diagonal Stripe 100"/>
          <p:cNvSpPr/>
          <p:nvPr/>
        </p:nvSpPr>
        <p:spPr>
          <a:xfrm rot="5400000">
            <a:off x="6679322" y="183935"/>
            <a:ext cx="2648610" cy="2280745"/>
          </a:xfrm>
          <a:prstGeom prst="diagStripe">
            <a:avLst>
              <a:gd name="adj" fmla="val 74021"/>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scene3d>
              <a:camera prst="orthographicFront">
                <a:rot lat="0" lon="0" rev="2460000"/>
              </a:camera>
              <a:lightRig rig="threePt" dir="t"/>
            </a:scene3d>
          </a:bodyPr>
          <a:lstStyle/>
          <a:p>
            <a:pPr algn="ctr"/>
            <a:r>
              <a:rPr lang="en-US" sz="1600" dirty="0">
                <a:solidFill>
                  <a:srgbClr val="FF0000"/>
                </a:solidFill>
                <a:latin typeface="Calibri" panose="020F0502020204030204" pitchFamily="34" charset="0"/>
              </a:rPr>
              <a:t>Update Missing Pic</a:t>
            </a:r>
          </a:p>
        </p:txBody>
      </p:sp>
      <p:pic>
        <p:nvPicPr>
          <p:cNvPr id="121" name="Picture 12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169869" y="3831428"/>
            <a:ext cx="532694" cy="491627"/>
          </a:xfrm>
          <a:prstGeom prst="rect">
            <a:avLst/>
          </a:prstGeom>
        </p:spPr>
      </p:pic>
    </p:spTree>
    <p:extLst>
      <p:ext uri="{BB962C8B-B14F-4D97-AF65-F5344CB8AC3E}">
        <p14:creationId xmlns:p14="http://schemas.microsoft.com/office/powerpoint/2010/main" val="2326595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0" tIns="0" rIns="0" bIns="0" rtlCol="0" anchor="ctr" anchorCtr="0">
            <a:normAutofit/>
          </a:bodyPr>
          <a:lstStyle/>
          <a:p>
            <a:r>
              <a:rPr lang="en-US" sz="1800" dirty="0"/>
              <a:t>..That delivers impactful outcomes</a:t>
            </a:r>
          </a:p>
        </p:txBody>
      </p:sp>
      <p:grpSp>
        <p:nvGrpSpPr>
          <p:cNvPr id="40" name="Group 39"/>
          <p:cNvGrpSpPr/>
          <p:nvPr/>
        </p:nvGrpSpPr>
        <p:grpSpPr>
          <a:xfrm>
            <a:off x="54591" y="536810"/>
            <a:ext cx="9034819" cy="4266403"/>
            <a:chOff x="161835" y="705995"/>
            <a:chExt cx="11873260" cy="5429991"/>
          </a:xfrm>
        </p:grpSpPr>
        <p:sp>
          <p:nvSpPr>
            <p:cNvPr id="4" name="Rectangle 3"/>
            <p:cNvSpPr/>
            <p:nvPr/>
          </p:nvSpPr>
          <p:spPr>
            <a:xfrm>
              <a:off x="9035639" y="705995"/>
              <a:ext cx="2999456" cy="659800"/>
            </a:xfrm>
            <a:prstGeom prst="rect">
              <a:avLst/>
            </a:prstGeom>
            <a:solidFill>
              <a:srgbClr val="00B050"/>
            </a:solidFill>
            <a:ln w="3175" cap="flat" cmpd="sng" algn="ctr">
              <a:solidFill>
                <a:srgbClr val="FFFFFF">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Calibri" panose="020F0502020204030204" pitchFamily="34" charset="0"/>
              </a:endParaRPr>
            </a:p>
          </p:txBody>
        </p:sp>
        <p:sp>
          <p:nvSpPr>
            <p:cNvPr id="5" name="Rectangle 4"/>
            <p:cNvSpPr/>
            <p:nvPr/>
          </p:nvSpPr>
          <p:spPr>
            <a:xfrm>
              <a:off x="161835" y="705995"/>
              <a:ext cx="8805672" cy="659800"/>
            </a:xfrm>
            <a:prstGeom prst="rect">
              <a:avLst/>
            </a:prstGeom>
            <a:solidFill>
              <a:srgbClr val="0070C0"/>
            </a:solidFill>
            <a:ln w="3175" cap="flat" cmpd="sng" algn="ctr">
              <a:solidFill>
                <a:srgbClr val="FFFFFF">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Calibri" panose="020F0502020204030204" pitchFamily="34" charset="0"/>
              </a:endParaRPr>
            </a:p>
          </p:txBody>
        </p:sp>
        <p:sp>
          <p:nvSpPr>
            <p:cNvPr id="6" name="Rectangle 5"/>
            <p:cNvSpPr/>
            <p:nvPr/>
          </p:nvSpPr>
          <p:spPr>
            <a:xfrm>
              <a:off x="9035639" y="1381106"/>
              <a:ext cx="2999456" cy="4754880"/>
            </a:xfrm>
            <a:prstGeom prst="rect">
              <a:avLst/>
            </a:prstGeom>
            <a:solidFill>
              <a:srgbClr val="00B050"/>
            </a:solidFill>
            <a:ln w="3175" cap="flat" cmpd="sng" algn="ctr">
              <a:solidFill>
                <a:srgbClr val="FFFFFF">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Calibri" panose="020F0502020204030204" pitchFamily="34" charset="0"/>
              </a:endParaRPr>
            </a:p>
          </p:txBody>
        </p:sp>
        <p:sp>
          <p:nvSpPr>
            <p:cNvPr id="7" name="Rectangle 6"/>
            <p:cNvSpPr/>
            <p:nvPr/>
          </p:nvSpPr>
          <p:spPr>
            <a:xfrm>
              <a:off x="161835" y="1381106"/>
              <a:ext cx="8805672" cy="4754880"/>
            </a:xfrm>
            <a:prstGeom prst="rect">
              <a:avLst/>
            </a:prstGeom>
            <a:solidFill>
              <a:srgbClr val="0070C0"/>
            </a:solidFill>
            <a:ln w="3175" cap="flat" cmpd="sng" algn="ctr">
              <a:solidFill>
                <a:srgbClr val="FFFFFF">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Calibri" panose="020F0502020204030204" pitchFamily="34" charset="0"/>
              </a:endParaRPr>
            </a:p>
          </p:txBody>
        </p:sp>
        <p:sp>
          <p:nvSpPr>
            <p:cNvPr id="8" name="Rectangle 7"/>
            <p:cNvSpPr/>
            <p:nvPr/>
          </p:nvSpPr>
          <p:spPr>
            <a:xfrm>
              <a:off x="9094915" y="2327453"/>
              <a:ext cx="2884018" cy="852080"/>
            </a:xfrm>
            <a:prstGeom prst="rect">
              <a:avLst/>
            </a:prstGeom>
            <a:solidFill>
              <a:srgbClr val="DCE8D4"/>
            </a:solidFill>
            <a:ln w="3175">
              <a:noFill/>
            </a:ln>
            <a:effectLst>
              <a:outerShdw blurRad="50800" dist="38100" dir="16200000" rotWithShape="0">
                <a:prstClr val="black">
                  <a:alpha val="40000"/>
                </a:prstClr>
              </a:outerShdw>
            </a:effectLst>
          </p:spPr>
          <p:txBody>
            <a:bodyPr wrap="square" anchor="ctr">
              <a:no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000" b="0" i="1" u="none" strike="noStrike" kern="0" cap="none" spc="0" normalizeH="0" baseline="0" noProof="0" dirty="0">
                  <a:ln>
                    <a:noFill/>
                  </a:ln>
                  <a:solidFill>
                    <a:srgbClr val="000000"/>
                  </a:solidFill>
                  <a:effectLst/>
                  <a:uLnTx/>
                  <a:uFillTx/>
                  <a:latin typeface="Calibri" panose="020F0502020204030204" pitchFamily="34" charset="0"/>
                </a:rPr>
                <a:t>‘Keep the Business Running’</a:t>
              </a:r>
            </a:p>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Calibri" panose="020F0502020204030204" pitchFamily="34" charset="0"/>
                </a:rPr>
                <a:t>Deliver Projects &amp; enhancements with </a:t>
              </a:r>
              <a:r>
                <a:rPr kumimoji="0" lang="en-US" sz="1000" b="1" i="0" u="none" strike="noStrike" kern="0" cap="none" spc="0" normalizeH="0" baseline="0" noProof="0" dirty="0">
                  <a:ln>
                    <a:noFill/>
                  </a:ln>
                  <a:solidFill>
                    <a:srgbClr val="000000"/>
                  </a:solidFill>
                  <a:effectLst/>
                  <a:uLnTx/>
                  <a:uFillTx/>
                  <a:latin typeface="Calibri" panose="020F0502020204030204" pitchFamily="34" charset="0"/>
                </a:rPr>
                <a:t>Cycle Time Reduction </a:t>
              </a:r>
              <a:r>
                <a:rPr kumimoji="0" lang="en-US" sz="1000" b="0" i="0" u="none" strike="noStrike" kern="0" cap="none" spc="0" normalizeH="0" baseline="0" noProof="0" dirty="0">
                  <a:ln>
                    <a:noFill/>
                  </a:ln>
                  <a:solidFill>
                    <a:srgbClr val="000000"/>
                  </a:solidFill>
                  <a:effectLst/>
                  <a:uLnTx/>
                  <a:uFillTx/>
                  <a:latin typeface="Calibri" panose="020F0502020204030204" pitchFamily="34" charset="0"/>
                </a:rPr>
                <a:t>enabled by </a:t>
              </a:r>
              <a:r>
                <a:rPr kumimoji="0" lang="en-US" sz="1000" b="0" i="1" u="none" strike="noStrike" kern="0" cap="none" spc="0" normalizeH="0" baseline="0" noProof="0" dirty="0">
                  <a:ln>
                    <a:noFill/>
                  </a:ln>
                  <a:solidFill>
                    <a:srgbClr val="000000"/>
                  </a:solidFill>
                  <a:effectLst/>
                  <a:uLnTx/>
                  <a:uFillTx/>
                  <a:latin typeface="Calibri" panose="020F0502020204030204" pitchFamily="34" charset="0"/>
                </a:rPr>
                <a:t>QA Automation Coverage</a:t>
              </a:r>
            </a:p>
          </p:txBody>
        </p:sp>
        <p:sp>
          <p:nvSpPr>
            <p:cNvPr id="9" name="Rectangle 8"/>
            <p:cNvSpPr/>
            <p:nvPr/>
          </p:nvSpPr>
          <p:spPr>
            <a:xfrm>
              <a:off x="2453998" y="2521398"/>
              <a:ext cx="2011680" cy="564364"/>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FFFFFF">
                      <a:lumMod val="95000"/>
                    </a:srgbClr>
                  </a:solidFill>
                  <a:effectLst/>
                  <a:uLnTx/>
                  <a:uFillTx/>
                  <a:latin typeface="Calibri" panose="020F0502020204030204" pitchFamily="34" charset="0"/>
                </a:rPr>
                <a:t>Improved STABILITY and RELIABILITY</a:t>
              </a:r>
            </a:p>
          </p:txBody>
        </p:sp>
        <p:sp>
          <p:nvSpPr>
            <p:cNvPr id="10" name="Rectangle 9"/>
            <p:cNvSpPr/>
            <p:nvPr/>
          </p:nvSpPr>
          <p:spPr>
            <a:xfrm>
              <a:off x="4672330" y="2521398"/>
              <a:ext cx="2011680" cy="564364"/>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FFFFFF">
                      <a:lumMod val="95000"/>
                    </a:srgbClr>
                  </a:solidFill>
                  <a:effectLst/>
                  <a:uLnTx/>
                  <a:uFillTx/>
                  <a:latin typeface="Calibri" panose="020F0502020204030204" pitchFamily="34" charset="0"/>
                </a:rPr>
                <a:t>Matured &amp; Transformed IT OPERATIONS</a:t>
              </a:r>
            </a:p>
          </p:txBody>
        </p:sp>
        <p:sp>
          <p:nvSpPr>
            <p:cNvPr id="11" name="Rectangle 10"/>
            <p:cNvSpPr/>
            <p:nvPr/>
          </p:nvSpPr>
          <p:spPr>
            <a:xfrm>
              <a:off x="6890664" y="2521398"/>
              <a:ext cx="2011680" cy="564364"/>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FFFFFF">
                      <a:lumMod val="95000"/>
                    </a:srgbClr>
                  </a:solidFill>
                  <a:effectLst/>
                  <a:uLnTx/>
                  <a:uFillTx/>
                  <a:latin typeface="Calibri" panose="020F0502020204030204" pitchFamily="34" charset="0"/>
                </a:rPr>
                <a:t>Enhanced CYBER SECURITY OPERATIONS</a:t>
              </a:r>
            </a:p>
          </p:txBody>
        </p:sp>
        <p:sp>
          <p:nvSpPr>
            <p:cNvPr id="12" name="Rectangle 11"/>
            <p:cNvSpPr/>
            <p:nvPr/>
          </p:nvSpPr>
          <p:spPr>
            <a:xfrm>
              <a:off x="4628368" y="3247279"/>
              <a:ext cx="2102930" cy="909109"/>
            </a:xfrm>
            <a:prstGeom prst="rect">
              <a:avLst/>
            </a:prstGeom>
            <a:solidFill>
              <a:schemeClr val="bg1">
                <a:lumMod val="95000"/>
              </a:schemeClr>
            </a:solidFill>
            <a:effectLst>
              <a:outerShdw blurRad="50800" dist="38100" dir="16200000" rotWithShape="0">
                <a:prstClr val="black">
                  <a:alpha val="40000"/>
                </a:prstClr>
              </a:outerShdw>
            </a:effectLst>
          </p:spPr>
          <p:txBody>
            <a:bodyPr wrap="square" lIns="64616" tIns="32309" rIns="64616" bIns="32309" anchor="ctr">
              <a:noAutofit/>
            </a:bodyPr>
            <a:lstStyle/>
            <a:p>
              <a:pPr algn="ctr" defTabSz="914400">
                <a:lnSpc>
                  <a:spcPct val="120000"/>
                </a:lnSpc>
                <a:defRPr/>
              </a:pPr>
              <a:r>
                <a:rPr lang="en-US" sz="1000" b="1" kern="0" dirty="0">
                  <a:solidFill>
                    <a:srgbClr val="000000"/>
                  </a:solidFill>
                  <a:latin typeface="Calibri" panose="020F0502020204030204" pitchFamily="34" charset="0"/>
                </a:rPr>
                <a:t>‘Agile’ Public Cloud </a:t>
              </a:r>
              <a:r>
                <a:rPr lang="en-US" sz="1000" kern="0" dirty="0">
                  <a:solidFill>
                    <a:srgbClr val="000000"/>
                  </a:solidFill>
                  <a:latin typeface="Calibri" panose="020F0502020204030204" pitchFamily="34" charset="0"/>
                </a:rPr>
                <a:t>service operations</a:t>
              </a:r>
              <a:endParaRPr lang="en-GB" sz="1000" dirty="0">
                <a:solidFill>
                  <a:srgbClr val="000000"/>
                </a:solidFill>
                <a:latin typeface="Calibri" panose="020F0502020204030204" pitchFamily="34" charset="0"/>
                <a:ea typeface="Verdana" panose="020B0604030504040204" pitchFamily="34" charset="0"/>
                <a:cs typeface="Arial" panose="020B0604020202020204" pitchFamily="34" charset="0"/>
              </a:endParaRPr>
            </a:p>
          </p:txBody>
        </p:sp>
        <p:sp>
          <p:nvSpPr>
            <p:cNvPr id="13" name="Rectangle 12"/>
            <p:cNvSpPr/>
            <p:nvPr/>
          </p:nvSpPr>
          <p:spPr>
            <a:xfrm>
              <a:off x="2410035" y="3247279"/>
              <a:ext cx="2102930" cy="909109"/>
            </a:xfrm>
            <a:prstGeom prst="rect">
              <a:avLst/>
            </a:prstGeom>
            <a:solidFill>
              <a:schemeClr val="bg1">
                <a:lumMod val="95000"/>
              </a:schemeClr>
            </a:solidFill>
            <a:effectLst>
              <a:outerShdw blurRad="50800" dist="38100" dir="16200000" rotWithShape="0">
                <a:prstClr val="black">
                  <a:alpha val="40000"/>
                </a:prstClr>
              </a:outerShdw>
            </a:effectLst>
          </p:spPr>
          <p:txBody>
            <a:bodyPr wrap="square" lIns="64616" tIns="32309" rIns="64616" bIns="32309" anchor="ctr">
              <a:noAutofit/>
            </a:bodyPr>
            <a:lstStyle/>
            <a:p>
              <a:pPr algn="ctr" defTabSz="914400">
                <a:lnSpc>
                  <a:spcPct val="120000"/>
                </a:lnSpc>
                <a:defRPr/>
              </a:pPr>
              <a:r>
                <a:rPr lang="en-US" sz="1000" kern="0" dirty="0">
                  <a:solidFill>
                    <a:srgbClr val="000000"/>
                  </a:solidFill>
                  <a:latin typeface="Calibri" panose="020F0502020204030204" pitchFamily="34" charset="0"/>
                </a:rPr>
                <a:t>Reduction in </a:t>
              </a:r>
              <a:r>
                <a:rPr lang="en-US" sz="1000" b="1" kern="0" dirty="0">
                  <a:solidFill>
                    <a:srgbClr val="000000"/>
                  </a:solidFill>
                  <a:latin typeface="Calibri" panose="020F0502020204030204" pitchFamily="34" charset="0"/>
                </a:rPr>
                <a:t>MTTR </a:t>
              </a:r>
              <a:r>
                <a:rPr lang="en-US" sz="1000" kern="0" dirty="0">
                  <a:solidFill>
                    <a:srgbClr val="000000"/>
                  </a:solidFill>
                  <a:latin typeface="Calibri" panose="020F0502020204030204" pitchFamily="34" charset="0"/>
                </a:rPr>
                <a:t>in Infra tickets</a:t>
              </a:r>
              <a:endParaRPr lang="en-GB" sz="1000" dirty="0">
                <a:solidFill>
                  <a:srgbClr val="000000"/>
                </a:solidFill>
                <a:latin typeface="Calibri" panose="020F0502020204030204" pitchFamily="34" charset="0"/>
                <a:ea typeface="Verdana" panose="020B0604030504040204" pitchFamily="34" charset="0"/>
                <a:cs typeface="Arial" panose="020B0604020202020204" pitchFamily="34" charset="0"/>
              </a:endParaRPr>
            </a:p>
          </p:txBody>
        </p:sp>
        <p:sp>
          <p:nvSpPr>
            <p:cNvPr id="14" name="Rectangle 13"/>
            <p:cNvSpPr/>
            <p:nvPr/>
          </p:nvSpPr>
          <p:spPr>
            <a:xfrm>
              <a:off x="4628368" y="4224136"/>
              <a:ext cx="2102930" cy="909109"/>
            </a:xfrm>
            <a:prstGeom prst="rect">
              <a:avLst/>
            </a:prstGeom>
            <a:solidFill>
              <a:schemeClr val="bg1">
                <a:lumMod val="95000"/>
              </a:schemeClr>
            </a:solidFill>
            <a:effectLst>
              <a:outerShdw blurRad="50800" dist="38100" dir="16200000" rotWithShape="0">
                <a:prstClr val="black">
                  <a:alpha val="40000"/>
                </a:prstClr>
              </a:outerShdw>
            </a:effectLst>
          </p:spPr>
          <p:txBody>
            <a:bodyPr wrap="square" lIns="64616" tIns="32309" rIns="64616" bIns="32309" anchor="ctr">
              <a:noAutofit/>
            </a:bodyPr>
            <a:lstStyle/>
            <a:p>
              <a:pPr algn="ctr" defTabSz="914400">
                <a:spcBef>
                  <a:spcPts val="1696"/>
                </a:spcBef>
                <a:defRPr/>
              </a:pPr>
              <a:r>
                <a:rPr lang="en-US" sz="1000" kern="0" dirty="0">
                  <a:solidFill>
                    <a:srgbClr val="000000"/>
                  </a:solidFill>
                  <a:latin typeface="Calibri" panose="020F0502020204030204" pitchFamily="34" charset="0"/>
                </a:rPr>
                <a:t>Integrated</a:t>
              </a:r>
              <a:r>
                <a:rPr lang="en-US" sz="1000" b="1" kern="0" dirty="0">
                  <a:solidFill>
                    <a:srgbClr val="000000"/>
                  </a:solidFill>
                  <a:latin typeface="Calibri" panose="020F0502020204030204" pitchFamily="34" charset="0"/>
                </a:rPr>
                <a:t> Process &amp; Rationalized Tools </a:t>
              </a:r>
              <a:r>
                <a:rPr lang="en-US" sz="1000" kern="0" dirty="0">
                  <a:solidFill>
                    <a:srgbClr val="000000"/>
                  </a:solidFill>
                  <a:latin typeface="Calibri" panose="020F0502020204030204" pitchFamily="34" charset="0"/>
                </a:rPr>
                <a:t>landscape</a:t>
              </a:r>
              <a:endParaRPr lang="en-GB" sz="1000" dirty="0">
                <a:solidFill>
                  <a:srgbClr val="000000"/>
                </a:solidFill>
                <a:latin typeface="Calibri" panose="020F0502020204030204" pitchFamily="34" charset="0"/>
                <a:ea typeface="Verdana" panose="020B0604030504040204" pitchFamily="34" charset="0"/>
                <a:cs typeface="Arial" panose="020B0604020202020204" pitchFamily="34" charset="0"/>
              </a:endParaRPr>
            </a:p>
          </p:txBody>
        </p:sp>
        <p:sp>
          <p:nvSpPr>
            <p:cNvPr id="15" name="Rectangle 14"/>
            <p:cNvSpPr/>
            <p:nvPr/>
          </p:nvSpPr>
          <p:spPr>
            <a:xfrm>
              <a:off x="191703" y="4224136"/>
              <a:ext cx="2102930" cy="909109"/>
            </a:xfrm>
            <a:prstGeom prst="rect">
              <a:avLst/>
            </a:prstGeom>
            <a:solidFill>
              <a:schemeClr val="bg1">
                <a:lumMod val="95000"/>
              </a:schemeClr>
            </a:solidFill>
            <a:effectLst>
              <a:outerShdw blurRad="50800" dist="38100" dir="16200000" rotWithShape="0">
                <a:prstClr val="black">
                  <a:alpha val="40000"/>
                </a:prstClr>
              </a:outerShdw>
            </a:effectLst>
          </p:spPr>
          <p:txBody>
            <a:bodyPr wrap="square" lIns="64616" tIns="32309" rIns="64616" bIns="32309" anchor="ctr">
              <a:noAutofit/>
            </a:bodyPr>
            <a:lstStyle/>
            <a:p>
              <a:pPr algn="ctr" defTabSz="914400">
                <a:lnSpc>
                  <a:spcPct val="120000"/>
                </a:lnSpc>
                <a:defRPr/>
              </a:pPr>
              <a:r>
                <a:rPr lang="en-US" sz="1000" b="1" kern="0" dirty="0">
                  <a:solidFill>
                    <a:srgbClr val="000000"/>
                  </a:solidFill>
                  <a:latin typeface="Calibri" panose="020F0502020204030204" pitchFamily="34" charset="0"/>
                </a:rPr>
                <a:t>High CSAT - Customer Delight</a:t>
              </a:r>
            </a:p>
          </p:txBody>
        </p:sp>
        <p:sp>
          <p:nvSpPr>
            <p:cNvPr id="16" name="Rectangle 15"/>
            <p:cNvSpPr/>
            <p:nvPr/>
          </p:nvSpPr>
          <p:spPr>
            <a:xfrm>
              <a:off x="191703" y="5200992"/>
              <a:ext cx="2102930" cy="909109"/>
            </a:xfrm>
            <a:prstGeom prst="rect">
              <a:avLst/>
            </a:prstGeom>
            <a:solidFill>
              <a:schemeClr val="bg1">
                <a:lumMod val="95000"/>
              </a:schemeClr>
            </a:solidFill>
            <a:effectLst>
              <a:outerShdw blurRad="50800" dist="38100" dir="16200000" rotWithShape="0">
                <a:prstClr val="black">
                  <a:alpha val="40000"/>
                </a:prstClr>
              </a:outerShdw>
            </a:effectLst>
          </p:spPr>
          <p:txBody>
            <a:bodyPr wrap="square" lIns="64616" tIns="32309" rIns="64616" bIns="32309" anchor="ctr">
              <a:noAutofit/>
            </a:bodyPr>
            <a:lstStyle/>
            <a:p>
              <a:pPr algn="ctr" defTabSz="914400">
                <a:lnSpc>
                  <a:spcPct val="120000"/>
                </a:lnSpc>
                <a:defRPr/>
              </a:pPr>
              <a:r>
                <a:rPr lang="en-US" sz="1000" dirty="0">
                  <a:solidFill>
                    <a:srgbClr val="141414"/>
                  </a:solidFill>
                  <a:latin typeface="Calibri" panose="020F0502020204030204" pitchFamily="34" charset="0"/>
                  <a:ea typeface="Verdana" panose="020B0604030504040204" pitchFamily="34" charset="0"/>
                  <a:cs typeface="Arial" panose="020B0604020202020204" pitchFamily="34" charset="0"/>
                </a:rPr>
                <a:t>Improvement in </a:t>
              </a:r>
              <a:r>
                <a:rPr lang="en-US" sz="1000" b="1" dirty="0">
                  <a:solidFill>
                    <a:srgbClr val="141414"/>
                  </a:solidFill>
                  <a:latin typeface="Calibri" panose="020F0502020204030204" pitchFamily="34" charset="0"/>
                  <a:ea typeface="Verdana" panose="020B0604030504040204" pitchFamily="34" charset="0"/>
                  <a:cs typeface="Arial" panose="020B0604020202020204" pitchFamily="34" charset="0"/>
                </a:rPr>
                <a:t>FCR</a:t>
              </a:r>
            </a:p>
          </p:txBody>
        </p:sp>
        <p:sp>
          <p:nvSpPr>
            <p:cNvPr id="17" name="Rectangle 16"/>
            <p:cNvSpPr/>
            <p:nvPr/>
          </p:nvSpPr>
          <p:spPr>
            <a:xfrm>
              <a:off x="2410035" y="4224136"/>
              <a:ext cx="2102930" cy="909109"/>
            </a:xfrm>
            <a:prstGeom prst="rect">
              <a:avLst/>
            </a:prstGeom>
            <a:solidFill>
              <a:schemeClr val="bg1">
                <a:lumMod val="95000"/>
              </a:schemeClr>
            </a:solidFill>
            <a:effectLst>
              <a:outerShdw blurRad="50800" dist="38100" dir="16200000" rotWithShape="0">
                <a:prstClr val="black">
                  <a:alpha val="40000"/>
                </a:prstClr>
              </a:outerShdw>
            </a:effectLst>
          </p:spPr>
          <p:txBody>
            <a:bodyPr wrap="square" lIns="64616" tIns="32309" rIns="64616" bIns="32309" anchor="ctr">
              <a:noAutofit/>
            </a:bodyPr>
            <a:lstStyle/>
            <a:p>
              <a:pPr algn="ctr" defTabSz="914400">
                <a:lnSpc>
                  <a:spcPct val="120000"/>
                </a:lnSpc>
                <a:defRPr/>
              </a:pPr>
              <a:r>
                <a:rPr lang="en-US" sz="1000" dirty="0">
                  <a:solidFill>
                    <a:srgbClr val="141414"/>
                  </a:solidFill>
                  <a:latin typeface="Calibri" panose="020F0502020204030204" pitchFamily="34" charset="0"/>
                  <a:ea typeface="Verdana" panose="020B0604030504040204" pitchFamily="34" charset="0"/>
                  <a:cs typeface="Arial" panose="020B0604020202020204" pitchFamily="34" charset="0"/>
                </a:rPr>
                <a:t>Improvement in </a:t>
              </a:r>
              <a:r>
                <a:rPr lang="en-US" sz="1000" b="1" dirty="0">
                  <a:solidFill>
                    <a:srgbClr val="141414"/>
                  </a:solidFill>
                  <a:latin typeface="Calibri" panose="020F0502020204030204" pitchFamily="34" charset="0"/>
                  <a:ea typeface="Verdana" panose="020B0604030504040204" pitchFamily="34" charset="0"/>
                  <a:cs typeface="Arial" panose="020B0604020202020204" pitchFamily="34" charset="0"/>
                </a:rPr>
                <a:t>MTTR </a:t>
              </a:r>
              <a:r>
                <a:rPr lang="en-US" sz="1000" dirty="0">
                  <a:solidFill>
                    <a:srgbClr val="141414"/>
                  </a:solidFill>
                  <a:latin typeface="Calibri" panose="020F0502020204030204" pitchFamily="34" charset="0"/>
                  <a:ea typeface="Verdana" panose="020B0604030504040204" pitchFamily="34" charset="0"/>
                  <a:cs typeface="Arial" panose="020B0604020202020204" pitchFamily="34" charset="0"/>
                </a:rPr>
                <a:t>in Application tickets</a:t>
              </a:r>
            </a:p>
          </p:txBody>
        </p:sp>
        <p:sp>
          <p:nvSpPr>
            <p:cNvPr id="18" name="Rectangle 17"/>
            <p:cNvSpPr/>
            <p:nvPr/>
          </p:nvSpPr>
          <p:spPr>
            <a:xfrm>
              <a:off x="6846701" y="4224136"/>
              <a:ext cx="2102930" cy="909109"/>
            </a:xfrm>
            <a:prstGeom prst="rect">
              <a:avLst/>
            </a:prstGeom>
            <a:solidFill>
              <a:schemeClr val="bg1">
                <a:lumMod val="95000"/>
              </a:schemeClr>
            </a:solidFill>
            <a:effectLst>
              <a:outerShdw blurRad="50800" dist="38100" dir="16200000" rotWithShape="0">
                <a:prstClr val="black">
                  <a:alpha val="40000"/>
                </a:prstClr>
              </a:outerShdw>
            </a:effectLst>
          </p:spPr>
          <p:txBody>
            <a:bodyPr wrap="square" lIns="64616" tIns="32309" rIns="64616" bIns="32309" anchor="ctr">
              <a:noAutofit/>
            </a:bodyPr>
            <a:lstStyle/>
            <a:p>
              <a:pPr algn="ctr" defTabSz="1218714" eaLnBrk="0" fontAlgn="base" hangingPunct="0">
                <a:lnSpc>
                  <a:spcPct val="120000"/>
                </a:lnSpc>
              </a:pPr>
              <a:r>
                <a:rPr lang="en-US" sz="1000" b="1" dirty="0">
                  <a:solidFill>
                    <a:srgbClr val="000000"/>
                  </a:solidFill>
                  <a:latin typeface="Calibri" panose="020F0502020204030204" pitchFamily="34" charset="0"/>
                </a:rPr>
                <a:t>Improved Vulnerability Remediation </a:t>
              </a:r>
              <a:r>
                <a:rPr lang="en-US" sz="1000" dirty="0">
                  <a:solidFill>
                    <a:srgbClr val="000000"/>
                  </a:solidFill>
                  <a:latin typeface="Calibri" panose="020F0502020204030204" pitchFamily="34" charset="0"/>
                </a:rPr>
                <a:t>effectiveness</a:t>
              </a:r>
              <a:r>
                <a:rPr lang="en-US" sz="1000" b="1" dirty="0">
                  <a:solidFill>
                    <a:srgbClr val="000000"/>
                  </a:solidFill>
                  <a:latin typeface="Calibri" panose="020F0502020204030204" pitchFamily="34" charset="0"/>
                </a:rPr>
                <a:t> </a:t>
              </a:r>
              <a:r>
                <a:rPr lang="en-US" sz="1000" dirty="0">
                  <a:solidFill>
                    <a:srgbClr val="000000"/>
                  </a:solidFill>
                  <a:latin typeface="Calibri" panose="020F0502020204030204" pitchFamily="34" charset="0"/>
                </a:rPr>
                <a:t>through prioritization</a:t>
              </a:r>
            </a:p>
          </p:txBody>
        </p:sp>
        <p:sp>
          <p:nvSpPr>
            <p:cNvPr id="19" name="Rectangle 18"/>
            <p:cNvSpPr/>
            <p:nvPr/>
          </p:nvSpPr>
          <p:spPr>
            <a:xfrm>
              <a:off x="2410035" y="5200992"/>
              <a:ext cx="2102930" cy="909109"/>
            </a:xfrm>
            <a:prstGeom prst="rect">
              <a:avLst/>
            </a:prstGeom>
            <a:solidFill>
              <a:schemeClr val="bg1">
                <a:lumMod val="95000"/>
              </a:schemeClr>
            </a:solidFill>
            <a:effectLst>
              <a:outerShdw blurRad="50800" dist="38100" dir="16200000" rotWithShape="0">
                <a:prstClr val="black">
                  <a:alpha val="40000"/>
                </a:prstClr>
              </a:outerShdw>
            </a:effectLst>
          </p:spPr>
          <p:txBody>
            <a:bodyPr wrap="square" lIns="64616" tIns="32309" rIns="64616" bIns="32309" anchor="ctr">
              <a:noAutofit/>
            </a:bodyPr>
            <a:lstStyle/>
            <a:p>
              <a:pPr algn="ctr" defTabSz="1218744" eaLnBrk="0" fontAlgn="base" hangingPunct="0">
                <a:lnSpc>
                  <a:spcPct val="120000"/>
                </a:lnSpc>
                <a:defRPr/>
              </a:pPr>
              <a:r>
                <a:rPr lang="en-US" sz="1000" dirty="0">
                  <a:solidFill>
                    <a:srgbClr val="000000"/>
                  </a:solidFill>
                  <a:latin typeface="Calibri" panose="020F0502020204030204" pitchFamily="34" charset="0"/>
                </a:rPr>
                <a:t>Reduction in </a:t>
              </a:r>
              <a:r>
                <a:rPr lang="en-US" sz="1000" b="1" dirty="0">
                  <a:solidFill>
                    <a:srgbClr val="000000"/>
                  </a:solidFill>
                  <a:latin typeface="Calibri" panose="020F0502020204030204" pitchFamily="34" charset="0"/>
                </a:rPr>
                <a:t>MTTR</a:t>
              </a:r>
              <a:r>
                <a:rPr lang="en-US" sz="1000" dirty="0">
                  <a:solidFill>
                    <a:srgbClr val="000000"/>
                  </a:solidFill>
                  <a:latin typeface="Calibri" panose="020F0502020204030204" pitchFamily="34" charset="0"/>
                </a:rPr>
                <a:t> through Integrated SOC Operations</a:t>
              </a:r>
            </a:p>
          </p:txBody>
        </p:sp>
        <p:sp>
          <p:nvSpPr>
            <p:cNvPr id="20" name="Rectangle 19"/>
            <p:cNvSpPr/>
            <p:nvPr/>
          </p:nvSpPr>
          <p:spPr>
            <a:xfrm>
              <a:off x="6846701" y="5200992"/>
              <a:ext cx="2102930" cy="909109"/>
            </a:xfrm>
            <a:prstGeom prst="rect">
              <a:avLst/>
            </a:prstGeom>
            <a:solidFill>
              <a:schemeClr val="bg1">
                <a:lumMod val="95000"/>
              </a:schemeClr>
            </a:solidFill>
            <a:effectLst>
              <a:outerShdw blurRad="50800" dist="38100" dir="16200000" rotWithShape="0">
                <a:prstClr val="black">
                  <a:alpha val="40000"/>
                </a:prstClr>
              </a:outerShdw>
            </a:effectLst>
          </p:spPr>
          <p:txBody>
            <a:bodyPr wrap="square" lIns="64616" tIns="32309" rIns="64616" bIns="32309" anchor="ctr">
              <a:noAutofit/>
            </a:bodyPr>
            <a:lstStyle/>
            <a:p>
              <a:pPr algn="ctr" defTabSz="1218714" eaLnBrk="0" fontAlgn="base" hangingPunct="0">
                <a:lnSpc>
                  <a:spcPct val="120000"/>
                </a:lnSpc>
              </a:pPr>
              <a:r>
                <a:rPr lang="en-US" sz="1000" b="1" dirty="0">
                  <a:solidFill>
                    <a:srgbClr val="000000"/>
                  </a:solidFill>
                  <a:latin typeface="Calibri" panose="020F0502020204030204" pitchFamily="34" charset="0"/>
                </a:rPr>
                <a:t>Enhanced Cyber Risk Mitigation </a:t>
              </a:r>
              <a:r>
                <a:rPr lang="en-US" sz="1000" dirty="0">
                  <a:solidFill>
                    <a:srgbClr val="000000"/>
                  </a:solidFill>
                  <a:latin typeface="Calibri" panose="020F0502020204030204" pitchFamily="34" charset="0"/>
                </a:rPr>
                <a:t>through proactive operations</a:t>
              </a:r>
            </a:p>
          </p:txBody>
        </p:sp>
        <p:sp>
          <p:nvSpPr>
            <p:cNvPr id="21" name="Rectangle 20"/>
            <p:cNvSpPr/>
            <p:nvPr/>
          </p:nvSpPr>
          <p:spPr>
            <a:xfrm>
              <a:off x="161836" y="727239"/>
              <a:ext cx="8671544" cy="638556"/>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libri" panose="020F0502020204030204" pitchFamily="34" charset="0"/>
                </a:rPr>
                <a:t>REDUCE THE RUN EFFORT OVER NEXT 5 YEARS </a:t>
              </a:r>
            </a:p>
          </p:txBody>
        </p:sp>
        <p:sp>
          <p:nvSpPr>
            <p:cNvPr id="22" name="Rectangle 21"/>
            <p:cNvSpPr/>
            <p:nvPr/>
          </p:nvSpPr>
          <p:spPr>
            <a:xfrm>
              <a:off x="235666" y="2521398"/>
              <a:ext cx="2011680" cy="564364"/>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FFFFFF">
                      <a:lumMod val="95000"/>
                    </a:srgbClr>
                  </a:solidFill>
                  <a:effectLst/>
                  <a:uLnTx/>
                  <a:uFillTx/>
                  <a:latin typeface="Calibri" panose="020F0502020204030204" pitchFamily="34" charset="0"/>
                </a:rPr>
                <a:t>Enhanced TEAM MEMBER EXPERIENCE</a:t>
              </a:r>
            </a:p>
          </p:txBody>
        </p:sp>
        <p:sp>
          <p:nvSpPr>
            <p:cNvPr id="23" name="Rectangle 22"/>
            <p:cNvSpPr/>
            <p:nvPr/>
          </p:nvSpPr>
          <p:spPr>
            <a:xfrm>
              <a:off x="230800" y="1401265"/>
              <a:ext cx="3351670" cy="670316"/>
            </a:xfrm>
            <a:prstGeom prst="rect">
              <a:avLst/>
            </a:prstGeom>
            <a:noFill/>
            <a:ln w="3175">
              <a:noFill/>
            </a:ln>
            <a:effectLst/>
          </p:spPr>
          <p:txBody>
            <a:bodyPr wrap="square" anchor="t">
              <a:noAutofit/>
            </a:bodyPr>
            <a:lstStyle/>
            <a:p>
              <a:pPr algn="ctr" defTabSz="914400">
                <a:lnSpc>
                  <a:spcPct val="120000"/>
                </a:lnSpc>
              </a:pPr>
              <a:r>
                <a:rPr lang="en-US" sz="1100" b="1" i="1" dirty="0">
                  <a:solidFill>
                    <a:srgbClr val="FFFFFF"/>
                  </a:solidFill>
                  <a:latin typeface="Calibri" panose="020F0502020204030204" pitchFamily="34" charset="0"/>
                </a:rPr>
                <a:t>Elimination of  5% tickets</a:t>
              </a:r>
            </a:p>
          </p:txBody>
        </p:sp>
        <p:sp>
          <p:nvSpPr>
            <p:cNvPr id="24" name="Rectangle 23"/>
            <p:cNvSpPr/>
            <p:nvPr/>
          </p:nvSpPr>
          <p:spPr>
            <a:xfrm>
              <a:off x="3683491" y="1401265"/>
              <a:ext cx="2551246" cy="712304"/>
            </a:xfrm>
            <a:prstGeom prst="rect">
              <a:avLst/>
            </a:prstGeom>
            <a:noFill/>
            <a:ln w="3175">
              <a:noFill/>
            </a:ln>
            <a:effectLst/>
          </p:spPr>
          <p:txBody>
            <a:bodyPr wrap="square" anchor="t">
              <a:noAutofit/>
            </a:bodyPr>
            <a:lstStyle/>
            <a:p>
              <a:pPr algn="ctr" defTabSz="914400">
                <a:lnSpc>
                  <a:spcPct val="120000"/>
                </a:lnSpc>
              </a:pPr>
              <a:r>
                <a:rPr lang="en-US" sz="1100" b="1" i="1" dirty="0">
                  <a:solidFill>
                    <a:srgbClr val="FFFFFF"/>
                  </a:solidFill>
                  <a:latin typeface="Calibri" panose="020F0502020204030204" pitchFamily="34" charset="0"/>
                </a:rPr>
                <a:t>Reduction in tickets that are being resolved by Service Desk</a:t>
              </a:r>
            </a:p>
          </p:txBody>
        </p:sp>
        <p:sp>
          <p:nvSpPr>
            <p:cNvPr id="25" name="Rectangle 24"/>
            <p:cNvSpPr/>
            <p:nvPr/>
          </p:nvSpPr>
          <p:spPr>
            <a:xfrm>
              <a:off x="6335758" y="1401265"/>
              <a:ext cx="2551246" cy="670316"/>
            </a:xfrm>
            <a:prstGeom prst="rect">
              <a:avLst/>
            </a:prstGeom>
            <a:noFill/>
            <a:ln w="3175">
              <a:noFill/>
            </a:ln>
            <a:effectLst/>
          </p:spPr>
          <p:txBody>
            <a:bodyPr wrap="square" anchor="t">
              <a:noAutofit/>
            </a:bodyPr>
            <a:lstStyle/>
            <a:p>
              <a:pPr algn="ctr" defTabSz="914400">
                <a:lnSpc>
                  <a:spcPct val="120000"/>
                </a:lnSpc>
              </a:pPr>
              <a:r>
                <a:rPr lang="en-US" sz="1100" b="1" i="1" dirty="0">
                  <a:solidFill>
                    <a:srgbClr val="FFFFFF"/>
                  </a:solidFill>
                  <a:latin typeface="Calibri" panose="020F0502020204030204" pitchFamily="34" charset="0"/>
                </a:rPr>
                <a:t>Reduction in tickets flowing down to L2/L3 Layers</a:t>
              </a:r>
            </a:p>
          </p:txBody>
        </p:sp>
        <p:cxnSp>
          <p:nvCxnSpPr>
            <p:cNvPr id="26" name="Straight Connector 25"/>
            <p:cNvCxnSpPr/>
            <p:nvPr/>
          </p:nvCxnSpPr>
          <p:spPr>
            <a:xfrm flipH="1">
              <a:off x="2352334" y="2484645"/>
              <a:ext cx="0" cy="3566160"/>
            </a:xfrm>
            <a:prstGeom prst="line">
              <a:avLst/>
            </a:prstGeom>
            <a:noFill/>
            <a:ln w="3175" cap="flat" cmpd="sng" algn="ctr">
              <a:solidFill>
                <a:srgbClr val="FFFFFF">
                  <a:lumMod val="95000"/>
                </a:srgbClr>
              </a:solidFill>
              <a:prstDash val="sysDot"/>
              <a:miter lim="800000"/>
            </a:ln>
            <a:effectLst/>
          </p:spPr>
        </p:cxnSp>
        <p:cxnSp>
          <p:nvCxnSpPr>
            <p:cNvPr id="27" name="Straight Connector 26"/>
            <p:cNvCxnSpPr/>
            <p:nvPr/>
          </p:nvCxnSpPr>
          <p:spPr>
            <a:xfrm flipH="1">
              <a:off x="4570666" y="2484645"/>
              <a:ext cx="0" cy="3566160"/>
            </a:xfrm>
            <a:prstGeom prst="line">
              <a:avLst/>
            </a:prstGeom>
            <a:noFill/>
            <a:ln w="3175" cap="flat" cmpd="sng" algn="ctr">
              <a:solidFill>
                <a:srgbClr val="FFFFFF">
                  <a:lumMod val="95000"/>
                </a:srgbClr>
              </a:solidFill>
              <a:prstDash val="sysDot"/>
              <a:miter lim="800000"/>
            </a:ln>
            <a:effectLst/>
          </p:spPr>
        </p:cxnSp>
        <p:cxnSp>
          <p:nvCxnSpPr>
            <p:cNvPr id="28" name="Straight Connector 27"/>
            <p:cNvCxnSpPr/>
            <p:nvPr/>
          </p:nvCxnSpPr>
          <p:spPr>
            <a:xfrm flipH="1">
              <a:off x="6788999" y="2484645"/>
              <a:ext cx="0" cy="3566160"/>
            </a:xfrm>
            <a:prstGeom prst="line">
              <a:avLst/>
            </a:prstGeom>
            <a:noFill/>
            <a:ln w="3175" cap="flat" cmpd="sng" algn="ctr">
              <a:solidFill>
                <a:srgbClr val="FFFFFF">
                  <a:lumMod val="95000"/>
                </a:srgbClr>
              </a:solidFill>
              <a:prstDash val="sysDot"/>
              <a:miter lim="800000"/>
            </a:ln>
            <a:effectLst/>
          </p:spPr>
        </p:cxnSp>
        <p:cxnSp>
          <p:nvCxnSpPr>
            <p:cNvPr id="29" name="Straight Connector 28"/>
            <p:cNvCxnSpPr/>
            <p:nvPr/>
          </p:nvCxnSpPr>
          <p:spPr>
            <a:xfrm>
              <a:off x="206638" y="2252418"/>
              <a:ext cx="8676408" cy="0"/>
            </a:xfrm>
            <a:prstGeom prst="line">
              <a:avLst/>
            </a:prstGeom>
            <a:noFill/>
            <a:ln w="6350" cap="flat" cmpd="sng" algn="ctr">
              <a:solidFill>
                <a:srgbClr val="FFFFFF">
                  <a:lumMod val="85000"/>
                </a:srgbClr>
              </a:solidFill>
              <a:prstDash val="solid"/>
              <a:miter lim="800000"/>
            </a:ln>
            <a:effectLst/>
          </p:spPr>
        </p:cxnSp>
        <p:sp>
          <p:nvSpPr>
            <p:cNvPr id="30" name="Rectangle 29"/>
            <p:cNvSpPr/>
            <p:nvPr/>
          </p:nvSpPr>
          <p:spPr>
            <a:xfrm>
              <a:off x="191703" y="3247279"/>
              <a:ext cx="2102930" cy="909109"/>
            </a:xfrm>
            <a:prstGeom prst="rect">
              <a:avLst/>
            </a:prstGeom>
            <a:solidFill>
              <a:schemeClr val="bg1">
                <a:lumMod val="95000"/>
              </a:schemeClr>
            </a:solidFill>
            <a:effectLst>
              <a:outerShdw blurRad="50800" dist="38100" dir="16200000" rotWithShape="0">
                <a:prstClr val="black">
                  <a:alpha val="40000"/>
                </a:prstClr>
              </a:outerShdw>
            </a:effectLst>
          </p:spPr>
          <p:txBody>
            <a:bodyPr wrap="square" lIns="64616" tIns="32309" rIns="64616" bIns="32309" anchor="ctr">
              <a:noAutofit/>
            </a:bodyPr>
            <a:lstStyle/>
            <a:p>
              <a:pPr algn="ctr" defTabSz="914400">
                <a:spcBef>
                  <a:spcPts val="1696"/>
                </a:spcBef>
                <a:defRPr/>
              </a:pPr>
              <a:r>
                <a:rPr lang="en-US" sz="1000" b="1" kern="0" dirty="0">
                  <a:solidFill>
                    <a:srgbClr val="000000"/>
                  </a:solidFill>
                  <a:latin typeface="Calibri" panose="020F0502020204030204" pitchFamily="34" charset="0"/>
                </a:rPr>
                <a:t>Automation </a:t>
              </a:r>
              <a:r>
                <a:rPr lang="en-US" sz="1000" kern="0" dirty="0">
                  <a:solidFill>
                    <a:srgbClr val="000000"/>
                  </a:solidFill>
                  <a:latin typeface="Calibri" panose="020F0502020204030204" pitchFamily="34" charset="0"/>
                </a:rPr>
                <a:t>(with Improved Self Service and Self-Heal)</a:t>
              </a:r>
              <a:r>
                <a:rPr lang="en-GB" sz="1000" dirty="0">
                  <a:solidFill>
                    <a:srgbClr val="000000"/>
                  </a:solidFill>
                  <a:latin typeface="Calibri" panose="020F0502020204030204" pitchFamily="34" charset="0"/>
                  <a:ea typeface="Verdana" panose="020B0604030504040204" pitchFamily="34" charset="0"/>
                  <a:cs typeface="Arial" panose="020B0604020202020204" pitchFamily="34" charset="0"/>
                </a:rPr>
                <a:t> </a:t>
              </a:r>
            </a:p>
          </p:txBody>
        </p:sp>
        <p:sp>
          <p:nvSpPr>
            <p:cNvPr id="31" name="Rectangle 30"/>
            <p:cNvSpPr/>
            <p:nvPr/>
          </p:nvSpPr>
          <p:spPr>
            <a:xfrm>
              <a:off x="4628368" y="5200992"/>
              <a:ext cx="2102930" cy="909109"/>
            </a:xfrm>
            <a:prstGeom prst="rect">
              <a:avLst/>
            </a:prstGeom>
            <a:solidFill>
              <a:schemeClr val="bg1">
                <a:lumMod val="95000"/>
              </a:schemeClr>
            </a:solidFill>
            <a:effectLst>
              <a:outerShdw blurRad="50800" dist="38100" dir="16200000" rotWithShape="0">
                <a:prstClr val="black">
                  <a:alpha val="40000"/>
                </a:prstClr>
              </a:outerShdw>
            </a:effectLst>
          </p:spPr>
          <p:txBody>
            <a:bodyPr wrap="square" lIns="64616" tIns="32309" rIns="64616" bIns="32309" anchor="ctr">
              <a:noAutofit/>
            </a:bodyPr>
            <a:lstStyle/>
            <a:p>
              <a:pPr algn="ctr" defTabSz="914400">
                <a:lnSpc>
                  <a:spcPct val="120000"/>
                </a:lnSpc>
                <a:defRPr/>
              </a:pPr>
              <a:r>
                <a:rPr lang="en-US" sz="1000" b="1" kern="0" dirty="0">
                  <a:solidFill>
                    <a:srgbClr val="000000"/>
                  </a:solidFill>
                  <a:latin typeface="Calibri" panose="020F0502020204030204" pitchFamily="34" charset="0"/>
                </a:rPr>
                <a:t>Business Aligned Service Delivery - </a:t>
              </a:r>
              <a:r>
                <a:rPr lang="en-US" sz="1000" kern="0" dirty="0">
                  <a:solidFill>
                    <a:srgbClr val="000000"/>
                  </a:solidFill>
                  <a:latin typeface="Calibri" panose="020F0502020204030204" pitchFamily="34" charset="0"/>
                </a:rPr>
                <a:t>Shift from</a:t>
              </a:r>
              <a:r>
                <a:rPr lang="en-US" sz="1000" b="1" kern="0" dirty="0">
                  <a:solidFill>
                    <a:srgbClr val="000000"/>
                  </a:solidFill>
                  <a:latin typeface="Calibri" panose="020F0502020204030204" pitchFamily="34" charset="0"/>
                </a:rPr>
                <a:t> IT </a:t>
              </a:r>
              <a:r>
                <a:rPr lang="en-US" sz="1000" kern="0" dirty="0">
                  <a:solidFill>
                    <a:srgbClr val="000000"/>
                  </a:solidFill>
                  <a:latin typeface="Calibri" panose="020F0502020204030204" pitchFamily="34" charset="0"/>
                </a:rPr>
                <a:t>to</a:t>
              </a:r>
              <a:r>
                <a:rPr lang="en-US" sz="1000" b="1" kern="0" dirty="0">
                  <a:solidFill>
                    <a:srgbClr val="000000"/>
                  </a:solidFill>
                  <a:latin typeface="Calibri" panose="020F0502020204030204" pitchFamily="34" charset="0"/>
                </a:rPr>
                <a:t> Business SLAs</a:t>
              </a:r>
              <a:endParaRPr lang="en-US" sz="1000" b="1" dirty="0">
                <a:solidFill>
                  <a:srgbClr val="141414"/>
                </a:solidFill>
                <a:latin typeface="Calibri" panose="020F0502020204030204" pitchFamily="34" charset="0"/>
                <a:ea typeface="Verdana" panose="020B0604030504040204" pitchFamily="34" charset="0"/>
                <a:cs typeface="Arial" panose="020B0604020202020204" pitchFamily="34" charset="0"/>
              </a:endParaRPr>
            </a:p>
          </p:txBody>
        </p:sp>
        <p:sp>
          <p:nvSpPr>
            <p:cNvPr id="32" name="Rectangle 31"/>
            <p:cNvSpPr/>
            <p:nvPr/>
          </p:nvSpPr>
          <p:spPr>
            <a:xfrm>
              <a:off x="6846701" y="3247279"/>
              <a:ext cx="2102930" cy="909109"/>
            </a:xfrm>
            <a:prstGeom prst="rect">
              <a:avLst/>
            </a:prstGeom>
            <a:solidFill>
              <a:schemeClr val="bg1">
                <a:lumMod val="95000"/>
              </a:schemeClr>
            </a:solidFill>
            <a:effectLst>
              <a:outerShdw blurRad="50800" dist="38100" dir="16200000" rotWithShape="0">
                <a:prstClr val="black">
                  <a:alpha val="40000"/>
                </a:prstClr>
              </a:outerShdw>
            </a:effectLst>
          </p:spPr>
          <p:txBody>
            <a:bodyPr wrap="square" lIns="64616" tIns="32309" rIns="64616" bIns="32309" anchor="ctr">
              <a:noAutofit/>
            </a:bodyPr>
            <a:lstStyle/>
            <a:p>
              <a:pPr algn="ctr" defTabSz="914400">
                <a:spcBef>
                  <a:spcPts val="1696"/>
                </a:spcBef>
                <a:defRPr/>
              </a:pPr>
              <a:r>
                <a:rPr lang="en-US" sz="1000" kern="0" dirty="0">
                  <a:solidFill>
                    <a:srgbClr val="000000"/>
                  </a:solidFill>
                  <a:latin typeface="Calibri" panose="020F0502020204030204" pitchFamily="34" charset="0"/>
                </a:rPr>
                <a:t>Key </a:t>
              </a:r>
              <a:r>
                <a:rPr lang="en-US" sz="1000" b="1" kern="0" dirty="0">
                  <a:solidFill>
                    <a:srgbClr val="000000"/>
                  </a:solidFill>
                  <a:latin typeface="Calibri" panose="020F0502020204030204" pitchFamily="34" charset="0"/>
                </a:rPr>
                <a:t>Security Metrics </a:t>
              </a:r>
              <a:r>
                <a:rPr lang="en-US" sz="1000" kern="0" dirty="0">
                  <a:solidFill>
                    <a:srgbClr val="000000"/>
                  </a:solidFill>
                  <a:latin typeface="Calibri" panose="020F0502020204030204" pitchFamily="34" charset="0"/>
                </a:rPr>
                <a:t>aligned with </a:t>
              </a:r>
              <a:r>
                <a:rPr lang="en-US" sz="1000" b="1" kern="0" dirty="0">
                  <a:solidFill>
                    <a:srgbClr val="000000"/>
                  </a:solidFill>
                  <a:latin typeface="Calibri" panose="020F0502020204030204" pitchFamily="34" charset="0"/>
                </a:rPr>
                <a:t>NIST standards</a:t>
              </a:r>
            </a:p>
          </p:txBody>
        </p:sp>
        <p:cxnSp>
          <p:nvCxnSpPr>
            <p:cNvPr id="33" name="Straight Connector 32"/>
            <p:cNvCxnSpPr/>
            <p:nvPr/>
          </p:nvCxnSpPr>
          <p:spPr>
            <a:xfrm>
              <a:off x="230800" y="6110784"/>
              <a:ext cx="8676408" cy="0"/>
            </a:xfrm>
            <a:prstGeom prst="line">
              <a:avLst/>
            </a:prstGeom>
            <a:noFill/>
            <a:ln w="6350" cap="flat" cmpd="sng" algn="ctr">
              <a:solidFill>
                <a:srgbClr val="293F91"/>
              </a:solidFill>
              <a:prstDash val="solid"/>
              <a:miter lim="800000"/>
            </a:ln>
            <a:effectLst/>
          </p:spPr>
        </p:cxnSp>
        <p:sp>
          <p:nvSpPr>
            <p:cNvPr id="34" name="Rectangle 33"/>
            <p:cNvSpPr/>
            <p:nvPr/>
          </p:nvSpPr>
          <p:spPr>
            <a:xfrm>
              <a:off x="9094915" y="3247279"/>
              <a:ext cx="2884018" cy="909109"/>
            </a:xfrm>
            <a:prstGeom prst="rect">
              <a:avLst/>
            </a:prstGeom>
            <a:solidFill>
              <a:srgbClr val="DCE8D4"/>
            </a:solidFill>
            <a:ln w="3175">
              <a:noFill/>
            </a:ln>
            <a:effectLst>
              <a:outerShdw blurRad="50800" dist="38100" dir="16200000" rotWithShape="0">
                <a:prstClr val="black">
                  <a:alpha val="40000"/>
                </a:prstClr>
              </a:outerShdw>
            </a:effectLst>
          </p:spPr>
          <p:txBody>
            <a:bodyPr wrap="square" anchor="ctr">
              <a:no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000" b="0" i="1" u="none" strike="noStrike" kern="0" cap="none" spc="0" normalizeH="0" baseline="0" noProof="0" dirty="0">
                  <a:ln>
                    <a:noFill/>
                  </a:ln>
                  <a:solidFill>
                    <a:srgbClr val="000000"/>
                  </a:solidFill>
                  <a:effectLst/>
                  <a:uLnTx/>
                  <a:uFillTx/>
                  <a:latin typeface="Calibri" panose="020F0502020204030204" pitchFamily="34" charset="0"/>
                </a:rPr>
                <a:t>‘Accelerate</a:t>
              </a:r>
              <a:r>
                <a:rPr kumimoji="0" lang="en-US" sz="1000" b="1" i="1" u="none" strike="noStrike" kern="0" cap="none" spc="0" normalizeH="0" baseline="0" noProof="0" dirty="0">
                  <a:ln>
                    <a:noFill/>
                  </a:ln>
                  <a:solidFill>
                    <a:srgbClr val="000000"/>
                  </a:solidFill>
                  <a:effectLst/>
                  <a:uLnTx/>
                  <a:uFillTx/>
                  <a:latin typeface="Calibri" panose="020F0502020204030204" pitchFamily="34" charset="0"/>
                </a:rPr>
                <a:t> </a:t>
              </a:r>
              <a:r>
                <a:rPr kumimoji="0" lang="en-US" sz="1000" b="0" i="1" u="none" strike="noStrike" kern="0" cap="none" spc="0" normalizeH="0" baseline="0" noProof="0" dirty="0">
                  <a:ln>
                    <a:noFill/>
                  </a:ln>
                  <a:solidFill>
                    <a:srgbClr val="000000"/>
                  </a:solidFill>
                  <a:effectLst/>
                  <a:uLnTx/>
                  <a:uFillTx/>
                  <a:latin typeface="Calibri" panose="020F0502020204030204" pitchFamily="34" charset="0"/>
                </a:rPr>
                <a:t>Transformation</a:t>
              </a:r>
              <a:r>
                <a:rPr kumimoji="0" lang="en-US" sz="1000" b="1" i="1" u="none" strike="noStrike" kern="0" cap="none" spc="0" normalizeH="0" baseline="0" noProof="0" dirty="0">
                  <a:ln>
                    <a:noFill/>
                  </a:ln>
                  <a:solidFill>
                    <a:srgbClr val="000000"/>
                  </a:solidFill>
                  <a:effectLst/>
                  <a:uLnTx/>
                  <a:uFillTx/>
                  <a:latin typeface="Calibri" panose="020F0502020204030204" pitchFamily="34" charset="0"/>
                </a:rPr>
                <a:t>’</a:t>
              </a:r>
              <a:r>
                <a:rPr kumimoji="0" lang="en-US" sz="1000" b="1" i="0" u="none" strike="noStrike" kern="0" cap="none" spc="0" normalizeH="0" baseline="0" noProof="0" dirty="0">
                  <a:ln>
                    <a:noFill/>
                  </a:ln>
                  <a:solidFill>
                    <a:srgbClr val="000000"/>
                  </a:solidFill>
                  <a:effectLst/>
                  <a:uLnTx/>
                  <a:uFillTx/>
                  <a:latin typeface="Calibri" panose="020F0502020204030204" pitchFamily="34" charset="0"/>
                </a:rPr>
                <a:t> </a:t>
              </a:r>
            </a:p>
            <a:p>
              <a:pPr marL="0" marR="0" lvl="0" indent="0" algn="ctr" defTabSz="914400" eaLnBrk="1" fontAlgn="auto" latinLnBrk="0" hangingPunct="1">
                <a:lnSpc>
                  <a:spcPct val="100000"/>
                </a:lnSpc>
                <a:spcBef>
                  <a:spcPts val="600"/>
                </a:spcBef>
                <a:spcAft>
                  <a:spcPts val="0"/>
                </a:spcAft>
                <a:buClrTx/>
                <a:buSzTx/>
                <a:buFontTx/>
                <a:buNone/>
                <a:tabLst/>
                <a:defRPr/>
              </a:pPr>
              <a:r>
                <a:rPr lang="en-US" sz="1000" b="1" kern="0" dirty="0">
                  <a:solidFill>
                    <a:srgbClr val="000000"/>
                  </a:solidFill>
                  <a:latin typeface="Calibri" panose="020F0502020204030204" pitchFamily="34" charset="0"/>
                </a:rPr>
                <a:t>Enable </a:t>
              </a:r>
              <a:r>
                <a:rPr lang="en-US" sz="1000" kern="0" dirty="0">
                  <a:solidFill>
                    <a:srgbClr val="000000"/>
                  </a:solidFill>
                  <a:latin typeface="Calibri" panose="020F0502020204030204" pitchFamily="34" charset="0"/>
                </a:rPr>
                <a:t>seamless</a:t>
              </a:r>
              <a:r>
                <a:rPr lang="en-US" sz="1000" b="1" kern="0" dirty="0">
                  <a:solidFill>
                    <a:srgbClr val="000000"/>
                  </a:solidFill>
                  <a:latin typeface="Calibri" panose="020F0502020204030204" pitchFamily="34" charset="0"/>
                </a:rPr>
                <a:t> </a:t>
              </a:r>
              <a:r>
                <a:rPr kumimoji="0" lang="en-US" sz="1000" b="0" i="0" u="none" strike="noStrike" kern="0" cap="none" spc="0" normalizeH="0" baseline="0" noProof="0" dirty="0">
                  <a:ln>
                    <a:noFill/>
                  </a:ln>
                  <a:solidFill>
                    <a:srgbClr val="000000"/>
                  </a:solidFill>
                  <a:effectLst/>
                  <a:uLnTx/>
                  <a:uFillTx/>
                  <a:latin typeface="Calibri" panose="020F0502020204030204" pitchFamily="34" charset="0"/>
                </a:rPr>
                <a:t>Cloud Migration</a:t>
              </a:r>
            </a:p>
          </p:txBody>
        </p:sp>
        <p:sp>
          <p:nvSpPr>
            <p:cNvPr id="35" name="Rectangle 34"/>
            <p:cNvSpPr/>
            <p:nvPr/>
          </p:nvSpPr>
          <p:spPr>
            <a:xfrm>
              <a:off x="9094915" y="4224136"/>
              <a:ext cx="2884018" cy="909109"/>
            </a:xfrm>
            <a:prstGeom prst="rect">
              <a:avLst/>
            </a:prstGeom>
            <a:solidFill>
              <a:srgbClr val="DCE8D4"/>
            </a:solidFill>
            <a:ln w="3175">
              <a:noFill/>
            </a:ln>
            <a:effectLst>
              <a:outerShdw blurRad="50800" dist="38100" dir="16200000" rotWithShape="0">
                <a:prstClr val="black">
                  <a:alpha val="40000"/>
                </a:prstClr>
              </a:outerShdw>
            </a:effectLst>
          </p:spPr>
          <p:txBody>
            <a:bodyPr wrap="square" anchor="ctr">
              <a:no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000" b="0" i="1" u="none" strike="noStrike" kern="0" cap="none" spc="0" normalizeH="0" baseline="0" noProof="0" dirty="0">
                  <a:ln>
                    <a:noFill/>
                  </a:ln>
                  <a:solidFill>
                    <a:srgbClr val="000000"/>
                  </a:solidFill>
                  <a:effectLst/>
                  <a:uLnTx/>
                  <a:uFillTx/>
                  <a:latin typeface="Calibri" panose="020F0502020204030204" pitchFamily="34" charset="0"/>
                </a:rPr>
                <a:t>‘Transformed</a:t>
              </a:r>
              <a:r>
                <a:rPr kumimoji="0" lang="en-US" sz="1000" b="1" i="1" u="none" strike="noStrike" kern="0" cap="none" spc="0" normalizeH="0" baseline="0" noProof="0" dirty="0">
                  <a:ln>
                    <a:noFill/>
                  </a:ln>
                  <a:solidFill>
                    <a:srgbClr val="000000"/>
                  </a:solidFill>
                  <a:effectLst/>
                  <a:uLnTx/>
                  <a:uFillTx/>
                  <a:latin typeface="Calibri" panose="020F0502020204030204" pitchFamily="34" charset="0"/>
                </a:rPr>
                <a:t> </a:t>
              </a:r>
              <a:r>
                <a:rPr kumimoji="0" lang="en-US" sz="1000" b="0" i="1" u="none" strike="noStrike" kern="0" cap="none" spc="0" normalizeH="0" baseline="0" noProof="0" dirty="0">
                  <a:ln>
                    <a:noFill/>
                  </a:ln>
                  <a:solidFill>
                    <a:srgbClr val="000000"/>
                  </a:solidFill>
                  <a:effectLst/>
                  <a:uLnTx/>
                  <a:uFillTx/>
                  <a:latin typeface="Calibri" panose="020F0502020204030204" pitchFamily="34" charset="0"/>
                </a:rPr>
                <a:t>Operating Model’</a:t>
              </a:r>
            </a:p>
            <a:p>
              <a:pPr marL="0" marR="0" lvl="0" indent="0" algn="ctr" defTabSz="914400" eaLnBrk="1" fontAlgn="auto" latinLnBrk="0" hangingPunct="1">
                <a:lnSpc>
                  <a:spcPct val="100000"/>
                </a:lnSpc>
                <a:spcBef>
                  <a:spcPts val="600"/>
                </a:spcBef>
                <a:spcAft>
                  <a:spcPts val="0"/>
                </a:spcAft>
                <a:buClrTx/>
                <a:buSzTx/>
                <a:buFontTx/>
                <a:buNone/>
                <a:tabLst/>
                <a:defRPr/>
              </a:pPr>
              <a:r>
                <a:rPr lang="en-US" sz="1000" b="1" kern="0" noProof="0" dirty="0">
                  <a:solidFill>
                    <a:srgbClr val="000000"/>
                  </a:solidFill>
                  <a:latin typeface="Calibri" panose="020F0502020204030204" pitchFamily="34" charset="0"/>
                </a:rPr>
                <a:t>C</a:t>
              </a:r>
              <a:r>
                <a:rPr kumimoji="0" lang="en-US" sz="1000" b="1" i="0" u="none" strike="noStrike" kern="0" cap="none" spc="0" normalizeH="0" baseline="0" noProof="0" dirty="0">
                  <a:ln>
                    <a:noFill/>
                  </a:ln>
                  <a:solidFill>
                    <a:srgbClr val="000000"/>
                  </a:solidFill>
                  <a:effectLst/>
                  <a:uLnTx/>
                  <a:uFillTx/>
                  <a:latin typeface="Calibri" panose="020F0502020204030204" pitchFamily="34" charset="0"/>
                </a:rPr>
                <a:t>loud Native </a:t>
              </a:r>
              <a:r>
                <a:rPr kumimoji="0" lang="en-US" sz="1000" b="0" i="0" u="none" strike="noStrike" kern="0" cap="none" spc="0" normalizeH="0" baseline="0" noProof="0" dirty="0">
                  <a:ln>
                    <a:noFill/>
                  </a:ln>
                  <a:solidFill>
                    <a:srgbClr val="000000"/>
                  </a:solidFill>
                  <a:effectLst/>
                  <a:uLnTx/>
                  <a:uFillTx/>
                  <a:latin typeface="Calibri" panose="020F0502020204030204" pitchFamily="34" charset="0"/>
                </a:rPr>
                <a:t>dev in PODs </a:t>
              </a:r>
              <a:r>
                <a:rPr kumimoji="0" lang="en-US" sz="1000" b="1" i="0" u="none" strike="noStrike" kern="0" cap="none" spc="0" normalizeH="0" baseline="0" noProof="0" dirty="0">
                  <a:ln>
                    <a:noFill/>
                  </a:ln>
                  <a:solidFill>
                    <a:srgbClr val="000000"/>
                  </a:solidFill>
                  <a:effectLst/>
                  <a:uLnTx/>
                  <a:uFillTx/>
                  <a:latin typeface="Calibri" panose="020F0502020204030204" pitchFamily="34" charset="0"/>
                </a:rPr>
                <a:t>with  Faster Time-to-Market</a:t>
              </a:r>
            </a:p>
          </p:txBody>
        </p:sp>
        <p:sp>
          <p:nvSpPr>
            <p:cNvPr id="36" name="Rectangle 35"/>
            <p:cNvSpPr/>
            <p:nvPr/>
          </p:nvSpPr>
          <p:spPr>
            <a:xfrm>
              <a:off x="9094915" y="5200992"/>
              <a:ext cx="2884018" cy="909109"/>
            </a:xfrm>
            <a:prstGeom prst="rect">
              <a:avLst/>
            </a:prstGeom>
            <a:solidFill>
              <a:srgbClr val="DCE8D4"/>
            </a:solidFill>
            <a:ln w="3175">
              <a:noFill/>
            </a:ln>
            <a:effectLst>
              <a:outerShdw blurRad="50800" dist="38100" dir="16200000" rotWithShape="0">
                <a:prstClr val="black">
                  <a:alpha val="40000"/>
                </a:prstClr>
              </a:outerShdw>
            </a:effectLst>
          </p:spPr>
          <p:txBody>
            <a:bodyPr wrap="square" anchor="ctr">
              <a:no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000" b="0" i="1" u="none" strike="noStrike" kern="0" cap="none" spc="0" normalizeH="0" baseline="0" noProof="0" dirty="0">
                  <a:ln>
                    <a:noFill/>
                  </a:ln>
                  <a:solidFill>
                    <a:srgbClr val="000000"/>
                  </a:solidFill>
                  <a:effectLst/>
                  <a:uLnTx/>
                  <a:uFillTx/>
                  <a:latin typeface="Calibri" panose="020F0502020204030204" pitchFamily="34" charset="0"/>
                </a:rPr>
                <a:t>‘Transformed Business Model’</a:t>
              </a:r>
            </a:p>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000" b="0" i="1" u="none" strike="noStrike" kern="0" cap="none" spc="0" normalizeH="0" baseline="0" noProof="0" dirty="0">
                  <a:ln>
                    <a:noFill/>
                  </a:ln>
                  <a:solidFill>
                    <a:srgbClr val="000000"/>
                  </a:solidFill>
                  <a:effectLst/>
                  <a:uLnTx/>
                  <a:uFillTx/>
                  <a:latin typeface="Calibri" panose="020F0502020204030204" pitchFamily="34" charset="0"/>
                </a:rPr>
                <a:t> </a:t>
              </a:r>
              <a:r>
                <a:rPr kumimoji="0" lang="en-US" sz="1000" b="1" i="0" u="none" strike="noStrike" kern="0" cap="none" spc="0" normalizeH="0" baseline="0" noProof="0" dirty="0">
                  <a:ln>
                    <a:noFill/>
                  </a:ln>
                  <a:solidFill>
                    <a:srgbClr val="000000"/>
                  </a:solidFill>
                  <a:effectLst/>
                  <a:uLnTx/>
                  <a:uFillTx/>
                  <a:latin typeface="Calibri" panose="020F0502020204030204" pitchFamily="34" charset="0"/>
                </a:rPr>
                <a:t>Faster MVPs</a:t>
              </a:r>
              <a:r>
                <a:rPr kumimoji="0" lang="en-US" sz="1000" b="0" i="0" u="none" strike="noStrike" kern="0" cap="none" spc="0" normalizeH="0" baseline="0" noProof="0" dirty="0">
                  <a:ln>
                    <a:noFill/>
                  </a:ln>
                  <a:solidFill>
                    <a:srgbClr val="000000"/>
                  </a:solidFill>
                  <a:effectLst/>
                  <a:uLnTx/>
                  <a:uFillTx/>
                  <a:latin typeface="Calibri" panose="020F0502020204030204" pitchFamily="34" charset="0"/>
                </a:rPr>
                <a:t> with Joint Innovation Labs &amp; Investments</a:t>
              </a:r>
              <a:endParaRPr kumimoji="0" lang="en-US" sz="1000" b="1" i="0" u="none" strike="noStrike" kern="0" cap="none" spc="0" normalizeH="0" baseline="0" noProof="0" dirty="0">
                <a:ln>
                  <a:noFill/>
                </a:ln>
                <a:solidFill>
                  <a:srgbClr val="000000"/>
                </a:solidFill>
                <a:effectLst/>
                <a:uLnTx/>
                <a:uFillTx/>
                <a:latin typeface="Calibri" panose="020F0502020204030204" pitchFamily="34" charset="0"/>
              </a:endParaRPr>
            </a:p>
          </p:txBody>
        </p:sp>
        <p:sp>
          <p:nvSpPr>
            <p:cNvPr id="37" name="Rectangle 36"/>
            <p:cNvSpPr/>
            <p:nvPr/>
          </p:nvSpPr>
          <p:spPr>
            <a:xfrm>
              <a:off x="9026335" y="727239"/>
              <a:ext cx="3006007" cy="638556"/>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b="1" kern="0" dirty="0">
                  <a:solidFill>
                    <a:srgbClr val="FFFFFF"/>
                  </a:solidFill>
                  <a:latin typeface="Calibri" panose="020F0502020204030204" pitchFamily="34" charset="0"/>
                </a:rPr>
                <a:t>TRANSFORM</a:t>
              </a:r>
            </a:p>
          </p:txBody>
        </p:sp>
        <p:sp>
          <p:nvSpPr>
            <p:cNvPr id="38" name="Rectangle 37"/>
            <p:cNvSpPr/>
            <p:nvPr/>
          </p:nvSpPr>
          <p:spPr>
            <a:xfrm>
              <a:off x="9008615" y="1401265"/>
              <a:ext cx="3020306" cy="795588"/>
            </a:xfrm>
            <a:prstGeom prst="rect">
              <a:avLst/>
            </a:prstGeom>
          </p:spPr>
          <p:txBody>
            <a:bodyPr wrap="square" anchor="t">
              <a:spAutoFit/>
            </a:bodyPr>
            <a:lstStyle/>
            <a:p>
              <a:pPr algn="ctr" defTabSz="914400"/>
              <a:r>
                <a:rPr lang="en-US" sz="1100" b="1" i="1" dirty="0">
                  <a:solidFill>
                    <a:srgbClr val="FFFFFF"/>
                  </a:solidFill>
                  <a:latin typeface="Calibri" panose="020F0502020204030204" pitchFamily="34" charset="0"/>
                </a:rPr>
                <a:t>Integrated App Development &amp; Transformation Approach delivering..</a:t>
              </a:r>
            </a:p>
          </p:txBody>
        </p:sp>
        <p:cxnSp>
          <p:nvCxnSpPr>
            <p:cNvPr id="39" name="Straight Connector 38"/>
            <p:cNvCxnSpPr/>
            <p:nvPr/>
          </p:nvCxnSpPr>
          <p:spPr>
            <a:xfrm>
              <a:off x="9005929" y="2245164"/>
              <a:ext cx="3017520" cy="0"/>
            </a:xfrm>
            <a:prstGeom prst="line">
              <a:avLst/>
            </a:prstGeom>
            <a:noFill/>
            <a:ln w="6350" cap="flat" cmpd="sng" algn="ctr">
              <a:solidFill>
                <a:srgbClr val="FFFFFF">
                  <a:lumMod val="85000"/>
                </a:srgbClr>
              </a:solidFill>
              <a:prstDash val="solid"/>
              <a:miter lim="800000"/>
            </a:ln>
            <a:effectLst/>
          </p:spPr>
        </p:cxnSp>
      </p:grpSp>
      <p:sp>
        <p:nvSpPr>
          <p:cNvPr id="41" name="Diagonal Stripe 40"/>
          <p:cNvSpPr/>
          <p:nvPr/>
        </p:nvSpPr>
        <p:spPr>
          <a:xfrm rot="5400000">
            <a:off x="6680370" y="191458"/>
            <a:ext cx="2648610" cy="2280745"/>
          </a:xfrm>
          <a:prstGeom prst="diagStripe">
            <a:avLst>
              <a:gd name="adj" fmla="val 74021"/>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scene3d>
              <a:camera prst="orthographicFront">
                <a:rot lat="0" lon="0" rev="2460000"/>
              </a:camera>
              <a:lightRig rig="threePt" dir="t"/>
            </a:scene3d>
          </a:bodyPr>
          <a:lstStyle/>
          <a:p>
            <a:pPr algn="ctr"/>
            <a:r>
              <a:rPr lang="en-US" sz="1600" dirty="0">
                <a:solidFill>
                  <a:srgbClr val="FF0000"/>
                </a:solidFill>
                <a:latin typeface="Calibri" panose="020F0502020204030204" pitchFamily="34" charset="0"/>
              </a:rPr>
              <a:t>Review &amp; Modify</a:t>
            </a:r>
          </a:p>
        </p:txBody>
      </p:sp>
    </p:spTree>
    <p:extLst>
      <p:ext uri="{BB962C8B-B14F-4D97-AF65-F5344CB8AC3E}">
        <p14:creationId xmlns:p14="http://schemas.microsoft.com/office/powerpoint/2010/main" val="3615307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dirty="0"/>
              <a:t>Enabling Air Canada to Become a Top Global Carrier</a:t>
            </a:r>
          </a:p>
        </p:txBody>
      </p:sp>
      <p:grpSp>
        <p:nvGrpSpPr>
          <p:cNvPr id="3" name="Group 2"/>
          <p:cNvGrpSpPr/>
          <p:nvPr/>
        </p:nvGrpSpPr>
        <p:grpSpPr>
          <a:xfrm>
            <a:off x="3677" y="1062376"/>
            <a:ext cx="9136647" cy="3024563"/>
            <a:chOff x="-1" y="962017"/>
            <a:chExt cx="9136647" cy="3024563"/>
          </a:xfrm>
        </p:grpSpPr>
        <p:cxnSp>
          <p:nvCxnSpPr>
            <p:cNvPr id="43" name="Straight Connector 42"/>
            <p:cNvCxnSpPr/>
            <p:nvPr/>
          </p:nvCxnSpPr>
          <p:spPr>
            <a:xfrm flipH="1">
              <a:off x="6287886" y="1482846"/>
              <a:ext cx="445940" cy="323026"/>
            </a:xfrm>
            <a:prstGeom prst="line">
              <a:avLst/>
            </a:prstGeom>
            <a:solidFill>
              <a:schemeClr val="accent1">
                <a:lumMod val="75000"/>
              </a:schemeClr>
            </a:solidFill>
            <a:ln w="76200">
              <a:solidFill>
                <a:schemeClr val="bg1">
                  <a:lumMod val="75000"/>
                </a:schemeClr>
              </a:solidFill>
            </a:ln>
          </p:spPr>
          <p:style>
            <a:lnRef idx="1">
              <a:schemeClr val="accent2"/>
            </a:lnRef>
            <a:fillRef idx="0">
              <a:schemeClr val="accent2"/>
            </a:fillRef>
            <a:effectRef idx="0">
              <a:schemeClr val="accent2"/>
            </a:effectRef>
            <a:fontRef idx="minor">
              <a:schemeClr val="tx1"/>
            </a:fontRef>
          </p:style>
        </p:cxnSp>
        <p:cxnSp>
          <p:nvCxnSpPr>
            <p:cNvPr id="44" name="Straight Connector 43"/>
            <p:cNvCxnSpPr/>
            <p:nvPr/>
          </p:nvCxnSpPr>
          <p:spPr>
            <a:xfrm flipH="1">
              <a:off x="6586521" y="2426661"/>
              <a:ext cx="597698" cy="0"/>
            </a:xfrm>
            <a:prstGeom prst="line">
              <a:avLst/>
            </a:prstGeom>
            <a:solidFill>
              <a:schemeClr val="accent1">
                <a:lumMod val="75000"/>
              </a:schemeClr>
            </a:solidFill>
            <a:ln w="76200">
              <a:solidFill>
                <a:schemeClr val="bg1">
                  <a:lumMod val="75000"/>
                </a:schemeClr>
              </a:solidFill>
            </a:ln>
          </p:spPr>
          <p:style>
            <a:lnRef idx="1">
              <a:schemeClr val="accent2"/>
            </a:lnRef>
            <a:fillRef idx="0">
              <a:schemeClr val="accent2"/>
            </a:fillRef>
            <a:effectRef idx="0">
              <a:schemeClr val="accent2"/>
            </a:effectRef>
            <a:fontRef idx="minor">
              <a:schemeClr val="tx1"/>
            </a:fontRef>
          </p:style>
        </p:cxnSp>
        <p:cxnSp>
          <p:nvCxnSpPr>
            <p:cNvPr id="45" name="Straight Connector 44"/>
            <p:cNvCxnSpPr/>
            <p:nvPr/>
          </p:nvCxnSpPr>
          <p:spPr>
            <a:xfrm flipH="1" flipV="1">
              <a:off x="6260849" y="3044013"/>
              <a:ext cx="445940" cy="410153"/>
            </a:xfrm>
            <a:prstGeom prst="line">
              <a:avLst/>
            </a:prstGeom>
            <a:solidFill>
              <a:schemeClr val="accent1">
                <a:lumMod val="75000"/>
              </a:schemeClr>
            </a:solidFill>
            <a:ln w="76200">
              <a:solidFill>
                <a:schemeClr val="bg1">
                  <a:lumMod val="75000"/>
                </a:schemeClr>
              </a:solidFill>
            </a:ln>
          </p:spPr>
          <p:style>
            <a:lnRef idx="1">
              <a:schemeClr val="accent2"/>
            </a:lnRef>
            <a:fillRef idx="0">
              <a:schemeClr val="accent2"/>
            </a:fillRef>
            <a:effectRef idx="0">
              <a:schemeClr val="accent2"/>
            </a:effectRef>
            <a:fontRef idx="minor">
              <a:schemeClr val="tx1"/>
            </a:fontRef>
          </p:style>
        </p:cxnSp>
        <p:cxnSp>
          <p:nvCxnSpPr>
            <p:cNvPr id="35" name="Straight Connector 34"/>
            <p:cNvCxnSpPr/>
            <p:nvPr/>
          </p:nvCxnSpPr>
          <p:spPr>
            <a:xfrm>
              <a:off x="2465603" y="1455961"/>
              <a:ext cx="445939" cy="323025"/>
            </a:xfrm>
            <a:prstGeom prst="line">
              <a:avLst/>
            </a:prstGeom>
            <a:solidFill>
              <a:srgbClr val="92D050"/>
            </a:solidFill>
            <a:ln w="76200">
              <a:solidFill>
                <a:schemeClr val="bg1">
                  <a:lumMod val="75000"/>
                </a:schemeClr>
              </a:solidFill>
            </a:ln>
          </p:spPr>
          <p:style>
            <a:lnRef idx="1">
              <a:schemeClr val="accent2"/>
            </a:lnRef>
            <a:fillRef idx="0">
              <a:schemeClr val="accent2"/>
            </a:fillRef>
            <a:effectRef idx="0">
              <a:schemeClr val="accent2"/>
            </a:effectRef>
            <a:fontRef idx="minor">
              <a:schemeClr val="tx1"/>
            </a:fontRef>
          </p:style>
        </p:cxnSp>
        <p:cxnSp>
          <p:nvCxnSpPr>
            <p:cNvPr id="36" name="Straight Connector 35"/>
            <p:cNvCxnSpPr/>
            <p:nvPr/>
          </p:nvCxnSpPr>
          <p:spPr>
            <a:xfrm>
              <a:off x="1973667" y="2409408"/>
              <a:ext cx="597697" cy="0"/>
            </a:xfrm>
            <a:prstGeom prst="line">
              <a:avLst/>
            </a:prstGeom>
            <a:solidFill>
              <a:srgbClr val="92D050"/>
            </a:solidFill>
            <a:ln w="76200">
              <a:solidFill>
                <a:schemeClr val="bg1">
                  <a:lumMod val="75000"/>
                </a:schemeClr>
              </a:solidFill>
            </a:ln>
          </p:spPr>
          <p:style>
            <a:lnRef idx="1">
              <a:schemeClr val="accent2"/>
            </a:lnRef>
            <a:fillRef idx="0">
              <a:schemeClr val="accent2"/>
            </a:fillRef>
            <a:effectRef idx="0">
              <a:schemeClr val="accent2"/>
            </a:effectRef>
            <a:fontRef idx="minor">
              <a:schemeClr val="tx1"/>
            </a:fontRef>
          </p:style>
        </p:cxnSp>
        <p:cxnSp>
          <p:nvCxnSpPr>
            <p:cNvPr id="37" name="Straight Connector 36"/>
            <p:cNvCxnSpPr/>
            <p:nvPr/>
          </p:nvCxnSpPr>
          <p:spPr>
            <a:xfrm flipV="1">
              <a:off x="2483760" y="3010856"/>
              <a:ext cx="445939" cy="410153"/>
            </a:xfrm>
            <a:prstGeom prst="line">
              <a:avLst/>
            </a:prstGeom>
            <a:solidFill>
              <a:srgbClr val="92D050"/>
            </a:solidFill>
            <a:ln w="76200">
              <a:solidFill>
                <a:schemeClr val="bg1">
                  <a:lumMod val="75000"/>
                </a:schemeClr>
              </a:solidFill>
            </a:ln>
          </p:spPr>
          <p:style>
            <a:lnRef idx="1">
              <a:schemeClr val="accent2"/>
            </a:lnRef>
            <a:fillRef idx="0">
              <a:schemeClr val="accent2"/>
            </a:fillRef>
            <a:effectRef idx="0">
              <a:schemeClr val="accent2"/>
            </a:effectRef>
            <a:fontRef idx="minor">
              <a:schemeClr val="tx1"/>
            </a:fontRef>
          </p:style>
        </p:cxnSp>
        <p:sp>
          <p:nvSpPr>
            <p:cNvPr id="31" name="Hexagon 30"/>
            <p:cNvSpPr/>
            <p:nvPr/>
          </p:nvSpPr>
          <p:spPr>
            <a:xfrm>
              <a:off x="2558509" y="1739342"/>
              <a:ext cx="1679442" cy="1340131"/>
            </a:xfrm>
            <a:prstGeom prst="hexagon">
              <a:avLst/>
            </a:prstGeom>
            <a:solidFill>
              <a:srgbClr val="00B1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32" name="Oval 31"/>
            <p:cNvSpPr/>
            <p:nvPr/>
          </p:nvSpPr>
          <p:spPr>
            <a:xfrm>
              <a:off x="1918787" y="962017"/>
              <a:ext cx="707459" cy="730324"/>
            </a:xfrm>
            <a:prstGeom prst="ellipse">
              <a:avLst/>
            </a:prstGeom>
            <a:solidFill>
              <a:srgbClr val="00B1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33" name="Oval 32"/>
            <p:cNvSpPr/>
            <p:nvPr/>
          </p:nvSpPr>
          <p:spPr>
            <a:xfrm>
              <a:off x="1321088" y="2067872"/>
              <a:ext cx="707459" cy="730324"/>
            </a:xfrm>
            <a:prstGeom prst="ellipse">
              <a:avLst/>
            </a:prstGeom>
            <a:solidFill>
              <a:srgbClr val="00B1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34" name="Oval 33"/>
            <p:cNvSpPr/>
            <p:nvPr/>
          </p:nvSpPr>
          <p:spPr>
            <a:xfrm>
              <a:off x="1918787" y="3256256"/>
              <a:ext cx="707459" cy="730324"/>
            </a:xfrm>
            <a:prstGeom prst="ellipse">
              <a:avLst/>
            </a:prstGeom>
            <a:solidFill>
              <a:srgbClr val="00B1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39" name="Hexagon 38"/>
            <p:cNvSpPr/>
            <p:nvPr/>
          </p:nvSpPr>
          <p:spPr>
            <a:xfrm flipH="1">
              <a:off x="4934447" y="1756596"/>
              <a:ext cx="1679441" cy="1340131"/>
            </a:xfrm>
            <a:prstGeom prst="hexagon">
              <a:avLst/>
            </a:prstGeom>
            <a:solidFill>
              <a:srgbClr val="0033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pic>
          <p:nvPicPr>
            <p:cNvPr id="46" name="Picture 4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05563" y="2198412"/>
              <a:ext cx="705443" cy="621267"/>
            </a:xfrm>
            <a:prstGeom prst="rect">
              <a:avLst/>
            </a:prstGeom>
          </p:spPr>
        </p:pic>
        <p:sp>
          <p:nvSpPr>
            <p:cNvPr id="52" name="Rectangle 51"/>
            <p:cNvSpPr/>
            <p:nvPr/>
          </p:nvSpPr>
          <p:spPr>
            <a:xfrm>
              <a:off x="3328427" y="1067400"/>
              <a:ext cx="2347274" cy="461665"/>
            </a:xfrm>
            <a:prstGeom prst="rect">
              <a:avLst/>
            </a:prstGeom>
          </p:spPr>
          <p:txBody>
            <a:bodyPr wrap="square">
              <a:spAutoFit/>
            </a:bodyPr>
            <a:lstStyle/>
            <a:p>
              <a:pPr algn="ctr"/>
              <a:r>
                <a:rPr lang="en-US" sz="1200" b="1" dirty="0">
                  <a:solidFill>
                    <a:srgbClr val="002060"/>
                  </a:solidFill>
                  <a:latin typeface="Calibri" panose="020F0502020204030204" pitchFamily="34" charset="0"/>
                </a:rPr>
                <a:t>Consistent and Reliable Product Delivery</a:t>
              </a:r>
            </a:p>
          </p:txBody>
        </p:sp>
        <p:sp>
          <p:nvSpPr>
            <p:cNvPr id="53" name="Rectangle 52"/>
            <p:cNvSpPr/>
            <p:nvPr/>
          </p:nvSpPr>
          <p:spPr>
            <a:xfrm>
              <a:off x="3134978" y="3323120"/>
              <a:ext cx="2734172" cy="646331"/>
            </a:xfrm>
            <a:prstGeom prst="rect">
              <a:avLst/>
            </a:prstGeom>
          </p:spPr>
          <p:txBody>
            <a:bodyPr wrap="square">
              <a:spAutoFit/>
            </a:bodyPr>
            <a:lstStyle/>
            <a:p>
              <a:pPr algn="ctr"/>
              <a:r>
                <a:rPr lang="en-US" sz="1200" b="1" dirty="0">
                  <a:solidFill>
                    <a:srgbClr val="002060"/>
                  </a:solidFill>
                  <a:latin typeface="Calibri" panose="020F0502020204030204" pitchFamily="34" charset="0"/>
                </a:rPr>
                <a:t>Uniform, Best-in-Class Brand Experiences across Channels and Customer Segments</a:t>
              </a:r>
            </a:p>
          </p:txBody>
        </p:sp>
        <p:sp>
          <p:nvSpPr>
            <p:cNvPr id="54" name="Rectangle 53"/>
            <p:cNvSpPr/>
            <p:nvPr/>
          </p:nvSpPr>
          <p:spPr>
            <a:xfrm>
              <a:off x="-1" y="2143045"/>
              <a:ext cx="1248141" cy="600164"/>
            </a:xfrm>
            <a:prstGeom prst="rect">
              <a:avLst/>
            </a:prstGeom>
          </p:spPr>
          <p:txBody>
            <a:bodyPr wrap="square">
              <a:spAutoFit/>
            </a:bodyPr>
            <a:lstStyle/>
            <a:p>
              <a:pPr algn="r"/>
              <a:r>
                <a:rPr lang="en-US" sz="1100" b="1" dirty="0">
                  <a:solidFill>
                    <a:schemeClr val="tx2"/>
                  </a:solidFill>
                  <a:latin typeface="Calibri" panose="020F0502020204030204" pitchFamily="34" charset="0"/>
                </a:rPr>
                <a:t>Human-Centric Customer Engagement</a:t>
              </a:r>
            </a:p>
          </p:txBody>
        </p:sp>
        <p:sp>
          <p:nvSpPr>
            <p:cNvPr id="55" name="Rectangle 54"/>
            <p:cNvSpPr/>
            <p:nvPr/>
          </p:nvSpPr>
          <p:spPr>
            <a:xfrm>
              <a:off x="0" y="1028454"/>
              <a:ext cx="1956356" cy="600164"/>
            </a:xfrm>
            <a:prstGeom prst="rect">
              <a:avLst/>
            </a:prstGeom>
          </p:spPr>
          <p:txBody>
            <a:bodyPr wrap="square">
              <a:spAutoFit/>
            </a:bodyPr>
            <a:lstStyle/>
            <a:p>
              <a:pPr algn="r"/>
              <a:r>
                <a:rPr lang="en-US" sz="1100" b="1" dirty="0">
                  <a:solidFill>
                    <a:schemeClr val="tx2"/>
                  </a:solidFill>
                  <a:latin typeface="Calibri" panose="020F0502020204030204" pitchFamily="34" charset="0"/>
                </a:rPr>
                <a:t>Seamless, On-the-Go Rewards Program to </a:t>
              </a:r>
              <a:br>
                <a:rPr lang="en-US" sz="1100" b="1" dirty="0">
                  <a:solidFill>
                    <a:schemeClr val="tx2"/>
                  </a:solidFill>
                  <a:latin typeface="Calibri" panose="020F0502020204030204" pitchFamily="34" charset="0"/>
                </a:rPr>
              </a:br>
              <a:r>
                <a:rPr lang="en-US" sz="1100" b="1" dirty="0">
                  <a:solidFill>
                    <a:schemeClr val="tx2"/>
                  </a:solidFill>
                  <a:latin typeface="Calibri" panose="020F0502020204030204" pitchFamily="34" charset="0"/>
                </a:rPr>
                <a:t>Drive customer loyalty</a:t>
              </a:r>
            </a:p>
          </p:txBody>
        </p:sp>
        <p:sp>
          <p:nvSpPr>
            <p:cNvPr id="56" name="Rectangle 55"/>
            <p:cNvSpPr/>
            <p:nvPr/>
          </p:nvSpPr>
          <p:spPr>
            <a:xfrm>
              <a:off x="0" y="3468034"/>
              <a:ext cx="1886068" cy="430887"/>
            </a:xfrm>
            <a:prstGeom prst="rect">
              <a:avLst/>
            </a:prstGeom>
          </p:spPr>
          <p:txBody>
            <a:bodyPr wrap="square">
              <a:spAutoFit/>
            </a:bodyPr>
            <a:lstStyle/>
            <a:p>
              <a:pPr algn="r"/>
              <a:r>
                <a:rPr lang="en-US" sz="1100" b="1" dirty="0">
                  <a:solidFill>
                    <a:schemeClr val="tx2"/>
                  </a:solidFill>
                  <a:latin typeface="Calibri" panose="020F0502020204030204" pitchFamily="34" charset="0"/>
                </a:rPr>
                <a:t>Proactive, Data-Driven Product Suggestions</a:t>
              </a:r>
            </a:p>
          </p:txBody>
        </p:sp>
        <p:sp>
          <p:nvSpPr>
            <p:cNvPr id="57" name="Rectangle 56"/>
            <p:cNvSpPr/>
            <p:nvPr/>
          </p:nvSpPr>
          <p:spPr>
            <a:xfrm>
              <a:off x="7290573" y="3228978"/>
              <a:ext cx="1644504" cy="600164"/>
            </a:xfrm>
            <a:prstGeom prst="rect">
              <a:avLst/>
            </a:prstGeom>
          </p:spPr>
          <p:txBody>
            <a:bodyPr wrap="square">
              <a:spAutoFit/>
            </a:bodyPr>
            <a:lstStyle/>
            <a:p>
              <a:r>
                <a:rPr lang="en-US" sz="1100" b="1" dirty="0">
                  <a:solidFill>
                    <a:schemeClr val="tx2"/>
                  </a:solidFill>
                  <a:latin typeface="Calibri" panose="020F0502020204030204" pitchFamily="34" charset="0"/>
                </a:rPr>
                <a:t>“Anytime, Anywhere” Availability of Products and Services</a:t>
              </a:r>
            </a:p>
          </p:txBody>
        </p:sp>
        <p:sp>
          <p:nvSpPr>
            <p:cNvPr id="58" name="Rectangle 57"/>
            <p:cNvSpPr/>
            <p:nvPr/>
          </p:nvSpPr>
          <p:spPr>
            <a:xfrm>
              <a:off x="7740646" y="2071014"/>
              <a:ext cx="1396000" cy="600164"/>
            </a:xfrm>
            <a:prstGeom prst="rect">
              <a:avLst/>
            </a:prstGeom>
          </p:spPr>
          <p:txBody>
            <a:bodyPr wrap="square">
              <a:spAutoFit/>
            </a:bodyPr>
            <a:lstStyle/>
            <a:p>
              <a:r>
                <a:rPr lang="en-US" sz="1100" b="1" dirty="0">
                  <a:solidFill>
                    <a:schemeClr val="tx2"/>
                  </a:solidFill>
                  <a:latin typeface="Calibri" panose="020F0502020204030204" pitchFamily="34" charset="0"/>
                </a:rPr>
                <a:t>AI and ML </a:t>
              </a:r>
              <a:br>
                <a:rPr lang="en-US" sz="1100" b="1" dirty="0">
                  <a:solidFill>
                    <a:schemeClr val="tx2"/>
                  </a:solidFill>
                  <a:latin typeface="Calibri" panose="020F0502020204030204" pitchFamily="34" charset="0"/>
                </a:rPr>
              </a:br>
              <a:r>
                <a:rPr lang="en-US" sz="1100" b="1" dirty="0">
                  <a:solidFill>
                    <a:schemeClr val="tx2"/>
                  </a:solidFill>
                  <a:latin typeface="Calibri" panose="020F0502020204030204" pitchFamily="34" charset="0"/>
                </a:rPr>
                <a:t>Assisted Service Desk Support</a:t>
              </a:r>
            </a:p>
          </p:txBody>
        </p:sp>
        <p:sp>
          <p:nvSpPr>
            <p:cNvPr id="59" name="Rectangle 58"/>
            <p:cNvSpPr/>
            <p:nvPr/>
          </p:nvSpPr>
          <p:spPr>
            <a:xfrm>
              <a:off x="7290573" y="1027097"/>
              <a:ext cx="1760400" cy="600164"/>
            </a:xfrm>
            <a:prstGeom prst="rect">
              <a:avLst/>
            </a:prstGeom>
          </p:spPr>
          <p:txBody>
            <a:bodyPr wrap="square">
              <a:spAutoFit/>
            </a:bodyPr>
            <a:lstStyle/>
            <a:p>
              <a:r>
                <a:rPr lang="en-US" sz="1100" b="1" dirty="0">
                  <a:solidFill>
                    <a:schemeClr val="tx2"/>
                  </a:solidFill>
                  <a:latin typeface="Calibri" panose="020F0502020204030204" pitchFamily="34" charset="0"/>
                </a:rPr>
                <a:t>Employee </a:t>
              </a:r>
            </a:p>
            <a:p>
              <a:r>
                <a:rPr lang="en-US" sz="1100" b="1" dirty="0">
                  <a:solidFill>
                    <a:schemeClr val="tx2"/>
                  </a:solidFill>
                  <a:latin typeface="Calibri" panose="020F0502020204030204" pitchFamily="34" charset="0"/>
                </a:rPr>
                <a:t>Empowerment through Digital Adoption</a:t>
              </a:r>
            </a:p>
          </p:txBody>
        </p:sp>
        <p:sp>
          <p:nvSpPr>
            <p:cNvPr id="60" name="Rectangle 59"/>
            <p:cNvSpPr/>
            <p:nvPr/>
          </p:nvSpPr>
          <p:spPr>
            <a:xfrm>
              <a:off x="2795838" y="2206542"/>
              <a:ext cx="1152523" cy="461665"/>
            </a:xfrm>
            <a:prstGeom prst="rect">
              <a:avLst/>
            </a:prstGeom>
          </p:spPr>
          <p:txBody>
            <a:bodyPr wrap="square">
              <a:spAutoFit/>
            </a:bodyPr>
            <a:lstStyle/>
            <a:p>
              <a:pPr algn="ctr"/>
              <a:r>
                <a:rPr lang="en-US" sz="1200" b="1" dirty="0">
                  <a:solidFill>
                    <a:schemeClr val="bg1"/>
                  </a:solidFill>
                  <a:latin typeface="Calibri" panose="020F0502020204030204" pitchFamily="34" charset="0"/>
                </a:rPr>
                <a:t>Customer</a:t>
              </a:r>
            </a:p>
            <a:p>
              <a:pPr algn="ctr"/>
              <a:r>
                <a:rPr lang="en-US" sz="1200" b="1" dirty="0">
                  <a:solidFill>
                    <a:schemeClr val="bg1"/>
                  </a:solidFill>
                  <a:latin typeface="Calibri" panose="020F0502020204030204" pitchFamily="34" charset="0"/>
                </a:rPr>
                <a:t>Focus</a:t>
              </a:r>
              <a:endParaRPr lang="en-US" sz="1200" dirty="0">
                <a:solidFill>
                  <a:schemeClr val="bg1"/>
                </a:solidFill>
                <a:latin typeface="Calibri" panose="020F0502020204030204" pitchFamily="34" charset="0"/>
              </a:endParaRPr>
            </a:p>
          </p:txBody>
        </p:sp>
        <p:sp>
          <p:nvSpPr>
            <p:cNvPr id="61" name="Rectangle 60"/>
            <p:cNvSpPr/>
            <p:nvPr/>
          </p:nvSpPr>
          <p:spPr>
            <a:xfrm>
              <a:off x="5277765" y="2249413"/>
              <a:ext cx="1105523" cy="461665"/>
            </a:xfrm>
            <a:prstGeom prst="rect">
              <a:avLst/>
            </a:prstGeom>
          </p:spPr>
          <p:txBody>
            <a:bodyPr wrap="square">
              <a:spAutoFit/>
            </a:bodyPr>
            <a:lstStyle/>
            <a:p>
              <a:pPr algn="ctr"/>
              <a:r>
                <a:rPr lang="en-US" sz="1200" b="1" dirty="0">
                  <a:solidFill>
                    <a:schemeClr val="bg1"/>
                  </a:solidFill>
                  <a:latin typeface="Calibri" panose="020F0502020204030204" pitchFamily="34" charset="0"/>
                </a:rPr>
                <a:t>Operations</a:t>
              </a:r>
            </a:p>
            <a:p>
              <a:pPr algn="ctr"/>
              <a:r>
                <a:rPr lang="en-US" sz="1200" b="1" dirty="0">
                  <a:solidFill>
                    <a:schemeClr val="bg1"/>
                  </a:solidFill>
                  <a:latin typeface="Calibri" panose="020F0502020204030204" pitchFamily="34" charset="0"/>
                </a:rPr>
                <a:t>Focus</a:t>
              </a:r>
              <a:endParaRPr lang="en-US" sz="1200" dirty="0">
                <a:solidFill>
                  <a:schemeClr val="bg1"/>
                </a:solidFill>
                <a:latin typeface="Calibri" panose="020F0502020204030204" pitchFamily="34" charset="0"/>
              </a:endParaRPr>
            </a:p>
          </p:txBody>
        </p:sp>
        <p:sp>
          <p:nvSpPr>
            <p:cNvPr id="62" name="Oval 61"/>
            <p:cNvSpPr/>
            <p:nvPr/>
          </p:nvSpPr>
          <p:spPr>
            <a:xfrm>
              <a:off x="6613888" y="962017"/>
              <a:ext cx="707459" cy="730324"/>
            </a:xfrm>
            <a:prstGeom prst="ellipse">
              <a:avLst/>
            </a:prstGeom>
            <a:solidFill>
              <a:srgbClr val="0033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63" name="Oval 62"/>
            <p:cNvSpPr/>
            <p:nvPr/>
          </p:nvSpPr>
          <p:spPr>
            <a:xfrm>
              <a:off x="7038908" y="2005934"/>
              <a:ext cx="707459" cy="730324"/>
            </a:xfrm>
            <a:prstGeom prst="ellipse">
              <a:avLst/>
            </a:prstGeom>
            <a:solidFill>
              <a:srgbClr val="0033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64" name="Oval 63"/>
            <p:cNvSpPr/>
            <p:nvPr/>
          </p:nvSpPr>
          <p:spPr>
            <a:xfrm>
              <a:off x="6510856" y="3163898"/>
              <a:ext cx="707459" cy="730324"/>
            </a:xfrm>
            <a:prstGeom prst="ellipse">
              <a:avLst/>
            </a:prstGeom>
            <a:solidFill>
              <a:srgbClr val="0033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38" name="Arrow: Chevron 46">
              <a:extLst>
                <a:ext uri="{FF2B5EF4-FFF2-40B4-BE49-F238E27FC236}">
                  <a16:creationId xmlns:a16="http://schemas.microsoft.com/office/drawing/2014/main" id="{605D102C-6D84-4B84-AC5C-226BB1C7A1D1}"/>
                </a:ext>
              </a:extLst>
            </p:cNvPr>
            <p:cNvSpPr/>
            <p:nvPr/>
          </p:nvSpPr>
          <p:spPr>
            <a:xfrm>
              <a:off x="3592958" y="1739342"/>
              <a:ext cx="644993" cy="1340131"/>
            </a:xfrm>
            <a:prstGeom prst="chevron">
              <a:avLst>
                <a:gd name="adj" fmla="val 46619"/>
              </a:avLst>
            </a:prstGeom>
            <a:solidFill>
              <a:srgbClr val="DA1E2B"/>
            </a:solidFill>
            <a:ln>
              <a:solidFill>
                <a:srgbClr val="DA1E2B"/>
              </a:solidFill>
            </a:ln>
            <a:effectLst/>
          </p:spPr>
          <p:style>
            <a:lnRef idx="1">
              <a:schemeClr val="accent1"/>
            </a:lnRef>
            <a:fillRef idx="3">
              <a:schemeClr val="accent1"/>
            </a:fillRef>
            <a:effectRef idx="2">
              <a:schemeClr val="accent1"/>
            </a:effectRef>
            <a:fontRef idx="minor">
              <a:schemeClr val="lt1"/>
            </a:fontRef>
          </p:style>
          <p:txBody>
            <a:bodyPr lIns="117043" tIns="58522" rIns="117043" bIns="58522" rtlCol="0" anchor="ctr"/>
            <a:lstStyle/>
            <a:p>
              <a:pPr algn="ctr"/>
              <a:endParaRPr lang="en-US" sz="1200" dirty="0">
                <a:solidFill>
                  <a:schemeClr val="tx1"/>
                </a:solidFill>
                <a:latin typeface="Calibri" panose="020F0502020204030204" pitchFamily="34" charset="0"/>
              </a:endParaRPr>
            </a:p>
          </p:txBody>
        </p:sp>
        <p:sp>
          <p:nvSpPr>
            <p:cNvPr id="40" name="Arrow: Chevron 46">
              <a:extLst>
                <a:ext uri="{FF2B5EF4-FFF2-40B4-BE49-F238E27FC236}">
                  <a16:creationId xmlns:a16="http://schemas.microsoft.com/office/drawing/2014/main" id="{605D102C-6D84-4B84-AC5C-226BB1C7A1D1}"/>
                </a:ext>
              </a:extLst>
            </p:cNvPr>
            <p:cNvSpPr/>
            <p:nvPr/>
          </p:nvSpPr>
          <p:spPr>
            <a:xfrm flipH="1">
              <a:off x="4852620" y="1756597"/>
              <a:ext cx="678693" cy="1341360"/>
            </a:xfrm>
            <a:prstGeom prst="chevron">
              <a:avLst>
                <a:gd name="adj" fmla="val 46619"/>
              </a:avLst>
            </a:prstGeom>
            <a:solidFill>
              <a:srgbClr val="DA1E2B"/>
            </a:solidFill>
            <a:ln>
              <a:solidFill>
                <a:srgbClr val="DA1E2B"/>
              </a:solidFill>
            </a:ln>
            <a:effectLst/>
          </p:spPr>
          <p:style>
            <a:lnRef idx="1">
              <a:schemeClr val="accent1"/>
            </a:lnRef>
            <a:fillRef idx="3">
              <a:schemeClr val="accent1"/>
            </a:fillRef>
            <a:effectRef idx="2">
              <a:schemeClr val="accent1"/>
            </a:effectRef>
            <a:fontRef idx="minor">
              <a:schemeClr val="lt1"/>
            </a:fontRef>
          </p:style>
          <p:txBody>
            <a:bodyPr lIns="117043" tIns="58522" rIns="117043" bIns="58522" rtlCol="0" anchor="ctr"/>
            <a:lstStyle/>
            <a:p>
              <a:pPr algn="ctr"/>
              <a:endParaRPr lang="en-US" sz="1200" dirty="0">
                <a:solidFill>
                  <a:schemeClr val="tx1"/>
                </a:solidFill>
                <a:latin typeface="Calibri" panose="020F0502020204030204" pitchFamily="34" charset="0"/>
              </a:endParaRPr>
            </a:p>
          </p:txBody>
        </p:sp>
        <p:pic>
          <p:nvPicPr>
            <p:cNvPr id="5" name="Picture 4">
              <a:extLst>
                <a:ext uri="{FF2B5EF4-FFF2-40B4-BE49-F238E27FC236}">
                  <a16:creationId xmlns:a16="http://schemas.microsoft.com/office/drawing/2014/main" id="{4CB26B09-65AD-2049-A660-79AA14E6568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28547" y="1179841"/>
              <a:ext cx="442015" cy="294676"/>
            </a:xfrm>
            <a:prstGeom prst="rect">
              <a:avLst/>
            </a:prstGeom>
          </p:spPr>
        </p:pic>
        <p:pic>
          <p:nvPicPr>
            <p:cNvPr id="6" name="Picture 5">
              <a:extLst>
                <a:ext uri="{FF2B5EF4-FFF2-40B4-BE49-F238E27FC236}">
                  <a16:creationId xmlns:a16="http://schemas.microsoft.com/office/drawing/2014/main" id="{9F9F4F07-38E0-4841-8E1F-D6F3DD33291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53760" y="3470349"/>
              <a:ext cx="458720" cy="333615"/>
            </a:xfrm>
            <a:prstGeom prst="rect">
              <a:avLst/>
            </a:prstGeom>
          </p:spPr>
        </p:pic>
        <p:pic>
          <p:nvPicPr>
            <p:cNvPr id="7" name="Picture 6">
              <a:extLst>
                <a:ext uri="{FF2B5EF4-FFF2-40B4-BE49-F238E27FC236}">
                  <a16:creationId xmlns:a16="http://schemas.microsoft.com/office/drawing/2014/main" id="{D5E5160B-C719-F848-8B87-60C2662AFDA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447860" y="2213126"/>
              <a:ext cx="439816" cy="439816"/>
            </a:xfrm>
            <a:prstGeom prst="rect">
              <a:avLst/>
            </a:prstGeom>
          </p:spPr>
        </p:pic>
        <p:pic>
          <p:nvPicPr>
            <p:cNvPr id="8" name="Picture 7">
              <a:extLst>
                <a:ext uri="{FF2B5EF4-FFF2-40B4-BE49-F238E27FC236}">
                  <a16:creationId xmlns:a16="http://schemas.microsoft.com/office/drawing/2014/main" id="{5FE6DD2D-B35B-B845-A59F-2C03D6BEE7D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232614" y="2187918"/>
              <a:ext cx="314150" cy="341707"/>
            </a:xfrm>
            <a:prstGeom prst="rect">
              <a:avLst/>
            </a:prstGeom>
          </p:spPr>
        </p:pic>
        <p:pic>
          <p:nvPicPr>
            <p:cNvPr id="9" name="Picture 8">
              <a:extLst>
                <a:ext uri="{FF2B5EF4-FFF2-40B4-BE49-F238E27FC236}">
                  <a16:creationId xmlns:a16="http://schemas.microsoft.com/office/drawing/2014/main" id="{31F36BA2-20A1-6045-92C6-23703F77489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762915" y="1128092"/>
              <a:ext cx="409403" cy="418022"/>
            </a:xfrm>
            <a:prstGeom prst="rect">
              <a:avLst/>
            </a:prstGeom>
          </p:spPr>
        </p:pic>
        <p:pic>
          <p:nvPicPr>
            <p:cNvPr id="11" name="Picture 10">
              <a:extLst>
                <a:ext uri="{FF2B5EF4-FFF2-40B4-BE49-F238E27FC236}">
                  <a16:creationId xmlns:a16="http://schemas.microsoft.com/office/drawing/2014/main" id="{C8A38C96-EC31-B644-8164-62F9E4F8372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649693" y="3322911"/>
              <a:ext cx="429783" cy="429783"/>
            </a:xfrm>
            <a:prstGeom prst="rect">
              <a:avLst/>
            </a:prstGeom>
          </p:spPr>
        </p:pic>
      </p:grpSp>
    </p:spTree>
    <p:extLst>
      <p:ext uri="{BB962C8B-B14F-4D97-AF65-F5344CB8AC3E}">
        <p14:creationId xmlns:p14="http://schemas.microsoft.com/office/powerpoint/2010/main" val="2026285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Elbow Connector 131"/>
          <p:cNvCxnSpPr/>
          <p:nvPr/>
        </p:nvCxnSpPr>
        <p:spPr>
          <a:xfrm rot="5400000">
            <a:off x="5984547" y="2536011"/>
            <a:ext cx="190573" cy="137183"/>
          </a:xfrm>
          <a:prstGeom prst="bentConnector3">
            <a:avLst>
              <a:gd name="adj1" fmla="val -2064"/>
            </a:avLst>
          </a:prstGeom>
          <a:noFill/>
          <a:ln w="12700" cap="flat" cmpd="sng" algn="ctr">
            <a:solidFill>
              <a:srgbClr val="FC9228"/>
            </a:solidFill>
            <a:prstDash val="solid"/>
          </a:ln>
          <a:effectLst/>
        </p:spPr>
      </p:cxnSp>
      <p:cxnSp>
        <p:nvCxnSpPr>
          <p:cNvPr id="211" name="Elbow Connector 210"/>
          <p:cNvCxnSpPr>
            <a:endCxn id="100" idx="0"/>
          </p:cNvCxnSpPr>
          <p:nvPr/>
        </p:nvCxnSpPr>
        <p:spPr>
          <a:xfrm rot="16200000" flipV="1">
            <a:off x="2272481" y="2142394"/>
            <a:ext cx="321350" cy="82732"/>
          </a:xfrm>
          <a:prstGeom prst="bentConnector3">
            <a:avLst>
              <a:gd name="adj1" fmla="val 53393"/>
            </a:avLst>
          </a:prstGeom>
          <a:ln w="12700">
            <a:solidFill>
              <a:srgbClr val="6F99ED"/>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rmAutofit/>
          </a:bodyPr>
          <a:lstStyle/>
          <a:p>
            <a:r>
              <a:rPr lang="en-US" sz="1800" dirty="0"/>
              <a:t>..delivered over next 24 months. </a:t>
            </a:r>
          </a:p>
        </p:txBody>
      </p:sp>
      <p:grpSp>
        <p:nvGrpSpPr>
          <p:cNvPr id="4" name="Group 3"/>
          <p:cNvGrpSpPr/>
          <p:nvPr/>
        </p:nvGrpSpPr>
        <p:grpSpPr>
          <a:xfrm>
            <a:off x="129803" y="4248844"/>
            <a:ext cx="8958189" cy="453356"/>
            <a:chOff x="498877" y="5314396"/>
            <a:chExt cx="11413723" cy="913383"/>
          </a:xfrm>
        </p:grpSpPr>
        <p:sp>
          <p:nvSpPr>
            <p:cNvPr id="5" name="Chevron 4"/>
            <p:cNvSpPr/>
            <p:nvPr/>
          </p:nvSpPr>
          <p:spPr>
            <a:xfrm>
              <a:off x="2241179" y="5314396"/>
              <a:ext cx="2155364" cy="913383"/>
            </a:xfrm>
            <a:prstGeom prst="chevron">
              <a:avLst/>
            </a:prstGeom>
            <a:solidFill>
              <a:schemeClr val="tx2">
                <a:lumMod val="20000"/>
                <a:lumOff val="80000"/>
              </a:schemeClr>
            </a:solidFill>
            <a:ln>
              <a:solidFill>
                <a:srgbClr val="CCCCCC"/>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68580" rtlCol="0" anchor="ctr"/>
            <a:lstStyle/>
            <a:p>
              <a:pPr algn="ctr" defTabSz="340937">
                <a:defRPr/>
              </a:pPr>
              <a:endParaRPr lang="en-US" sz="788" b="1" dirty="0">
                <a:solidFill>
                  <a:prstClr val="black"/>
                </a:solidFill>
                <a:latin typeface="Calibri" panose="020F0502020204030204" pitchFamily="34" charset="0"/>
              </a:endParaRPr>
            </a:p>
          </p:txBody>
        </p:sp>
        <p:sp>
          <p:nvSpPr>
            <p:cNvPr id="6" name="Pentagon 5"/>
            <p:cNvSpPr/>
            <p:nvPr/>
          </p:nvSpPr>
          <p:spPr>
            <a:xfrm>
              <a:off x="498877" y="5314396"/>
              <a:ext cx="2032463" cy="898309"/>
            </a:xfrm>
            <a:prstGeom prst="homePlate">
              <a:avLst/>
            </a:prstGeom>
            <a:solidFill>
              <a:schemeClr val="tx2"/>
            </a:solidFill>
            <a:ln>
              <a:solidFill>
                <a:schemeClr val="tx2"/>
              </a:solidFill>
            </a:ln>
          </p:spPr>
          <p:style>
            <a:lnRef idx="3">
              <a:schemeClr val="lt1"/>
            </a:lnRef>
            <a:fillRef idx="1">
              <a:schemeClr val="accent3"/>
            </a:fillRef>
            <a:effectRef idx="1">
              <a:schemeClr val="accent3"/>
            </a:effectRef>
            <a:fontRef idx="minor">
              <a:schemeClr val="lt1"/>
            </a:fontRef>
          </p:style>
          <p:txBody>
            <a:bodyPr lIns="51435" tIns="25718" rIns="51435" bIns="25718" rtlCol="0" anchor="ctr"/>
            <a:lstStyle/>
            <a:p>
              <a:pPr algn="ctr" defTabSz="340937">
                <a:defRPr/>
              </a:pPr>
              <a:r>
                <a:rPr lang="en-US" sz="1500" b="1" dirty="0">
                  <a:solidFill>
                    <a:prstClr val="white"/>
                  </a:solidFill>
                  <a:latin typeface="Calibri" panose="020F0502020204030204" pitchFamily="34" charset="0"/>
                </a:rPr>
                <a:t>Key Outcomes</a:t>
              </a:r>
            </a:p>
          </p:txBody>
        </p:sp>
        <p:sp>
          <p:nvSpPr>
            <p:cNvPr id="7" name="TextBox 45"/>
            <p:cNvSpPr txBox="1">
              <a:spLocks noChangeArrowheads="1"/>
            </p:cNvSpPr>
            <p:nvPr/>
          </p:nvSpPr>
          <p:spPr bwMode="auto">
            <a:xfrm>
              <a:off x="2447613" y="5422294"/>
              <a:ext cx="1840671" cy="697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Ins="0" anchor="ctr">
              <a:spAutoFit/>
            </a:bodyPr>
            <a:lstStyle>
              <a:lvl1pPr eaLnBrk="0" hangingPunct="0">
                <a:defRPr>
                  <a:solidFill>
                    <a:schemeClr val="tx1"/>
                  </a:solidFill>
                  <a:latin typeface="Calibri" pitchFamily="-112" charset="0"/>
                  <a:ea typeface="ＭＳ Ｐゴシック" pitchFamily="-112" charset="-128"/>
                </a:defRPr>
              </a:lvl1pPr>
              <a:lvl2pPr marL="742950" indent="-285750" eaLnBrk="0" hangingPunct="0">
                <a:defRPr>
                  <a:solidFill>
                    <a:schemeClr val="tx1"/>
                  </a:solidFill>
                  <a:latin typeface="Calibri" pitchFamily="-112" charset="0"/>
                  <a:ea typeface="ＭＳ Ｐゴシック" pitchFamily="-112" charset="-128"/>
                </a:defRPr>
              </a:lvl2pPr>
              <a:lvl3pPr marL="1143000" indent="-228600" eaLnBrk="0" hangingPunct="0">
                <a:defRPr>
                  <a:solidFill>
                    <a:schemeClr val="tx1"/>
                  </a:solidFill>
                  <a:latin typeface="Calibri" pitchFamily="-112" charset="0"/>
                  <a:ea typeface="ＭＳ Ｐゴシック" pitchFamily="-112" charset="-128"/>
                </a:defRPr>
              </a:lvl3pPr>
              <a:lvl4pPr marL="1600200" indent="-228600" eaLnBrk="0" hangingPunct="0">
                <a:defRPr>
                  <a:solidFill>
                    <a:schemeClr val="tx1"/>
                  </a:solidFill>
                  <a:latin typeface="Calibri" pitchFamily="-112" charset="0"/>
                  <a:ea typeface="ＭＳ Ｐゴシック" pitchFamily="-112" charset="-128"/>
                </a:defRPr>
              </a:lvl4pPr>
              <a:lvl5pPr marL="2057400" indent="-228600" eaLnBrk="0" hangingPunct="0">
                <a:defRPr>
                  <a:solidFill>
                    <a:schemeClr val="tx1"/>
                  </a:solidFill>
                  <a:latin typeface="Calibri" pitchFamily="-112" charset="0"/>
                  <a:ea typeface="ＭＳ Ｐゴシック" pitchFamily="-112" charset="-128"/>
                </a:defRPr>
              </a:lvl5pPr>
              <a:lvl6pPr marL="2514600" indent="-228600" defTabSz="457200" eaLnBrk="0" fontAlgn="base" hangingPunct="0">
                <a:spcBef>
                  <a:spcPct val="0"/>
                </a:spcBef>
                <a:spcAft>
                  <a:spcPct val="0"/>
                </a:spcAft>
                <a:defRPr>
                  <a:solidFill>
                    <a:schemeClr val="tx1"/>
                  </a:solidFill>
                  <a:latin typeface="Calibri" pitchFamily="-112" charset="0"/>
                  <a:ea typeface="ＭＳ Ｐゴシック" pitchFamily="-112" charset="-128"/>
                </a:defRPr>
              </a:lvl6pPr>
              <a:lvl7pPr marL="2971800" indent="-228600" defTabSz="457200" eaLnBrk="0" fontAlgn="base" hangingPunct="0">
                <a:spcBef>
                  <a:spcPct val="0"/>
                </a:spcBef>
                <a:spcAft>
                  <a:spcPct val="0"/>
                </a:spcAft>
                <a:defRPr>
                  <a:solidFill>
                    <a:schemeClr val="tx1"/>
                  </a:solidFill>
                  <a:latin typeface="Calibri" pitchFamily="-112" charset="0"/>
                  <a:ea typeface="ＭＳ Ｐゴシック" pitchFamily="-112" charset="-128"/>
                </a:defRPr>
              </a:lvl7pPr>
              <a:lvl8pPr marL="3429000" indent="-228600" defTabSz="457200" eaLnBrk="0" fontAlgn="base" hangingPunct="0">
                <a:spcBef>
                  <a:spcPct val="0"/>
                </a:spcBef>
                <a:spcAft>
                  <a:spcPct val="0"/>
                </a:spcAft>
                <a:defRPr>
                  <a:solidFill>
                    <a:schemeClr val="tx1"/>
                  </a:solidFill>
                  <a:latin typeface="Calibri" pitchFamily="-112" charset="0"/>
                  <a:ea typeface="ＭＳ Ｐゴシック" pitchFamily="-112" charset="-128"/>
                </a:defRPr>
              </a:lvl8pPr>
              <a:lvl9pPr marL="3886200" indent="-228600" defTabSz="457200" eaLnBrk="0" fontAlgn="base" hangingPunct="0">
                <a:spcBef>
                  <a:spcPct val="0"/>
                </a:spcBef>
                <a:spcAft>
                  <a:spcPct val="0"/>
                </a:spcAft>
                <a:defRPr>
                  <a:solidFill>
                    <a:schemeClr val="tx1"/>
                  </a:solidFill>
                  <a:latin typeface="Calibri" pitchFamily="-112" charset="0"/>
                  <a:ea typeface="ＭＳ Ｐゴシック" pitchFamily="-112" charset="-128"/>
                </a:defRPr>
              </a:lvl9pPr>
            </a:lstStyle>
            <a:p>
              <a:pPr algn="ctr" defTabSz="340937">
                <a:defRPr/>
              </a:pPr>
              <a:r>
                <a:rPr lang="en-US" sz="825" b="1" dirty="0">
                  <a:solidFill>
                    <a:prstClr val="black"/>
                  </a:solidFill>
                  <a:latin typeface="Calibri" panose="020F0502020204030204" pitchFamily="34" charset="0"/>
                </a:rPr>
                <a:t> Strategic &amp; Tactical Priorities, Implementation Roadmap</a:t>
              </a:r>
            </a:p>
          </p:txBody>
        </p:sp>
        <p:sp>
          <p:nvSpPr>
            <p:cNvPr id="8" name="Chevron 7"/>
            <p:cNvSpPr/>
            <p:nvPr/>
          </p:nvSpPr>
          <p:spPr>
            <a:xfrm>
              <a:off x="4089529" y="5314396"/>
              <a:ext cx="2278019" cy="913383"/>
            </a:xfrm>
            <a:prstGeom prst="chevron">
              <a:avLst/>
            </a:prstGeom>
            <a:solidFill>
              <a:schemeClr val="accent3">
                <a:lumMod val="60000"/>
                <a:lumOff val="40000"/>
              </a:schemeClr>
            </a:solidFill>
            <a:ln>
              <a:solidFill>
                <a:srgbClr val="88AAFF"/>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68580" rtlCol="0" anchor="ctr"/>
            <a:lstStyle/>
            <a:p>
              <a:pPr algn="ctr" defTabSz="340937">
                <a:defRPr/>
              </a:pPr>
              <a:endParaRPr lang="en-US" sz="788" b="1" dirty="0">
                <a:solidFill>
                  <a:prstClr val="black"/>
                </a:solidFill>
                <a:latin typeface="Calibri" panose="020F0502020204030204" pitchFamily="34" charset="0"/>
              </a:endParaRPr>
            </a:p>
          </p:txBody>
        </p:sp>
        <p:sp>
          <p:nvSpPr>
            <p:cNvPr id="9" name="TextBox 45"/>
            <p:cNvSpPr txBox="1">
              <a:spLocks noChangeArrowheads="1"/>
            </p:cNvSpPr>
            <p:nvPr/>
          </p:nvSpPr>
          <p:spPr bwMode="auto">
            <a:xfrm>
              <a:off x="4502344" y="5422296"/>
              <a:ext cx="1636502" cy="697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Ins="0" anchor="ctr">
              <a:spAutoFit/>
            </a:bodyPr>
            <a:lstStyle>
              <a:lvl1pPr eaLnBrk="0" hangingPunct="0">
                <a:defRPr>
                  <a:solidFill>
                    <a:schemeClr val="tx1"/>
                  </a:solidFill>
                  <a:latin typeface="Calibri" pitchFamily="-112" charset="0"/>
                  <a:ea typeface="ＭＳ Ｐゴシック" pitchFamily="-112" charset="-128"/>
                </a:defRPr>
              </a:lvl1pPr>
              <a:lvl2pPr marL="742950" indent="-285750" eaLnBrk="0" hangingPunct="0">
                <a:defRPr>
                  <a:solidFill>
                    <a:schemeClr val="tx1"/>
                  </a:solidFill>
                  <a:latin typeface="Calibri" pitchFamily="-112" charset="0"/>
                  <a:ea typeface="ＭＳ Ｐゴシック" pitchFamily="-112" charset="-128"/>
                </a:defRPr>
              </a:lvl2pPr>
              <a:lvl3pPr marL="1143000" indent="-228600" eaLnBrk="0" hangingPunct="0">
                <a:defRPr>
                  <a:solidFill>
                    <a:schemeClr val="tx1"/>
                  </a:solidFill>
                  <a:latin typeface="Calibri" pitchFamily="-112" charset="0"/>
                  <a:ea typeface="ＭＳ Ｐゴシック" pitchFamily="-112" charset="-128"/>
                </a:defRPr>
              </a:lvl3pPr>
              <a:lvl4pPr marL="1600200" indent="-228600" eaLnBrk="0" hangingPunct="0">
                <a:defRPr>
                  <a:solidFill>
                    <a:schemeClr val="tx1"/>
                  </a:solidFill>
                  <a:latin typeface="Calibri" pitchFamily="-112" charset="0"/>
                  <a:ea typeface="ＭＳ Ｐゴシック" pitchFamily="-112" charset="-128"/>
                </a:defRPr>
              </a:lvl4pPr>
              <a:lvl5pPr marL="2057400" indent="-228600" eaLnBrk="0" hangingPunct="0">
                <a:defRPr>
                  <a:solidFill>
                    <a:schemeClr val="tx1"/>
                  </a:solidFill>
                  <a:latin typeface="Calibri" pitchFamily="-112" charset="0"/>
                  <a:ea typeface="ＭＳ Ｐゴシック" pitchFamily="-112" charset="-128"/>
                </a:defRPr>
              </a:lvl5pPr>
              <a:lvl6pPr marL="2514600" indent="-228600" defTabSz="457200" eaLnBrk="0" fontAlgn="base" hangingPunct="0">
                <a:spcBef>
                  <a:spcPct val="0"/>
                </a:spcBef>
                <a:spcAft>
                  <a:spcPct val="0"/>
                </a:spcAft>
                <a:defRPr>
                  <a:solidFill>
                    <a:schemeClr val="tx1"/>
                  </a:solidFill>
                  <a:latin typeface="Calibri" pitchFamily="-112" charset="0"/>
                  <a:ea typeface="ＭＳ Ｐゴシック" pitchFamily="-112" charset="-128"/>
                </a:defRPr>
              </a:lvl6pPr>
              <a:lvl7pPr marL="2971800" indent="-228600" defTabSz="457200" eaLnBrk="0" fontAlgn="base" hangingPunct="0">
                <a:spcBef>
                  <a:spcPct val="0"/>
                </a:spcBef>
                <a:spcAft>
                  <a:spcPct val="0"/>
                </a:spcAft>
                <a:defRPr>
                  <a:solidFill>
                    <a:schemeClr val="tx1"/>
                  </a:solidFill>
                  <a:latin typeface="Calibri" pitchFamily="-112" charset="0"/>
                  <a:ea typeface="ＭＳ Ｐゴシック" pitchFamily="-112" charset="-128"/>
                </a:defRPr>
              </a:lvl7pPr>
              <a:lvl8pPr marL="3429000" indent="-228600" defTabSz="457200" eaLnBrk="0" fontAlgn="base" hangingPunct="0">
                <a:spcBef>
                  <a:spcPct val="0"/>
                </a:spcBef>
                <a:spcAft>
                  <a:spcPct val="0"/>
                </a:spcAft>
                <a:defRPr>
                  <a:solidFill>
                    <a:schemeClr val="tx1"/>
                  </a:solidFill>
                  <a:latin typeface="Calibri" pitchFamily="-112" charset="0"/>
                  <a:ea typeface="ＭＳ Ｐゴシック" pitchFamily="-112" charset="-128"/>
                </a:defRPr>
              </a:lvl8pPr>
              <a:lvl9pPr marL="3886200" indent="-228600" defTabSz="457200" eaLnBrk="0" fontAlgn="base" hangingPunct="0">
                <a:spcBef>
                  <a:spcPct val="0"/>
                </a:spcBef>
                <a:spcAft>
                  <a:spcPct val="0"/>
                </a:spcAft>
                <a:defRPr>
                  <a:solidFill>
                    <a:schemeClr val="tx1"/>
                  </a:solidFill>
                  <a:latin typeface="Calibri" pitchFamily="-112" charset="0"/>
                  <a:ea typeface="ＭＳ Ｐゴシック" pitchFamily="-112" charset="-128"/>
                </a:defRPr>
              </a:lvl9pPr>
            </a:lstStyle>
            <a:p>
              <a:pPr algn="ctr" defTabSz="340937"/>
              <a:r>
                <a:rPr lang="en-US" sz="825" b="1" dirty="0">
                  <a:solidFill>
                    <a:prstClr val="black"/>
                  </a:solidFill>
                  <a:latin typeface="Calibri" panose="020F0502020204030204" pitchFamily="34" charset="0"/>
                </a:rPr>
                <a:t>Reliable and Stable Delivery &amp; Operation</a:t>
              </a:r>
            </a:p>
          </p:txBody>
        </p:sp>
        <p:sp>
          <p:nvSpPr>
            <p:cNvPr id="10" name="Chevron 9"/>
            <p:cNvSpPr/>
            <p:nvPr/>
          </p:nvSpPr>
          <p:spPr>
            <a:xfrm>
              <a:off x="6060534" y="5314396"/>
              <a:ext cx="2155364" cy="913382"/>
            </a:xfrm>
            <a:prstGeom prst="chevron">
              <a:avLst/>
            </a:prstGeom>
            <a:solidFill>
              <a:schemeClr val="tx2">
                <a:lumMod val="20000"/>
                <a:lumOff val="80000"/>
              </a:schemeClr>
            </a:solidFill>
            <a:ln>
              <a:solidFill>
                <a:srgbClr val="CCCCCC"/>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68580" rtlCol="0" anchor="ctr"/>
            <a:lstStyle/>
            <a:p>
              <a:pPr algn="ctr" defTabSz="340937">
                <a:defRPr/>
              </a:pPr>
              <a:endParaRPr lang="en-US" sz="788" b="1" dirty="0">
                <a:solidFill>
                  <a:prstClr val="black"/>
                </a:solidFill>
                <a:latin typeface="Calibri" panose="020F0502020204030204" pitchFamily="34" charset="0"/>
              </a:endParaRPr>
            </a:p>
          </p:txBody>
        </p:sp>
        <p:sp>
          <p:nvSpPr>
            <p:cNvPr id="11" name="TextBox 45"/>
            <p:cNvSpPr txBox="1">
              <a:spLocks noChangeArrowheads="1"/>
            </p:cNvSpPr>
            <p:nvPr/>
          </p:nvSpPr>
          <p:spPr bwMode="auto">
            <a:xfrm>
              <a:off x="6375365" y="5446249"/>
              <a:ext cx="1525702" cy="697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Ins="0" anchor="ctr">
              <a:spAutoFit/>
            </a:bodyPr>
            <a:lstStyle>
              <a:lvl1pPr eaLnBrk="0" hangingPunct="0">
                <a:defRPr>
                  <a:solidFill>
                    <a:schemeClr val="tx1"/>
                  </a:solidFill>
                  <a:latin typeface="Calibri" pitchFamily="-112" charset="0"/>
                  <a:ea typeface="ＭＳ Ｐゴシック" pitchFamily="-112" charset="-128"/>
                </a:defRPr>
              </a:lvl1pPr>
              <a:lvl2pPr marL="742950" indent="-285750" eaLnBrk="0" hangingPunct="0">
                <a:defRPr>
                  <a:solidFill>
                    <a:schemeClr val="tx1"/>
                  </a:solidFill>
                  <a:latin typeface="Calibri" pitchFamily="-112" charset="0"/>
                  <a:ea typeface="ＭＳ Ｐゴシック" pitchFamily="-112" charset="-128"/>
                </a:defRPr>
              </a:lvl2pPr>
              <a:lvl3pPr marL="1143000" indent="-228600" eaLnBrk="0" hangingPunct="0">
                <a:defRPr>
                  <a:solidFill>
                    <a:schemeClr val="tx1"/>
                  </a:solidFill>
                  <a:latin typeface="Calibri" pitchFamily="-112" charset="0"/>
                  <a:ea typeface="ＭＳ Ｐゴシック" pitchFamily="-112" charset="-128"/>
                </a:defRPr>
              </a:lvl3pPr>
              <a:lvl4pPr marL="1600200" indent="-228600" eaLnBrk="0" hangingPunct="0">
                <a:defRPr>
                  <a:solidFill>
                    <a:schemeClr val="tx1"/>
                  </a:solidFill>
                  <a:latin typeface="Calibri" pitchFamily="-112" charset="0"/>
                  <a:ea typeface="ＭＳ Ｐゴシック" pitchFamily="-112" charset="-128"/>
                </a:defRPr>
              </a:lvl4pPr>
              <a:lvl5pPr marL="2057400" indent="-228600" eaLnBrk="0" hangingPunct="0">
                <a:defRPr>
                  <a:solidFill>
                    <a:schemeClr val="tx1"/>
                  </a:solidFill>
                  <a:latin typeface="Calibri" pitchFamily="-112" charset="0"/>
                  <a:ea typeface="ＭＳ Ｐゴシック" pitchFamily="-112" charset="-128"/>
                </a:defRPr>
              </a:lvl5pPr>
              <a:lvl6pPr marL="2514600" indent="-228600" defTabSz="457200" eaLnBrk="0" fontAlgn="base" hangingPunct="0">
                <a:spcBef>
                  <a:spcPct val="0"/>
                </a:spcBef>
                <a:spcAft>
                  <a:spcPct val="0"/>
                </a:spcAft>
                <a:defRPr>
                  <a:solidFill>
                    <a:schemeClr val="tx1"/>
                  </a:solidFill>
                  <a:latin typeface="Calibri" pitchFamily="-112" charset="0"/>
                  <a:ea typeface="ＭＳ Ｐゴシック" pitchFamily="-112" charset="-128"/>
                </a:defRPr>
              </a:lvl6pPr>
              <a:lvl7pPr marL="2971800" indent="-228600" defTabSz="457200" eaLnBrk="0" fontAlgn="base" hangingPunct="0">
                <a:spcBef>
                  <a:spcPct val="0"/>
                </a:spcBef>
                <a:spcAft>
                  <a:spcPct val="0"/>
                </a:spcAft>
                <a:defRPr>
                  <a:solidFill>
                    <a:schemeClr val="tx1"/>
                  </a:solidFill>
                  <a:latin typeface="Calibri" pitchFamily="-112" charset="0"/>
                  <a:ea typeface="ＭＳ Ｐゴシック" pitchFamily="-112" charset="-128"/>
                </a:defRPr>
              </a:lvl7pPr>
              <a:lvl8pPr marL="3429000" indent="-228600" defTabSz="457200" eaLnBrk="0" fontAlgn="base" hangingPunct="0">
                <a:spcBef>
                  <a:spcPct val="0"/>
                </a:spcBef>
                <a:spcAft>
                  <a:spcPct val="0"/>
                </a:spcAft>
                <a:defRPr>
                  <a:solidFill>
                    <a:schemeClr val="tx1"/>
                  </a:solidFill>
                  <a:latin typeface="Calibri" pitchFamily="-112" charset="0"/>
                  <a:ea typeface="ＭＳ Ｐゴシック" pitchFamily="-112" charset="-128"/>
                </a:defRPr>
              </a:lvl8pPr>
              <a:lvl9pPr marL="3886200" indent="-228600" defTabSz="457200" eaLnBrk="0" fontAlgn="base" hangingPunct="0">
                <a:spcBef>
                  <a:spcPct val="0"/>
                </a:spcBef>
                <a:spcAft>
                  <a:spcPct val="0"/>
                </a:spcAft>
                <a:defRPr>
                  <a:solidFill>
                    <a:schemeClr val="tx1"/>
                  </a:solidFill>
                  <a:latin typeface="Calibri" pitchFamily="-112" charset="0"/>
                  <a:ea typeface="ＭＳ Ｐゴシック" pitchFamily="-112" charset="-128"/>
                </a:defRPr>
              </a:lvl9pPr>
            </a:lstStyle>
            <a:p>
              <a:pPr algn="ctr" defTabSz="340937"/>
              <a:r>
                <a:rPr lang="en-US" sz="825" b="1" dirty="0">
                  <a:solidFill>
                    <a:prstClr val="black"/>
                  </a:solidFill>
                  <a:latin typeface="Calibri" panose="020F0502020204030204" pitchFamily="34" charset="0"/>
                </a:rPr>
                <a:t>Increased Speed to Market</a:t>
              </a:r>
            </a:p>
          </p:txBody>
        </p:sp>
        <p:sp>
          <p:nvSpPr>
            <p:cNvPr id="12" name="Chevron 11"/>
            <p:cNvSpPr/>
            <p:nvPr/>
          </p:nvSpPr>
          <p:spPr>
            <a:xfrm>
              <a:off x="7908885" y="5314396"/>
              <a:ext cx="2155364" cy="913382"/>
            </a:xfrm>
            <a:prstGeom prst="chevron">
              <a:avLst/>
            </a:prstGeom>
            <a:solidFill>
              <a:schemeClr val="accent3">
                <a:lumMod val="60000"/>
                <a:lumOff val="40000"/>
              </a:schemeClr>
            </a:solidFill>
            <a:ln>
              <a:solidFill>
                <a:srgbClr val="88AAFF"/>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68580" rtlCol="0" anchor="ctr"/>
            <a:lstStyle/>
            <a:p>
              <a:pPr algn="ctr" defTabSz="340937">
                <a:defRPr/>
              </a:pPr>
              <a:endParaRPr lang="en-US" sz="788" b="1" dirty="0">
                <a:solidFill>
                  <a:prstClr val="black"/>
                </a:solidFill>
                <a:latin typeface="Calibri" panose="020F0502020204030204" pitchFamily="34" charset="0"/>
              </a:endParaRPr>
            </a:p>
          </p:txBody>
        </p:sp>
        <p:sp>
          <p:nvSpPr>
            <p:cNvPr id="13" name="TextBox 45"/>
            <p:cNvSpPr txBox="1">
              <a:spLocks noChangeArrowheads="1"/>
            </p:cNvSpPr>
            <p:nvPr/>
          </p:nvSpPr>
          <p:spPr bwMode="auto">
            <a:xfrm>
              <a:off x="8160755" y="5550182"/>
              <a:ext cx="1596483" cy="441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Ins="0" anchor="ctr">
              <a:spAutoFit/>
            </a:bodyPr>
            <a:lstStyle>
              <a:lvl1pPr eaLnBrk="0" hangingPunct="0">
                <a:defRPr>
                  <a:solidFill>
                    <a:schemeClr val="tx1"/>
                  </a:solidFill>
                  <a:latin typeface="Calibri" pitchFamily="-112" charset="0"/>
                  <a:ea typeface="ＭＳ Ｐゴシック" pitchFamily="-112" charset="-128"/>
                </a:defRPr>
              </a:lvl1pPr>
              <a:lvl2pPr marL="742950" indent="-285750" eaLnBrk="0" hangingPunct="0">
                <a:defRPr>
                  <a:solidFill>
                    <a:schemeClr val="tx1"/>
                  </a:solidFill>
                  <a:latin typeface="Calibri" pitchFamily="-112" charset="0"/>
                  <a:ea typeface="ＭＳ Ｐゴシック" pitchFamily="-112" charset="-128"/>
                </a:defRPr>
              </a:lvl2pPr>
              <a:lvl3pPr marL="1143000" indent="-228600" eaLnBrk="0" hangingPunct="0">
                <a:defRPr>
                  <a:solidFill>
                    <a:schemeClr val="tx1"/>
                  </a:solidFill>
                  <a:latin typeface="Calibri" pitchFamily="-112" charset="0"/>
                  <a:ea typeface="ＭＳ Ｐゴシック" pitchFamily="-112" charset="-128"/>
                </a:defRPr>
              </a:lvl3pPr>
              <a:lvl4pPr marL="1600200" indent="-228600" eaLnBrk="0" hangingPunct="0">
                <a:defRPr>
                  <a:solidFill>
                    <a:schemeClr val="tx1"/>
                  </a:solidFill>
                  <a:latin typeface="Calibri" pitchFamily="-112" charset="0"/>
                  <a:ea typeface="ＭＳ Ｐゴシック" pitchFamily="-112" charset="-128"/>
                </a:defRPr>
              </a:lvl4pPr>
              <a:lvl5pPr marL="2057400" indent="-228600" eaLnBrk="0" hangingPunct="0">
                <a:defRPr>
                  <a:solidFill>
                    <a:schemeClr val="tx1"/>
                  </a:solidFill>
                  <a:latin typeface="Calibri" pitchFamily="-112" charset="0"/>
                  <a:ea typeface="ＭＳ Ｐゴシック" pitchFamily="-112" charset="-128"/>
                </a:defRPr>
              </a:lvl5pPr>
              <a:lvl6pPr marL="2514600" indent="-228600" defTabSz="457200" eaLnBrk="0" fontAlgn="base" hangingPunct="0">
                <a:spcBef>
                  <a:spcPct val="0"/>
                </a:spcBef>
                <a:spcAft>
                  <a:spcPct val="0"/>
                </a:spcAft>
                <a:defRPr>
                  <a:solidFill>
                    <a:schemeClr val="tx1"/>
                  </a:solidFill>
                  <a:latin typeface="Calibri" pitchFamily="-112" charset="0"/>
                  <a:ea typeface="ＭＳ Ｐゴシック" pitchFamily="-112" charset="-128"/>
                </a:defRPr>
              </a:lvl6pPr>
              <a:lvl7pPr marL="2971800" indent="-228600" defTabSz="457200" eaLnBrk="0" fontAlgn="base" hangingPunct="0">
                <a:spcBef>
                  <a:spcPct val="0"/>
                </a:spcBef>
                <a:spcAft>
                  <a:spcPct val="0"/>
                </a:spcAft>
                <a:defRPr>
                  <a:solidFill>
                    <a:schemeClr val="tx1"/>
                  </a:solidFill>
                  <a:latin typeface="Calibri" pitchFamily="-112" charset="0"/>
                  <a:ea typeface="ＭＳ Ｐゴシック" pitchFamily="-112" charset="-128"/>
                </a:defRPr>
              </a:lvl7pPr>
              <a:lvl8pPr marL="3429000" indent="-228600" defTabSz="457200" eaLnBrk="0" fontAlgn="base" hangingPunct="0">
                <a:spcBef>
                  <a:spcPct val="0"/>
                </a:spcBef>
                <a:spcAft>
                  <a:spcPct val="0"/>
                </a:spcAft>
                <a:defRPr>
                  <a:solidFill>
                    <a:schemeClr val="tx1"/>
                  </a:solidFill>
                  <a:latin typeface="Calibri" pitchFamily="-112" charset="0"/>
                  <a:ea typeface="ＭＳ Ｐゴシック" pitchFamily="-112" charset="-128"/>
                </a:defRPr>
              </a:lvl8pPr>
              <a:lvl9pPr marL="3886200" indent="-228600" defTabSz="457200" eaLnBrk="0" fontAlgn="base" hangingPunct="0">
                <a:spcBef>
                  <a:spcPct val="0"/>
                </a:spcBef>
                <a:spcAft>
                  <a:spcPct val="0"/>
                </a:spcAft>
                <a:defRPr>
                  <a:solidFill>
                    <a:schemeClr val="tx1"/>
                  </a:solidFill>
                  <a:latin typeface="Calibri" pitchFamily="-112" charset="0"/>
                  <a:ea typeface="ＭＳ Ｐゴシック" pitchFamily="-112" charset="-128"/>
                </a:defRPr>
              </a:lvl9pPr>
            </a:lstStyle>
            <a:p>
              <a:pPr algn="ctr" defTabSz="340937"/>
              <a:r>
                <a:rPr lang="en-US" sz="825" b="1" dirty="0">
                  <a:solidFill>
                    <a:prstClr val="black"/>
                  </a:solidFill>
                  <a:latin typeface="Calibri" panose="020F0502020204030204" pitchFamily="34" charset="0"/>
                </a:rPr>
                <a:t>Future Proofing</a:t>
              </a:r>
            </a:p>
          </p:txBody>
        </p:sp>
        <p:sp>
          <p:nvSpPr>
            <p:cNvPr id="14" name="Chevron 13"/>
            <p:cNvSpPr/>
            <p:nvPr/>
          </p:nvSpPr>
          <p:spPr>
            <a:xfrm>
              <a:off x="9757236" y="5314396"/>
              <a:ext cx="2155364" cy="913382"/>
            </a:xfrm>
            <a:prstGeom prst="chevron">
              <a:avLst/>
            </a:prstGeom>
            <a:solidFill>
              <a:schemeClr val="tx2">
                <a:lumMod val="20000"/>
                <a:lumOff val="80000"/>
              </a:schemeClr>
            </a:solidFill>
            <a:ln>
              <a:solidFill>
                <a:srgbClr val="CCCCCC"/>
              </a:solidFill>
            </a:ln>
          </p:spPr>
          <p:style>
            <a:lnRef idx="2">
              <a:schemeClr val="accent3">
                <a:shade val="50000"/>
              </a:schemeClr>
            </a:lnRef>
            <a:fillRef idx="1">
              <a:schemeClr val="accent3"/>
            </a:fillRef>
            <a:effectRef idx="0">
              <a:schemeClr val="accent3"/>
            </a:effectRef>
            <a:fontRef idx="minor">
              <a:schemeClr val="lt1"/>
            </a:fontRef>
          </p:style>
          <p:txBody>
            <a:bodyPr lIns="0" tIns="0" rIns="0" bIns="68580" rtlCol="0" anchor="ctr"/>
            <a:lstStyle/>
            <a:p>
              <a:pPr algn="ctr" defTabSz="340937">
                <a:defRPr/>
              </a:pPr>
              <a:endParaRPr lang="en-US" sz="788" b="1" dirty="0">
                <a:solidFill>
                  <a:prstClr val="black"/>
                </a:solidFill>
                <a:latin typeface="Calibri" panose="020F0502020204030204" pitchFamily="34" charset="0"/>
              </a:endParaRPr>
            </a:p>
          </p:txBody>
        </p:sp>
        <p:sp>
          <p:nvSpPr>
            <p:cNvPr id="15" name="TextBox 45"/>
            <p:cNvSpPr txBox="1">
              <a:spLocks noChangeArrowheads="1"/>
            </p:cNvSpPr>
            <p:nvPr/>
          </p:nvSpPr>
          <p:spPr bwMode="auto">
            <a:xfrm>
              <a:off x="9957143" y="5422290"/>
              <a:ext cx="1648445" cy="697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Ins="0" anchor="ctr">
              <a:spAutoFit/>
            </a:bodyPr>
            <a:lstStyle>
              <a:lvl1pPr eaLnBrk="0" hangingPunct="0">
                <a:defRPr>
                  <a:solidFill>
                    <a:schemeClr val="tx1"/>
                  </a:solidFill>
                  <a:latin typeface="Calibri" pitchFamily="-112" charset="0"/>
                  <a:ea typeface="ＭＳ Ｐゴシック" pitchFamily="-112" charset="-128"/>
                </a:defRPr>
              </a:lvl1pPr>
              <a:lvl2pPr marL="742950" indent="-285750" eaLnBrk="0" hangingPunct="0">
                <a:defRPr>
                  <a:solidFill>
                    <a:schemeClr val="tx1"/>
                  </a:solidFill>
                  <a:latin typeface="Calibri" pitchFamily="-112" charset="0"/>
                  <a:ea typeface="ＭＳ Ｐゴシック" pitchFamily="-112" charset="-128"/>
                </a:defRPr>
              </a:lvl2pPr>
              <a:lvl3pPr marL="1143000" indent="-228600" eaLnBrk="0" hangingPunct="0">
                <a:defRPr>
                  <a:solidFill>
                    <a:schemeClr val="tx1"/>
                  </a:solidFill>
                  <a:latin typeface="Calibri" pitchFamily="-112" charset="0"/>
                  <a:ea typeface="ＭＳ Ｐゴシック" pitchFamily="-112" charset="-128"/>
                </a:defRPr>
              </a:lvl3pPr>
              <a:lvl4pPr marL="1600200" indent="-228600" eaLnBrk="0" hangingPunct="0">
                <a:defRPr>
                  <a:solidFill>
                    <a:schemeClr val="tx1"/>
                  </a:solidFill>
                  <a:latin typeface="Calibri" pitchFamily="-112" charset="0"/>
                  <a:ea typeface="ＭＳ Ｐゴシック" pitchFamily="-112" charset="-128"/>
                </a:defRPr>
              </a:lvl4pPr>
              <a:lvl5pPr marL="2057400" indent="-228600" eaLnBrk="0" hangingPunct="0">
                <a:defRPr>
                  <a:solidFill>
                    <a:schemeClr val="tx1"/>
                  </a:solidFill>
                  <a:latin typeface="Calibri" pitchFamily="-112" charset="0"/>
                  <a:ea typeface="ＭＳ Ｐゴシック" pitchFamily="-112" charset="-128"/>
                </a:defRPr>
              </a:lvl5pPr>
              <a:lvl6pPr marL="2514600" indent="-228600" defTabSz="457200" eaLnBrk="0" fontAlgn="base" hangingPunct="0">
                <a:spcBef>
                  <a:spcPct val="0"/>
                </a:spcBef>
                <a:spcAft>
                  <a:spcPct val="0"/>
                </a:spcAft>
                <a:defRPr>
                  <a:solidFill>
                    <a:schemeClr val="tx1"/>
                  </a:solidFill>
                  <a:latin typeface="Calibri" pitchFamily="-112" charset="0"/>
                  <a:ea typeface="ＭＳ Ｐゴシック" pitchFamily="-112" charset="-128"/>
                </a:defRPr>
              </a:lvl6pPr>
              <a:lvl7pPr marL="2971800" indent="-228600" defTabSz="457200" eaLnBrk="0" fontAlgn="base" hangingPunct="0">
                <a:spcBef>
                  <a:spcPct val="0"/>
                </a:spcBef>
                <a:spcAft>
                  <a:spcPct val="0"/>
                </a:spcAft>
                <a:defRPr>
                  <a:solidFill>
                    <a:schemeClr val="tx1"/>
                  </a:solidFill>
                  <a:latin typeface="Calibri" pitchFamily="-112" charset="0"/>
                  <a:ea typeface="ＭＳ Ｐゴシック" pitchFamily="-112" charset="-128"/>
                </a:defRPr>
              </a:lvl7pPr>
              <a:lvl8pPr marL="3429000" indent="-228600" defTabSz="457200" eaLnBrk="0" fontAlgn="base" hangingPunct="0">
                <a:spcBef>
                  <a:spcPct val="0"/>
                </a:spcBef>
                <a:spcAft>
                  <a:spcPct val="0"/>
                </a:spcAft>
                <a:defRPr>
                  <a:solidFill>
                    <a:schemeClr val="tx1"/>
                  </a:solidFill>
                  <a:latin typeface="Calibri" pitchFamily="-112" charset="0"/>
                  <a:ea typeface="ＭＳ Ｐゴシック" pitchFamily="-112" charset="-128"/>
                </a:defRPr>
              </a:lvl8pPr>
              <a:lvl9pPr marL="3886200" indent="-228600" defTabSz="457200" eaLnBrk="0" fontAlgn="base" hangingPunct="0">
                <a:spcBef>
                  <a:spcPct val="0"/>
                </a:spcBef>
                <a:spcAft>
                  <a:spcPct val="0"/>
                </a:spcAft>
                <a:defRPr>
                  <a:solidFill>
                    <a:schemeClr val="tx1"/>
                  </a:solidFill>
                  <a:latin typeface="Calibri" pitchFamily="-112" charset="0"/>
                  <a:ea typeface="ＭＳ Ｐゴシック" pitchFamily="-112" charset="-128"/>
                </a:defRPr>
              </a:lvl9pPr>
            </a:lstStyle>
            <a:p>
              <a:pPr algn="ctr" defTabSz="255899"/>
              <a:r>
                <a:rPr lang="en-US" sz="825" b="1" dirty="0">
                  <a:solidFill>
                    <a:prstClr val="black"/>
                  </a:solidFill>
                  <a:latin typeface="Calibri" panose="020F0502020204030204" pitchFamily="34" charset="0"/>
                </a:rPr>
                <a:t>Growth Driven by Digital &amp; Data</a:t>
              </a:r>
            </a:p>
          </p:txBody>
        </p:sp>
      </p:grpSp>
      <p:sp>
        <p:nvSpPr>
          <p:cNvPr id="16" name="Down Arrow 15"/>
          <p:cNvSpPr/>
          <p:nvPr/>
        </p:nvSpPr>
        <p:spPr>
          <a:xfrm>
            <a:off x="2193533" y="4007305"/>
            <a:ext cx="276711" cy="224558"/>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486" tIns="34243" rIns="68486" bIns="34243" rtlCol="0" anchor="ctr"/>
          <a:lstStyle/>
          <a:p>
            <a:pPr algn="ctr" defTabSz="340937">
              <a:defRPr/>
            </a:pPr>
            <a:endParaRPr lang="en-US" dirty="0">
              <a:solidFill>
                <a:prstClr val="white"/>
              </a:solidFill>
              <a:latin typeface="Calibri" panose="020F0502020204030204" pitchFamily="34" charset="0"/>
            </a:endParaRPr>
          </a:p>
        </p:txBody>
      </p:sp>
      <p:sp>
        <p:nvSpPr>
          <p:cNvPr id="17" name="Down Arrow 16"/>
          <p:cNvSpPr/>
          <p:nvPr/>
        </p:nvSpPr>
        <p:spPr>
          <a:xfrm>
            <a:off x="6630998" y="4018443"/>
            <a:ext cx="276711" cy="224558"/>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486" tIns="34243" rIns="68486" bIns="34243" rtlCol="0" anchor="ctr"/>
          <a:lstStyle/>
          <a:p>
            <a:pPr algn="ctr" defTabSz="340937">
              <a:defRPr/>
            </a:pPr>
            <a:endParaRPr lang="en-US" dirty="0">
              <a:solidFill>
                <a:prstClr val="white"/>
              </a:solidFill>
              <a:latin typeface="Calibri" panose="020F0502020204030204" pitchFamily="34" charset="0"/>
            </a:endParaRPr>
          </a:p>
        </p:txBody>
      </p:sp>
      <p:sp>
        <p:nvSpPr>
          <p:cNvPr id="18" name="TextBox 17"/>
          <p:cNvSpPr txBox="1"/>
          <p:nvPr/>
        </p:nvSpPr>
        <p:spPr>
          <a:xfrm>
            <a:off x="2061720" y="3784799"/>
            <a:ext cx="540335" cy="170787"/>
          </a:xfrm>
          <a:prstGeom prst="roundRect">
            <a:avLst/>
          </a:prstGeom>
          <a:solidFill>
            <a:sysClr val="window" lastClr="FFFFFF"/>
          </a:solidFill>
          <a:ln w="12700" cap="flat" cmpd="sng" algn="ctr">
            <a:solidFill>
              <a:schemeClr val="accent1"/>
            </a:solidFill>
            <a:prstDash val="solid"/>
            <a:miter lim="800000"/>
          </a:ln>
          <a:effectLst/>
        </p:spPr>
        <p:txBody>
          <a:bodyPr wrap="none" lIns="38555" tIns="19286" rIns="38555" bIns="19286" rtlCol="0" anchor="ctr">
            <a:spAutoFit/>
          </a:bodyPr>
          <a:lstStyle/>
          <a:p>
            <a:pPr algn="ctr" defTabSz="385490">
              <a:defRPr/>
            </a:pPr>
            <a:r>
              <a:rPr lang="en-US" sz="750" kern="0" dirty="0">
                <a:solidFill>
                  <a:prstClr val="black"/>
                </a:solidFill>
                <a:latin typeface="Calibri" panose="020F0502020204030204" pitchFamily="34" charset="0"/>
                <a:ea typeface="ＭＳ Ｐゴシック" pitchFamily="-112" charset="-128"/>
                <a:cs typeface="Arial" charset="0"/>
              </a:rPr>
              <a:t>3-9 months</a:t>
            </a:r>
          </a:p>
        </p:txBody>
      </p:sp>
      <p:sp>
        <p:nvSpPr>
          <p:cNvPr id="19" name="TextBox 18"/>
          <p:cNvSpPr txBox="1"/>
          <p:nvPr/>
        </p:nvSpPr>
        <p:spPr>
          <a:xfrm>
            <a:off x="4340953" y="3775640"/>
            <a:ext cx="584277" cy="170787"/>
          </a:xfrm>
          <a:prstGeom prst="roundRect">
            <a:avLst/>
          </a:prstGeom>
          <a:solidFill>
            <a:sysClr val="window" lastClr="FFFFFF"/>
          </a:solidFill>
          <a:ln w="12700" cap="flat" cmpd="sng" algn="ctr">
            <a:solidFill>
              <a:schemeClr val="accent1"/>
            </a:solidFill>
            <a:prstDash val="solid"/>
            <a:miter lim="800000"/>
          </a:ln>
          <a:effectLst/>
        </p:spPr>
        <p:txBody>
          <a:bodyPr wrap="none" lIns="38555" tIns="19286" rIns="38555" bIns="19286" rtlCol="0" anchor="ctr">
            <a:spAutoFit/>
          </a:bodyPr>
          <a:lstStyle/>
          <a:p>
            <a:pPr algn="ctr" defTabSz="385490">
              <a:defRPr/>
            </a:pPr>
            <a:r>
              <a:rPr lang="en-US" sz="750" kern="0" dirty="0">
                <a:solidFill>
                  <a:prstClr val="black"/>
                </a:solidFill>
                <a:latin typeface="Calibri" panose="020F0502020204030204" pitchFamily="34" charset="0"/>
                <a:ea typeface="ＭＳ Ｐゴシック" pitchFamily="-112" charset="-128"/>
                <a:cs typeface="Arial" charset="0"/>
              </a:rPr>
              <a:t>9-18 months</a:t>
            </a:r>
          </a:p>
        </p:txBody>
      </p:sp>
      <p:sp>
        <p:nvSpPr>
          <p:cNvPr id="20" name="TextBox 19"/>
          <p:cNvSpPr txBox="1"/>
          <p:nvPr/>
        </p:nvSpPr>
        <p:spPr>
          <a:xfrm>
            <a:off x="6489292" y="3795938"/>
            <a:ext cx="560130" cy="170787"/>
          </a:xfrm>
          <a:prstGeom prst="roundRect">
            <a:avLst/>
          </a:prstGeom>
          <a:solidFill>
            <a:sysClr val="window" lastClr="FFFFFF"/>
          </a:solidFill>
          <a:ln w="12700" cap="flat" cmpd="sng" algn="ctr">
            <a:solidFill>
              <a:schemeClr val="accent1"/>
            </a:solidFill>
            <a:prstDash val="solid"/>
            <a:miter lim="800000"/>
          </a:ln>
          <a:effectLst/>
        </p:spPr>
        <p:txBody>
          <a:bodyPr wrap="none" lIns="38555" tIns="19286" rIns="38555" bIns="19286" rtlCol="0" anchor="ctr">
            <a:spAutoFit/>
          </a:bodyPr>
          <a:lstStyle/>
          <a:p>
            <a:pPr algn="ctr" defTabSz="385490">
              <a:defRPr/>
            </a:pPr>
            <a:r>
              <a:rPr lang="en-US" sz="750" kern="0" dirty="0">
                <a:solidFill>
                  <a:prstClr val="black"/>
                </a:solidFill>
                <a:latin typeface="Calibri" panose="020F0502020204030204" pitchFamily="34" charset="0"/>
                <a:ea typeface="ＭＳ Ｐゴシック" pitchFamily="-112" charset="-128"/>
                <a:cs typeface="Arial" charset="0"/>
              </a:rPr>
              <a:t>18+ months</a:t>
            </a:r>
          </a:p>
        </p:txBody>
      </p:sp>
      <p:sp>
        <p:nvSpPr>
          <p:cNvPr id="21" name="Down Arrow 20"/>
          <p:cNvSpPr/>
          <p:nvPr/>
        </p:nvSpPr>
        <p:spPr>
          <a:xfrm>
            <a:off x="4494731" y="3998146"/>
            <a:ext cx="276711" cy="224558"/>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486" tIns="34243" rIns="68486" bIns="34243" rtlCol="0" anchor="ctr"/>
          <a:lstStyle/>
          <a:p>
            <a:pPr algn="ctr" defTabSz="340937">
              <a:defRPr/>
            </a:pPr>
            <a:endParaRPr lang="en-US" dirty="0">
              <a:solidFill>
                <a:prstClr val="white"/>
              </a:solidFill>
              <a:latin typeface="Calibri" panose="020F0502020204030204" pitchFamily="34" charset="0"/>
            </a:endParaRPr>
          </a:p>
        </p:txBody>
      </p:sp>
      <p:cxnSp>
        <p:nvCxnSpPr>
          <p:cNvPr id="22" name="Straight Connector 21"/>
          <p:cNvCxnSpPr/>
          <p:nvPr/>
        </p:nvCxnSpPr>
        <p:spPr>
          <a:xfrm>
            <a:off x="1093292" y="2747524"/>
            <a:ext cx="999444" cy="0"/>
          </a:xfrm>
          <a:prstGeom prst="line">
            <a:avLst/>
          </a:prstGeom>
          <a:ln w="38100">
            <a:solidFill>
              <a:srgbClr val="FB7F03"/>
            </a:solidFill>
            <a:prstDash val="sysDash"/>
          </a:ln>
        </p:spPr>
        <p:style>
          <a:lnRef idx="1">
            <a:schemeClr val="accent1"/>
          </a:lnRef>
          <a:fillRef idx="0">
            <a:schemeClr val="accent1"/>
          </a:fillRef>
          <a:effectRef idx="0">
            <a:schemeClr val="accent1"/>
          </a:effectRef>
          <a:fontRef idx="minor">
            <a:schemeClr val="tx1"/>
          </a:fontRef>
        </p:style>
      </p:cxnSp>
      <p:sp>
        <p:nvSpPr>
          <p:cNvPr id="24" name="Pentagon 23"/>
          <p:cNvSpPr/>
          <p:nvPr/>
        </p:nvSpPr>
        <p:spPr>
          <a:xfrm>
            <a:off x="108841" y="2626768"/>
            <a:ext cx="1012301" cy="252476"/>
          </a:xfrm>
          <a:prstGeom prst="homePlate">
            <a:avLst/>
          </a:prstGeom>
          <a:solidFill>
            <a:srgbClr val="FB7F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783">
              <a:defRPr/>
            </a:pPr>
            <a:r>
              <a:rPr lang="en-US" sz="700" b="1" dirty="0">
                <a:solidFill>
                  <a:prstClr val="white"/>
                </a:solidFill>
                <a:latin typeface="Calibri" panose="020F0502020204030204" pitchFamily="34" charset="0"/>
              </a:rPr>
              <a:t>Run Different</a:t>
            </a:r>
          </a:p>
        </p:txBody>
      </p:sp>
      <p:grpSp>
        <p:nvGrpSpPr>
          <p:cNvPr id="25" name="Group 24"/>
          <p:cNvGrpSpPr/>
          <p:nvPr/>
        </p:nvGrpSpPr>
        <p:grpSpPr>
          <a:xfrm>
            <a:off x="101486" y="965716"/>
            <a:ext cx="8786489" cy="680256"/>
            <a:chOff x="219711" y="2861940"/>
            <a:chExt cx="10280014" cy="979562"/>
          </a:xfrm>
        </p:grpSpPr>
        <p:cxnSp>
          <p:nvCxnSpPr>
            <p:cNvPr id="32" name="Straight Connector 31"/>
            <p:cNvCxnSpPr/>
            <p:nvPr/>
          </p:nvCxnSpPr>
          <p:spPr>
            <a:xfrm>
              <a:off x="1371503" y="3404572"/>
              <a:ext cx="1169329" cy="0"/>
            </a:xfrm>
            <a:prstGeom prst="line">
              <a:avLst/>
            </a:prstGeom>
            <a:ln w="38100">
              <a:solidFill>
                <a:srgbClr val="0070C0"/>
              </a:solidFill>
              <a:prstDash val="sysDash"/>
            </a:ln>
          </p:spPr>
          <p:style>
            <a:lnRef idx="1">
              <a:schemeClr val="accent1"/>
            </a:lnRef>
            <a:fillRef idx="0">
              <a:schemeClr val="accent1"/>
            </a:fillRef>
            <a:effectRef idx="0">
              <a:schemeClr val="accent1"/>
            </a:effectRef>
            <a:fontRef idx="minor">
              <a:schemeClr val="tx1"/>
            </a:fontRef>
          </p:style>
        </p:cxnSp>
        <p:sp>
          <p:nvSpPr>
            <p:cNvPr id="26" name="Pentagon 25"/>
            <p:cNvSpPr/>
            <p:nvPr/>
          </p:nvSpPr>
          <p:spPr>
            <a:xfrm>
              <a:off x="219711" y="3221501"/>
              <a:ext cx="1184371" cy="359626"/>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50" b="1" dirty="0">
                  <a:latin typeface="Calibri" panose="020F0502020204030204" pitchFamily="34" charset="0"/>
                </a:rPr>
                <a:t>Land Safe</a:t>
              </a:r>
            </a:p>
          </p:txBody>
        </p:sp>
        <p:cxnSp>
          <p:nvCxnSpPr>
            <p:cNvPr id="27" name="Straight Connector 26"/>
            <p:cNvCxnSpPr/>
            <p:nvPr/>
          </p:nvCxnSpPr>
          <p:spPr>
            <a:xfrm>
              <a:off x="2540829" y="3409353"/>
              <a:ext cx="7958896" cy="14731"/>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1438777" y="3323332"/>
              <a:ext cx="150232" cy="166978"/>
              <a:chOff x="226715" y="2758158"/>
              <a:chExt cx="150232" cy="166978"/>
            </a:xfrm>
          </p:grpSpPr>
          <p:cxnSp>
            <p:nvCxnSpPr>
              <p:cNvPr id="58" name="Elbow Connector 57"/>
              <p:cNvCxnSpPr>
                <a:endCxn id="57" idx="0"/>
              </p:cNvCxnSpPr>
              <p:nvPr/>
            </p:nvCxnSpPr>
            <p:spPr>
              <a:xfrm rot="16200000" flipH="1">
                <a:off x="286474" y="2759547"/>
                <a:ext cx="16746" cy="13968"/>
              </a:xfrm>
              <a:prstGeom prst="bentConnector3">
                <a:avLst>
                  <a:gd name="adj1" fmla="val -1556436"/>
                </a:avLst>
              </a:prstGeom>
              <a:ln w="12700">
                <a:solidFill>
                  <a:srgbClr val="61BBFF"/>
                </a:solidFill>
              </a:ln>
            </p:spPr>
            <p:style>
              <a:lnRef idx="1">
                <a:schemeClr val="accent1"/>
              </a:lnRef>
              <a:fillRef idx="0">
                <a:schemeClr val="accent1"/>
              </a:fillRef>
              <a:effectRef idx="0">
                <a:schemeClr val="accent1"/>
              </a:effectRef>
              <a:fontRef idx="minor">
                <a:schemeClr val="tx1"/>
              </a:fontRef>
            </p:style>
          </p:cxnSp>
          <p:sp>
            <p:nvSpPr>
              <p:cNvPr id="57" name="Oval 56"/>
              <p:cNvSpPr/>
              <p:nvPr/>
            </p:nvSpPr>
            <p:spPr>
              <a:xfrm>
                <a:off x="226715" y="2774904"/>
                <a:ext cx="150232" cy="150232"/>
              </a:xfrm>
              <a:prstGeom prst="ellipse">
                <a:avLst/>
              </a:prstGeom>
              <a:solidFill>
                <a:schemeClr val="bg1">
                  <a:lumMod val="95000"/>
                </a:schemeClr>
              </a:solidFill>
              <a:ln>
                <a:solidFill>
                  <a:srgbClr val="61B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825" dirty="0">
                  <a:solidFill>
                    <a:prstClr val="white"/>
                  </a:solidFill>
                  <a:latin typeface="Calibri" panose="020F0502020204030204" pitchFamily="34" charset="0"/>
                </a:endParaRPr>
              </a:p>
            </p:txBody>
          </p:sp>
        </p:grpSp>
        <p:grpSp>
          <p:nvGrpSpPr>
            <p:cNvPr id="29" name="Group 28"/>
            <p:cNvGrpSpPr/>
            <p:nvPr/>
          </p:nvGrpSpPr>
          <p:grpSpPr>
            <a:xfrm>
              <a:off x="1755302" y="3309809"/>
              <a:ext cx="150232" cy="515354"/>
              <a:chOff x="999867" y="2744635"/>
              <a:chExt cx="150232" cy="515354"/>
            </a:xfrm>
          </p:grpSpPr>
          <p:sp>
            <p:nvSpPr>
              <p:cNvPr id="55" name="Oval 54"/>
              <p:cNvSpPr/>
              <p:nvPr/>
            </p:nvSpPr>
            <p:spPr>
              <a:xfrm>
                <a:off x="999867" y="2744635"/>
                <a:ext cx="150232" cy="150233"/>
              </a:xfrm>
              <a:prstGeom prst="ellipse">
                <a:avLst/>
              </a:prstGeom>
              <a:solidFill>
                <a:schemeClr val="bg1">
                  <a:lumMod val="95000"/>
                </a:schemeClr>
              </a:solidFill>
              <a:ln>
                <a:solidFill>
                  <a:srgbClr val="61B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825" dirty="0">
                  <a:solidFill>
                    <a:prstClr val="white"/>
                  </a:solidFill>
                  <a:latin typeface="Calibri" panose="020F0502020204030204" pitchFamily="34" charset="0"/>
                </a:endParaRPr>
              </a:p>
            </p:txBody>
          </p:sp>
          <p:cxnSp>
            <p:nvCxnSpPr>
              <p:cNvPr id="56" name="Elbow Connector 55"/>
              <p:cNvCxnSpPr>
                <a:stCxn id="55" idx="4"/>
              </p:cNvCxnSpPr>
              <p:nvPr/>
            </p:nvCxnSpPr>
            <p:spPr>
              <a:xfrm rot="16200000" flipH="1">
                <a:off x="901033" y="3068817"/>
                <a:ext cx="365122" cy="17221"/>
              </a:xfrm>
              <a:prstGeom prst="bentConnector3">
                <a:avLst>
                  <a:gd name="adj1" fmla="val 50000"/>
                </a:avLst>
              </a:prstGeom>
              <a:ln w="12700">
                <a:solidFill>
                  <a:srgbClr val="61BBFF"/>
                </a:solidFill>
              </a:ln>
            </p:spPr>
            <p:style>
              <a:lnRef idx="1">
                <a:schemeClr val="accent1"/>
              </a:lnRef>
              <a:fillRef idx="0">
                <a:schemeClr val="accent1"/>
              </a:fillRef>
              <a:effectRef idx="0">
                <a:schemeClr val="accent1"/>
              </a:effectRef>
              <a:fontRef idx="minor">
                <a:schemeClr val="tx1"/>
              </a:fontRef>
            </p:style>
          </p:cxnSp>
        </p:grpSp>
        <p:cxnSp>
          <p:nvCxnSpPr>
            <p:cNvPr id="30" name="Elbow Connector 29"/>
            <p:cNvCxnSpPr/>
            <p:nvPr/>
          </p:nvCxnSpPr>
          <p:spPr>
            <a:xfrm rot="5400000">
              <a:off x="7962187" y="3004778"/>
              <a:ext cx="342412" cy="159956"/>
            </a:xfrm>
            <a:prstGeom prst="bentConnector3">
              <a:avLst>
                <a:gd name="adj1" fmla="val 50000"/>
              </a:avLst>
            </a:prstGeom>
            <a:ln w="25400">
              <a:solidFill>
                <a:srgbClr val="61BBFF"/>
              </a:solidFill>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4353736" y="3290915"/>
              <a:ext cx="199959" cy="199958"/>
            </a:xfrm>
            <a:prstGeom prst="ellipse">
              <a:avLst/>
            </a:prstGeom>
            <a:solidFill>
              <a:schemeClr val="bg1">
                <a:lumMod val="95000"/>
              </a:schemeClr>
            </a:solidFill>
            <a:ln w="50800">
              <a:solidFill>
                <a:srgbClr val="61B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825" dirty="0">
                <a:solidFill>
                  <a:prstClr val="white"/>
                </a:solidFill>
                <a:latin typeface="Calibri" panose="020F0502020204030204" pitchFamily="34" charset="0"/>
              </a:endParaRPr>
            </a:p>
          </p:txBody>
        </p:sp>
        <p:sp>
          <p:nvSpPr>
            <p:cNvPr id="34" name="Oval 33"/>
            <p:cNvSpPr/>
            <p:nvPr/>
          </p:nvSpPr>
          <p:spPr>
            <a:xfrm>
              <a:off x="2872220" y="3287819"/>
              <a:ext cx="150232" cy="150233"/>
            </a:xfrm>
            <a:prstGeom prst="ellipse">
              <a:avLst/>
            </a:prstGeom>
            <a:solidFill>
              <a:schemeClr val="bg1">
                <a:lumMod val="95000"/>
              </a:schemeClr>
            </a:solidFill>
            <a:ln>
              <a:solidFill>
                <a:srgbClr val="61B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825" dirty="0">
                <a:solidFill>
                  <a:prstClr val="white"/>
                </a:solidFill>
                <a:latin typeface="Calibri" panose="020F0502020204030204" pitchFamily="34" charset="0"/>
              </a:endParaRPr>
            </a:p>
          </p:txBody>
        </p:sp>
        <p:cxnSp>
          <p:nvCxnSpPr>
            <p:cNvPr id="37" name="Elbow Connector 36"/>
            <p:cNvCxnSpPr/>
            <p:nvPr/>
          </p:nvCxnSpPr>
          <p:spPr>
            <a:xfrm rot="5400000">
              <a:off x="4271854" y="3082346"/>
              <a:ext cx="502247" cy="61436"/>
            </a:xfrm>
            <a:prstGeom prst="bentConnector3">
              <a:avLst>
                <a:gd name="adj1" fmla="val 50000"/>
              </a:avLst>
            </a:prstGeom>
            <a:ln w="25400">
              <a:solidFill>
                <a:srgbClr val="61BBFF"/>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5581774" y="3322885"/>
              <a:ext cx="199959" cy="199958"/>
            </a:xfrm>
            <a:prstGeom prst="ellipse">
              <a:avLst/>
            </a:prstGeom>
            <a:solidFill>
              <a:schemeClr val="bg1">
                <a:lumMod val="95000"/>
              </a:schemeClr>
            </a:solidFill>
            <a:ln w="50800">
              <a:solidFill>
                <a:srgbClr val="61B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825" dirty="0">
                <a:solidFill>
                  <a:prstClr val="white"/>
                </a:solidFill>
                <a:latin typeface="Calibri" panose="020F0502020204030204" pitchFamily="34" charset="0"/>
              </a:endParaRPr>
            </a:p>
          </p:txBody>
        </p:sp>
        <p:cxnSp>
          <p:nvCxnSpPr>
            <p:cNvPr id="40" name="Elbow Connector 39"/>
            <p:cNvCxnSpPr>
              <a:stCxn id="38" idx="0"/>
            </p:cNvCxnSpPr>
            <p:nvPr/>
          </p:nvCxnSpPr>
          <p:spPr>
            <a:xfrm rot="5400000" flipH="1" flipV="1">
              <a:off x="5629696" y="2968323"/>
              <a:ext cx="406620" cy="302505"/>
            </a:xfrm>
            <a:prstGeom prst="bentConnector3">
              <a:avLst/>
            </a:prstGeom>
            <a:ln w="25400">
              <a:solidFill>
                <a:srgbClr val="61BBFF"/>
              </a:solidFill>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7964226" y="3301334"/>
              <a:ext cx="199959" cy="199958"/>
            </a:xfrm>
            <a:prstGeom prst="ellipse">
              <a:avLst/>
            </a:prstGeom>
            <a:solidFill>
              <a:schemeClr val="bg1">
                <a:lumMod val="95000"/>
              </a:schemeClr>
            </a:solidFill>
            <a:ln w="50800">
              <a:solidFill>
                <a:srgbClr val="61B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825" dirty="0">
                <a:solidFill>
                  <a:prstClr val="white"/>
                </a:solidFill>
                <a:latin typeface="Calibri" panose="020F0502020204030204" pitchFamily="34" charset="0"/>
              </a:endParaRPr>
            </a:p>
          </p:txBody>
        </p:sp>
        <p:sp>
          <p:nvSpPr>
            <p:cNvPr id="46" name="Oval 45"/>
            <p:cNvSpPr/>
            <p:nvPr/>
          </p:nvSpPr>
          <p:spPr>
            <a:xfrm>
              <a:off x="3347942" y="3360024"/>
              <a:ext cx="150232" cy="150233"/>
            </a:xfrm>
            <a:prstGeom prst="ellipse">
              <a:avLst/>
            </a:prstGeom>
            <a:solidFill>
              <a:schemeClr val="bg1">
                <a:lumMod val="95000"/>
              </a:schemeClr>
            </a:solidFill>
            <a:ln>
              <a:solidFill>
                <a:srgbClr val="61B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825" dirty="0">
                <a:solidFill>
                  <a:prstClr val="white"/>
                </a:solidFill>
                <a:latin typeface="Calibri" panose="020F0502020204030204" pitchFamily="34" charset="0"/>
              </a:endParaRPr>
            </a:p>
          </p:txBody>
        </p:sp>
        <p:cxnSp>
          <p:nvCxnSpPr>
            <p:cNvPr id="52" name="Elbow Connector 51"/>
            <p:cNvCxnSpPr>
              <a:stCxn id="46" idx="4"/>
            </p:cNvCxnSpPr>
            <p:nvPr/>
          </p:nvCxnSpPr>
          <p:spPr>
            <a:xfrm rot="5400000">
              <a:off x="3246067" y="3664516"/>
              <a:ext cx="331252" cy="22720"/>
            </a:xfrm>
            <a:prstGeom prst="bentConnector3">
              <a:avLst/>
            </a:prstGeom>
            <a:ln w="12700">
              <a:solidFill>
                <a:srgbClr val="6F99ED"/>
              </a:solidFill>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2179708" y="2438346"/>
            <a:ext cx="6751103" cy="579085"/>
            <a:chOff x="2156572" y="4648319"/>
            <a:chExt cx="7898653" cy="833873"/>
          </a:xfrm>
        </p:grpSpPr>
        <p:cxnSp>
          <p:nvCxnSpPr>
            <p:cNvPr id="65" name="Straight Connector 64"/>
            <p:cNvCxnSpPr/>
            <p:nvPr/>
          </p:nvCxnSpPr>
          <p:spPr>
            <a:xfrm flipV="1">
              <a:off x="2156572" y="5068753"/>
              <a:ext cx="7898653" cy="21693"/>
            </a:xfrm>
            <a:prstGeom prst="line">
              <a:avLst/>
            </a:prstGeom>
            <a:noFill/>
            <a:ln w="38100" cap="flat" cmpd="sng" algn="ctr">
              <a:solidFill>
                <a:srgbClr val="FB7F03"/>
              </a:solidFill>
              <a:prstDash val="sysDash"/>
            </a:ln>
            <a:effectLst/>
          </p:spPr>
        </p:cxnSp>
        <p:sp>
          <p:nvSpPr>
            <p:cNvPr id="69" name="Oval 68"/>
            <p:cNvSpPr/>
            <p:nvPr/>
          </p:nvSpPr>
          <p:spPr>
            <a:xfrm>
              <a:off x="6555089" y="5012029"/>
              <a:ext cx="193327" cy="158426"/>
            </a:xfrm>
            <a:prstGeom prst="ellipse">
              <a:avLst/>
            </a:prstGeom>
            <a:solidFill>
              <a:sysClr val="window" lastClr="FFFFFF">
                <a:lumMod val="95000"/>
              </a:sysClr>
            </a:solidFill>
            <a:ln w="25400" cap="flat" cmpd="sng" algn="ctr">
              <a:solidFill>
                <a:srgbClr val="FC9228"/>
              </a:solidFill>
              <a:prstDash val="solid"/>
            </a:ln>
            <a:effectLst/>
          </p:spPr>
          <p:txBody>
            <a:bodyPr rtlCol="0" anchor="ctr"/>
            <a:lstStyle/>
            <a:p>
              <a:pPr algn="ctr" defTabSz="685783">
                <a:defRPr/>
              </a:pPr>
              <a:endParaRPr lang="en-US" sz="700" kern="0" dirty="0">
                <a:solidFill>
                  <a:prstClr val="white"/>
                </a:solidFill>
                <a:latin typeface="Calibri" panose="020F0502020204030204" pitchFamily="34" charset="0"/>
              </a:endParaRPr>
            </a:p>
          </p:txBody>
        </p:sp>
        <p:sp>
          <p:nvSpPr>
            <p:cNvPr id="71" name="TextBox 70">
              <a:extLst>
                <a:ext uri="{FF2B5EF4-FFF2-40B4-BE49-F238E27FC236}">
                  <a16:creationId xmlns:a16="http://schemas.microsoft.com/office/drawing/2014/main" id="{444BF00B-066A-427B-B511-40DF986FAF5E}"/>
                </a:ext>
              </a:extLst>
            </p:cNvPr>
            <p:cNvSpPr txBox="1"/>
            <p:nvPr/>
          </p:nvSpPr>
          <p:spPr>
            <a:xfrm>
              <a:off x="3982215" y="5252222"/>
              <a:ext cx="1578330" cy="229970"/>
            </a:xfrm>
            <a:prstGeom prst="rect">
              <a:avLst/>
            </a:prstGeom>
            <a:noFill/>
            <a:ln w="9525">
              <a:noFill/>
              <a:miter lim="800000"/>
              <a:headEnd/>
              <a:tailEnd/>
            </a:ln>
            <a:effectLst/>
          </p:spPr>
          <p:txBody>
            <a:bodyPr wrap="square" lIns="67482" tIns="33740" rIns="67482" bIns="33740">
              <a:spAutoFit/>
            </a:bodyPr>
            <a:lstStyle>
              <a:defPPr>
                <a:defRPr lang="en-US"/>
              </a:defPPr>
              <a:lvl1pPr algn="ctr" defTabSz="1079582" fontAlgn="auto">
                <a:lnSpc>
                  <a:spcPct val="85000"/>
                </a:lnSpc>
                <a:spcBef>
                  <a:spcPts val="0"/>
                </a:spcBef>
                <a:spcAft>
                  <a:spcPts val="0"/>
                </a:spcAft>
                <a:defRPr sz="900" b="0" kern="0">
                  <a:solidFill>
                    <a:schemeClr val="tx1">
                      <a:lumMod val="85000"/>
                      <a:lumOff val="15000"/>
                    </a:schemeClr>
                  </a:solidFill>
                  <a:latin typeface="Calibri" panose="020F0502020204030204" pitchFamily="34" charset="0"/>
                  <a:cs typeface="Calibri" panose="020F0502020204030204" pitchFamily="34" charset="0"/>
                </a:defRPr>
              </a:lvl1pPr>
            </a:lstStyle>
            <a:p>
              <a:pPr defTabSz="809667">
                <a:defRPr/>
              </a:pPr>
              <a:endParaRPr lang="en-US" sz="700" dirty="0">
                <a:solidFill>
                  <a:prstClr val="black">
                    <a:lumMod val="85000"/>
                    <a:lumOff val="15000"/>
                  </a:prstClr>
                </a:solidFill>
              </a:endParaRPr>
            </a:p>
          </p:txBody>
        </p:sp>
        <p:grpSp>
          <p:nvGrpSpPr>
            <p:cNvPr id="74" name="Group 73"/>
            <p:cNvGrpSpPr/>
            <p:nvPr/>
          </p:nvGrpSpPr>
          <p:grpSpPr>
            <a:xfrm flipH="1" flipV="1">
              <a:off x="4672495" y="4648319"/>
              <a:ext cx="192593" cy="503104"/>
              <a:chOff x="3126508" y="2796369"/>
              <a:chExt cx="142934" cy="356346"/>
            </a:xfrm>
          </p:grpSpPr>
          <p:sp>
            <p:nvSpPr>
              <p:cNvPr id="87" name="Oval 86"/>
              <p:cNvSpPr/>
              <p:nvPr/>
            </p:nvSpPr>
            <p:spPr>
              <a:xfrm>
                <a:off x="3126508" y="2796369"/>
                <a:ext cx="142934" cy="108594"/>
              </a:xfrm>
              <a:prstGeom prst="ellipse">
                <a:avLst/>
              </a:prstGeom>
              <a:solidFill>
                <a:sysClr val="window" lastClr="FFFFFF">
                  <a:lumMod val="95000"/>
                </a:sysClr>
              </a:solidFill>
              <a:ln w="25400" cap="flat" cmpd="sng" algn="ctr">
                <a:solidFill>
                  <a:srgbClr val="FC9228"/>
                </a:solidFill>
                <a:prstDash val="solid"/>
              </a:ln>
              <a:effectLst/>
            </p:spPr>
            <p:txBody>
              <a:bodyPr rtlCol="0" anchor="ctr"/>
              <a:lstStyle/>
              <a:p>
                <a:pPr algn="ctr" defTabSz="685783">
                  <a:defRPr/>
                </a:pPr>
                <a:endParaRPr lang="en-US" sz="700" kern="0" dirty="0">
                  <a:solidFill>
                    <a:prstClr val="white"/>
                  </a:solidFill>
                  <a:latin typeface="Calibri" panose="020F0502020204030204" pitchFamily="34" charset="0"/>
                </a:endParaRPr>
              </a:p>
            </p:txBody>
          </p:sp>
          <p:cxnSp>
            <p:nvCxnSpPr>
              <p:cNvPr id="88" name="Elbow Connector 87"/>
              <p:cNvCxnSpPr>
                <a:endCxn id="87" idx="4"/>
              </p:cNvCxnSpPr>
              <p:nvPr/>
            </p:nvCxnSpPr>
            <p:spPr>
              <a:xfrm rot="5400000" flipH="1" flipV="1">
                <a:off x="3061872" y="3016614"/>
                <a:ext cx="247751" cy="24451"/>
              </a:xfrm>
              <a:prstGeom prst="bentConnector3">
                <a:avLst>
                  <a:gd name="adj1" fmla="val 50000"/>
                </a:avLst>
              </a:prstGeom>
              <a:noFill/>
              <a:ln w="12700" cap="flat" cmpd="sng" algn="ctr">
                <a:solidFill>
                  <a:srgbClr val="FC9228"/>
                </a:solidFill>
                <a:prstDash val="solid"/>
              </a:ln>
              <a:effectLst/>
            </p:spPr>
          </p:cxnSp>
        </p:grpSp>
        <p:grpSp>
          <p:nvGrpSpPr>
            <p:cNvPr id="77" name="Group 76"/>
            <p:cNvGrpSpPr/>
            <p:nvPr/>
          </p:nvGrpSpPr>
          <p:grpSpPr>
            <a:xfrm flipV="1">
              <a:off x="7266181" y="4990834"/>
              <a:ext cx="320442" cy="397859"/>
              <a:chOff x="2833196" y="2500481"/>
              <a:chExt cx="273572" cy="487038"/>
            </a:xfrm>
          </p:grpSpPr>
          <p:sp>
            <p:nvSpPr>
              <p:cNvPr id="83" name="Oval 82"/>
              <p:cNvSpPr/>
              <p:nvPr/>
            </p:nvSpPr>
            <p:spPr>
              <a:xfrm>
                <a:off x="2833196" y="2805996"/>
                <a:ext cx="173665" cy="181523"/>
              </a:xfrm>
              <a:prstGeom prst="ellipse">
                <a:avLst/>
              </a:prstGeom>
              <a:solidFill>
                <a:sysClr val="window" lastClr="FFFFFF">
                  <a:lumMod val="95000"/>
                </a:sysClr>
              </a:solidFill>
              <a:ln w="25400" cap="flat" cmpd="sng" algn="ctr">
                <a:solidFill>
                  <a:srgbClr val="FC9228"/>
                </a:solidFill>
                <a:prstDash val="solid"/>
              </a:ln>
              <a:effectLst/>
            </p:spPr>
            <p:txBody>
              <a:bodyPr rtlCol="0" anchor="ctr"/>
              <a:lstStyle/>
              <a:p>
                <a:pPr algn="ctr" defTabSz="685783">
                  <a:defRPr/>
                </a:pPr>
                <a:endParaRPr lang="en-US" sz="700" kern="0" dirty="0">
                  <a:solidFill>
                    <a:prstClr val="white"/>
                  </a:solidFill>
                  <a:latin typeface="Calibri" panose="020F0502020204030204" pitchFamily="34" charset="0"/>
                </a:endParaRPr>
              </a:p>
            </p:txBody>
          </p:sp>
          <p:cxnSp>
            <p:nvCxnSpPr>
              <p:cNvPr id="84" name="Elbow Connector 83"/>
              <p:cNvCxnSpPr>
                <a:endCxn id="83" idx="0"/>
              </p:cNvCxnSpPr>
              <p:nvPr/>
            </p:nvCxnSpPr>
            <p:spPr>
              <a:xfrm rot="10800000" flipV="1">
                <a:off x="2920033" y="2500473"/>
                <a:ext cx="186733" cy="305518"/>
              </a:xfrm>
              <a:prstGeom prst="bentConnector2">
                <a:avLst/>
              </a:prstGeom>
              <a:noFill/>
              <a:ln w="12700" cap="flat" cmpd="sng" algn="ctr">
                <a:solidFill>
                  <a:srgbClr val="FC9228"/>
                </a:solidFill>
                <a:prstDash val="solid"/>
              </a:ln>
              <a:effectLst/>
            </p:spPr>
          </p:cxnSp>
        </p:grpSp>
      </p:grpSp>
      <p:grpSp>
        <p:nvGrpSpPr>
          <p:cNvPr id="93" name="Group 92"/>
          <p:cNvGrpSpPr/>
          <p:nvPr/>
        </p:nvGrpSpPr>
        <p:grpSpPr>
          <a:xfrm>
            <a:off x="99551" y="1809035"/>
            <a:ext cx="8786489" cy="551358"/>
            <a:chOff x="121079" y="2129200"/>
            <a:chExt cx="8786489" cy="551358"/>
          </a:xfrm>
        </p:grpSpPr>
        <p:grpSp>
          <p:nvGrpSpPr>
            <p:cNvPr id="96" name="Group 95"/>
            <p:cNvGrpSpPr/>
            <p:nvPr/>
          </p:nvGrpSpPr>
          <p:grpSpPr>
            <a:xfrm>
              <a:off x="121079" y="2129200"/>
              <a:ext cx="8786489" cy="551358"/>
              <a:chOff x="219711" y="4310893"/>
              <a:chExt cx="10280014" cy="793952"/>
            </a:xfrm>
          </p:grpSpPr>
          <p:cxnSp>
            <p:nvCxnSpPr>
              <p:cNvPr id="117" name="Elbow Connector 116"/>
              <p:cNvCxnSpPr>
                <a:stCxn id="111" idx="0"/>
                <a:endCxn id="251" idx="1"/>
              </p:cNvCxnSpPr>
              <p:nvPr/>
            </p:nvCxnSpPr>
            <p:spPr>
              <a:xfrm rot="5400000" flipH="1" flipV="1">
                <a:off x="4550436" y="4453562"/>
                <a:ext cx="295625" cy="10288"/>
              </a:xfrm>
              <a:prstGeom prst="bentConnector2">
                <a:avLst/>
              </a:prstGeom>
              <a:ln w="12700">
                <a:solidFill>
                  <a:srgbClr val="6F99ED"/>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1404081" y="4697947"/>
                <a:ext cx="1169329" cy="0"/>
              </a:xfrm>
              <a:prstGeom prst="line">
                <a:avLst/>
              </a:prstGeom>
              <a:ln w="38100">
                <a:solidFill>
                  <a:srgbClr val="5B7EDF"/>
                </a:solidFill>
                <a:prstDash val="sysDash"/>
              </a:ln>
            </p:spPr>
            <p:style>
              <a:lnRef idx="1">
                <a:schemeClr val="accent1"/>
              </a:lnRef>
              <a:fillRef idx="0">
                <a:schemeClr val="accent1"/>
              </a:fillRef>
              <a:effectRef idx="0">
                <a:schemeClr val="accent1"/>
              </a:effectRef>
              <a:fontRef idx="minor">
                <a:schemeClr val="tx1"/>
              </a:fontRef>
            </p:style>
          </p:cxnSp>
          <p:sp>
            <p:nvSpPr>
              <p:cNvPr id="109" name="Pentagon 108"/>
              <p:cNvSpPr/>
              <p:nvPr/>
            </p:nvSpPr>
            <p:spPr>
              <a:xfrm>
                <a:off x="219711" y="4517726"/>
                <a:ext cx="1184371" cy="363561"/>
              </a:xfrm>
              <a:prstGeom prst="homePlate">
                <a:avLst/>
              </a:prstGeom>
              <a:solidFill>
                <a:srgbClr val="199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783">
                  <a:defRPr/>
                </a:pPr>
                <a:r>
                  <a:rPr lang="en-US" sz="750" b="1" dirty="0">
                    <a:solidFill>
                      <a:schemeClr val="bg1"/>
                    </a:solidFill>
                    <a:latin typeface="Calibri" panose="020F0502020204030204" pitchFamily="34" charset="0"/>
                  </a:rPr>
                  <a:t>Run Better</a:t>
                </a:r>
              </a:p>
            </p:txBody>
          </p:sp>
          <p:cxnSp>
            <p:nvCxnSpPr>
              <p:cNvPr id="110" name="Straight Connector 109"/>
              <p:cNvCxnSpPr/>
              <p:nvPr/>
            </p:nvCxnSpPr>
            <p:spPr>
              <a:xfrm>
                <a:off x="2540829" y="4704753"/>
                <a:ext cx="7958896" cy="14731"/>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11" name="Oval 110"/>
              <p:cNvSpPr/>
              <p:nvPr/>
            </p:nvSpPr>
            <p:spPr>
              <a:xfrm>
                <a:off x="4617989" y="4606518"/>
                <a:ext cx="150232" cy="150233"/>
              </a:xfrm>
              <a:prstGeom prst="ellipse">
                <a:avLst/>
              </a:prstGeom>
              <a:solidFill>
                <a:schemeClr val="bg1">
                  <a:lumMod val="95000"/>
                </a:schemeClr>
              </a:solidFill>
              <a:ln>
                <a:solidFill>
                  <a:srgbClr val="61B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700" dirty="0">
                  <a:solidFill>
                    <a:schemeClr val="tx2"/>
                  </a:solidFill>
                  <a:latin typeface="Calibri" panose="020F0502020204030204" pitchFamily="34" charset="0"/>
                </a:endParaRPr>
              </a:p>
            </p:txBody>
          </p:sp>
          <p:sp>
            <p:nvSpPr>
              <p:cNvPr id="112" name="Oval 111"/>
              <p:cNvSpPr/>
              <p:nvPr/>
            </p:nvSpPr>
            <p:spPr>
              <a:xfrm>
                <a:off x="3429449" y="4626493"/>
                <a:ext cx="150232" cy="150233"/>
              </a:xfrm>
              <a:prstGeom prst="ellipse">
                <a:avLst/>
              </a:prstGeom>
              <a:solidFill>
                <a:schemeClr val="bg1">
                  <a:lumMod val="95000"/>
                </a:schemeClr>
              </a:solidFill>
              <a:ln>
                <a:solidFill>
                  <a:srgbClr val="61B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700" dirty="0">
                  <a:solidFill>
                    <a:schemeClr val="tx2"/>
                  </a:solidFill>
                  <a:latin typeface="Calibri" panose="020F0502020204030204" pitchFamily="34" charset="0"/>
                </a:endParaRPr>
              </a:p>
            </p:txBody>
          </p:sp>
          <p:sp>
            <p:nvSpPr>
              <p:cNvPr id="116" name="Oval 115"/>
              <p:cNvSpPr/>
              <p:nvPr/>
            </p:nvSpPr>
            <p:spPr>
              <a:xfrm flipH="1">
                <a:off x="2434774" y="4624368"/>
                <a:ext cx="105501" cy="137047"/>
              </a:xfrm>
              <a:prstGeom prst="ellipse">
                <a:avLst/>
              </a:prstGeom>
              <a:solidFill>
                <a:schemeClr val="bg1">
                  <a:lumMod val="95000"/>
                </a:schemeClr>
              </a:solidFill>
              <a:ln>
                <a:solidFill>
                  <a:srgbClr val="6F99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700" dirty="0">
                  <a:solidFill>
                    <a:schemeClr val="tx2"/>
                  </a:solidFill>
                  <a:latin typeface="Calibri" panose="020F0502020204030204" pitchFamily="34" charset="0"/>
                </a:endParaRPr>
              </a:p>
            </p:txBody>
          </p:sp>
          <p:cxnSp>
            <p:nvCxnSpPr>
              <p:cNvPr id="123" name="Elbow Connector 122"/>
              <p:cNvCxnSpPr/>
              <p:nvPr/>
            </p:nvCxnSpPr>
            <p:spPr>
              <a:xfrm rot="16200000" flipH="1">
                <a:off x="6463544" y="4612926"/>
                <a:ext cx="16746" cy="13968"/>
              </a:xfrm>
              <a:prstGeom prst="bentConnector3">
                <a:avLst>
                  <a:gd name="adj1" fmla="val 50000"/>
                </a:avLst>
              </a:prstGeom>
              <a:ln w="12700">
                <a:solidFill>
                  <a:srgbClr val="61BBFF"/>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9BDBC777-30D7-49A6-A736-D7BBBAD923C6}"/>
                  </a:ext>
                </a:extLst>
              </p:cNvPr>
              <p:cNvSpPr txBox="1"/>
              <p:nvPr/>
            </p:nvSpPr>
            <p:spPr>
              <a:xfrm>
                <a:off x="7051970" y="4874874"/>
                <a:ext cx="1219462" cy="229971"/>
              </a:xfrm>
              <a:prstGeom prst="rect">
                <a:avLst/>
              </a:prstGeom>
              <a:noFill/>
              <a:ln w="9525">
                <a:noFill/>
                <a:miter lim="800000"/>
                <a:headEnd/>
                <a:tailEnd/>
              </a:ln>
              <a:effectLst/>
            </p:spPr>
            <p:txBody>
              <a:bodyPr wrap="square" lIns="67482" tIns="33740" rIns="67482" bIns="33740">
                <a:spAutoFit/>
              </a:bodyPr>
              <a:lstStyle>
                <a:defPPr>
                  <a:defRPr lang="en-US"/>
                </a:defPPr>
                <a:lvl1pPr algn="ctr" defTabSz="1079582" fontAlgn="auto">
                  <a:lnSpc>
                    <a:spcPct val="85000"/>
                  </a:lnSpc>
                  <a:spcBef>
                    <a:spcPts val="0"/>
                  </a:spcBef>
                  <a:spcAft>
                    <a:spcPts val="0"/>
                  </a:spcAft>
                  <a:defRPr sz="900" b="0" kern="0">
                    <a:solidFill>
                      <a:schemeClr val="tx1">
                        <a:lumMod val="85000"/>
                        <a:lumOff val="15000"/>
                      </a:schemeClr>
                    </a:solidFill>
                    <a:latin typeface="Calibri" panose="020F0502020204030204" pitchFamily="34" charset="0"/>
                    <a:cs typeface="Calibri" panose="020F0502020204030204" pitchFamily="34" charset="0"/>
                  </a:defRPr>
                </a:lvl1pPr>
              </a:lstStyle>
              <a:p>
                <a:pPr defTabSz="809667">
                  <a:defRPr/>
                </a:pPr>
                <a:endParaRPr lang="en-US" sz="700" dirty="0">
                  <a:solidFill>
                    <a:schemeClr val="tx2"/>
                  </a:solidFill>
                </a:endParaRPr>
              </a:p>
            </p:txBody>
          </p:sp>
        </p:grpSp>
        <p:sp>
          <p:nvSpPr>
            <p:cNvPr id="100" name="Oval 99"/>
            <p:cNvSpPr/>
            <p:nvPr/>
          </p:nvSpPr>
          <p:spPr>
            <a:xfrm>
              <a:off x="2349115" y="2343250"/>
              <a:ext cx="128406" cy="104329"/>
            </a:xfrm>
            <a:prstGeom prst="ellipse">
              <a:avLst/>
            </a:prstGeom>
            <a:solidFill>
              <a:schemeClr val="bg1">
                <a:lumMod val="95000"/>
              </a:schemeClr>
            </a:solidFill>
            <a:ln>
              <a:solidFill>
                <a:srgbClr val="61B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700" dirty="0">
                <a:solidFill>
                  <a:prstClr val="white"/>
                </a:solidFill>
                <a:latin typeface="Calibri" panose="020F0502020204030204" pitchFamily="34" charset="0"/>
              </a:endParaRPr>
            </a:p>
          </p:txBody>
        </p:sp>
        <p:sp>
          <p:nvSpPr>
            <p:cNvPr id="104" name="Oval 103"/>
            <p:cNvSpPr/>
            <p:nvPr/>
          </p:nvSpPr>
          <p:spPr>
            <a:xfrm flipH="1">
              <a:off x="3210060" y="2350798"/>
              <a:ext cx="109240" cy="113653"/>
            </a:xfrm>
            <a:prstGeom prst="ellipse">
              <a:avLst/>
            </a:prstGeom>
            <a:solidFill>
              <a:schemeClr val="bg1">
                <a:lumMod val="95000"/>
              </a:schemeClr>
            </a:solidFill>
            <a:ln>
              <a:solidFill>
                <a:srgbClr val="6F99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700" dirty="0">
                <a:solidFill>
                  <a:prstClr val="white"/>
                </a:solidFill>
                <a:latin typeface="Calibri" panose="020F0502020204030204" pitchFamily="34" charset="0"/>
              </a:endParaRPr>
            </a:p>
          </p:txBody>
        </p:sp>
      </p:grpSp>
      <p:sp>
        <p:nvSpPr>
          <p:cNvPr id="133" name="Oval 132"/>
          <p:cNvSpPr/>
          <p:nvPr/>
        </p:nvSpPr>
        <p:spPr>
          <a:xfrm flipV="1">
            <a:off x="5612696" y="2684448"/>
            <a:ext cx="131750" cy="103279"/>
          </a:xfrm>
          <a:prstGeom prst="ellipse">
            <a:avLst/>
          </a:prstGeom>
          <a:solidFill>
            <a:sysClr val="window" lastClr="FFFFFF">
              <a:lumMod val="95000"/>
            </a:sysClr>
          </a:solidFill>
          <a:ln w="25400" cap="flat" cmpd="sng" algn="ctr">
            <a:solidFill>
              <a:srgbClr val="FC9228"/>
            </a:solidFill>
            <a:prstDash val="solid"/>
          </a:ln>
          <a:effectLst/>
        </p:spPr>
        <p:txBody>
          <a:bodyPr rtlCol="0" anchor="ctr"/>
          <a:lstStyle/>
          <a:p>
            <a:pPr algn="ctr" defTabSz="685783">
              <a:defRPr/>
            </a:pPr>
            <a:endParaRPr lang="en-US" sz="700" kern="0" dirty="0">
              <a:solidFill>
                <a:prstClr val="white"/>
              </a:solidFill>
              <a:latin typeface="Calibri" panose="020F0502020204030204" pitchFamily="34" charset="0"/>
            </a:endParaRPr>
          </a:p>
        </p:txBody>
      </p:sp>
      <p:cxnSp>
        <p:nvCxnSpPr>
          <p:cNvPr id="134" name="Elbow Connector 133"/>
          <p:cNvCxnSpPr>
            <a:endCxn id="133" idx="0"/>
          </p:cNvCxnSpPr>
          <p:nvPr/>
        </p:nvCxnSpPr>
        <p:spPr>
          <a:xfrm rot="5400000" flipH="1" flipV="1">
            <a:off x="5459700" y="2843024"/>
            <a:ext cx="274167" cy="163575"/>
          </a:xfrm>
          <a:prstGeom prst="bentConnector3">
            <a:avLst>
              <a:gd name="adj1" fmla="val 50000"/>
            </a:avLst>
          </a:prstGeom>
          <a:noFill/>
          <a:ln w="12700" cap="flat" cmpd="sng" algn="ctr">
            <a:solidFill>
              <a:srgbClr val="FC9228"/>
            </a:solidFill>
            <a:prstDash val="solid"/>
          </a:ln>
          <a:effectLst/>
        </p:spPr>
      </p:cxnSp>
      <p:cxnSp>
        <p:nvCxnSpPr>
          <p:cNvPr id="152" name="Elbow Connector 151"/>
          <p:cNvCxnSpPr/>
          <p:nvPr/>
        </p:nvCxnSpPr>
        <p:spPr>
          <a:xfrm rot="16200000" flipV="1">
            <a:off x="2328179" y="1179249"/>
            <a:ext cx="194156" cy="842"/>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160" name="Picture 159"/>
          <p:cNvPicPr>
            <a:picLocks noChangeAspect="1"/>
          </p:cNvPicPr>
          <p:nvPr/>
        </p:nvPicPr>
        <p:blipFill>
          <a:blip r:embed="rId5"/>
          <a:stretch>
            <a:fillRect/>
          </a:stretch>
        </p:blipFill>
        <p:spPr>
          <a:xfrm>
            <a:off x="392119" y="472385"/>
            <a:ext cx="8687553" cy="414564"/>
          </a:xfrm>
          <a:prstGeom prst="rect">
            <a:avLst/>
          </a:prstGeom>
        </p:spPr>
      </p:pic>
      <p:grpSp>
        <p:nvGrpSpPr>
          <p:cNvPr id="163" name="Group 162"/>
          <p:cNvGrpSpPr/>
          <p:nvPr/>
        </p:nvGrpSpPr>
        <p:grpSpPr>
          <a:xfrm>
            <a:off x="129803" y="3334588"/>
            <a:ext cx="8786489" cy="252474"/>
            <a:chOff x="121079" y="2272832"/>
            <a:chExt cx="8786489" cy="252474"/>
          </a:xfrm>
        </p:grpSpPr>
        <p:grpSp>
          <p:nvGrpSpPr>
            <p:cNvPr id="164" name="Group 163"/>
            <p:cNvGrpSpPr/>
            <p:nvPr/>
          </p:nvGrpSpPr>
          <p:grpSpPr>
            <a:xfrm>
              <a:off x="121079" y="2272832"/>
              <a:ext cx="8786489" cy="252474"/>
              <a:chOff x="219711" y="4517726"/>
              <a:chExt cx="10280014" cy="363561"/>
            </a:xfrm>
          </p:grpSpPr>
          <p:cxnSp>
            <p:nvCxnSpPr>
              <p:cNvPr id="173" name="Straight Connector 172"/>
              <p:cNvCxnSpPr/>
              <p:nvPr/>
            </p:nvCxnSpPr>
            <p:spPr>
              <a:xfrm>
                <a:off x="1404081" y="4713081"/>
                <a:ext cx="1169329" cy="0"/>
              </a:xfrm>
              <a:prstGeom prst="line">
                <a:avLst/>
              </a:prstGeom>
              <a:ln w="38100">
                <a:solidFill>
                  <a:srgbClr val="00B140"/>
                </a:solidFill>
                <a:prstDash val="sysDash"/>
              </a:ln>
            </p:spPr>
            <p:style>
              <a:lnRef idx="1">
                <a:schemeClr val="accent1"/>
              </a:lnRef>
              <a:fillRef idx="0">
                <a:schemeClr val="accent1"/>
              </a:fillRef>
              <a:effectRef idx="0">
                <a:schemeClr val="accent1"/>
              </a:effectRef>
              <a:fontRef idx="minor">
                <a:schemeClr val="tx1"/>
              </a:fontRef>
            </p:style>
          </p:cxnSp>
          <p:sp>
            <p:nvSpPr>
              <p:cNvPr id="174" name="Pentagon 173"/>
              <p:cNvSpPr/>
              <p:nvPr/>
            </p:nvSpPr>
            <p:spPr>
              <a:xfrm>
                <a:off x="219711" y="4517726"/>
                <a:ext cx="1184371" cy="363561"/>
              </a:xfrm>
              <a:prstGeom prst="homePlat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783">
                  <a:defRPr/>
                </a:pPr>
                <a:r>
                  <a:rPr lang="en-US" sz="750" b="1" dirty="0">
                    <a:solidFill>
                      <a:schemeClr val="bg1"/>
                    </a:solidFill>
                    <a:latin typeface="Calibri" panose="020F0502020204030204" pitchFamily="34" charset="0"/>
                  </a:rPr>
                  <a:t>Be Different</a:t>
                </a:r>
              </a:p>
            </p:txBody>
          </p:sp>
          <p:cxnSp>
            <p:nvCxnSpPr>
              <p:cNvPr id="175" name="Straight Connector 174"/>
              <p:cNvCxnSpPr/>
              <p:nvPr/>
            </p:nvCxnSpPr>
            <p:spPr>
              <a:xfrm>
                <a:off x="2540829" y="4704753"/>
                <a:ext cx="7958896" cy="14731"/>
              </a:xfrm>
              <a:prstGeom prst="line">
                <a:avLst/>
              </a:prstGeom>
              <a:ln w="38100">
                <a:solidFill>
                  <a:srgbClr val="00B140"/>
                </a:solidFill>
              </a:ln>
            </p:spPr>
            <p:style>
              <a:lnRef idx="1">
                <a:schemeClr val="accent1"/>
              </a:lnRef>
              <a:fillRef idx="0">
                <a:schemeClr val="accent1"/>
              </a:fillRef>
              <a:effectRef idx="0">
                <a:schemeClr val="accent1"/>
              </a:effectRef>
              <a:fontRef idx="minor">
                <a:schemeClr val="tx1"/>
              </a:fontRef>
            </p:style>
          </p:cxnSp>
          <p:sp>
            <p:nvSpPr>
              <p:cNvPr id="182" name="Oval 181"/>
              <p:cNvSpPr/>
              <p:nvPr/>
            </p:nvSpPr>
            <p:spPr>
              <a:xfrm>
                <a:off x="7529289" y="4632976"/>
                <a:ext cx="150232" cy="150233"/>
              </a:xfrm>
              <a:prstGeom prst="ellipse">
                <a:avLst/>
              </a:prstGeom>
              <a:solidFill>
                <a:schemeClr val="bg1">
                  <a:lumMod val="95000"/>
                </a:schemeClr>
              </a:solidFill>
              <a:ln>
                <a:solidFill>
                  <a:srgbClr val="00B1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700" dirty="0">
                  <a:solidFill>
                    <a:schemeClr val="tx2"/>
                  </a:solidFill>
                  <a:latin typeface="Calibri" panose="020F0502020204030204" pitchFamily="34" charset="0"/>
                </a:endParaRPr>
              </a:p>
            </p:txBody>
          </p:sp>
        </p:grpSp>
        <p:sp>
          <p:nvSpPr>
            <p:cNvPr id="168" name="Oval 167"/>
            <p:cNvSpPr/>
            <p:nvPr/>
          </p:nvSpPr>
          <p:spPr>
            <a:xfrm>
              <a:off x="6967069" y="2353633"/>
              <a:ext cx="128406" cy="104329"/>
            </a:xfrm>
            <a:prstGeom prst="ellipse">
              <a:avLst/>
            </a:prstGeom>
            <a:solidFill>
              <a:schemeClr val="bg1">
                <a:lumMod val="95000"/>
              </a:schemeClr>
            </a:solidFill>
            <a:ln>
              <a:solidFill>
                <a:srgbClr val="00B1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700" dirty="0">
                <a:solidFill>
                  <a:prstClr val="white"/>
                </a:solidFill>
                <a:latin typeface="Calibri" panose="020F0502020204030204" pitchFamily="34" charset="0"/>
              </a:endParaRPr>
            </a:p>
          </p:txBody>
        </p:sp>
        <p:sp>
          <p:nvSpPr>
            <p:cNvPr id="169" name="Oval 168"/>
            <p:cNvSpPr/>
            <p:nvPr/>
          </p:nvSpPr>
          <p:spPr>
            <a:xfrm>
              <a:off x="7775368" y="2347080"/>
              <a:ext cx="128406" cy="104329"/>
            </a:xfrm>
            <a:prstGeom prst="ellipse">
              <a:avLst/>
            </a:prstGeom>
            <a:solidFill>
              <a:schemeClr val="bg1">
                <a:lumMod val="95000"/>
              </a:schemeClr>
            </a:solidFill>
            <a:ln>
              <a:solidFill>
                <a:srgbClr val="00B1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700" dirty="0">
                <a:solidFill>
                  <a:prstClr val="white"/>
                </a:solidFill>
                <a:latin typeface="Calibri" panose="020F0502020204030204" pitchFamily="34" charset="0"/>
              </a:endParaRPr>
            </a:p>
          </p:txBody>
        </p:sp>
        <p:sp>
          <p:nvSpPr>
            <p:cNvPr id="170" name="Oval 169"/>
            <p:cNvSpPr/>
            <p:nvPr/>
          </p:nvSpPr>
          <p:spPr>
            <a:xfrm>
              <a:off x="8685711" y="2367140"/>
              <a:ext cx="128406" cy="104329"/>
            </a:xfrm>
            <a:prstGeom prst="ellipse">
              <a:avLst/>
            </a:prstGeom>
            <a:solidFill>
              <a:schemeClr val="bg1">
                <a:lumMod val="95000"/>
              </a:schemeClr>
            </a:solidFill>
            <a:ln>
              <a:solidFill>
                <a:srgbClr val="00B1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700" dirty="0">
                <a:solidFill>
                  <a:prstClr val="white"/>
                </a:solidFill>
                <a:latin typeface="Calibri" panose="020F0502020204030204" pitchFamily="34" charset="0"/>
              </a:endParaRPr>
            </a:p>
          </p:txBody>
        </p:sp>
      </p:grpSp>
      <p:cxnSp>
        <p:nvCxnSpPr>
          <p:cNvPr id="185" name="Elbow Connector 184"/>
          <p:cNvCxnSpPr>
            <a:stCxn id="168" idx="0"/>
          </p:cNvCxnSpPr>
          <p:nvPr/>
        </p:nvCxnSpPr>
        <p:spPr>
          <a:xfrm rot="5400000" flipH="1" flipV="1">
            <a:off x="7014697" y="3244372"/>
            <a:ext cx="196317" cy="145719"/>
          </a:xfrm>
          <a:prstGeom prst="bentConnector3">
            <a:avLst/>
          </a:prstGeom>
          <a:ln>
            <a:solidFill>
              <a:srgbClr val="00B140"/>
            </a:solidFill>
          </a:ln>
        </p:spPr>
        <p:style>
          <a:lnRef idx="1">
            <a:schemeClr val="accent1"/>
          </a:lnRef>
          <a:fillRef idx="0">
            <a:schemeClr val="accent1"/>
          </a:fillRef>
          <a:effectRef idx="0">
            <a:schemeClr val="accent1"/>
          </a:effectRef>
          <a:fontRef idx="minor">
            <a:schemeClr val="tx1"/>
          </a:fontRef>
        </p:style>
      </p:cxnSp>
      <p:cxnSp>
        <p:nvCxnSpPr>
          <p:cNvPr id="186" name="Elbow Connector 185"/>
          <p:cNvCxnSpPr>
            <a:stCxn id="170" idx="1"/>
          </p:cNvCxnSpPr>
          <p:nvPr/>
        </p:nvCxnSpPr>
        <p:spPr>
          <a:xfrm rot="5400000" flipH="1" flipV="1">
            <a:off x="8688326" y="3246459"/>
            <a:ext cx="222630" cy="172802"/>
          </a:xfrm>
          <a:prstGeom prst="bentConnector3">
            <a:avLst/>
          </a:prstGeom>
          <a:ln>
            <a:solidFill>
              <a:srgbClr val="00B140"/>
            </a:solidFill>
          </a:ln>
        </p:spPr>
        <p:style>
          <a:lnRef idx="1">
            <a:schemeClr val="accent1"/>
          </a:lnRef>
          <a:fillRef idx="0">
            <a:schemeClr val="accent1"/>
          </a:fillRef>
          <a:effectRef idx="0">
            <a:schemeClr val="accent1"/>
          </a:effectRef>
          <a:fontRef idx="minor">
            <a:schemeClr val="tx1"/>
          </a:fontRef>
        </p:style>
      </p:cxnSp>
      <p:sp>
        <p:nvSpPr>
          <p:cNvPr id="187" name="Text Box 83">
            <a:extLst>
              <a:ext uri="{FF2B5EF4-FFF2-40B4-BE49-F238E27FC236}">
                <a16:creationId xmlns:a16="http://schemas.microsoft.com/office/drawing/2014/main" id="{FCB0102B-D7A6-4BA4-B49D-809F029FD86F}"/>
              </a:ext>
            </a:extLst>
          </p:cNvPr>
          <p:cNvSpPr txBox="1">
            <a:spLocks noChangeArrowheads="1"/>
          </p:cNvSpPr>
          <p:nvPr>
            <p:custDataLst>
              <p:tags r:id="rId1"/>
            </p:custDataLst>
          </p:nvPr>
        </p:nvSpPr>
        <p:spPr bwMode="auto">
          <a:xfrm>
            <a:off x="3713758" y="985370"/>
            <a:ext cx="977233" cy="176054"/>
          </a:xfrm>
          <a:prstGeom prst="rect">
            <a:avLst/>
          </a:prstGeom>
          <a:noFill/>
          <a:ln w="9525">
            <a:noFill/>
            <a:miter lim="800000"/>
            <a:headEnd/>
            <a:tailEnd/>
          </a:ln>
          <a:effectLst/>
        </p:spPr>
        <p:txBody>
          <a:bodyPr wrap="square" lIns="67482" tIns="33740" rIns="67482" bIns="33740">
            <a:spAutoFit/>
          </a:bodyPr>
          <a:lstStyle>
            <a:defPPr>
              <a:defRPr lang="en-US"/>
            </a:defPPr>
            <a:lvl1pPr algn="ctr" defTabSz="1079582" fontAlgn="auto">
              <a:lnSpc>
                <a:spcPct val="85000"/>
              </a:lnSpc>
              <a:spcBef>
                <a:spcPts val="0"/>
              </a:spcBef>
              <a:spcAft>
                <a:spcPts val="0"/>
              </a:spcAft>
              <a:defRPr sz="1200" b="1" kern="0">
                <a:solidFill>
                  <a:schemeClr val="tx1">
                    <a:lumMod val="85000"/>
                    <a:lumOff val="15000"/>
                  </a:schemeClr>
                </a:solidFill>
                <a:latin typeface="Calibri" panose="020F0502020204030204" pitchFamily="34" charset="0"/>
                <a:cs typeface="Calibri" panose="020F0502020204030204" pitchFamily="34" charset="0"/>
              </a:defRPr>
            </a:lvl1pPr>
          </a:lstStyle>
          <a:p>
            <a:pPr defTabSz="809667">
              <a:defRPr/>
            </a:pPr>
            <a:r>
              <a:rPr lang="en-US" sz="825" dirty="0">
                <a:solidFill>
                  <a:prstClr val="black">
                    <a:lumMod val="85000"/>
                    <a:lumOff val="15000"/>
                  </a:prstClr>
                </a:solidFill>
              </a:rPr>
              <a:t>Steady State</a:t>
            </a:r>
          </a:p>
        </p:txBody>
      </p:sp>
      <p:sp>
        <p:nvSpPr>
          <p:cNvPr id="188" name="Text Box 83">
            <a:extLst>
              <a:ext uri="{FF2B5EF4-FFF2-40B4-BE49-F238E27FC236}">
                <a16:creationId xmlns:a16="http://schemas.microsoft.com/office/drawing/2014/main" id="{FCB0102B-D7A6-4BA4-B49D-809F029FD86F}"/>
              </a:ext>
            </a:extLst>
          </p:cNvPr>
          <p:cNvSpPr txBox="1">
            <a:spLocks noChangeArrowheads="1"/>
          </p:cNvSpPr>
          <p:nvPr>
            <p:custDataLst>
              <p:tags r:id="rId2"/>
            </p:custDataLst>
          </p:nvPr>
        </p:nvSpPr>
        <p:spPr bwMode="auto">
          <a:xfrm>
            <a:off x="5064227" y="909249"/>
            <a:ext cx="1122367" cy="283967"/>
          </a:xfrm>
          <a:prstGeom prst="rect">
            <a:avLst/>
          </a:prstGeom>
          <a:noFill/>
          <a:ln w="9525">
            <a:noFill/>
            <a:miter lim="800000"/>
            <a:headEnd/>
            <a:tailEnd/>
          </a:ln>
          <a:effectLst/>
        </p:spPr>
        <p:txBody>
          <a:bodyPr wrap="square" lIns="67482" tIns="33740" rIns="67482" bIns="33740">
            <a:spAutoFit/>
          </a:bodyPr>
          <a:lstStyle>
            <a:defPPr>
              <a:defRPr lang="en-US"/>
            </a:defPPr>
            <a:lvl1pPr algn="ctr" defTabSz="1079582" fontAlgn="auto">
              <a:lnSpc>
                <a:spcPct val="85000"/>
              </a:lnSpc>
              <a:spcBef>
                <a:spcPts val="0"/>
              </a:spcBef>
              <a:spcAft>
                <a:spcPts val="0"/>
              </a:spcAft>
              <a:defRPr sz="1200" b="1" kern="0">
                <a:solidFill>
                  <a:schemeClr val="tx1">
                    <a:lumMod val="85000"/>
                    <a:lumOff val="15000"/>
                  </a:schemeClr>
                </a:solidFill>
                <a:latin typeface="Calibri" panose="020F0502020204030204" pitchFamily="34" charset="0"/>
                <a:cs typeface="Calibri" panose="020F0502020204030204" pitchFamily="34" charset="0"/>
              </a:defRPr>
            </a:lvl1pPr>
          </a:lstStyle>
          <a:p>
            <a:pPr defTabSz="809667">
              <a:defRPr/>
            </a:pPr>
            <a:r>
              <a:rPr lang="en-US" sz="825" dirty="0">
                <a:solidFill>
                  <a:prstClr val="black">
                    <a:lumMod val="85000"/>
                    <a:lumOff val="15000"/>
                  </a:prstClr>
                </a:solidFill>
              </a:rPr>
              <a:t>Optimized Managed Services</a:t>
            </a:r>
          </a:p>
        </p:txBody>
      </p:sp>
      <p:sp>
        <p:nvSpPr>
          <p:cNvPr id="189" name="Text Box 83">
            <a:extLst>
              <a:ext uri="{FF2B5EF4-FFF2-40B4-BE49-F238E27FC236}">
                <a16:creationId xmlns:a16="http://schemas.microsoft.com/office/drawing/2014/main" id="{FCB0102B-D7A6-4BA4-B49D-809F029FD86F}"/>
              </a:ext>
            </a:extLst>
          </p:cNvPr>
          <p:cNvSpPr txBox="1">
            <a:spLocks noChangeArrowheads="1"/>
          </p:cNvSpPr>
          <p:nvPr>
            <p:custDataLst>
              <p:tags r:id="rId3"/>
            </p:custDataLst>
          </p:nvPr>
        </p:nvSpPr>
        <p:spPr bwMode="auto">
          <a:xfrm>
            <a:off x="6908580" y="892154"/>
            <a:ext cx="738503" cy="391882"/>
          </a:xfrm>
          <a:prstGeom prst="rect">
            <a:avLst/>
          </a:prstGeom>
          <a:noFill/>
          <a:ln w="9525">
            <a:noFill/>
            <a:miter lim="800000"/>
            <a:headEnd/>
            <a:tailEnd/>
          </a:ln>
          <a:effectLst/>
        </p:spPr>
        <p:txBody>
          <a:bodyPr wrap="square" lIns="67482" tIns="33740" rIns="67482" bIns="33740">
            <a:spAutoFit/>
          </a:bodyPr>
          <a:lstStyle>
            <a:defPPr>
              <a:defRPr lang="en-US"/>
            </a:defPPr>
            <a:lvl1pPr algn="ctr" defTabSz="1079582" fontAlgn="auto">
              <a:lnSpc>
                <a:spcPct val="85000"/>
              </a:lnSpc>
              <a:spcBef>
                <a:spcPts val="0"/>
              </a:spcBef>
              <a:spcAft>
                <a:spcPts val="0"/>
              </a:spcAft>
              <a:defRPr sz="1200" b="1" kern="0">
                <a:solidFill>
                  <a:schemeClr val="tx1">
                    <a:lumMod val="85000"/>
                    <a:lumOff val="15000"/>
                  </a:schemeClr>
                </a:solidFill>
                <a:latin typeface="Calibri" panose="020F0502020204030204" pitchFamily="34" charset="0"/>
                <a:cs typeface="Calibri" panose="020F0502020204030204" pitchFamily="34" charset="0"/>
              </a:defRPr>
            </a:lvl1pPr>
          </a:lstStyle>
          <a:p>
            <a:pPr defTabSz="809667">
              <a:defRPr/>
            </a:pPr>
            <a:r>
              <a:rPr lang="en-US" sz="825" dirty="0">
                <a:solidFill>
                  <a:prstClr val="black">
                    <a:lumMod val="85000"/>
                    <a:lumOff val="15000"/>
                  </a:prstClr>
                </a:solidFill>
              </a:rPr>
              <a:t>BIC </a:t>
            </a:r>
          </a:p>
          <a:p>
            <a:pPr defTabSz="809667">
              <a:defRPr/>
            </a:pPr>
            <a:r>
              <a:rPr lang="en-US" sz="825" dirty="0">
                <a:solidFill>
                  <a:prstClr val="black">
                    <a:lumMod val="85000"/>
                    <a:lumOff val="15000"/>
                  </a:prstClr>
                </a:solidFill>
              </a:rPr>
              <a:t>Managed Services</a:t>
            </a:r>
          </a:p>
        </p:txBody>
      </p:sp>
      <p:sp>
        <p:nvSpPr>
          <p:cNvPr id="190" name="Rectangle 189"/>
          <p:cNvSpPr/>
          <p:nvPr/>
        </p:nvSpPr>
        <p:spPr>
          <a:xfrm>
            <a:off x="1148972" y="908698"/>
            <a:ext cx="1328414" cy="347788"/>
          </a:xfrm>
          <a:prstGeom prst="rect">
            <a:avLst/>
          </a:prstGeom>
        </p:spPr>
        <p:txBody>
          <a:bodyPr wrap="square">
            <a:spAutoFit/>
          </a:bodyPr>
          <a:lstStyle/>
          <a:p>
            <a:pPr marL="0" lvl="2" defTabSz="1257269" eaLnBrk="0" fontAlgn="base" hangingPunct="0">
              <a:spcBef>
                <a:spcPct val="0"/>
              </a:spcBef>
              <a:spcAft>
                <a:spcPct val="0"/>
              </a:spcAft>
              <a:defRPr/>
            </a:pPr>
            <a:r>
              <a:rPr lang="en-US" sz="830" dirty="0">
                <a:solidFill>
                  <a:schemeClr val="tx2"/>
                </a:solidFill>
                <a:latin typeface="Calibri" panose="020F0502020204030204" pitchFamily="34" charset="0"/>
                <a:cs typeface="Calibri" panose="020F0502020204030204" pitchFamily="34" charset="0"/>
              </a:rPr>
              <a:t>Proven Transition Framework - ADAPT™</a:t>
            </a:r>
          </a:p>
        </p:txBody>
      </p:sp>
      <p:sp>
        <p:nvSpPr>
          <p:cNvPr id="191" name="Rectangle 190"/>
          <p:cNvSpPr/>
          <p:nvPr/>
        </p:nvSpPr>
        <p:spPr>
          <a:xfrm>
            <a:off x="1468194" y="1330855"/>
            <a:ext cx="1330592" cy="347788"/>
          </a:xfrm>
          <a:prstGeom prst="rect">
            <a:avLst/>
          </a:prstGeom>
        </p:spPr>
        <p:txBody>
          <a:bodyPr wrap="square">
            <a:spAutoFit/>
          </a:bodyPr>
          <a:lstStyle/>
          <a:p>
            <a:pPr marL="0" lvl="2" defTabSz="1257269" eaLnBrk="0" fontAlgn="base" hangingPunct="0">
              <a:spcBef>
                <a:spcPct val="0"/>
              </a:spcBef>
              <a:spcAft>
                <a:spcPct val="0"/>
              </a:spcAft>
              <a:defRPr/>
            </a:pPr>
            <a:r>
              <a:rPr lang="en-US" sz="830" dirty="0">
                <a:solidFill>
                  <a:schemeClr val="tx2"/>
                </a:solidFill>
                <a:latin typeface="Calibri" panose="020F0502020204030204" pitchFamily="34" charset="0"/>
                <a:cs typeface="Calibri" panose="020F0502020204030204" pitchFamily="34" charset="0"/>
              </a:rPr>
              <a:t>Business – IT Alignment (LOB Aligned Teams)</a:t>
            </a:r>
          </a:p>
        </p:txBody>
      </p:sp>
      <p:sp>
        <p:nvSpPr>
          <p:cNvPr id="198" name="Rectangle 197"/>
          <p:cNvSpPr/>
          <p:nvPr/>
        </p:nvSpPr>
        <p:spPr>
          <a:xfrm>
            <a:off x="2386128" y="920322"/>
            <a:ext cx="1253411" cy="347788"/>
          </a:xfrm>
          <a:prstGeom prst="rect">
            <a:avLst/>
          </a:prstGeom>
        </p:spPr>
        <p:txBody>
          <a:bodyPr wrap="square">
            <a:spAutoFit/>
          </a:bodyPr>
          <a:lstStyle/>
          <a:p>
            <a:pPr marL="0" lvl="2" defTabSz="1257269" eaLnBrk="0" fontAlgn="base" hangingPunct="0">
              <a:spcBef>
                <a:spcPct val="0"/>
              </a:spcBef>
              <a:spcAft>
                <a:spcPct val="0"/>
              </a:spcAft>
              <a:defRPr/>
            </a:pPr>
            <a:r>
              <a:rPr lang="en-US" sz="830" dirty="0">
                <a:solidFill>
                  <a:schemeClr val="tx2"/>
                </a:solidFill>
                <a:latin typeface="Calibri" panose="020F0502020204030204" pitchFamily="34" charset="0"/>
                <a:cs typeface="Calibri" panose="020F0502020204030204" pitchFamily="34" charset="0"/>
              </a:rPr>
              <a:t>Focus on Organization Change Management</a:t>
            </a:r>
          </a:p>
        </p:txBody>
      </p:sp>
      <p:sp>
        <p:nvSpPr>
          <p:cNvPr id="202" name="Rectangle 201"/>
          <p:cNvSpPr/>
          <p:nvPr/>
        </p:nvSpPr>
        <p:spPr>
          <a:xfrm>
            <a:off x="2805390" y="1383675"/>
            <a:ext cx="1524716" cy="347788"/>
          </a:xfrm>
          <a:prstGeom prst="rect">
            <a:avLst/>
          </a:prstGeom>
        </p:spPr>
        <p:txBody>
          <a:bodyPr wrap="square">
            <a:spAutoFit/>
          </a:bodyPr>
          <a:lstStyle/>
          <a:p>
            <a:pPr marL="0" lvl="2" defTabSz="1257269" eaLnBrk="0" fontAlgn="base" hangingPunct="0">
              <a:spcBef>
                <a:spcPct val="0"/>
              </a:spcBef>
              <a:spcAft>
                <a:spcPct val="0"/>
              </a:spcAft>
              <a:defRPr/>
            </a:pPr>
            <a:r>
              <a:rPr lang="en-US" sz="830" dirty="0">
                <a:solidFill>
                  <a:schemeClr val="tx2"/>
                </a:solidFill>
                <a:latin typeface="Calibri" panose="020F0502020204030204" pitchFamily="34" charset="0"/>
                <a:cs typeface="Calibri" panose="020F0502020204030204" pitchFamily="34" charset="0"/>
              </a:rPr>
              <a:t>Robust Joint Governance (AC, Incumbent, Cognizant)</a:t>
            </a:r>
          </a:p>
        </p:txBody>
      </p:sp>
      <p:sp>
        <p:nvSpPr>
          <p:cNvPr id="210" name="Rectangle 209"/>
          <p:cNvSpPr/>
          <p:nvPr/>
        </p:nvSpPr>
        <p:spPr>
          <a:xfrm>
            <a:off x="2075517" y="1668020"/>
            <a:ext cx="792205" cy="347788"/>
          </a:xfrm>
          <a:prstGeom prst="rect">
            <a:avLst/>
          </a:prstGeom>
        </p:spPr>
        <p:txBody>
          <a:bodyPr wrap="none">
            <a:spAutoFit/>
          </a:bodyPr>
          <a:lstStyle/>
          <a:p>
            <a:pPr marL="0" lvl="2" defTabSz="1257269" eaLnBrk="0" fontAlgn="base" hangingPunct="0">
              <a:spcBef>
                <a:spcPct val="0"/>
              </a:spcBef>
              <a:spcAft>
                <a:spcPct val="0"/>
              </a:spcAft>
              <a:defRPr/>
            </a:pPr>
            <a:r>
              <a:rPr lang="en-US" sz="830" dirty="0">
                <a:solidFill>
                  <a:schemeClr val="tx2"/>
                </a:solidFill>
                <a:latin typeface="Calibri" panose="020F0502020204030204" pitchFamily="34" charset="0"/>
                <a:cs typeface="Calibri" panose="020F0502020204030204" pitchFamily="34" charset="0"/>
              </a:rPr>
              <a:t>Industrialized </a:t>
            </a:r>
          </a:p>
          <a:p>
            <a:pPr marL="0" lvl="2" defTabSz="1257269" eaLnBrk="0" fontAlgn="base" hangingPunct="0">
              <a:spcBef>
                <a:spcPct val="0"/>
              </a:spcBef>
              <a:spcAft>
                <a:spcPct val="0"/>
              </a:spcAft>
              <a:defRPr/>
            </a:pPr>
            <a:r>
              <a:rPr lang="en-US" sz="830" dirty="0">
                <a:solidFill>
                  <a:schemeClr val="tx2"/>
                </a:solidFill>
                <a:latin typeface="Calibri" panose="020F0502020204030204" pitchFamily="34" charset="0"/>
                <a:cs typeface="Calibri" panose="020F0502020204030204" pitchFamily="34" charset="0"/>
              </a:rPr>
              <a:t>Operations</a:t>
            </a:r>
          </a:p>
        </p:txBody>
      </p:sp>
      <p:sp>
        <p:nvSpPr>
          <p:cNvPr id="222" name="Rectangle 221"/>
          <p:cNvSpPr/>
          <p:nvPr/>
        </p:nvSpPr>
        <p:spPr>
          <a:xfrm>
            <a:off x="1834564" y="2080380"/>
            <a:ext cx="994645" cy="475515"/>
          </a:xfrm>
          <a:prstGeom prst="rect">
            <a:avLst/>
          </a:prstGeom>
        </p:spPr>
        <p:txBody>
          <a:bodyPr wrap="square">
            <a:spAutoFit/>
          </a:bodyPr>
          <a:lstStyle/>
          <a:p>
            <a:pPr marL="0" lvl="2" defTabSz="1257269" eaLnBrk="0" fontAlgn="base" hangingPunct="0">
              <a:spcBef>
                <a:spcPct val="0"/>
              </a:spcBef>
              <a:spcAft>
                <a:spcPct val="0"/>
              </a:spcAft>
              <a:defRPr/>
            </a:pPr>
            <a:r>
              <a:rPr lang="en-US" sz="830" dirty="0">
                <a:solidFill>
                  <a:schemeClr val="tx2"/>
                </a:solidFill>
                <a:latin typeface="Calibri" panose="020F0502020204030204" pitchFamily="34" charset="0"/>
                <a:cs typeface="Calibri" panose="020F0502020204030204" pitchFamily="34" charset="0"/>
              </a:rPr>
              <a:t>Cognitive SmartOps</a:t>
            </a:r>
          </a:p>
          <a:p>
            <a:pPr marL="0" lvl="2" defTabSz="1257269" eaLnBrk="0" fontAlgn="base" hangingPunct="0">
              <a:spcBef>
                <a:spcPct val="0"/>
              </a:spcBef>
              <a:spcAft>
                <a:spcPct val="0"/>
              </a:spcAft>
              <a:defRPr/>
            </a:pPr>
            <a:endParaRPr lang="en-US" sz="830" dirty="0">
              <a:solidFill>
                <a:schemeClr val="tx2"/>
              </a:solidFill>
              <a:latin typeface="Calibri" panose="020F0502020204030204" pitchFamily="34" charset="0"/>
              <a:cs typeface="Calibri" panose="020F0502020204030204" pitchFamily="34" charset="0"/>
            </a:endParaRPr>
          </a:p>
        </p:txBody>
      </p:sp>
      <p:sp>
        <p:nvSpPr>
          <p:cNvPr id="224" name="Rectangle 223"/>
          <p:cNvSpPr/>
          <p:nvPr/>
        </p:nvSpPr>
        <p:spPr>
          <a:xfrm>
            <a:off x="2977921" y="1672055"/>
            <a:ext cx="1124357" cy="347788"/>
          </a:xfrm>
          <a:prstGeom prst="rect">
            <a:avLst/>
          </a:prstGeom>
        </p:spPr>
        <p:txBody>
          <a:bodyPr wrap="square">
            <a:spAutoFit/>
          </a:bodyPr>
          <a:lstStyle/>
          <a:p>
            <a:r>
              <a:rPr lang="en-IN" sz="830" kern="0" dirty="0">
                <a:solidFill>
                  <a:schemeClr val="tx2"/>
                </a:solidFill>
                <a:latin typeface="Calibri" panose="020F0502020204030204" pitchFamily="34" charset="0"/>
                <a:cs typeface="Calibri" pitchFamily="34" charset="0"/>
              </a:rPr>
              <a:t>Control Tower Implementation </a:t>
            </a:r>
            <a:endParaRPr lang="en-US" sz="830" dirty="0">
              <a:latin typeface="Calibri" panose="020F0502020204030204" pitchFamily="34" charset="0"/>
            </a:endParaRPr>
          </a:p>
        </p:txBody>
      </p:sp>
      <p:sp>
        <p:nvSpPr>
          <p:cNvPr id="226" name="Rectangle 225"/>
          <p:cNvSpPr/>
          <p:nvPr/>
        </p:nvSpPr>
        <p:spPr>
          <a:xfrm>
            <a:off x="3379115" y="2063758"/>
            <a:ext cx="959425" cy="347788"/>
          </a:xfrm>
          <a:prstGeom prst="rect">
            <a:avLst/>
          </a:prstGeom>
        </p:spPr>
        <p:txBody>
          <a:bodyPr wrap="square">
            <a:spAutoFit/>
          </a:bodyPr>
          <a:lstStyle/>
          <a:p>
            <a:pPr marL="0" lvl="2" defTabSz="1257269" eaLnBrk="0" fontAlgn="base" hangingPunct="0">
              <a:spcBef>
                <a:spcPct val="0"/>
              </a:spcBef>
              <a:spcAft>
                <a:spcPct val="0"/>
              </a:spcAft>
              <a:defRPr/>
            </a:pPr>
            <a:r>
              <a:rPr lang="en-US" sz="830" dirty="0">
                <a:solidFill>
                  <a:schemeClr val="tx2"/>
                </a:solidFill>
                <a:latin typeface="Calibri" panose="020F0502020204030204" pitchFamily="34" charset="0"/>
                <a:cs typeface="Calibri" panose="020F0502020204030204" pitchFamily="34" charset="0"/>
              </a:rPr>
              <a:t>QA to QE Transformation</a:t>
            </a:r>
          </a:p>
        </p:txBody>
      </p:sp>
      <p:cxnSp>
        <p:nvCxnSpPr>
          <p:cNvPr id="227" name="Elbow Connector 226"/>
          <p:cNvCxnSpPr>
            <a:endCxn id="116" idx="0"/>
          </p:cNvCxnSpPr>
          <p:nvPr/>
        </p:nvCxnSpPr>
        <p:spPr>
          <a:xfrm rot="5400000">
            <a:off x="1981676" y="1902780"/>
            <a:ext cx="180162" cy="67741"/>
          </a:xfrm>
          <a:prstGeom prst="bentConnector3">
            <a:avLst>
              <a:gd name="adj1" fmla="val 50000"/>
            </a:avLst>
          </a:prstGeom>
          <a:ln w="12700">
            <a:solidFill>
              <a:srgbClr val="6F99ED"/>
            </a:solidFill>
          </a:ln>
        </p:spPr>
        <p:style>
          <a:lnRef idx="1">
            <a:schemeClr val="accent1"/>
          </a:lnRef>
          <a:fillRef idx="0">
            <a:schemeClr val="accent1"/>
          </a:fillRef>
          <a:effectRef idx="0">
            <a:schemeClr val="accent1"/>
          </a:effectRef>
          <a:fontRef idx="minor">
            <a:schemeClr val="tx1"/>
          </a:fontRef>
        </p:style>
      </p:cxnSp>
      <p:cxnSp>
        <p:nvCxnSpPr>
          <p:cNvPr id="236" name="Elbow Connector 235"/>
          <p:cNvCxnSpPr>
            <a:endCxn id="112" idx="0"/>
          </p:cNvCxnSpPr>
          <p:nvPr/>
        </p:nvCxnSpPr>
        <p:spPr>
          <a:xfrm rot="5400000">
            <a:off x="2867114" y="1886623"/>
            <a:ext cx="181638" cy="101531"/>
          </a:xfrm>
          <a:prstGeom prst="bentConnector3">
            <a:avLst>
              <a:gd name="adj1" fmla="val 50000"/>
            </a:avLst>
          </a:prstGeom>
          <a:ln w="12700">
            <a:solidFill>
              <a:srgbClr val="6F99ED"/>
            </a:solidFill>
          </a:ln>
        </p:spPr>
        <p:style>
          <a:lnRef idx="1">
            <a:schemeClr val="accent1"/>
          </a:lnRef>
          <a:fillRef idx="0">
            <a:schemeClr val="accent1"/>
          </a:fillRef>
          <a:effectRef idx="0">
            <a:schemeClr val="accent1"/>
          </a:effectRef>
          <a:fontRef idx="minor">
            <a:schemeClr val="tx1"/>
          </a:fontRef>
        </p:style>
      </p:cxnSp>
      <p:sp>
        <p:nvSpPr>
          <p:cNvPr id="251" name="Rectangle 250"/>
          <p:cNvSpPr/>
          <p:nvPr/>
        </p:nvSpPr>
        <p:spPr>
          <a:xfrm>
            <a:off x="3931824" y="1699003"/>
            <a:ext cx="1733597" cy="220060"/>
          </a:xfrm>
          <a:prstGeom prst="rect">
            <a:avLst/>
          </a:prstGeom>
        </p:spPr>
        <p:txBody>
          <a:bodyPr wrap="square">
            <a:spAutoFit/>
          </a:bodyPr>
          <a:lstStyle/>
          <a:p>
            <a:pPr defTabSz="1095327">
              <a:spcBef>
                <a:spcPts val="100"/>
              </a:spcBef>
              <a:spcAft>
                <a:spcPts val="100"/>
              </a:spcAft>
              <a:defRPr/>
            </a:pPr>
            <a:r>
              <a:rPr lang="en-US" sz="830" kern="0" dirty="0">
                <a:solidFill>
                  <a:schemeClr val="tx2"/>
                </a:solidFill>
                <a:latin typeface="Calibri" panose="020F0502020204030204" pitchFamily="34" charset="0"/>
                <a:cs typeface="Calibri" pitchFamily="34" charset="0"/>
              </a:rPr>
              <a:t>Establish Adaptive Data Foundation</a:t>
            </a:r>
          </a:p>
        </p:txBody>
      </p:sp>
      <p:cxnSp>
        <p:nvCxnSpPr>
          <p:cNvPr id="259" name="Elbow Connector 258"/>
          <p:cNvCxnSpPr/>
          <p:nvPr/>
        </p:nvCxnSpPr>
        <p:spPr>
          <a:xfrm rot="10800000">
            <a:off x="3225551" y="2127642"/>
            <a:ext cx="174585" cy="110010"/>
          </a:xfrm>
          <a:prstGeom prst="bentConnector2">
            <a:avLst/>
          </a:prstGeom>
          <a:ln w="12700">
            <a:solidFill>
              <a:srgbClr val="6F99ED"/>
            </a:solidFill>
          </a:ln>
        </p:spPr>
        <p:style>
          <a:lnRef idx="1">
            <a:schemeClr val="accent1"/>
          </a:lnRef>
          <a:fillRef idx="0">
            <a:schemeClr val="accent1"/>
          </a:fillRef>
          <a:effectRef idx="0">
            <a:schemeClr val="accent1"/>
          </a:effectRef>
          <a:fontRef idx="minor">
            <a:schemeClr val="tx1"/>
          </a:fontRef>
        </p:style>
      </p:cxnSp>
      <p:sp>
        <p:nvSpPr>
          <p:cNvPr id="263" name="Rectangle 262"/>
          <p:cNvSpPr/>
          <p:nvPr/>
        </p:nvSpPr>
        <p:spPr>
          <a:xfrm>
            <a:off x="4409444" y="2288789"/>
            <a:ext cx="1637030" cy="347788"/>
          </a:xfrm>
          <a:prstGeom prst="rect">
            <a:avLst/>
          </a:prstGeom>
        </p:spPr>
        <p:txBody>
          <a:bodyPr wrap="square">
            <a:spAutoFit/>
          </a:bodyPr>
          <a:lstStyle/>
          <a:p>
            <a:pPr defTabSz="1095327">
              <a:spcBef>
                <a:spcPts val="100"/>
              </a:spcBef>
              <a:spcAft>
                <a:spcPts val="100"/>
              </a:spcAft>
              <a:defRPr/>
            </a:pPr>
            <a:r>
              <a:rPr lang="en-US" sz="830" dirty="0">
                <a:solidFill>
                  <a:schemeClr val="tx2"/>
                </a:solidFill>
                <a:latin typeface="Calibri" panose="020F0502020204030204" pitchFamily="34" charset="0"/>
                <a:cs typeface="Calibri" panose="020F0502020204030204" pitchFamily="34" charset="0"/>
              </a:rPr>
              <a:t>Debt Elimination through Zero Maintenance Framework</a:t>
            </a:r>
          </a:p>
        </p:txBody>
      </p:sp>
      <p:sp>
        <p:nvSpPr>
          <p:cNvPr id="264" name="Rectangle 263"/>
          <p:cNvSpPr/>
          <p:nvPr/>
        </p:nvSpPr>
        <p:spPr>
          <a:xfrm>
            <a:off x="3966090" y="2784650"/>
            <a:ext cx="1895660" cy="347788"/>
          </a:xfrm>
          <a:prstGeom prst="rect">
            <a:avLst/>
          </a:prstGeom>
        </p:spPr>
        <p:txBody>
          <a:bodyPr wrap="square">
            <a:spAutoFit/>
          </a:bodyPr>
          <a:lstStyle/>
          <a:p>
            <a:pPr defTabSz="1095327">
              <a:spcBef>
                <a:spcPts val="100"/>
              </a:spcBef>
              <a:spcAft>
                <a:spcPts val="100"/>
              </a:spcAft>
              <a:defRPr/>
            </a:pPr>
            <a:r>
              <a:rPr lang="en-IN" sz="830" dirty="0">
                <a:solidFill>
                  <a:schemeClr val="tx2"/>
                </a:solidFill>
                <a:latin typeface="Calibri" panose="020F0502020204030204" pitchFamily="34" charset="0"/>
                <a:cs typeface="Calibri" panose="020F0502020204030204" pitchFamily="34" charset="0"/>
              </a:rPr>
              <a:t>Zero Touch Operations - AI/ML-Based Intelligent Automation</a:t>
            </a:r>
          </a:p>
        </p:txBody>
      </p:sp>
      <p:sp>
        <p:nvSpPr>
          <p:cNvPr id="265" name="Rectangle 264"/>
          <p:cNvSpPr/>
          <p:nvPr/>
        </p:nvSpPr>
        <p:spPr>
          <a:xfrm>
            <a:off x="6142890" y="2178459"/>
            <a:ext cx="922267" cy="475515"/>
          </a:xfrm>
          <a:prstGeom prst="rect">
            <a:avLst/>
          </a:prstGeom>
        </p:spPr>
        <p:txBody>
          <a:bodyPr wrap="square">
            <a:spAutoFit/>
          </a:bodyPr>
          <a:lstStyle/>
          <a:p>
            <a:pPr defTabSz="1095327">
              <a:spcBef>
                <a:spcPts val="100"/>
              </a:spcBef>
              <a:spcAft>
                <a:spcPts val="100"/>
              </a:spcAft>
              <a:defRPr/>
            </a:pPr>
            <a:r>
              <a:rPr lang="en-IN" sz="830" dirty="0">
                <a:solidFill>
                  <a:schemeClr val="tx2"/>
                </a:solidFill>
                <a:latin typeface="Calibri" panose="020F0502020204030204" pitchFamily="34" charset="0"/>
                <a:cs typeface="Calibri" panose="020F0502020204030204" pitchFamily="34" charset="0"/>
              </a:rPr>
              <a:t>Application Landscape Rationalization </a:t>
            </a:r>
          </a:p>
        </p:txBody>
      </p:sp>
      <p:sp>
        <p:nvSpPr>
          <p:cNvPr id="267" name="Rectangle 266"/>
          <p:cNvSpPr/>
          <p:nvPr/>
        </p:nvSpPr>
        <p:spPr>
          <a:xfrm>
            <a:off x="6788924" y="2783933"/>
            <a:ext cx="834457" cy="347788"/>
          </a:xfrm>
          <a:prstGeom prst="rect">
            <a:avLst/>
          </a:prstGeom>
        </p:spPr>
        <p:txBody>
          <a:bodyPr wrap="square">
            <a:spAutoFit/>
          </a:bodyPr>
          <a:lstStyle/>
          <a:p>
            <a:r>
              <a:rPr lang="en-US" sz="830" dirty="0">
                <a:solidFill>
                  <a:schemeClr val="tx2"/>
                </a:solidFill>
                <a:latin typeface="Calibri" panose="020F0502020204030204" pitchFamily="34" charset="0"/>
                <a:cs typeface="Calibri" panose="020F0502020204030204" pitchFamily="34" charset="0"/>
              </a:rPr>
              <a:t>Digital User Engagement </a:t>
            </a:r>
            <a:endParaRPr lang="en-US" sz="830" dirty="0">
              <a:latin typeface="Calibri" panose="020F0502020204030204" pitchFamily="34" charset="0"/>
            </a:endParaRPr>
          </a:p>
        </p:txBody>
      </p:sp>
      <p:sp>
        <p:nvSpPr>
          <p:cNvPr id="285" name="Rectangle 284"/>
          <p:cNvSpPr/>
          <p:nvPr/>
        </p:nvSpPr>
        <p:spPr>
          <a:xfrm>
            <a:off x="5488785" y="3523471"/>
            <a:ext cx="1304993" cy="347788"/>
          </a:xfrm>
          <a:prstGeom prst="rect">
            <a:avLst/>
          </a:prstGeom>
        </p:spPr>
        <p:txBody>
          <a:bodyPr wrap="square">
            <a:spAutoFit/>
          </a:bodyPr>
          <a:lstStyle/>
          <a:p>
            <a:pPr defTabSz="1095327">
              <a:spcBef>
                <a:spcPts val="100"/>
              </a:spcBef>
              <a:spcAft>
                <a:spcPts val="100"/>
              </a:spcAft>
              <a:defRPr/>
            </a:pPr>
            <a:r>
              <a:rPr lang="en-US" sz="830" dirty="0">
                <a:solidFill>
                  <a:schemeClr val="tx2"/>
                </a:solidFill>
                <a:latin typeface="Calibri" panose="020F0502020204030204" pitchFamily="34" charset="0"/>
                <a:cs typeface="Calibri" panose="020F0502020204030204" pitchFamily="34" charset="0"/>
              </a:rPr>
              <a:t>Scale Agile /DevSecTestOps</a:t>
            </a:r>
          </a:p>
        </p:txBody>
      </p:sp>
      <p:cxnSp>
        <p:nvCxnSpPr>
          <p:cNvPr id="286" name="Elbow Connector 285"/>
          <p:cNvCxnSpPr/>
          <p:nvPr/>
        </p:nvCxnSpPr>
        <p:spPr>
          <a:xfrm flipV="1">
            <a:off x="6164889" y="3525080"/>
            <a:ext cx="253329" cy="113558"/>
          </a:xfrm>
          <a:prstGeom prst="bentConnector2">
            <a:avLst/>
          </a:prstGeom>
          <a:ln>
            <a:solidFill>
              <a:srgbClr val="00B140"/>
            </a:solidFill>
          </a:ln>
        </p:spPr>
        <p:style>
          <a:lnRef idx="1">
            <a:schemeClr val="accent1"/>
          </a:lnRef>
          <a:fillRef idx="0">
            <a:schemeClr val="accent1"/>
          </a:fillRef>
          <a:effectRef idx="0">
            <a:schemeClr val="accent1"/>
          </a:effectRef>
          <a:fontRef idx="minor">
            <a:schemeClr val="tx1"/>
          </a:fontRef>
        </p:style>
      </p:cxnSp>
      <p:cxnSp>
        <p:nvCxnSpPr>
          <p:cNvPr id="290" name="Elbow Connector 289"/>
          <p:cNvCxnSpPr>
            <a:endCxn id="169" idx="5"/>
          </p:cNvCxnSpPr>
          <p:nvPr/>
        </p:nvCxnSpPr>
        <p:spPr>
          <a:xfrm rot="16200000" flipV="1">
            <a:off x="7866841" y="3524739"/>
            <a:ext cx="152323" cy="98617"/>
          </a:xfrm>
          <a:prstGeom prst="bentConnector3">
            <a:avLst>
              <a:gd name="adj1" fmla="val 50000"/>
            </a:avLst>
          </a:prstGeom>
          <a:ln>
            <a:solidFill>
              <a:srgbClr val="00B140"/>
            </a:solidFill>
          </a:ln>
        </p:spPr>
        <p:style>
          <a:lnRef idx="1">
            <a:schemeClr val="accent1"/>
          </a:lnRef>
          <a:fillRef idx="0">
            <a:schemeClr val="accent1"/>
          </a:fillRef>
          <a:effectRef idx="0">
            <a:schemeClr val="accent1"/>
          </a:effectRef>
          <a:fontRef idx="minor">
            <a:schemeClr val="tx1"/>
          </a:fontRef>
        </p:style>
      </p:cxnSp>
      <p:sp>
        <p:nvSpPr>
          <p:cNvPr id="297" name="Rectangle 296"/>
          <p:cNvSpPr/>
          <p:nvPr/>
        </p:nvSpPr>
        <p:spPr>
          <a:xfrm>
            <a:off x="7289883" y="3627497"/>
            <a:ext cx="1748783" cy="475515"/>
          </a:xfrm>
          <a:prstGeom prst="rect">
            <a:avLst/>
          </a:prstGeom>
        </p:spPr>
        <p:txBody>
          <a:bodyPr wrap="square">
            <a:spAutoFit/>
          </a:bodyPr>
          <a:lstStyle/>
          <a:p>
            <a:pPr defTabSz="1095327">
              <a:spcBef>
                <a:spcPts val="100"/>
              </a:spcBef>
              <a:spcAft>
                <a:spcPts val="100"/>
              </a:spcAft>
              <a:defRPr/>
            </a:pPr>
            <a:r>
              <a:rPr lang="en-US" sz="830" dirty="0">
                <a:solidFill>
                  <a:schemeClr val="tx2"/>
                </a:solidFill>
                <a:latin typeface="Calibri" panose="020F0502020204030204" pitchFamily="34" charset="0"/>
                <a:cs typeface="Calibri" panose="020F0502020204030204" pitchFamily="34" charset="0"/>
              </a:rPr>
              <a:t>Intelligent Enterprise with Human-Centric Design Thinking-Led Insight as-a-Service</a:t>
            </a:r>
          </a:p>
        </p:txBody>
      </p:sp>
      <p:sp>
        <p:nvSpPr>
          <p:cNvPr id="298" name="Rectangle 297"/>
          <p:cNvSpPr/>
          <p:nvPr/>
        </p:nvSpPr>
        <p:spPr>
          <a:xfrm>
            <a:off x="5817971" y="3132733"/>
            <a:ext cx="1269899" cy="220060"/>
          </a:xfrm>
          <a:prstGeom prst="rect">
            <a:avLst/>
          </a:prstGeom>
        </p:spPr>
        <p:txBody>
          <a:bodyPr wrap="none">
            <a:spAutoFit/>
          </a:bodyPr>
          <a:lstStyle/>
          <a:p>
            <a:pPr defTabSz="1095327">
              <a:spcBef>
                <a:spcPts val="100"/>
              </a:spcBef>
              <a:spcAft>
                <a:spcPts val="100"/>
              </a:spcAft>
              <a:defRPr/>
            </a:pPr>
            <a:r>
              <a:rPr lang="en-US" sz="830" dirty="0">
                <a:solidFill>
                  <a:schemeClr val="tx2"/>
                </a:solidFill>
                <a:latin typeface="Calibri" panose="020F0502020204030204" pitchFamily="34" charset="0"/>
                <a:cs typeface="Calibri" panose="020F0502020204030204" pitchFamily="34" charset="0"/>
              </a:rPr>
              <a:t>Next Gen’ AI/ML – Shield</a:t>
            </a:r>
          </a:p>
        </p:txBody>
      </p:sp>
      <p:sp>
        <p:nvSpPr>
          <p:cNvPr id="299" name="Rectangle 298"/>
          <p:cNvSpPr/>
          <p:nvPr/>
        </p:nvSpPr>
        <p:spPr>
          <a:xfrm>
            <a:off x="7526168" y="3145436"/>
            <a:ext cx="1271502" cy="220060"/>
          </a:xfrm>
          <a:prstGeom prst="rect">
            <a:avLst/>
          </a:prstGeom>
        </p:spPr>
        <p:txBody>
          <a:bodyPr wrap="none">
            <a:spAutoFit/>
          </a:bodyPr>
          <a:lstStyle/>
          <a:p>
            <a:pPr defTabSz="1095327">
              <a:spcBef>
                <a:spcPts val="100"/>
              </a:spcBef>
              <a:spcAft>
                <a:spcPts val="100"/>
              </a:spcAft>
              <a:defRPr/>
            </a:pPr>
            <a:r>
              <a:rPr lang="en-US" sz="830" dirty="0">
                <a:solidFill>
                  <a:schemeClr val="tx2"/>
                </a:solidFill>
                <a:latin typeface="Calibri" panose="020F0502020204030204" pitchFamily="34" charset="0"/>
                <a:cs typeface="Calibri" panose="020F0502020204030204" pitchFamily="34" charset="0"/>
              </a:rPr>
              <a:t>Digital Experience Center</a:t>
            </a:r>
          </a:p>
        </p:txBody>
      </p:sp>
      <p:sp>
        <p:nvSpPr>
          <p:cNvPr id="113" name="Diagonal Stripe 112"/>
          <p:cNvSpPr/>
          <p:nvPr/>
        </p:nvSpPr>
        <p:spPr>
          <a:xfrm rot="5400000">
            <a:off x="6679322" y="183935"/>
            <a:ext cx="2648610" cy="2280745"/>
          </a:xfrm>
          <a:prstGeom prst="diagStripe">
            <a:avLst>
              <a:gd name="adj" fmla="val 74021"/>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scene3d>
              <a:camera prst="orthographicFront">
                <a:rot lat="0" lon="0" rev="2460000"/>
              </a:camera>
              <a:lightRig rig="threePt" dir="t"/>
            </a:scene3d>
          </a:bodyPr>
          <a:lstStyle/>
          <a:p>
            <a:pPr algn="ctr"/>
            <a:r>
              <a:rPr lang="en-US" sz="1600" dirty="0">
                <a:solidFill>
                  <a:srgbClr val="FF0000"/>
                </a:solidFill>
                <a:latin typeface="Calibri" panose="020F0502020204030204" pitchFamily="34" charset="0"/>
              </a:rPr>
              <a:t>Review &amp; Modify</a:t>
            </a:r>
          </a:p>
        </p:txBody>
      </p:sp>
    </p:spTree>
    <p:extLst>
      <p:ext uri="{BB962C8B-B14F-4D97-AF65-F5344CB8AC3E}">
        <p14:creationId xmlns:p14="http://schemas.microsoft.com/office/powerpoint/2010/main" val="2480071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dirty="0"/>
              <a:t>Helping Industry Leaders in their Digital Journeys (1/2)</a:t>
            </a:r>
          </a:p>
        </p:txBody>
      </p:sp>
      <p:grpSp>
        <p:nvGrpSpPr>
          <p:cNvPr id="32" name="Group 31"/>
          <p:cNvGrpSpPr/>
          <p:nvPr/>
        </p:nvGrpSpPr>
        <p:grpSpPr>
          <a:xfrm>
            <a:off x="245209" y="607342"/>
            <a:ext cx="8653582" cy="4192858"/>
            <a:chOff x="345687" y="585040"/>
            <a:chExt cx="8500946" cy="4192858"/>
          </a:xfrm>
        </p:grpSpPr>
        <p:sp>
          <p:nvSpPr>
            <p:cNvPr id="33" name="Rectangle 32"/>
            <p:cNvSpPr/>
            <p:nvPr/>
          </p:nvSpPr>
          <p:spPr>
            <a:xfrm>
              <a:off x="345687" y="585040"/>
              <a:ext cx="2743200" cy="4192858"/>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34" name="Rectangle 33"/>
            <p:cNvSpPr/>
            <p:nvPr/>
          </p:nvSpPr>
          <p:spPr>
            <a:xfrm>
              <a:off x="3224560" y="585040"/>
              <a:ext cx="2743200" cy="419285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39" name="Rectangle 38"/>
            <p:cNvSpPr/>
            <p:nvPr/>
          </p:nvSpPr>
          <p:spPr>
            <a:xfrm>
              <a:off x="6103433" y="585040"/>
              <a:ext cx="2743200" cy="4192858"/>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40" name="Rectangle 39"/>
            <p:cNvSpPr/>
            <p:nvPr/>
          </p:nvSpPr>
          <p:spPr>
            <a:xfrm>
              <a:off x="345687" y="585040"/>
              <a:ext cx="2743200" cy="36576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2153" lvl="0" algn="ctr" defTabSz="914355" fontAlgn="base">
                <a:spcBef>
                  <a:spcPts val="600"/>
                </a:spcBef>
                <a:spcAft>
                  <a:spcPct val="0"/>
                </a:spcAft>
                <a:tabLst>
                  <a:tab pos="133350" algn="l"/>
                </a:tabLst>
              </a:pPr>
              <a:r>
                <a:rPr lang="en-US" sz="1200" b="1" dirty="0">
                  <a:solidFill>
                    <a:schemeClr val="bg1"/>
                  </a:solidFill>
                  <a:latin typeface="Calibri" panose="020F0502020204030204" pitchFamily="34" charset="0"/>
                  <a:cs typeface="Arial" panose="020B0604020202020204" pitchFamily="34" charset="0"/>
                </a:rPr>
                <a:t>American agrochemical &amp; agricultural biotechnology corporation</a:t>
              </a:r>
            </a:p>
          </p:txBody>
        </p:sp>
        <p:sp>
          <p:nvSpPr>
            <p:cNvPr id="41" name="Rectangle 40"/>
            <p:cNvSpPr/>
            <p:nvPr/>
          </p:nvSpPr>
          <p:spPr>
            <a:xfrm>
              <a:off x="3224560" y="585040"/>
              <a:ext cx="2743200" cy="36576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2153" lvl="0" algn="ctr" defTabSz="914355" fontAlgn="base">
                <a:spcBef>
                  <a:spcPts val="600"/>
                </a:spcBef>
                <a:spcAft>
                  <a:spcPct val="0"/>
                </a:spcAft>
                <a:tabLst>
                  <a:tab pos="133350" algn="l"/>
                </a:tabLst>
              </a:pPr>
              <a:r>
                <a:rPr lang="en-US" sz="1200" b="1">
                  <a:solidFill>
                    <a:schemeClr val="bg1"/>
                  </a:solidFill>
                  <a:latin typeface="Calibri" panose="020F0502020204030204" pitchFamily="34" charset="0"/>
                  <a:cs typeface="Arial" panose="020B0604020202020204" pitchFamily="34" charset="0"/>
                </a:rPr>
                <a:t>Largest American service provider for top farm equipment manufacturer</a:t>
              </a:r>
              <a:endParaRPr lang="en-US" sz="1200" b="1" dirty="0">
                <a:solidFill>
                  <a:schemeClr val="bg1"/>
                </a:solidFill>
                <a:latin typeface="Calibri" panose="020F0502020204030204" pitchFamily="34" charset="0"/>
                <a:cs typeface="Arial" panose="020B0604020202020204" pitchFamily="34" charset="0"/>
              </a:endParaRPr>
            </a:p>
          </p:txBody>
        </p:sp>
        <p:sp>
          <p:nvSpPr>
            <p:cNvPr id="42" name="Rectangle 41"/>
            <p:cNvSpPr/>
            <p:nvPr/>
          </p:nvSpPr>
          <p:spPr>
            <a:xfrm>
              <a:off x="6103433" y="585040"/>
              <a:ext cx="2743200" cy="36576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2153" lvl="0" algn="ctr" defTabSz="914355" fontAlgn="base">
                <a:spcBef>
                  <a:spcPts val="600"/>
                </a:spcBef>
                <a:spcAft>
                  <a:spcPct val="0"/>
                </a:spcAft>
                <a:tabLst>
                  <a:tab pos="133350" algn="l"/>
                </a:tabLst>
                <a:defRPr/>
              </a:pPr>
              <a:r>
                <a:rPr lang="en-US" sz="1200" b="1" dirty="0">
                  <a:solidFill>
                    <a:schemeClr val="bg1"/>
                  </a:solidFill>
                  <a:latin typeface="Calibri" panose="020F0502020204030204" pitchFamily="34" charset="0"/>
                  <a:cs typeface="Arial" panose="020B0604020202020204" pitchFamily="34" charset="0"/>
                </a:rPr>
                <a:t>Largest Department Store Chain in the US</a:t>
              </a:r>
            </a:p>
          </p:txBody>
        </p:sp>
        <p:sp>
          <p:nvSpPr>
            <p:cNvPr id="43" name="Rectangle 42"/>
            <p:cNvSpPr/>
            <p:nvPr/>
          </p:nvSpPr>
          <p:spPr>
            <a:xfrm>
              <a:off x="345687" y="4688720"/>
              <a:ext cx="2743200" cy="89178"/>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44" name="Rectangle 43"/>
            <p:cNvSpPr/>
            <p:nvPr/>
          </p:nvSpPr>
          <p:spPr>
            <a:xfrm>
              <a:off x="3224560" y="4688720"/>
              <a:ext cx="2743200" cy="89178"/>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45" name="Rectangle 44"/>
            <p:cNvSpPr/>
            <p:nvPr/>
          </p:nvSpPr>
          <p:spPr>
            <a:xfrm>
              <a:off x="6103433" y="4688720"/>
              <a:ext cx="2743200" cy="89178"/>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grpSp>
          <p:nvGrpSpPr>
            <p:cNvPr id="46" name="Group 45"/>
            <p:cNvGrpSpPr/>
            <p:nvPr/>
          </p:nvGrpSpPr>
          <p:grpSpPr>
            <a:xfrm>
              <a:off x="6805955" y="1172523"/>
              <a:ext cx="1338156" cy="1615432"/>
              <a:chOff x="6688979" y="1059613"/>
              <a:chExt cx="1598400" cy="1929600"/>
            </a:xfrm>
          </p:grpSpPr>
          <p:grpSp>
            <p:nvGrpSpPr>
              <p:cNvPr id="77" name="Group 76"/>
              <p:cNvGrpSpPr/>
              <p:nvPr/>
            </p:nvGrpSpPr>
            <p:grpSpPr>
              <a:xfrm>
                <a:off x="6688979" y="1059613"/>
                <a:ext cx="1598400" cy="1929600"/>
                <a:chOff x="1288026" y="1366683"/>
                <a:chExt cx="1455174" cy="1780973"/>
              </a:xfrm>
            </p:grpSpPr>
            <p:sp>
              <p:nvSpPr>
                <p:cNvPr id="79" name="Donut 78"/>
                <p:cNvSpPr/>
                <p:nvPr/>
              </p:nvSpPr>
              <p:spPr>
                <a:xfrm>
                  <a:off x="1288026" y="1366683"/>
                  <a:ext cx="1455174" cy="1494504"/>
                </a:xfrm>
                <a:prstGeom prst="donut">
                  <a:avLst>
                    <a:gd name="adj" fmla="val 1209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panose="020F0502020204030204" pitchFamily="34" charset="0"/>
                  </a:endParaRPr>
                </a:p>
              </p:txBody>
            </p:sp>
            <p:sp>
              <p:nvSpPr>
                <p:cNvPr id="80" name="Isosceles Triangle 79"/>
                <p:cNvSpPr/>
                <p:nvPr/>
              </p:nvSpPr>
              <p:spPr>
                <a:xfrm>
                  <a:off x="1707752" y="2379621"/>
                  <a:ext cx="615723" cy="5191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81" name="Isosceles Triangle 80"/>
                <p:cNvSpPr/>
                <p:nvPr/>
              </p:nvSpPr>
              <p:spPr>
                <a:xfrm flipV="1">
                  <a:off x="1783952" y="2859396"/>
                  <a:ext cx="463323" cy="28826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grpSp>
          <p:pic>
            <p:nvPicPr>
              <p:cNvPr id="78" name="Picture 77">
                <a:extLst>
                  <a:ext uri="{FF2B5EF4-FFF2-40B4-BE49-F238E27FC236}">
                    <a16:creationId xmlns:a16="http://schemas.microsoft.com/office/drawing/2014/main" id="{6AD90CE6-13BC-454D-8CEA-AE163C9DC94F}"/>
                  </a:ext>
                </a:extLst>
              </p:cNvPr>
              <p:cNvPicPr>
                <a:picLocks noChangeAspect="1"/>
              </p:cNvPicPr>
              <p:nvPr/>
            </p:nvPicPr>
            <p:blipFill>
              <a:blip r:embed="rId3"/>
              <a:stretch>
                <a:fillRect/>
              </a:stretch>
            </p:blipFill>
            <p:spPr>
              <a:xfrm>
                <a:off x="7102290" y="1516140"/>
                <a:ext cx="771778" cy="600272"/>
              </a:xfrm>
              <a:prstGeom prst="rect">
                <a:avLst/>
              </a:prstGeom>
            </p:spPr>
          </p:pic>
        </p:grpSp>
        <p:grpSp>
          <p:nvGrpSpPr>
            <p:cNvPr id="58" name="Group 57"/>
            <p:cNvGrpSpPr/>
            <p:nvPr/>
          </p:nvGrpSpPr>
          <p:grpSpPr>
            <a:xfrm>
              <a:off x="3927082" y="1172523"/>
              <a:ext cx="1338156" cy="1615432"/>
              <a:chOff x="3783951" y="1058718"/>
              <a:chExt cx="1598400" cy="1929600"/>
            </a:xfrm>
          </p:grpSpPr>
          <p:grpSp>
            <p:nvGrpSpPr>
              <p:cNvPr id="72" name="Group 71"/>
              <p:cNvGrpSpPr/>
              <p:nvPr/>
            </p:nvGrpSpPr>
            <p:grpSpPr>
              <a:xfrm rot="10800000" flipV="1">
                <a:off x="3783951" y="1058718"/>
                <a:ext cx="1598400" cy="1929600"/>
                <a:chOff x="1288026" y="1366683"/>
                <a:chExt cx="1455174" cy="1780973"/>
              </a:xfrm>
            </p:grpSpPr>
            <p:sp>
              <p:nvSpPr>
                <p:cNvPr id="74" name="Donut 73"/>
                <p:cNvSpPr/>
                <p:nvPr/>
              </p:nvSpPr>
              <p:spPr>
                <a:xfrm>
                  <a:off x="1288026" y="1366683"/>
                  <a:ext cx="1455174" cy="1494504"/>
                </a:xfrm>
                <a:prstGeom prst="donut">
                  <a:avLst>
                    <a:gd name="adj" fmla="val 1209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panose="020F0502020204030204" pitchFamily="34" charset="0"/>
                  </a:endParaRPr>
                </a:p>
              </p:txBody>
            </p:sp>
            <p:sp>
              <p:nvSpPr>
                <p:cNvPr id="75" name="Isosceles Triangle 74"/>
                <p:cNvSpPr/>
                <p:nvPr/>
              </p:nvSpPr>
              <p:spPr>
                <a:xfrm>
                  <a:off x="1707752" y="2379621"/>
                  <a:ext cx="615723" cy="5191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76" name="Isosceles Triangle 75"/>
                <p:cNvSpPr/>
                <p:nvPr/>
              </p:nvSpPr>
              <p:spPr>
                <a:xfrm flipV="1">
                  <a:off x="1783951" y="2859396"/>
                  <a:ext cx="463323" cy="288260"/>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grpSp>
          <p:pic>
            <p:nvPicPr>
              <p:cNvPr id="73" name="Picture 72"/>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30222" y1="62222" x2="30222" y2="62222"/>
                            <a14:foregroundMark x1="70222" y1="51111" x2="70222" y2="51111"/>
                          </a14:backgroundRemoval>
                        </a14:imgEffect>
                      </a14:imgLayer>
                    </a14:imgProps>
                  </a:ext>
                </a:extLst>
              </a:blip>
              <a:stretch>
                <a:fillRect/>
              </a:stretch>
            </p:blipFill>
            <p:spPr>
              <a:xfrm>
                <a:off x="4022634" y="1331268"/>
                <a:ext cx="1121034" cy="1121034"/>
              </a:xfrm>
              <a:prstGeom prst="rect">
                <a:avLst/>
              </a:prstGeom>
            </p:spPr>
          </p:pic>
        </p:grpSp>
        <p:grpSp>
          <p:nvGrpSpPr>
            <p:cNvPr id="59" name="Group 58"/>
            <p:cNvGrpSpPr/>
            <p:nvPr/>
          </p:nvGrpSpPr>
          <p:grpSpPr>
            <a:xfrm>
              <a:off x="1048801" y="1172991"/>
              <a:ext cx="1336973" cy="1614496"/>
              <a:chOff x="904422" y="1058718"/>
              <a:chExt cx="1596987" cy="1928482"/>
            </a:xfrm>
          </p:grpSpPr>
          <p:grpSp>
            <p:nvGrpSpPr>
              <p:cNvPr id="67" name="Group 66"/>
              <p:cNvGrpSpPr/>
              <p:nvPr/>
            </p:nvGrpSpPr>
            <p:grpSpPr>
              <a:xfrm>
                <a:off x="904422" y="1058718"/>
                <a:ext cx="1596987" cy="1928482"/>
                <a:chOff x="1288026" y="1366683"/>
                <a:chExt cx="1455174" cy="1780973"/>
              </a:xfrm>
            </p:grpSpPr>
            <p:sp>
              <p:nvSpPr>
                <p:cNvPr id="69" name="Donut 68"/>
                <p:cNvSpPr/>
                <p:nvPr/>
              </p:nvSpPr>
              <p:spPr>
                <a:xfrm>
                  <a:off x="1288026" y="1366683"/>
                  <a:ext cx="1455174" cy="1494504"/>
                </a:xfrm>
                <a:prstGeom prst="donut">
                  <a:avLst>
                    <a:gd name="adj" fmla="val 12097"/>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panose="020F0502020204030204" pitchFamily="34" charset="0"/>
                  </a:endParaRPr>
                </a:p>
              </p:txBody>
            </p:sp>
            <p:sp>
              <p:nvSpPr>
                <p:cNvPr id="70" name="Isosceles Triangle 69"/>
                <p:cNvSpPr/>
                <p:nvPr/>
              </p:nvSpPr>
              <p:spPr>
                <a:xfrm>
                  <a:off x="1707752" y="2379621"/>
                  <a:ext cx="615723" cy="5191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71" name="Isosceles Triangle 70"/>
                <p:cNvSpPr/>
                <p:nvPr/>
              </p:nvSpPr>
              <p:spPr>
                <a:xfrm flipV="1">
                  <a:off x="1783951" y="2859396"/>
                  <a:ext cx="463323" cy="288260"/>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grpSp>
          <p:pic>
            <p:nvPicPr>
              <p:cNvPr id="68" name="Picture 67"/>
              <p:cNvPicPr>
                <a:picLocks noChangeAspect="1"/>
              </p:cNvPicPr>
              <p:nvPr/>
            </p:nvPicPr>
            <p:blipFill>
              <a:blip r:embed="rId6">
                <a:clrChange>
                  <a:clrFrom>
                    <a:srgbClr val="FFFFFF"/>
                  </a:clrFrom>
                  <a:clrTo>
                    <a:srgbClr val="FFFFFF">
                      <a:alpha val="0"/>
                    </a:srgbClr>
                  </a:clrTo>
                </a:clrChange>
              </a:blip>
              <a:stretch>
                <a:fillRect/>
              </a:stretch>
            </p:blipFill>
            <p:spPr>
              <a:xfrm>
                <a:off x="1288789" y="1465366"/>
                <a:ext cx="828252" cy="828252"/>
              </a:xfrm>
              <a:prstGeom prst="rect">
                <a:avLst/>
              </a:prstGeom>
            </p:spPr>
          </p:pic>
        </p:grpSp>
        <p:sp>
          <p:nvSpPr>
            <p:cNvPr id="60" name="TextBox 59"/>
            <p:cNvSpPr txBox="1"/>
            <p:nvPr/>
          </p:nvSpPr>
          <p:spPr>
            <a:xfrm>
              <a:off x="6103433" y="3055668"/>
              <a:ext cx="2651760" cy="461665"/>
            </a:xfrm>
            <a:prstGeom prst="rect">
              <a:avLst/>
            </a:prstGeom>
            <a:noFill/>
          </p:spPr>
          <p:txBody>
            <a:bodyPr wrap="square" rtlCol="0">
              <a:spAutoFit/>
            </a:bodyPr>
            <a:lstStyle/>
            <a:p>
              <a:pPr lvl="0"/>
              <a:r>
                <a:rPr lang="en-US" sz="1200" b="1" dirty="0">
                  <a:solidFill>
                    <a:srgbClr val="00B140"/>
                  </a:solidFill>
                  <a:latin typeface="Calibri" panose="020F0502020204030204" pitchFamily="34" charset="0"/>
                </a:rPr>
                <a:t>24X7 Integrated Managed Services Support for Apps and Infra Services</a:t>
              </a:r>
            </a:p>
          </p:txBody>
        </p:sp>
        <p:sp>
          <p:nvSpPr>
            <p:cNvPr id="61" name="Rectangle 60"/>
            <p:cNvSpPr/>
            <p:nvPr/>
          </p:nvSpPr>
          <p:spPr>
            <a:xfrm>
              <a:off x="6103433" y="3558144"/>
              <a:ext cx="2651760" cy="882806"/>
            </a:xfrm>
            <a:prstGeom prst="rect">
              <a:avLst/>
            </a:prstGeom>
          </p:spPr>
          <p:txBody>
            <a:bodyPr wrap="square">
              <a:spAutoFit/>
            </a:bodyPr>
            <a:lstStyle/>
            <a:p>
              <a:pPr marL="171450" indent="-171450">
                <a:lnSpc>
                  <a:spcPct val="107000"/>
                </a:lnSpc>
                <a:buFont typeface="Arial" panose="020B0604020202020204" pitchFamily="34" charset="0"/>
                <a:buChar char="•"/>
              </a:pPr>
              <a:r>
                <a:rPr lang="en-US" sz="1200" b="1" dirty="0">
                  <a:solidFill>
                    <a:schemeClr val="tx2"/>
                  </a:solidFill>
                  <a:latin typeface="Calibri" panose="020F0502020204030204" pitchFamily="34" charset="0"/>
                </a:rPr>
                <a:t>1400 </a:t>
              </a:r>
              <a:r>
                <a:rPr lang="en-US" sz="1100" dirty="0">
                  <a:solidFill>
                    <a:schemeClr val="tx2"/>
                  </a:solidFill>
                  <a:latin typeface="Calibri" panose="020F0502020204030204" pitchFamily="34" charset="0"/>
                  <a:cs typeface="Times New Roman" panose="02020603050405020304" pitchFamily="18" charset="0"/>
                </a:rPr>
                <a:t>stores</a:t>
              </a:r>
              <a:endParaRPr lang="en-US" sz="1100" dirty="0">
                <a:solidFill>
                  <a:schemeClr val="tx2"/>
                </a:solidFill>
                <a:latin typeface="Calibri" panose="020F0502020204030204" pitchFamily="34" charset="0"/>
                <a:ea typeface="Calibri" panose="020F0502020204030204" pitchFamily="34" charset="0"/>
                <a:cs typeface="Times New Roman" panose="02020603050405020304" pitchFamily="18" charset="0"/>
              </a:endParaRPr>
            </a:p>
            <a:p>
              <a:pPr marL="171450" indent="-171450">
                <a:lnSpc>
                  <a:spcPct val="107000"/>
                </a:lnSpc>
                <a:buFont typeface="Arial" panose="020B0604020202020204" pitchFamily="34" charset="0"/>
                <a:buChar char="•"/>
              </a:pPr>
              <a:r>
                <a:rPr lang="en-US" sz="1200" b="1" dirty="0">
                  <a:solidFill>
                    <a:schemeClr val="tx2"/>
                  </a:solidFill>
                  <a:latin typeface="Calibri" panose="020F0502020204030204" pitchFamily="34" charset="0"/>
                </a:rPr>
                <a:t>$14.5 M </a:t>
              </a:r>
              <a:r>
                <a:rPr lang="en-US" sz="1100" dirty="0">
                  <a:solidFill>
                    <a:schemeClr val="tx2"/>
                  </a:solidFill>
                  <a:latin typeface="Calibri" panose="020F0502020204030204" pitchFamily="34" charset="0"/>
                  <a:ea typeface="Calibri" panose="020F0502020204030204" pitchFamily="34" charset="0"/>
                  <a:cs typeface="Times New Roman" panose="02020603050405020304" pitchFamily="18" charset="0"/>
                </a:rPr>
                <a:t>savings over 4 years</a:t>
              </a:r>
            </a:p>
            <a:p>
              <a:pPr marL="171450" indent="-171450">
                <a:lnSpc>
                  <a:spcPct val="107000"/>
                </a:lnSpc>
                <a:buFont typeface="Arial" panose="020B0604020202020204" pitchFamily="34" charset="0"/>
                <a:buChar char="•"/>
              </a:pPr>
              <a:r>
                <a:rPr lang="en-US" sz="1200" b="1" dirty="0">
                  <a:solidFill>
                    <a:schemeClr val="tx2"/>
                  </a:solidFill>
                  <a:latin typeface="Calibri" panose="020F0502020204030204" pitchFamily="34" charset="0"/>
                </a:rPr>
                <a:t>55% </a:t>
              </a:r>
              <a:r>
                <a:rPr lang="en-US" sz="1100" dirty="0">
                  <a:solidFill>
                    <a:schemeClr val="tx2"/>
                  </a:solidFill>
                  <a:latin typeface="Calibri" panose="020F0502020204030204" pitchFamily="34" charset="0"/>
                  <a:ea typeface="Calibri" panose="020F0502020204030204" pitchFamily="34" charset="0"/>
                  <a:cs typeface="Times New Roman" panose="02020603050405020304" pitchFamily="18" charset="0"/>
                </a:rPr>
                <a:t>decrease in resolution time</a:t>
              </a:r>
            </a:p>
            <a:p>
              <a:pPr marL="171450" indent="-171450">
                <a:lnSpc>
                  <a:spcPct val="107000"/>
                </a:lnSpc>
                <a:buFont typeface="Arial" panose="020B0604020202020204" pitchFamily="34" charset="0"/>
                <a:buChar char="•"/>
              </a:pPr>
              <a:r>
                <a:rPr lang="en-US" sz="1200" b="1" dirty="0">
                  <a:solidFill>
                    <a:schemeClr val="tx2"/>
                  </a:solidFill>
                  <a:latin typeface="Calibri" panose="020F0502020204030204" pitchFamily="34" charset="0"/>
                </a:rPr>
                <a:t>4.4/5</a:t>
              </a:r>
              <a:r>
                <a:rPr lang="en-US" sz="1100" dirty="0">
                  <a:solidFill>
                    <a:schemeClr val="tx2"/>
                  </a:solidFill>
                  <a:latin typeface="Calibri" panose="020F0502020204030204" pitchFamily="34" charset="0"/>
                  <a:ea typeface="Calibri" panose="020F0502020204030204" pitchFamily="34" charset="0"/>
                  <a:cs typeface="Times New Roman" panose="02020603050405020304" pitchFamily="18" charset="0"/>
                </a:rPr>
                <a:t> CSAT score </a:t>
              </a:r>
            </a:p>
          </p:txBody>
        </p:sp>
        <p:sp>
          <p:nvSpPr>
            <p:cNvPr id="63" name="Rectangle 62"/>
            <p:cNvSpPr/>
            <p:nvPr/>
          </p:nvSpPr>
          <p:spPr>
            <a:xfrm>
              <a:off x="3224560" y="3055668"/>
              <a:ext cx="2651760" cy="461665"/>
            </a:xfrm>
            <a:prstGeom prst="rect">
              <a:avLst/>
            </a:prstGeom>
            <a:noFill/>
          </p:spPr>
          <p:txBody>
            <a:bodyPr wrap="square" rtlCol="0">
              <a:spAutoFit/>
            </a:bodyPr>
            <a:lstStyle/>
            <a:p>
              <a:r>
                <a:rPr lang="en-US" sz="1200" b="1" dirty="0">
                  <a:latin typeface="Calibri" panose="020F0502020204030204" pitchFamily="34" charset="0"/>
                </a:rPr>
                <a:t>24X7 Multi geo Managed Services Infra and App Support</a:t>
              </a:r>
            </a:p>
          </p:txBody>
        </p:sp>
        <p:sp>
          <p:nvSpPr>
            <p:cNvPr id="64" name="Rectangle 63">
              <a:extLst>
                <a:ext uri="{FF2B5EF4-FFF2-40B4-BE49-F238E27FC236}">
                  <a16:creationId xmlns:a16="http://schemas.microsoft.com/office/drawing/2014/main" id="{74EB0903-26BF-8242-933A-E4E58B622341}"/>
                </a:ext>
              </a:extLst>
            </p:cNvPr>
            <p:cNvSpPr/>
            <p:nvPr/>
          </p:nvSpPr>
          <p:spPr>
            <a:xfrm>
              <a:off x="345687" y="3055668"/>
              <a:ext cx="2651760" cy="461665"/>
            </a:xfrm>
            <a:prstGeom prst="rect">
              <a:avLst/>
            </a:prstGeom>
          </p:spPr>
          <p:txBody>
            <a:bodyPr wrap="square">
              <a:spAutoFit/>
            </a:bodyPr>
            <a:lstStyle/>
            <a:p>
              <a:r>
                <a:rPr lang="en-US" sz="1200" b="1" dirty="0">
                  <a:solidFill>
                    <a:srgbClr val="002060"/>
                  </a:solidFill>
                  <a:latin typeface="Calibri" panose="020F0502020204030204" pitchFamily="34" charset="0"/>
                </a:rPr>
                <a:t>24X7 Multi geo Managed Services Support &amp; Development</a:t>
              </a:r>
              <a:endParaRPr lang="en-US" sz="1200" b="1" dirty="0">
                <a:solidFill>
                  <a:srgbClr val="002060"/>
                </a:solidFill>
                <a:latin typeface="Calibri" panose="020F0502020204030204" pitchFamily="34" charset="0"/>
                <a:cs typeface="Arial" panose="020B0604020202020204" pitchFamily="34" charset="0"/>
              </a:endParaRPr>
            </a:p>
          </p:txBody>
        </p:sp>
        <p:sp>
          <p:nvSpPr>
            <p:cNvPr id="65" name="Rectangle 64"/>
            <p:cNvSpPr/>
            <p:nvPr/>
          </p:nvSpPr>
          <p:spPr>
            <a:xfrm>
              <a:off x="3224560" y="3558144"/>
              <a:ext cx="2651760" cy="882806"/>
            </a:xfrm>
            <a:prstGeom prst="rect">
              <a:avLst/>
            </a:prstGeom>
          </p:spPr>
          <p:txBody>
            <a:bodyPr wrap="square">
              <a:spAutoFit/>
            </a:bodyPr>
            <a:lstStyle/>
            <a:p>
              <a:pPr marL="171450" indent="-171450">
                <a:lnSpc>
                  <a:spcPct val="107000"/>
                </a:lnSpc>
                <a:buFont typeface="Arial" panose="020B0604020202020204" pitchFamily="34" charset="0"/>
                <a:buChar char="•"/>
              </a:pPr>
              <a:r>
                <a:rPr lang="en-US" sz="1200" b="1" dirty="0">
                  <a:solidFill>
                    <a:schemeClr val="tx2"/>
                  </a:solidFill>
                  <a:latin typeface="Calibri" panose="020F0502020204030204" pitchFamily="34" charset="0"/>
                </a:rPr>
                <a:t>300+ </a:t>
              </a:r>
              <a:r>
                <a:rPr lang="en-US" sz="1100" dirty="0">
                  <a:solidFill>
                    <a:schemeClr val="tx2"/>
                  </a:solidFill>
                  <a:latin typeface="Calibri" panose="020F0502020204030204" pitchFamily="34" charset="0"/>
                  <a:ea typeface="Calibri" panose="020F0502020204030204" pitchFamily="34" charset="0"/>
                  <a:cs typeface="Times New Roman" panose="02020603050405020304" pitchFamily="18" charset="0"/>
                </a:rPr>
                <a:t>facilities and plants</a:t>
              </a:r>
            </a:p>
            <a:p>
              <a:pPr marL="171450" indent="-171450">
                <a:lnSpc>
                  <a:spcPct val="107000"/>
                </a:lnSpc>
                <a:buFont typeface="Arial" panose="020B0604020202020204" pitchFamily="34" charset="0"/>
                <a:buChar char="•"/>
              </a:pPr>
              <a:r>
                <a:rPr lang="en-US" sz="1200" b="1" dirty="0">
                  <a:solidFill>
                    <a:schemeClr val="tx2"/>
                  </a:solidFill>
                  <a:latin typeface="Calibri" panose="020F0502020204030204" pitchFamily="34" charset="0"/>
                </a:rPr>
                <a:t>$25 M </a:t>
              </a:r>
              <a:r>
                <a:rPr lang="en-US" sz="1100" dirty="0">
                  <a:solidFill>
                    <a:schemeClr val="tx2"/>
                  </a:solidFill>
                  <a:latin typeface="Calibri" panose="020F0502020204030204" pitchFamily="34" charset="0"/>
                  <a:ea typeface="Calibri" panose="020F0502020204030204" pitchFamily="34" charset="0"/>
                  <a:cs typeface="Times New Roman" panose="02020603050405020304" pitchFamily="18" charset="0"/>
                </a:rPr>
                <a:t>savings on operations</a:t>
              </a:r>
            </a:p>
            <a:p>
              <a:pPr marL="171450" indent="-171450">
                <a:lnSpc>
                  <a:spcPct val="107000"/>
                </a:lnSpc>
                <a:buFont typeface="Arial" panose="020B0604020202020204" pitchFamily="34" charset="0"/>
                <a:buChar char="•"/>
              </a:pPr>
              <a:r>
                <a:rPr lang="en-US" sz="1200" b="1" dirty="0">
                  <a:solidFill>
                    <a:schemeClr val="tx2"/>
                  </a:solidFill>
                  <a:latin typeface="Calibri" panose="020F0502020204030204" pitchFamily="34" charset="0"/>
                </a:rPr>
                <a:t>90% </a:t>
              </a:r>
              <a:r>
                <a:rPr lang="en-US" sz="1100" dirty="0">
                  <a:solidFill>
                    <a:schemeClr val="tx2"/>
                  </a:solidFill>
                  <a:latin typeface="Calibri" panose="020F0502020204030204" pitchFamily="34" charset="0"/>
                  <a:ea typeface="Calibri" panose="020F0502020204030204" pitchFamily="34" charset="0"/>
                  <a:cs typeface="Times New Roman" panose="02020603050405020304" pitchFamily="18" charset="0"/>
                </a:rPr>
                <a:t>total backlog reduction</a:t>
              </a:r>
            </a:p>
            <a:p>
              <a:pPr marL="171450" indent="-171450">
                <a:lnSpc>
                  <a:spcPct val="107000"/>
                </a:lnSpc>
                <a:buFont typeface="Arial" panose="020B0604020202020204" pitchFamily="34" charset="0"/>
                <a:buChar char="•"/>
              </a:pPr>
              <a:r>
                <a:rPr lang="en-US" sz="1200" b="1" dirty="0">
                  <a:solidFill>
                    <a:schemeClr val="tx2"/>
                  </a:solidFill>
                  <a:latin typeface="Calibri" panose="020F0502020204030204" pitchFamily="34" charset="0"/>
                </a:rPr>
                <a:t>85% </a:t>
              </a:r>
              <a:r>
                <a:rPr lang="en-US" sz="1100" dirty="0">
                  <a:solidFill>
                    <a:schemeClr val="tx2"/>
                  </a:solidFill>
                  <a:latin typeface="Calibri" panose="020F0502020204030204" pitchFamily="34" charset="0"/>
                  <a:ea typeface="Calibri" panose="020F0502020204030204" pitchFamily="34" charset="0"/>
                  <a:cs typeface="Times New Roman" panose="02020603050405020304" pitchFamily="18" charset="0"/>
                </a:rPr>
                <a:t>transactional CSAT</a:t>
              </a:r>
            </a:p>
          </p:txBody>
        </p:sp>
        <p:sp>
          <p:nvSpPr>
            <p:cNvPr id="66" name="Rectangle 65"/>
            <p:cNvSpPr/>
            <p:nvPr/>
          </p:nvSpPr>
          <p:spPr>
            <a:xfrm>
              <a:off x="345687" y="3558144"/>
              <a:ext cx="2651760" cy="882806"/>
            </a:xfrm>
            <a:prstGeom prst="rect">
              <a:avLst/>
            </a:prstGeom>
          </p:spPr>
          <p:txBody>
            <a:bodyPr wrap="square">
              <a:spAutoFit/>
            </a:bodyPr>
            <a:lstStyle/>
            <a:p>
              <a:pPr marL="171450" indent="-171450">
                <a:lnSpc>
                  <a:spcPct val="107000"/>
                </a:lnSpc>
                <a:buFont typeface="Arial" panose="020B0604020202020204" pitchFamily="34" charset="0"/>
                <a:buChar char="•"/>
              </a:pPr>
              <a:r>
                <a:rPr lang="en-US" sz="1200" b="1" dirty="0">
                  <a:solidFill>
                    <a:schemeClr val="tx2"/>
                  </a:solidFill>
                  <a:latin typeface="Calibri" panose="020F0502020204030204" pitchFamily="34" charset="0"/>
                </a:rPr>
                <a:t>30+ </a:t>
              </a:r>
              <a:r>
                <a:rPr lang="en-US" sz="1100" dirty="0">
                  <a:solidFill>
                    <a:schemeClr val="tx2"/>
                  </a:solidFill>
                  <a:latin typeface="Calibri" panose="020F0502020204030204" pitchFamily="34" charset="0"/>
                  <a:ea typeface="Calibri" panose="020F0502020204030204" pitchFamily="34" charset="0"/>
                  <a:cs typeface="Times New Roman" panose="02020603050405020304" pitchFamily="18" charset="0"/>
                </a:rPr>
                <a:t>agile pods</a:t>
              </a:r>
            </a:p>
            <a:p>
              <a:pPr marL="171450" indent="-171450">
                <a:lnSpc>
                  <a:spcPct val="107000"/>
                </a:lnSpc>
                <a:buFont typeface="Arial" panose="020B0604020202020204" pitchFamily="34" charset="0"/>
                <a:buChar char="•"/>
              </a:pPr>
              <a:r>
                <a:rPr lang="en-US" sz="1200" b="1" dirty="0">
                  <a:solidFill>
                    <a:schemeClr val="tx2"/>
                  </a:solidFill>
                  <a:latin typeface="Calibri" panose="020F0502020204030204" pitchFamily="34" charset="0"/>
                </a:rPr>
                <a:t>84% </a:t>
              </a:r>
              <a:r>
                <a:rPr lang="en-US" sz="1100" dirty="0">
                  <a:solidFill>
                    <a:schemeClr val="tx2"/>
                  </a:solidFill>
                  <a:latin typeface="Calibri" panose="020F0502020204030204" pitchFamily="34" charset="0"/>
                  <a:cs typeface="Times New Roman" panose="02020603050405020304" pitchFamily="18" charset="0"/>
                </a:rPr>
                <a:t>reduction in MTTR</a:t>
              </a:r>
              <a:endParaRPr lang="en-US" sz="1100" dirty="0">
                <a:solidFill>
                  <a:schemeClr val="tx2"/>
                </a:solidFill>
                <a:latin typeface="Calibri" panose="020F0502020204030204" pitchFamily="34" charset="0"/>
                <a:ea typeface="Calibri" panose="020F0502020204030204" pitchFamily="34" charset="0"/>
                <a:cs typeface="Times New Roman" panose="02020603050405020304" pitchFamily="18" charset="0"/>
              </a:endParaRPr>
            </a:p>
            <a:p>
              <a:pPr marL="171450" indent="-171450">
                <a:lnSpc>
                  <a:spcPct val="107000"/>
                </a:lnSpc>
                <a:buFont typeface="Arial" panose="020B0604020202020204" pitchFamily="34" charset="0"/>
                <a:buChar char="•"/>
              </a:pPr>
              <a:r>
                <a:rPr lang="en-US" sz="1200" b="1" dirty="0">
                  <a:solidFill>
                    <a:schemeClr val="tx2"/>
                  </a:solidFill>
                  <a:latin typeface="Calibri" panose="020F0502020204030204" pitchFamily="34" charset="0"/>
                </a:rPr>
                <a:t>56% </a:t>
              </a:r>
              <a:r>
                <a:rPr lang="en-US" sz="1100" dirty="0">
                  <a:solidFill>
                    <a:schemeClr val="tx2"/>
                  </a:solidFill>
                  <a:latin typeface="Calibri" panose="020F0502020204030204" pitchFamily="34" charset="0"/>
                  <a:ea typeface="Calibri" panose="020F0502020204030204" pitchFamily="34" charset="0"/>
                  <a:cs typeface="Times New Roman" panose="02020603050405020304" pitchFamily="18" charset="0"/>
                </a:rPr>
                <a:t>cycle time reduction (apps)</a:t>
              </a:r>
            </a:p>
            <a:p>
              <a:pPr marL="171450" indent="-171450">
                <a:lnSpc>
                  <a:spcPct val="107000"/>
                </a:lnSpc>
                <a:buFont typeface="Arial" panose="020B0604020202020204" pitchFamily="34" charset="0"/>
                <a:buChar char="•"/>
              </a:pPr>
              <a:r>
                <a:rPr lang="en-US" sz="1200" b="1" dirty="0">
                  <a:solidFill>
                    <a:schemeClr val="tx2"/>
                  </a:solidFill>
                  <a:latin typeface="Calibri" panose="020F0502020204030204" pitchFamily="34" charset="0"/>
                </a:rPr>
                <a:t>172% </a:t>
              </a:r>
              <a:r>
                <a:rPr lang="en-US" sz="1100" dirty="0">
                  <a:solidFill>
                    <a:schemeClr val="tx2"/>
                  </a:solidFill>
                  <a:latin typeface="Calibri" panose="020F0502020204030204" pitchFamily="34" charset="0"/>
                  <a:ea typeface="Calibri" panose="020F0502020204030204" pitchFamily="34" charset="0"/>
                  <a:cs typeface="Times New Roman" panose="02020603050405020304" pitchFamily="18" charset="0"/>
                </a:rPr>
                <a:t>increase in seed sales</a:t>
              </a:r>
            </a:p>
          </p:txBody>
        </p:sp>
      </p:grpSp>
    </p:spTree>
    <p:extLst>
      <p:ext uri="{BB962C8B-B14F-4D97-AF65-F5344CB8AC3E}">
        <p14:creationId xmlns:p14="http://schemas.microsoft.com/office/powerpoint/2010/main" val="3450558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p:cNvGrpSpPr/>
          <p:nvPr/>
        </p:nvGrpSpPr>
        <p:grpSpPr>
          <a:xfrm>
            <a:off x="245209" y="607341"/>
            <a:ext cx="8653582" cy="4192859"/>
            <a:chOff x="245209" y="607341"/>
            <a:chExt cx="8653582" cy="4192859"/>
          </a:xfrm>
        </p:grpSpPr>
        <p:sp>
          <p:nvSpPr>
            <p:cNvPr id="90" name="Rectangle 89"/>
            <p:cNvSpPr/>
            <p:nvPr/>
          </p:nvSpPr>
          <p:spPr>
            <a:xfrm>
              <a:off x="245209" y="607342"/>
              <a:ext cx="2792455" cy="4192858"/>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91" name="Rectangle 90"/>
            <p:cNvSpPr/>
            <p:nvPr/>
          </p:nvSpPr>
          <p:spPr>
            <a:xfrm>
              <a:off x="3175773" y="607342"/>
              <a:ext cx="2792455" cy="419285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92" name="Rectangle 91"/>
            <p:cNvSpPr/>
            <p:nvPr/>
          </p:nvSpPr>
          <p:spPr>
            <a:xfrm>
              <a:off x="6106336" y="607342"/>
              <a:ext cx="2792455" cy="4192858"/>
            </a:xfrm>
            <a:prstGeom prst="rect">
              <a:avLst/>
            </a:prstGeom>
            <a:solidFill>
              <a:schemeClr val="bg1"/>
            </a:solidFill>
            <a:ln>
              <a:solidFill>
                <a:srgbClr val="DA1E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93" name="Rectangle 92"/>
            <p:cNvSpPr/>
            <p:nvPr/>
          </p:nvSpPr>
          <p:spPr>
            <a:xfrm>
              <a:off x="245209" y="607341"/>
              <a:ext cx="2792455" cy="442525"/>
            </a:xfrm>
            <a:prstGeom prst="rect">
              <a:avLst/>
            </a:prstGeom>
            <a:solidFill>
              <a:srgbClr val="DCE8D4"/>
            </a:solidFill>
            <a:ln>
              <a:solidFill>
                <a:srgbClr val="DCE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2153" lvl="0" algn="ctr" defTabSz="914355" fontAlgn="base">
                <a:spcBef>
                  <a:spcPts val="600"/>
                </a:spcBef>
                <a:spcAft>
                  <a:spcPct val="0"/>
                </a:spcAft>
                <a:tabLst>
                  <a:tab pos="133350" algn="l"/>
                </a:tabLst>
              </a:pPr>
              <a:endParaRPr lang="en-US" sz="1200" b="1" dirty="0">
                <a:solidFill>
                  <a:schemeClr val="bg1"/>
                </a:solidFill>
                <a:latin typeface="Calibri" panose="020F0502020204030204" pitchFamily="34" charset="0"/>
                <a:cs typeface="Arial" panose="020B0604020202020204" pitchFamily="34" charset="0"/>
              </a:endParaRPr>
            </a:p>
          </p:txBody>
        </p:sp>
        <p:sp>
          <p:nvSpPr>
            <p:cNvPr id="94" name="Rectangle 93"/>
            <p:cNvSpPr/>
            <p:nvPr/>
          </p:nvSpPr>
          <p:spPr>
            <a:xfrm>
              <a:off x="3175773" y="607341"/>
              <a:ext cx="2792455" cy="442525"/>
            </a:xfrm>
            <a:prstGeom prst="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2153" lvl="0" algn="ctr" defTabSz="914355" fontAlgn="base">
                <a:spcBef>
                  <a:spcPts val="600"/>
                </a:spcBef>
                <a:spcAft>
                  <a:spcPct val="0"/>
                </a:spcAft>
                <a:tabLst>
                  <a:tab pos="133350" algn="l"/>
                </a:tabLst>
              </a:pPr>
              <a:endParaRPr lang="en-US" sz="1200" b="1" dirty="0">
                <a:solidFill>
                  <a:schemeClr val="bg1"/>
                </a:solidFill>
                <a:latin typeface="Calibri" panose="020F0502020204030204" pitchFamily="34" charset="0"/>
                <a:cs typeface="Arial" panose="020B0604020202020204" pitchFamily="34" charset="0"/>
              </a:endParaRPr>
            </a:p>
          </p:txBody>
        </p:sp>
        <p:sp>
          <p:nvSpPr>
            <p:cNvPr id="95" name="Rectangle 94"/>
            <p:cNvSpPr/>
            <p:nvPr/>
          </p:nvSpPr>
          <p:spPr>
            <a:xfrm>
              <a:off x="6106336" y="607341"/>
              <a:ext cx="2792455" cy="442525"/>
            </a:xfrm>
            <a:prstGeom prst="rect">
              <a:avLst/>
            </a:prstGeom>
            <a:solidFill>
              <a:srgbClr val="FFD6D4"/>
            </a:solidFill>
            <a:ln>
              <a:solidFill>
                <a:srgbClr val="FFD6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2153" lvl="0" algn="ctr" defTabSz="914355" fontAlgn="base">
                <a:spcBef>
                  <a:spcPts val="600"/>
                </a:spcBef>
                <a:spcAft>
                  <a:spcPct val="0"/>
                </a:spcAft>
                <a:tabLst>
                  <a:tab pos="133350" algn="l"/>
                </a:tabLst>
                <a:defRPr/>
              </a:pPr>
              <a:endParaRPr lang="en-US" sz="1200" b="1" dirty="0">
                <a:solidFill>
                  <a:schemeClr val="bg1"/>
                </a:solidFill>
                <a:latin typeface="Calibri" panose="020F0502020204030204" pitchFamily="34" charset="0"/>
                <a:cs typeface="Arial" panose="020B0604020202020204" pitchFamily="34" charset="0"/>
              </a:endParaRPr>
            </a:p>
          </p:txBody>
        </p:sp>
        <p:sp>
          <p:nvSpPr>
            <p:cNvPr id="96" name="Rectangle 95"/>
            <p:cNvSpPr/>
            <p:nvPr/>
          </p:nvSpPr>
          <p:spPr>
            <a:xfrm>
              <a:off x="245209" y="4711022"/>
              <a:ext cx="2792455" cy="89178"/>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97" name="Rectangle 96"/>
            <p:cNvSpPr/>
            <p:nvPr/>
          </p:nvSpPr>
          <p:spPr>
            <a:xfrm>
              <a:off x="3175773" y="4711022"/>
              <a:ext cx="2792455" cy="89178"/>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98" name="Rectangle 97"/>
            <p:cNvSpPr/>
            <p:nvPr/>
          </p:nvSpPr>
          <p:spPr>
            <a:xfrm>
              <a:off x="6106336" y="4711022"/>
              <a:ext cx="2792455" cy="89178"/>
            </a:xfrm>
            <a:prstGeom prst="rect">
              <a:avLst/>
            </a:prstGeom>
            <a:solidFill>
              <a:srgbClr val="DA1E2B"/>
            </a:solidFill>
            <a:ln>
              <a:solidFill>
                <a:srgbClr val="DA1E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99" name="TextBox 98"/>
            <p:cNvSpPr txBox="1"/>
            <p:nvPr/>
          </p:nvSpPr>
          <p:spPr>
            <a:xfrm>
              <a:off x="6106336" y="3077970"/>
              <a:ext cx="2699373" cy="461665"/>
            </a:xfrm>
            <a:prstGeom prst="rect">
              <a:avLst/>
            </a:prstGeom>
            <a:noFill/>
          </p:spPr>
          <p:txBody>
            <a:bodyPr wrap="square" rtlCol="0">
              <a:spAutoFit/>
            </a:bodyPr>
            <a:lstStyle/>
            <a:p>
              <a:pPr lvl="0"/>
              <a:r>
                <a:rPr lang="en-US" sz="1200" b="1" dirty="0">
                  <a:solidFill>
                    <a:srgbClr val="DA1E2B"/>
                  </a:solidFill>
                  <a:latin typeface="Calibri" panose="020F0502020204030204" pitchFamily="34" charset="0"/>
                </a:rPr>
                <a:t>Data-Driven </a:t>
              </a:r>
            </a:p>
            <a:p>
              <a:pPr lvl="0"/>
              <a:r>
                <a:rPr lang="en-US" sz="1200" b="1" dirty="0">
                  <a:solidFill>
                    <a:srgbClr val="DA1E2B"/>
                  </a:solidFill>
                  <a:latin typeface="Calibri" panose="020F0502020204030204" pitchFamily="34" charset="0"/>
                </a:rPr>
                <a:t>Customer Experience Transformation</a:t>
              </a:r>
            </a:p>
          </p:txBody>
        </p:sp>
        <p:sp>
          <p:nvSpPr>
            <p:cNvPr id="100" name="Rectangle 99"/>
            <p:cNvSpPr/>
            <p:nvPr/>
          </p:nvSpPr>
          <p:spPr>
            <a:xfrm>
              <a:off x="6106336" y="3580446"/>
              <a:ext cx="2699373" cy="1063946"/>
            </a:xfrm>
            <a:prstGeom prst="rect">
              <a:avLst/>
            </a:prstGeom>
          </p:spPr>
          <p:txBody>
            <a:bodyPr wrap="square">
              <a:spAutoFit/>
            </a:bodyPr>
            <a:lstStyle/>
            <a:p>
              <a:pPr marL="171450" lvl="0" indent="-171450">
                <a:lnSpc>
                  <a:spcPct val="107000"/>
                </a:lnSpc>
                <a:buFont typeface="Arial" panose="020B0604020202020204" pitchFamily="34" charset="0"/>
                <a:buChar char="•"/>
              </a:pPr>
              <a:r>
                <a:rPr lang="fr-FR" sz="1100" dirty="0" err="1">
                  <a:solidFill>
                    <a:schemeClr val="tx2"/>
                  </a:solidFill>
                  <a:latin typeface="Calibri" panose="020F0502020204030204" pitchFamily="34" charset="0"/>
                  <a:ea typeface="Calibri" panose="020F0502020204030204" pitchFamily="34" charset="0"/>
                  <a:cs typeface="Times New Roman" panose="02020603050405020304" pitchFamily="18" charset="0"/>
                </a:rPr>
                <a:t>Improved</a:t>
              </a:r>
              <a:r>
                <a:rPr lang="fr-FR" sz="1100" dirty="0">
                  <a:solidFill>
                    <a:schemeClr val="tx2"/>
                  </a:solidFill>
                  <a:latin typeface="Calibri" panose="020F0502020204030204" pitchFamily="34" charset="0"/>
                  <a:ea typeface="Calibri" panose="020F0502020204030204" pitchFamily="34" charset="0"/>
                  <a:cs typeface="Times New Roman" panose="02020603050405020304" pitchFamily="18" charset="0"/>
                </a:rPr>
                <a:t> </a:t>
              </a:r>
              <a:r>
                <a:rPr lang="fr-FR" sz="1200" b="1" i="1" dirty="0">
                  <a:solidFill>
                    <a:schemeClr val="tx2"/>
                  </a:solidFill>
                  <a:latin typeface="Calibri" panose="020F0502020204030204" pitchFamily="34" charset="0"/>
                </a:rPr>
                <a:t>QSM score</a:t>
              </a:r>
              <a:r>
                <a:rPr lang="fr-FR" sz="1200" i="1" dirty="0">
                  <a:solidFill>
                    <a:schemeClr val="tx2"/>
                  </a:solidFill>
                  <a:latin typeface="Calibri" panose="020F0502020204030204" pitchFamily="34" charset="0"/>
                </a:rPr>
                <a:t>, </a:t>
              </a:r>
              <a:r>
                <a:rPr lang="fr-FR" sz="1100" dirty="0">
                  <a:solidFill>
                    <a:schemeClr val="tx2"/>
                  </a:solidFill>
                  <a:latin typeface="Calibri" panose="020F0502020204030204" pitchFamily="34" charset="0"/>
                  <a:ea typeface="Calibri" panose="020F0502020204030204" pitchFamily="34" charset="0"/>
                  <a:cs typeface="Times New Roman" panose="02020603050405020304" pitchFamily="18" charset="0"/>
                </a:rPr>
                <a:t>réputation </a:t>
              </a:r>
              <a:r>
                <a:rPr lang="fr-FR" sz="1100" dirty="0" err="1">
                  <a:solidFill>
                    <a:schemeClr val="tx2"/>
                  </a:solidFill>
                  <a:latin typeface="Calibri" panose="020F0502020204030204" pitchFamily="34" charset="0"/>
                  <a:ea typeface="Calibri" panose="020F0502020204030204" pitchFamily="34" charset="0"/>
                  <a:cs typeface="Times New Roman" panose="02020603050405020304" pitchFamily="18" charset="0"/>
                </a:rPr>
                <a:t>enhancement</a:t>
              </a:r>
              <a:endParaRPr lang="fr-FR" sz="1100" dirty="0">
                <a:solidFill>
                  <a:schemeClr val="tx2"/>
                </a:solidFill>
                <a:latin typeface="Calibri" panose="020F0502020204030204" pitchFamily="34" charset="0"/>
                <a:ea typeface="Calibri" panose="020F0502020204030204" pitchFamily="34" charset="0"/>
                <a:cs typeface="Times New Roman" panose="02020603050405020304" pitchFamily="18" charset="0"/>
              </a:endParaRPr>
            </a:p>
            <a:p>
              <a:pPr marL="171450" lvl="0" indent="-171450">
                <a:lnSpc>
                  <a:spcPct val="107000"/>
                </a:lnSpc>
                <a:buFont typeface="Arial" panose="020B0604020202020204" pitchFamily="34" charset="0"/>
                <a:buChar char="•"/>
              </a:pPr>
              <a:r>
                <a:rPr lang="en-US" sz="1100" dirty="0">
                  <a:solidFill>
                    <a:schemeClr val="tx2"/>
                  </a:solidFill>
                  <a:latin typeface="Calibri" panose="020F0502020204030204" pitchFamily="34" charset="0"/>
                  <a:ea typeface="Calibri" panose="020F0502020204030204" pitchFamily="34" charset="0"/>
                  <a:cs typeface="Times New Roman" panose="02020603050405020304" pitchFamily="18" charset="0"/>
                </a:rPr>
                <a:t>Increase in </a:t>
              </a:r>
              <a:r>
                <a:rPr lang="en-US" sz="1200" b="1" i="1" dirty="0">
                  <a:solidFill>
                    <a:schemeClr val="tx2"/>
                  </a:solidFill>
                  <a:latin typeface="Calibri" panose="020F0502020204030204" pitchFamily="34" charset="0"/>
                </a:rPr>
                <a:t>cross-selling and up-selling </a:t>
              </a:r>
              <a:r>
                <a:rPr lang="en-US" sz="1100" dirty="0">
                  <a:solidFill>
                    <a:schemeClr val="tx2"/>
                  </a:solidFill>
                  <a:latin typeface="Calibri" panose="020F0502020204030204" pitchFamily="34" charset="0"/>
                  <a:ea typeface="Calibri" panose="020F0502020204030204" pitchFamily="34" charset="0"/>
                  <a:cs typeface="Times New Roman" panose="02020603050405020304" pitchFamily="18" charset="0"/>
                </a:rPr>
                <a:t>of airport products and services online</a:t>
              </a:r>
            </a:p>
          </p:txBody>
        </p:sp>
        <p:sp>
          <p:nvSpPr>
            <p:cNvPr id="101" name="Rectangle 100"/>
            <p:cNvSpPr/>
            <p:nvPr/>
          </p:nvSpPr>
          <p:spPr>
            <a:xfrm>
              <a:off x="3175773" y="3077970"/>
              <a:ext cx="2699373" cy="276999"/>
            </a:xfrm>
            <a:prstGeom prst="rect">
              <a:avLst/>
            </a:prstGeom>
            <a:noFill/>
          </p:spPr>
          <p:txBody>
            <a:bodyPr wrap="square" rtlCol="0">
              <a:spAutoFit/>
            </a:bodyPr>
            <a:lstStyle/>
            <a:p>
              <a:r>
                <a:rPr lang="en-US" sz="1200" b="1" dirty="0">
                  <a:latin typeface="Calibri" panose="020F0502020204030204" pitchFamily="34" charset="0"/>
                </a:rPr>
                <a:t>Reimagined Digital Guest Experience</a:t>
              </a:r>
            </a:p>
          </p:txBody>
        </p:sp>
        <p:sp>
          <p:nvSpPr>
            <p:cNvPr id="102" name="Rectangle 101">
              <a:extLst>
                <a:ext uri="{FF2B5EF4-FFF2-40B4-BE49-F238E27FC236}">
                  <a16:creationId xmlns:a16="http://schemas.microsoft.com/office/drawing/2014/main" id="{74EB0903-26BF-8242-933A-E4E58B622341}"/>
                </a:ext>
              </a:extLst>
            </p:cNvPr>
            <p:cNvSpPr/>
            <p:nvPr/>
          </p:nvSpPr>
          <p:spPr>
            <a:xfrm>
              <a:off x="245209" y="3077970"/>
              <a:ext cx="2699373" cy="461665"/>
            </a:xfrm>
            <a:prstGeom prst="rect">
              <a:avLst/>
            </a:prstGeom>
          </p:spPr>
          <p:txBody>
            <a:bodyPr wrap="square">
              <a:spAutoFit/>
            </a:bodyPr>
            <a:lstStyle/>
            <a:p>
              <a:r>
                <a:rPr lang="en-US" sz="1200" b="1" dirty="0">
                  <a:solidFill>
                    <a:srgbClr val="00B140"/>
                  </a:solidFill>
                  <a:latin typeface="Calibri" panose="020F0502020204030204" pitchFamily="34" charset="0"/>
                </a:rPr>
                <a:t>Revenue Augmentation by Embracing </a:t>
              </a:r>
            </a:p>
            <a:p>
              <a:r>
                <a:rPr lang="en-US" sz="1200" b="1" dirty="0">
                  <a:solidFill>
                    <a:srgbClr val="00B140"/>
                  </a:solidFill>
                  <a:latin typeface="Calibri" panose="020F0502020204030204" pitchFamily="34" charset="0"/>
                </a:rPr>
                <a:t>Digital Channels</a:t>
              </a:r>
            </a:p>
          </p:txBody>
        </p:sp>
        <p:sp>
          <p:nvSpPr>
            <p:cNvPr id="103" name="Rectangle 102"/>
            <p:cNvSpPr/>
            <p:nvPr/>
          </p:nvSpPr>
          <p:spPr>
            <a:xfrm>
              <a:off x="3175773" y="3580446"/>
              <a:ext cx="2699373" cy="685188"/>
            </a:xfrm>
            <a:prstGeom prst="rect">
              <a:avLst/>
            </a:prstGeom>
          </p:spPr>
          <p:txBody>
            <a:bodyPr wrap="square">
              <a:spAutoFit/>
            </a:bodyPr>
            <a:lstStyle/>
            <a:p>
              <a:pPr marL="171450" indent="-171450">
                <a:lnSpc>
                  <a:spcPct val="107000"/>
                </a:lnSpc>
                <a:buFont typeface="Arial" panose="020B0604020202020204" pitchFamily="34" charset="0"/>
                <a:buChar char="•"/>
              </a:pPr>
              <a:r>
                <a:rPr lang="en-US" sz="1200" b="1" dirty="0">
                  <a:solidFill>
                    <a:schemeClr val="tx2"/>
                  </a:solidFill>
                  <a:latin typeface="Calibri" panose="020F0502020204030204" pitchFamily="34" charset="0"/>
                </a:rPr>
                <a:t>5% </a:t>
              </a:r>
              <a:r>
                <a:rPr lang="en-US" sz="1100" dirty="0">
                  <a:solidFill>
                    <a:schemeClr val="tx2"/>
                  </a:solidFill>
                  <a:latin typeface="Calibri" panose="020F0502020204030204" pitchFamily="34" charset="0"/>
                  <a:ea typeface="Calibri" panose="020F0502020204030204" pitchFamily="34" charset="0"/>
                  <a:cs typeface="Times New Roman" panose="02020603050405020304" pitchFamily="18" charset="0"/>
                </a:rPr>
                <a:t>increase in customer base across the globe, annually</a:t>
              </a:r>
            </a:p>
            <a:p>
              <a:pPr marL="171450" indent="-171450">
                <a:lnSpc>
                  <a:spcPct val="107000"/>
                </a:lnSpc>
                <a:buFont typeface="Arial" panose="020B0604020202020204" pitchFamily="34" charset="0"/>
                <a:buChar char="•"/>
              </a:pPr>
              <a:r>
                <a:rPr lang="en-US" sz="1200" b="1" dirty="0">
                  <a:solidFill>
                    <a:schemeClr val="tx2"/>
                  </a:solidFill>
                  <a:latin typeface="Calibri" panose="020F0502020204030204" pitchFamily="34" charset="0"/>
                </a:rPr>
                <a:t>75% </a:t>
              </a:r>
              <a:r>
                <a:rPr lang="en-US" sz="1100" dirty="0">
                  <a:solidFill>
                    <a:schemeClr val="tx2"/>
                  </a:solidFill>
                  <a:latin typeface="Calibri" panose="020F0502020204030204" pitchFamily="34" charset="0"/>
                  <a:ea typeface="Calibri" panose="020F0502020204030204" pitchFamily="34" charset="0"/>
                  <a:cs typeface="Times New Roman" panose="02020603050405020304" pitchFamily="18" charset="0"/>
                </a:rPr>
                <a:t>reduction in time-to-market</a:t>
              </a:r>
            </a:p>
          </p:txBody>
        </p:sp>
        <p:sp>
          <p:nvSpPr>
            <p:cNvPr id="104" name="Rectangle 103"/>
            <p:cNvSpPr/>
            <p:nvPr/>
          </p:nvSpPr>
          <p:spPr>
            <a:xfrm>
              <a:off x="245209" y="3580446"/>
              <a:ext cx="2699373" cy="849848"/>
            </a:xfrm>
            <a:prstGeom prst="rect">
              <a:avLst/>
            </a:prstGeom>
          </p:spPr>
          <p:txBody>
            <a:bodyPr wrap="square">
              <a:spAutoFit/>
            </a:bodyPr>
            <a:lstStyle/>
            <a:p>
              <a:pPr marL="171450" indent="-171450">
                <a:lnSpc>
                  <a:spcPct val="107000"/>
                </a:lnSpc>
                <a:buFont typeface="Arial" panose="020B0604020202020204" pitchFamily="34" charset="0"/>
                <a:buChar char="•"/>
              </a:pPr>
              <a:r>
                <a:rPr lang="en-US" sz="1200" b="1" dirty="0">
                  <a:solidFill>
                    <a:schemeClr val="tx2"/>
                  </a:solidFill>
                  <a:latin typeface="Calibri" panose="020F0502020204030204" pitchFamily="34" charset="0"/>
                </a:rPr>
                <a:t>35+% </a:t>
              </a:r>
              <a:r>
                <a:rPr lang="en-US" sz="1100" dirty="0">
                  <a:solidFill>
                    <a:schemeClr val="tx2"/>
                  </a:solidFill>
                  <a:latin typeface="Calibri" panose="020F0502020204030204" pitchFamily="34" charset="0"/>
                  <a:ea typeface="Calibri" panose="020F0502020204030204" pitchFamily="34" charset="0"/>
                  <a:cs typeface="Times New Roman" panose="02020603050405020304" pitchFamily="18" charset="0"/>
                </a:rPr>
                <a:t>increase in cargo revenue from  </a:t>
              </a:r>
              <a:r>
                <a:rPr lang="en-US" sz="1100" dirty="0" err="1">
                  <a:solidFill>
                    <a:schemeClr val="tx2"/>
                  </a:solidFill>
                  <a:latin typeface="Calibri" panose="020F0502020204030204" pitchFamily="34" charset="0"/>
                  <a:ea typeface="Calibri" panose="020F0502020204030204" pitchFamily="34" charset="0"/>
                  <a:cs typeface="Times New Roman" panose="02020603050405020304" pitchFamily="18" charset="0"/>
                </a:rPr>
                <a:t>eCommerce</a:t>
              </a:r>
              <a:r>
                <a:rPr lang="en-US" sz="1100" dirty="0">
                  <a:solidFill>
                    <a:schemeClr val="tx2"/>
                  </a:solidFill>
                  <a:latin typeface="Calibri" panose="020F0502020204030204" pitchFamily="34" charset="0"/>
                  <a:ea typeface="Calibri" panose="020F0502020204030204" pitchFamily="34" charset="0"/>
                  <a:cs typeface="Times New Roman" panose="02020603050405020304" pitchFamily="18" charset="0"/>
                </a:rPr>
                <a:t> portal</a:t>
              </a:r>
            </a:p>
            <a:p>
              <a:pPr marL="171450" indent="-171450">
                <a:lnSpc>
                  <a:spcPct val="107000"/>
                </a:lnSpc>
                <a:buFont typeface="Arial" panose="020B0604020202020204" pitchFamily="34" charset="0"/>
                <a:buChar char="•"/>
              </a:pPr>
              <a:r>
                <a:rPr lang="en-US" sz="1200" b="1" dirty="0">
                  <a:solidFill>
                    <a:schemeClr val="tx2"/>
                  </a:solidFill>
                  <a:latin typeface="Calibri" panose="020F0502020204030204" pitchFamily="34" charset="0"/>
                </a:rPr>
                <a:t>10% </a:t>
              </a:r>
              <a:r>
                <a:rPr lang="en-US" sz="1100" dirty="0">
                  <a:solidFill>
                    <a:schemeClr val="tx2"/>
                  </a:solidFill>
                  <a:latin typeface="Calibri" panose="020F0502020204030204" pitchFamily="34" charset="0"/>
                  <a:ea typeface="Calibri" panose="020F0502020204030204" pitchFamily="34" charset="0"/>
                  <a:cs typeface="Times New Roman" panose="02020603050405020304" pitchFamily="18" charset="0"/>
                </a:rPr>
                <a:t>YoY revenue increase in flight revenue from </a:t>
              </a:r>
              <a:r>
                <a:rPr lang="en-US" sz="1100" dirty="0" err="1">
                  <a:solidFill>
                    <a:schemeClr val="tx2"/>
                  </a:solidFill>
                  <a:latin typeface="Calibri" panose="020F0502020204030204" pitchFamily="34" charset="0"/>
                  <a:ea typeface="Calibri" panose="020F0502020204030204" pitchFamily="34" charset="0"/>
                  <a:cs typeface="Times New Roman" panose="02020603050405020304" pitchFamily="18" charset="0"/>
                </a:rPr>
                <a:t>omnichannel</a:t>
              </a:r>
              <a:r>
                <a:rPr lang="en-US" sz="1100" dirty="0">
                  <a:solidFill>
                    <a:schemeClr val="tx2"/>
                  </a:solidFill>
                  <a:latin typeface="Calibri" panose="020F0502020204030204" pitchFamily="34" charset="0"/>
                  <a:ea typeface="Calibri" panose="020F0502020204030204" pitchFamily="34" charset="0"/>
                  <a:cs typeface="Times New Roman" panose="02020603050405020304" pitchFamily="18" charset="0"/>
                </a:rPr>
                <a:t> offerings</a:t>
              </a:r>
            </a:p>
          </p:txBody>
        </p:sp>
        <p:pic>
          <p:nvPicPr>
            <p:cNvPr id="105" name="Picture 2" descr="Image result for delta png"/>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823173" y="654343"/>
              <a:ext cx="1636526" cy="348520"/>
            </a:xfrm>
            <a:prstGeom prst="rect">
              <a:avLst/>
            </a:prstGeom>
            <a:extLst>
              <a:ext uri="{909E8E84-426E-40DD-AFC4-6F175D3DCCD1}">
                <a14:hiddenFill xmlns:a14="http://schemas.microsoft.com/office/drawing/2010/main">
                  <a:solidFill>
                    <a:srgbClr val="FFFFFF"/>
                  </a:solidFill>
                </a14:hiddenFill>
              </a:ext>
            </a:extLst>
          </p:spPr>
        </p:pic>
        <p:pic>
          <p:nvPicPr>
            <p:cNvPr id="106" name="Picture 2" descr="Image result for heathrow making every journey better"/>
            <p:cNvPicPr>
              <a:picLocks noChangeAspect="1" noChangeArrowheads="1"/>
            </p:cNvPicPr>
            <p:nvPr/>
          </p:nvPicPr>
          <p:blipFill>
            <a:blip r:embed="rId4" cstate="screen">
              <a:biLevel thresh="75000"/>
              <a:extLst>
                <a:ext uri="{28A0092B-C50C-407E-A947-70E740481C1C}">
                  <a14:useLocalDpi xmlns:a14="http://schemas.microsoft.com/office/drawing/2010/main"/>
                </a:ext>
              </a:extLst>
            </a:blip>
            <a:stretch>
              <a:fillRect/>
            </a:stretch>
          </p:blipFill>
          <p:spPr bwMode="auto">
            <a:xfrm>
              <a:off x="6885713" y="638299"/>
              <a:ext cx="1233700" cy="380609"/>
            </a:xfrm>
            <a:prstGeom prst="rect">
              <a:avLst/>
            </a:prstGeom>
            <a:extLst>
              <a:ext uri="{909E8E84-426E-40DD-AFC4-6F175D3DCCD1}">
                <a14:hiddenFill xmlns:a14="http://schemas.microsoft.com/office/drawing/2010/main">
                  <a:solidFill>
                    <a:srgbClr val="FFFFFF"/>
                  </a:solidFill>
                </a14:hiddenFill>
              </a:ext>
            </a:extLst>
          </p:spPr>
        </p:pic>
        <p:grpSp>
          <p:nvGrpSpPr>
            <p:cNvPr id="107" name="Group 106"/>
            <p:cNvGrpSpPr/>
            <p:nvPr/>
          </p:nvGrpSpPr>
          <p:grpSpPr>
            <a:xfrm>
              <a:off x="983934" y="1200629"/>
              <a:ext cx="1315004" cy="1587966"/>
              <a:chOff x="1031494" y="1373785"/>
              <a:chExt cx="1431732" cy="1728924"/>
            </a:xfrm>
          </p:grpSpPr>
          <p:grpSp>
            <p:nvGrpSpPr>
              <p:cNvPr id="120" name="Group 119">
                <a:extLst>
                  <a:ext uri="{FF2B5EF4-FFF2-40B4-BE49-F238E27FC236}">
                    <a16:creationId xmlns:a16="http://schemas.microsoft.com/office/drawing/2014/main" id="{744D3BA3-9EE0-B448-8EC3-A4BFA91EA2BD}"/>
                  </a:ext>
                </a:extLst>
              </p:cNvPr>
              <p:cNvGrpSpPr/>
              <p:nvPr/>
            </p:nvGrpSpPr>
            <p:grpSpPr>
              <a:xfrm>
                <a:off x="1031494" y="1373785"/>
                <a:ext cx="1431732" cy="1728924"/>
                <a:chOff x="1288026" y="1366683"/>
                <a:chExt cx="1455174" cy="1780973"/>
              </a:xfrm>
            </p:grpSpPr>
            <p:sp>
              <p:nvSpPr>
                <p:cNvPr id="122" name="Donut 121">
                  <a:extLst>
                    <a:ext uri="{FF2B5EF4-FFF2-40B4-BE49-F238E27FC236}">
                      <a16:creationId xmlns:a16="http://schemas.microsoft.com/office/drawing/2014/main" id="{B2A4E928-F1DE-AC47-BB67-4B33C9E987EE}"/>
                    </a:ext>
                  </a:extLst>
                </p:cNvPr>
                <p:cNvSpPr/>
                <p:nvPr/>
              </p:nvSpPr>
              <p:spPr>
                <a:xfrm>
                  <a:off x="1288026" y="1366683"/>
                  <a:ext cx="1455174" cy="1494504"/>
                </a:xfrm>
                <a:prstGeom prst="donut">
                  <a:avLst>
                    <a:gd name="adj" fmla="val 12097"/>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latin typeface="Calibri" panose="020F0502020204030204" pitchFamily="34" charset="0"/>
                  </a:endParaRPr>
                </a:p>
              </p:txBody>
            </p:sp>
            <p:sp>
              <p:nvSpPr>
                <p:cNvPr id="123" name="Isosceles Triangle 48">
                  <a:extLst>
                    <a:ext uri="{FF2B5EF4-FFF2-40B4-BE49-F238E27FC236}">
                      <a16:creationId xmlns:a16="http://schemas.microsoft.com/office/drawing/2014/main" id="{1096398F-4AA1-4647-A24A-6ACD2CC03390}"/>
                    </a:ext>
                  </a:extLst>
                </p:cNvPr>
                <p:cNvSpPr/>
                <p:nvPr/>
              </p:nvSpPr>
              <p:spPr>
                <a:xfrm>
                  <a:off x="1707752" y="2379621"/>
                  <a:ext cx="615723" cy="5191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Calibri" panose="020F0502020204030204" pitchFamily="34" charset="0"/>
                  </a:endParaRPr>
                </a:p>
              </p:txBody>
            </p:sp>
            <p:sp>
              <p:nvSpPr>
                <p:cNvPr id="124" name="Isosceles Triangle 49">
                  <a:extLst>
                    <a:ext uri="{FF2B5EF4-FFF2-40B4-BE49-F238E27FC236}">
                      <a16:creationId xmlns:a16="http://schemas.microsoft.com/office/drawing/2014/main" id="{D6FD823F-1E33-E949-82EF-A211C4442858}"/>
                    </a:ext>
                  </a:extLst>
                </p:cNvPr>
                <p:cNvSpPr/>
                <p:nvPr/>
              </p:nvSpPr>
              <p:spPr>
                <a:xfrm flipV="1">
                  <a:off x="1783951" y="2859396"/>
                  <a:ext cx="463323" cy="288260"/>
                </a:xfrm>
                <a:prstGeom prs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Calibri" panose="020F0502020204030204" pitchFamily="34" charset="0"/>
                  </a:endParaRPr>
                </a:p>
              </p:txBody>
            </p:sp>
          </p:grpSp>
          <p:pic>
            <p:nvPicPr>
              <p:cNvPr id="121" name="Picture 120">
                <a:extLst>
                  <a:ext uri="{FF2B5EF4-FFF2-40B4-BE49-F238E27FC236}">
                    <a16:creationId xmlns:a16="http://schemas.microsoft.com/office/drawing/2014/main" id="{03F57D68-EC66-5246-BD7D-C9883FC1EEC8}"/>
                  </a:ext>
                </a:extLst>
              </p:cNvPr>
              <p:cNvPicPr>
                <a:picLocks noChangeAspect="1"/>
              </p:cNvPicPr>
              <p:nvPr/>
            </p:nvPicPr>
            <p:blipFill>
              <a:blip r:embed="rId5"/>
              <a:stretch>
                <a:fillRect/>
              </a:stretch>
            </p:blipFill>
            <p:spPr>
              <a:xfrm>
                <a:off x="1342023" y="1781495"/>
                <a:ext cx="820874" cy="538699"/>
              </a:xfrm>
              <a:prstGeom prst="rect">
                <a:avLst/>
              </a:prstGeom>
            </p:spPr>
          </p:pic>
        </p:grpSp>
        <p:grpSp>
          <p:nvGrpSpPr>
            <p:cNvPr id="108" name="Group 107"/>
            <p:cNvGrpSpPr/>
            <p:nvPr/>
          </p:nvGrpSpPr>
          <p:grpSpPr>
            <a:xfrm>
              <a:off x="3864614" y="1190181"/>
              <a:ext cx="1414772" cy="1607159"/>
              <a:chOff x="3802375" y="1482209"/>
              <a:chExt cx="1540356" cy="1749821"/>
            </a:xfrm>
          </p:grpSpPr>
          <p:grpSp>
            <p:nvGrpSpPr>
              <p:cNvPr id="115" name="Group 114"/>
              <p:cNvGrpSpPr/>
              <p:nvPr/>
            </p:nvGrpSpPr>
            <p:grpSpPr>
              <a:xfrm rot="10800000" flipV="1">
                <a:off x="3802375" y="1482209"/>
                <a:ext cx="1540356" cy="1749821"/>
                <a:chOff x="1288026" y="1366683"/>
                <a:chExt cx="1455174" cy="1780973"/>
              </a:xfrm>
            </p:grpSpPr>
            <p:sp>
              <p:nvSpPr>
                <p:cNvPr id="117" name="Donut 116"/>
                <p:cNvSpPr/>
                <p:nvPr/>
              </p:nvSpPr>
              <p:spPr>
                <a:xfrm>
                  <a:off x="1288026" y="1366683"/>
                  <a:ext cx="1455174" cy="1494504"/>
                </a:xfrm>
                <a:prstGeom prst="donut">
                  <a:avLst>
                    <a:gd name="adj" fmla="val 12097"/>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panose="020F0502020204030204" pitchFamily="34" charset="0"/>
                  </a:endParaRPr>
                </a:p>
              </p:txBody>
            </p:sp>
            <p:sp>
              <p:nvSpPr>
                <p:cNvPr id="118" name="Isosceles Triangle 117"/>
                <p:cNvSpPr/>
                <p:nvPr/>
              </p:nvSpPr>
              <p:spPr>
                <a:xfrm>
                  <a:off x="1707752" y="2379621"/>
                  <a:ext cx="615723" cy="5191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119" name="Isosceles Triangle 118"/>
                <p:cNvSpPr/>
                <p:nvPr/>
              </p:nvSpPr>
              <p:spPr>
                <a:xfrm flipV="1">
                  <a:off x="1783951" y="2859396"/>
                  <a:ext cx="463323" cy="288260"/>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grpSp>
          <p:pic>
            <p:nvPicPr>
              <p:cNvPr id="116" name="Picture 115">
                <a:extLst>
                  <a:ext uri="{FF2B5EF4-FFF2-40B4-BE49-F238E27FC236}">
                    <a16:creationId xmlns:a16="http://schemas.microsoft.com/office/drawing/2014/main" id="{098570F2-9E70-454E-A8D3-E5569960A859}"/>
                  </a:ext>
                </a:extLst>
              </p:cNvPr>
              <p:cNvPicPr>
                <a:picLocks noChangeAspect="1"/>
              </p:cNvPicPr>
              <p:nvPr/>
            </p:nvPicPr>
            <p:blipFill>
              <a:blip r:embed="rId6"/>
              <a:stretch>
                <a:fillRect/>
              </a:stretch>
            </p:blipFill>
            <p:spPr>
              <a:xfrm>
                <a:off x="4277415" y="1984378"/>
                <a:ext cx="558800" cy="571500"/>
              </a:xfrm>
              <a:prstGeom prst="rect">
                <a:avLst/>
              </a:prstGeom>
            </p:spPr>
          </p:pic>
        </p:grpSp>
        <p:grpSp>
          <p:nvGrpSpPr>
            <p:cNvPr id="109" name="Group 108"/>
            <p:cNvGrpSpPr/>
            <p:nvPr/>
          </p:nvGrpSpPr>
          <p:grpSpPr>
            <a:xfrm>
              <a:off x="6848430" y="1205058"/>
              <a:ext cx="1308267" cy="1579831"/>
              <a:chOff x="6741709" y="1370354"/>
              <a:chExt cx="1424397" cy="1720067"/>
            </a:xfrm>
          </p:grpSpPr>
          <p:grpSp>
            <p:nvGrpSpPr>
              <p:cNvPr id="110" name="Group 109"/>
              <p:cNvGrpSpPr/>
              <p:nvPr/>
            </p:nvGrpSpPr>
            <p:grpSpPr>
              <a:xfrm>
                <a:off x="6741709" y="1370354"/>
                <a:ext cx="1424397" cy="1720067"/>
                <a:chOff x="1288026" y="1366683"/>
                <a:chExt cx="1455174" cy="1780973"/>
              </a:xfrm>
            </p:grpSpPr>
            <p:sp>
              <p:nvSpPr>
                <p:cNvPr id="112" name="Donut 111"/>
                <p:cNvSpPr/>
                <p:nvPr/>
              </p:nvSpPr>
              <p:spPr>
                <a:xfrm>
                  <a:off x="1288026" y="1366683"/>
                  <a:ext cx="1455174" cy="1494504"/>
                </a:xfrm>
                <a:prstGeom prst="donut">
                  <a:avLst>
                    <a:gd name="adj" fmla="val 12097"/>
                  </a:avLst>
                </a:prstGeom>
                <a:solidFill>
                  <a:srgbClr val="DA1E2B"/>
                </a:solidFill>
                <a:ln>
                  <a:solidFill>
                    <a:srgbClr val="DA1E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latin typeface="Calibri" panose="020F0502020204030204" pitchFamily="34" charset="0"/>
                  </a:endParaRPr>
                </a:p>
              </p:txBody>
            </p:sp>
            <p:sp>
              <p:nvSpPr>
                <p:cNvPr id="113" name="Isosceles Triangle 112"/>
                <p:cNvSpPr/>
                <p:nvPr/>
              </p:nvSpPr>
              <p:spPr>
                <a:xfrm>
                  <a:off x="1707752" y="2379621"/>
                  <a:ext cx="615723" cy="5191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Calibri" panose="020F0502020204030204" pitchFamily="34" charset="0"/>
                  </a:endParaRPr>
                </a:p>
              </p:txBody>
            </p:sp>
            <p:sp>
              <p:nvSpPr>
                <p:cNvPr id="114" name="Isosceles Triangle 113"/>
                <p:cNvSpPr/>
                <p:nvPr/>
              </p:nvSpPr>
              <p:spPr>
                <a:xfrm flipV="1">
                  <a:off x="1783951" y="2859396"/>
                  <a:ext cx="463323" cy="288260"/>
                </a:xfrm>
                <a:prstGeom prst="triangle">
                  <a:avLst/>
                </a:prstGeom>
                <a:solidFill>
                  <a:srgbClr val="DA1E2B"/>
                </a:solidFill>
                <a:ln>
                  <a:solidFill>
                    <a:srgbClr val="DA1E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Calibri" panose="020F0502020204030204" pitchFamily="34" charset="0"/>
                  </a:endParaRPr>
                </a:p>
              </p:txBody>
            </p:sp>
          </p:grpSp>
          <p:pic>
            <p:nvPicPr>
              <p:cNvPr id="111" name="Picture 110"/>
              <p:cNvPicPr>
                <a:picLocks noChangeAspect="1"/>
              </p:cNvPicPr>
              <p:nvPr/>
            </p:nvPicPr>
            <p:blipFill>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196499" y="1778586"/>
                <a:ext cx="558759" cy="558759"/>
              </a:xfrm>
              <a:prstGeom prst="rect">
                <a:avLst/>
              </a:prstGeom>
            </p:spPr>
          </p:pic>
        </p:grpSp>
      </p:grpSp>
      <p:sp>
        <p:nvSpPr>
          <p:cNvPr id="2" name="Title 1"/>
          <p:cNvSpPr>
            <a:spLocks noGrp="1"/>
          </p:cNvSpPr>
          <p:nvPr>
            <p:ph type="title"/>
          </p:nvPr>
        </p:nvSpPr>
        <p:spPr/>
        <p:txBody>
          <a:bodyPr>
            <a:normAutofit/>
          </a:bodyPr>
          <a:lstStyle/>
          <a:p>
            <a:r>
              <a:rPr lang="en-US" sz="1800" dirty="0"/>
              <a:t>Helping Industry Leaders in their Digital Journeys (2/2)</a:t>
            </a:r>
          </a:p>
        </p:txBody>
      </p:sp>
      <p:pic>
        <p:nvPicPr>
          <p:cNvPr id="6" name="Picture 5"/>
          <p:cNvPicPr>
            <a:picLocks noChangeAspect="1"/>
          </p:cNvPicPr>
          <p:nvPr/>
        </p:nvPicPr>
        <p:blipFill rotWithShape="1">
          <a:blip r:embed="rId8">
            <a:clrChange>
              <a:clrFrom>
                <a:srgbClr val="FFFFFF"/>
              </a:clrFrom>
              <a:clrTo>
                <a:srgbClr val="FFFFFF">
                  <a:alpha val="0"/>
                </a:srgbClr>
              </a:clrTo>
            </a:clrChange>
            <a:duotone>
              <a:prstClr val="black"/>
              <a:schemeClr val="tx2">
                <a:tint val="45000"/>
                <a:satMod val="400000"/>
              </a:schemeClr>
            </a:duotone>
          </a:blip>
          <a:srcRect l="7381" t="26435" r="5287" b="23330"/>
          <a:stretch/>
        </p:blipFill>
        <p:spPr>
          <a:xfrm>
            <a:off x="4023821" y="606975"/>
            <a:ext cx="847493" cy="487496"/>
          </a:xfrm>
          <a:prstGeom prst="rect">
            <a:avLst/>
          </a:prstGeom>
        </p:spPr>
      </p:pic>
    </p:spTree>
    <p:extLst>
      <p:ext uri="{BB962C8B-B14F-4D97-AF65-F5344CB8AC3E}">
        <p14:creationId xmlns:p14="http://schemas.microsoft.com/office/powerpoint/2010/main" val="3268649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1800" dirty="0"/>
              <a:t>At the Forefront of Thought Leadership &amp; </a:t>
            </a:r>
            <a:r>
              <a:rPr lang="en-US" sz="1800" dirty="0" err="1"/>
              <a:t>NextGen</a:t>
            </a:r>
            <a:r>
              <a:rPr lang="en-US" sz="1800" dirty="0"/>
              <a:t> Technology </a:t>
            </a:r>
          </a:p>
        </p:txBody>
      </p:sp>
      <p:sp>
        <p:nvSpPr>
          <p:cNvPr id="5" name="Rectangle 4"/>
          <p:cNvSpPr/>
          <p:nvPr/>
        </p:nvSpPr>
        <p:spPr>
          <a:xfrm>
            <a:off x="2965692" y="1324659"/>
            <a:ext cx="6009300" cy="33149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pic>
        <p:nvPicPr>
          <p:cNvPr id="52" name="Picture 51"/>
          <p:cNvPicPr>
            <a:picLocks noChangeAspect="1"/>
          </p:cNvPicPr>
          <p:nvPr/>
        </p:nvPicPr>
        <p:blipFill rotWithShape="1">
          <a:blip r:embed="rId3" cstate="screen">
            <a:extLst>
              <a:ext uri="{28A0092B-C50C-407E-A947-70E740481C1C}">
                <a14:useLocalDpi xmlns:a14="http://schemas.microsoft.com/office/drawing/2010/main"/>
              </a:ext>
            </a:extLst>
          </a:blip>
          <a:srcRect b="-56"/>
          <a:stretch/>
        </p:blipFill>
        <p:spPr>
          <a:xfrm>
            <a:off x="1639601" y="1324659"/>
            <a:ext cx="999829" cy="1200109"/>
          </a:xfrm>
          <a:prstGeom prst="rect">
            <a:avLst/>
          </a:prstGeom>
          <a:ln>
            <a:solidFill>
              <a:schemeClr val="accent1">
                <a:lumMod val="50000"/>
              </a:schemeClr>
            </a:solidFill>
          </a:ln>
          <a:effectLst/>
        </p:spPr>
      </p:pic>
      <p:sp>
        <p:nvSpPr>
          <p:cNvPr id="53" name="Freeform 52"/>
          <p:cNvSpPr/>
          <p:nvPr/>
        </p:nvSpPr>
        <p:spPr>
          <a:xfrm>
            <a:off x="169009" y="1311106"/>
            <a:ext cx="1470592" cy="1213662"/>
          </a:xfrm>
          <a:custGeom>
            <a:avLst/>
            <a:gdLst>
              <a:gd name="connsiteX0" fmla="*/ 0 w 1378148"/>
              <a:gd name="connsiteY0" fmla="*/ 0 h 551259"/>
              <a:gd name="connsiteX1" fmla="*/ 1378148 w 1378148"/>
              <a:gd name="connsiteY1" fmla="*/ 0 h 551259"/>
              <a:gd name="connsiteX2" fmla="*/ 1378148 w 1378148"/>
              <a:gd name="connsiteY2" fmla="*/ 551259 h 551259"/>
              <a:gd name="connsiteX3" fmla="*/ 0 w 1378148"/>
              <a:gd name="connsiteY3" fmla="*/ 551259 h 551259"/>
              <a:gd name="connsiteX4" fmla="*/ 0 w 1378148"/>
              <a:gd name="connsiteY4" fmla="*/ 0 h 551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8148" h="551259">
                <a:moveTo>
                  <a:pt x="0" y="0"/>
                </a:moveTo>
                <a:lnTo>
                  <a:pt x="1378148" y="0"/>
                </a:lnTo>
                <a:lnTo>
                  <a:pt x="1378148" y="551259"/>
                </a:lnTo>
                <a:lnTo>
                  <a:pt x="0" y="551259"/>
                </a:lnTo>
                <a:lnTo>
                  <a:pt x="0" y="0"/>
                </a:lnTo>
                <a:close/>
              </a:path>
            </a:pathLst>
          </a:custGeom>
          <a:solidFill>
            <a:schemeClr val="bg2">
              <a:lumMod val="65000"/>
            </a:schemeClr>
          </a:solidFill>
          <a:ln>
            <a:noFill/>
          </a:ln>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p>
            <a:pPr algn="ctr" defTabSz="755650">
              <a:lnSpc>
                <a:spcPct val="90000"/>
              </a:lnSpc>
              <a:spcBef>
                <a:spcPct val="0"/>
              </a:spcBef>
              <a:spcAft>
                <a:spcPct val="35000"/>
              </a:spcAft>
            </a:pPr>
            <a:r>
              <a:rPr lang="en-US" sz="1050" b="1" dirty="0">
                <a:latin typeface="Calibri" panose="020F0502020204030204" pitchFamily="34" charset="0"/>
                <a:cs typeface="Arial" panose="020B0604020202020204" pitchFamily="34" charset="0"/>
              </a:rPr>
              <a:t>The Future of Air Travel: Eight Disruptive Waves of Change</a:t>
            </a:r>
          </a:p>
        </p:txBody>
      </p:sp>
      <p:sp>
        <p:nvSpPr>
          <p:cNvPr id="7" name="Rectangle 6"/>
          <p:cNvSpPr/>
          <p:nvPr/>
        </p:nvSpPr>
        <p:spPr>
          <a:xfrm>
            <a:off x="1220547" y="2539326"/>
            <a:ext cx="367345" cy="276999"/>
          </a:xfrm>
          <a:prstGeom prst="rect">
            <a:avLst/>
          </a:prstGeom>
        </p:spPr>
        <p:txBody>
          <a:bodyPr wrap="none">
            <a:spAutoFit/>
          </a:bodyPr>
          <a:lstStyle/>
          <a:p>
            <a:r>
              <a:rPr lang="en-US" sz="1200" b="1" dirty="0">
                <a:solidFill>
                  <a:schemeClr val="tx2"/>
                </a:solidFill>
                <a:latin typeface="Calibri" panose="020F0502020204030204" pitchFamily="34" charset="0"/>
              </a:rPr>
              <a:t>IPs</a:t>
            </a:r>
          </a:p>
        </p:txBody>
      </p:sp>
      <p:grpSp>
        <p:nvGrpSpPr>
          <p:cNvPr id="2" name="Group 1"/>
          <p:cNvGrpSpPr/>
          <p:nvPr/>
        </p:nvGrpSpPr>
        <p:grpSpPr>
          <a:xfrm>
            <a:off x="169009" y="2780015"/>
            <a:ext cx="2470421" cy="1859634"/>
            <a:chOff x="169009" y="2780015"/>
            <a:chExt cx="2470421" cy="1978506"/>
          </a:xfrm>
        </p:grpSpPr>
        <p:sp>
          <p:nvSpPr>
            <p:cNvPr id="55" name="Rectangle 54"/>
            <p:cNvSpPr/>
            <p:nvPr/>
          </p:nvSpPr>
          <p:spPr>
            <a:xfrm>
              <a:off x="169009" y="2780015"/>
              <a:ext cx="2470421" cy="6400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397" algn="ctr"/>
              <a:r>
                <a:rPr lang="en-US" sz="1600" b="1" spc="-3" dirty="0">
                  <a:solidFill>
                    <a:schemeClr val="bg1"/>
                  </a:solidFill>
                  <a:latin typeface="Calibri" panose="020F0502020204030204" pitchFamily="34" charset="0"/>
                  <a:cs typeface="Arial" panose="020B0604020202020204" pitchFamily="34" charset="0"/>
                </a:rPr>
                <a:t>TB</a:t>
              </a:r>
              <a:r>
                <a:rPr lang="en-US" sz="1600" b="1" dirty="0">
                  <a:solidFill>
                    <a:schemeClr val="bg1"/>
                  </a:solidFill>
                  <a:latin typeface="Calibri" panose="020F0502020204030204" pitchFamily="34" charset="0"/>
                  <a:cs typeface="Arial" panose="020B0604020202020204" pitchFamily="34" charset="0"/>
                </a:rPr>
                <a:t>AAR</a:t>
              </a:r>
            </a:p>
            <a:p>
              <a:pPr marL="7535" marR="3172" algn="ctr">
                <a:spcBef>
                  <a:spcPts val="12"/>
                </a:spcBef>
              </a:pPr>
              <a:r>
                <a:rPr lang="en-US" sz="1100" b="1" spc="-6" dirty="0">
                  <a:solidFill>
                    <a:schemeClr val="bg1"/>
                  </a:solidFill>
                  <a:latin typeface="Calibri" panose="020F0502020204030204" pitchFamily="34" charset="0"/>
                  <a:cs typeface="Arial" panose="020B0604020202020204" pitchFamily="34" charset="0"/>
                </a:rPr>
                <a:t>Airlines</a:t>
              </a:r>
              <a:r>
                <a:rPr lang="en-US" sz="1100" b="1" spc="-3" dirty="0">
                  <a:solidFill>
                    <a:schemeClr val="bg1"/>
                  </a:solidFill>
                  <a:latin typeface="Calibri" panose="020F0502020204030204" pitchFamily="34" charset="0"/>
                  <a:cs typeface="Arial" panose="020B0604020202020204" pitchFamily="34" charset="0"/>
                </a:rPr>
                <a:t> </a:t>
              </a:r>
              <a:r>
                <a:rPr lang="en-US" sz="1100" b="1" dirty="0">
                  <a:solidFill>
                    <a:schemeClr val="bg1"/>
                  </a:solidFill>
                  <a:latin typeface="Calibri" panose="020F0502020204030204" pitchFamily="34" charset="0"/>
                  <a:cs typeface="Arial" panose="020B0604020202020204" pitchFamily="34" charset="0"/>
                </a:rPr>
                <a:t>Ecommerce</a:t>
              </a:r>
              <a:r>
                <a:rPr lang="en-US" sz="1100" b="1" spc="-16" dirty="0">
                  <a:solidFill>
                    <a:schemeClr val="bg1"/>
                  </a:solidFill>
                  <a:latin typeface="Calibri" panose="020F0502020204030204" pitchFamily="34" charset="0"/>
                  <a:cs typeface="Arial" panose="020B0604020202020204" pitchFamily="34" charset="0"/>
                </a:rPr>
                <a:t> </a:t>
              </a:r>
              <a:r>
                <a:rPr lang="en-US" sz="1100" b="1" dirty="0">
                  <a:solidFill>
                    <a:schemeClr val="bg1"/>
                  </a:solidFill>
                  <a:latin typeface="Calibri" panose="020F0502020204030204" pitchFamily="34" charset="0"/>
                  <a:cs typeface="Arial" panose="020B0604020202020204" pitchFamily="34" charset="0"/>
                </a:rPr>
                <a:t>&amp; </a:t>
              </a:r>
            </a:p>
            <a:p>
              <a:pPr marL="7535" marR="3172" algn="ctr">
                <a:spcBef>
                  <a:spcPts val="12"/>
                </a:spcBef>
              </a:pPr>
              <a:r>
                <a:rPr lang="en-US" sz="1100" b="1" dirty="0">
                  <a:solidFill>
                    <a:schemeClr val="bg1"/>
                  </a:solidFill>
                  <a:latin typeface="Calibri" panose="020F0502020204030204" pitchFamily="34" charset="0"/>
                  <a:cs typeface="Arial" panose="020B0604020202020204" pitchFamily="34" charset="0"/>
                </a:rPr>
                <a:t>Merchandising</a:t>
              </a:r>
              <a:endParaRPr lang="en-US" sz="1100" dirty="0">
                <a:solidFill>
                  <a:schemeClr val="bg1"/>
                </a:solidFill>
                <a:latin typeface="Calibri" panose="020F0502020204030204" pitchFamily="34" charset="0"/>
                <a:cs typeface="Arial" panose="020B0604020202020204" pitchFamily="34" charset="0"/>
              </a:endParaRPr>
            </a:p>
          </p:txBody>
        </p:sp>
        <p:sp>
          <p:nvSpPr>
            <p:cNvPr id="56" name="Rectangle 55"/>
            <p:cNvSpPr/>
            <p:nvPr/>
          </p:nvSpPr>
          <p:spPr>
            <a:xfrm>
              <a:off x="169009" y="4118441"/>
              <a:ext cx="2470421" cy="6400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397" marR="3172" algn="ctr">
                <a:spcBef>
                  <a:spcPts val="12"/>
                </a:spcBef>
              </a:pPr>
              <a:r>
                <a:rPr lang="en-US" sz="1600" b="1" spc="-3" dirty="0">
                  <a:solidFill>
                    <a:schemeClr val="bg1"/>
                  </a:solidFill>
                  <a:latin typeface="Calibri" panose="020F0502020204030204" pitchFamily="34" charset="0"/>
                  <a:cs typeface="Arial" panose="020B0604020202020204" pitchFamily="34" charset="0"/>
                </a:rPr>
                <a:t>Airlines BPM</a:t>
              </a:r>
            </a:p>
            <a:p>
              <a:pPr marL="7535" marR="3172" algn="ctr">
                <a:spcBef>
                  <a:spcPts val="12"/>
                </a:spcBef>
              </a:pPr>
              <a:r>
                <a:rPr lang="en-US" sz="1100" b="1" spc="-6" dirty="0">
                  <a:solidFill>
                    <a:schemeClr val="bg1"/>
                  </a:solidFill>
                  <a:latin typeface="Calibri" panose="020F0502020204030204" pitchFamily="34" charset="0"/>
                  <a:cs typeface="Arial" panose="020B0604020202020204" pitchFamily="34" charset="0"/>
                </a:rPr>
                <a:t>Business Process Models</a:t>
              </a:r>
            </a:p>
          </p:txBody>
        </p:sp>
        <p:sp>
          <p:nvSpPr>
            <p:cNvPr id="32" name="Rectangle 31"/>
            <p:cNvSpPr/>
            <p:nvPr/>
          </p:nvSpPr>
          <p:spPr>
            <a:xfrm>
              <a:off x="169009" y="3437364"/>
              <a:ext cx="2470421" cy="640080"/>
            </a:xfrm>
            <a:prstGeom prst="rect">
              <a:avLst/>
            </a:prstGeom>
            <a:solidFill>
              <a:srgbClr val="DA1E2B"/>
            </a:solidFill>
            <a:ln>
              <a:solidFill>
                <a:srgbClr val="DA1E2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7535" marR="3172" algn="ctr">
                <a:spcBef>
                  <a:spcPts val="12"/>
                </a:spcBef>
              </a:pPr>
              <a:r>
                <a:rPr lang="en-US" sz="1100" b="1" spc="-6" dirty="0">
                  <a:solidFill>
                    <a:schemeClr val="bg1"/>
                  </a:solidFill>
                  <a:latin typeface="Calibri" panose="020F0502020204030204" pitchFamily="34" charset="0"/>
                  <a:cs typeface="Arial" panose="020B0604020202020204" pitchFamily="34" charset="0"/>
                </a:rPr>
                <a:t>Multi-Modal Logistics </a:t>
              </a:r>
            </a:p>
            <a:p>
              <a:pPr marL="7535" marR="3172" algn="ctr">
                <a:spcBef>
                  <a:spcPts val="12"/>
                </a:spcBef>
              </a:pPr>
              <a:r>
                <a:rPr lang="en-US" sz="1100" b="1" spc="-6" dirty="0">
                  <a:solidFill>
                    <a:schemeClr val="bg1"/>
                  </a:solidFill>
                  <a:latin typeface="Calibri" panose="020F0502020204030204" pitchFamily="34" charset="0"/>
                  <a:cs typeface="Arial" panose="020B0604020202020204" pitchFamily="34" charset="0"/>
                </a:rPr>
                <a:t>Tracking System </a:t>
              </a:r>
            </a:p>
          </p:txBody>
        </p:sp>
      </p:grpSp>
      <p:sp>
        <p:nvSpPr>
          <p:cNvPr id="33" name="Rectangle 32"/>
          <p:cNvSpPr/>
          <p:nvPr/>
        </p:nvSpPr>
        <p:spPr>
          <a:xfrm>
            <a:off x="169009" y="774623"/>
            <a:ext cx="2470421" cy="514738"/>
          </a:xfrm>
          <a:prstGeom prst="rect">
            <a:avLst/>
          </a:prstGeom>
          <a:solidFill>
            <a:srgbClr val="0070C0"/>
          </a:solidFill>
          <a:ln>
            <a:solidFill>
              <a:srgbClr val="0070C0"/>
            </a:solidFill>
          </a:ln>
        </p:spPr>
        <p:txBody>
          <a:bodyPr wrap="square" tIns="72000" bIns="72000">
            <a:spAutoFit/>
          </a:bodyPr>
          <a:lstStyle/>
          <a:p>
            <a:pPr algn="ctr"/>
            <a:r>
              <a:rPr lang="en-US" sz="1200" b="1" i="1" kern="0" dirty="0">
                <a:solidFill>
                  <a:schemeClr val="bg2"/>
                </a:solidFill>
                <a:latin typeface="Calibri" panose="020F0502020204030204" pitchFamily="34" charset="0"/>
                <a:cs typeface="Calibri" pitchFamily="34" charset="0"/>
              </a:rPr>
              <a:t>Industry-Leading Assets and Thought Leadership</a:t>
            </a:r>
            <a:endParaRPr lang="en-US" sz="1200" dirty="0">
              <a:solidFill>
                <a:schemeClr val="bg2"/>
              </a:solidFill>
              <a:latin typeface="Calibri" panose="020F0502020204030204" pitchFamily="34" charset="0"/>
            </a:endParaRPr>
          </a:p>
        </p:txBody>
      </p:sp>
      <p:sp>
        <p:nvSpPr>
          <p:cNvPr id="15" name="Rectangle 14"/>
          <p:cNvSpPr/>
          <p:nvPr/>
        </p:nvSpPr>
        <p:spPr>
          <a:xfrm>
            <a:off x="2965692" y="774623"/>
            <a:ext cx="6009300" cy="514738"/>
          </a:xfrm>
          <a:prstGeom prst="rect">
            <a:avLst/>
          </a:prstGeom>
          <a:solidFill>
            <a:srgbClr val="0070C0"/>
          </a:solidFill>
          <a:ln>
            <a:solidFill>
              <a:srgbClr val="0070C0"/>
            </a:solidFill>
          </a:ln>
        </p:spPr>
        <p:txBody>
          <a:bodyPr wrap="square" tIns="72000" bIns="72000">
            <a:spAutoFit/>
          </a:bodyPr>
          <a:lstStyle/>
          <a:p>
            <a:pPr algn="ctr"/>
            <a:r>
              <a:rPr lang="en-US" sz="1200" b="1" i="1" kern="0" dirty="0">
                <a:solidFill>
                  <a:schemeClr val="bg2"/>
                </a:solidFill>
                <a:latin typeface="Calibri" panose="020F0502020204030204" pitchFamily="34" charset="0"/>
                <a:cs typeface="Calibri" pitchFamily="34" charset="0"/>
              </a:rPr>
              <a:t>Enabling Clients to “Be different” – Leverage Our Significant Footprint in </a:t>
            </a:r>
            <a:br>
              <a:rPr lang="en-US" sz="1200" b="1" i="1" kern="0" dirty="0">
                <a:solidFill>
                  <a:schemeClr val="bg2"/>
                </a:solidFill>
                <a:latin typeface="Calibri" panose="020F0502020204030204" pitchFamily="34" charset="0"/>
                <a:cs typeface="Calibri" pitchFamily="34" charset="0"/>
              </a:rPr>
            </a:br>
            <a:r>
              <a:rPr lang="en-US" sz="1200" b="1" i="1" kern="0" dirty="0">
                <a:solidFill>
                  <a:schemeClr val="bg2"/>
                </a:solidFill>
                <a:latin typeface="Calibri" panose="020F0502020204030204" pitchFamily="34" charset="0"/>
                <a:cs typeface="Calibri" pitchFamily="34" charset="0"/>
              </a:rPr>
              <a:t>Next Gen Technology in Aviation Sector</a:t>
            </a:r>
            <a:endParaRPr lang="en-US" sz="1200" dirty="0">
              <a:solidFill>
                <a:schemeClr val="bg2"/>
              </a:solidFill>
              <a:latin typeface="Calibri" panose="020F0502020204030204" pitchFamily="34" charset="0"/>
            </a:endParaRPr>
          </a:p>
        </p:txBody>
      </p:sp>
      <p:cxnSp>
        <p:nvCxnSpPr>
          <p:cNvPr id="16" name="Straight Connector 15"/>
          <p:cNvCxnSpPr/>
          <p:nvPr/>
        </p:nvCxnSpPr>
        <p:spPr bwMode="auto">
          <a:xfrm rot="5400000">
            <a:off x="915045" y="2760765"/>
            <a:ext cx="3757767" cy="0"/>
          </a:xfrm>
          <a:prstGeom prst="line">
            <a:avLst/>
          </a:prstGeom>
          <a:ln>
            <a:solidFill>
              <a:srgbClr val="3B3C8C"/>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28428" y="1302042"/>
            <a:ext cx="1821301" cy="1044963"/>
          </a:xfrm>
          <a:prstGeom prst="rect">
            <a:avLst/>
          </a:prstGeom>
        </p:spPr>
      </p:pic>
      <p:pic>
        <p:nvPicPr>
          <p:cNvPr id="18" name="Picture 1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49730" y="1311106"/>
            <a:ext cx="4289274" cy="1035899"/>
          </a:xfrm>
          <a:prstGeom prst="rect">
            <a:avLst/>
          </a:prstGeom>
        </p:spPr>
      </p:pic>
      <p:sp>
        <p:nvSpPr>
          <p:cNvPr id="4" name="Rectangle 3"/>
          <p:cNvSpPr/>
          <p:nvPr/>
        </p:nvSpPr>
        <p:spPr>
          <a:xfrm>
            <a:off x="3257772" y="3389843"/>
            <a:ext cx="2661065" cy="1200329"/>
          </a:xfrm>
          <a:prstGeom prst="rect">
            <a:avLst/>
          </a:prstGeom>
          <a:solidFill>
            <a:schemeClr val="bg1"/>
          </a:solidFill>
          <a:ln>
            <a:solidFill>
              <a:schemeClr val="bg1">
                <a:lumMod val="75000"/>
              </a:schemeClr>
            </a:solidFill>
          </a:ln>
        </p:spPr>
        <p:txBody>
          <a:bodyPr wrap="square">
            <a:spAutoFit/>
          </a:bodyPr>
          <a:lstStyle/>
          <a:p>
            <a:pPr algn="ctr"/>
            <a:r>
              <a:rPr lang="en-US" sz="1100" b="1" dirty="0">
                <a:solidFill>
                  <a:schemeClr val="tx2"/>
                </a:solidFill>
                <a:latin typeface="Calibri" panose="020F0502020204030204" pitchFamily="34" charset="0"/>
              </a:rPr>
              <a:t>Digital Field Transformation for </a:t>
            </a:r>
          </a:p>
          <a:p>
            <a:pPr algn="ctr"/>
            <a:r>
              <a:rPr lang="en-US" sz="1100" b="1" dirty="0">
                <a:solidFill>
                  <a:schemeClr val="tx2"/>
                </a:solidFill>
                <a:latin typeface="Calibri" panose="020F0502020204030204" pitchFamily="34" charset="0"/>
              </a:rPr>
              <a:t>Large US-Based Airlines</a:t>
            </a:r>
          </a:p>
          <a:p>
            <a:pPr algn="ctr"/>
            <a:endParaRPr lang="en-US" sz="1000" i="1" dirty="0">
              <a:solidFill>
                <a:schemeClr val="tx2"/>
              </a:solidFill>
              <a:latin typeface="Calibri" panose="020F0502020204030204" pitchFamily="34" charset="0"/>
            </a:endParaRPr>
          </a:p>
          <a:p>
            <a:pPr algn="ctr"/>
            <a:r>
              <a:rPr lang="en-US" sz="1000" i="1" dirty="0">
                <a:solidFill>
                  <a:schemeClr val="tx2"/>
                </a:solidFill>
                <a:latin typeface="Calibri" panose="020F0502020204030204" pitchFamily="34" charset="0"/>
              </a:rPr>
              <a:t>Partnered with client to create digital database of fleet, enabling them to implement wide-array of applications to improve efficiency, safety and productivity</a:t>
            </a:r>
          </a:p>
        </p:txBody>
      </p:sp>
      <p:sp>
        <p:nvSpPr>
          <p:cNvPr id="23" name="Rectangle 22"/>
          <p:cNvSpPr/>
          <p:nvPr/>
        </p:nvSpPr>
        <p:spPr>
          <a:xfrm>
            <a:off x="6439651" y="3374455"/>
            <a:ext cx="2535341" cy="1215717"/>
          </a:xfrm>
          <a:prstGeom prst="rect">
            <a:avLst/>
          </a:prstGeom>
          <a:solidFill>
            <a:schemeClr val="bg1"/>
          </a:solidFill>
          <a:ln>
            <a:solidFill>
              <a:schemeClr val="bg1">
                <a:lumMod val="75000"/>
              </a:schemeClr>
            </a:solidFill>
          </a:ln>
        </p:spPr>
        <p:txBody>
          <a:bodyPr wrap="square">
            <a:spAutoFit/>
          </a:bodyPr>
          <a:lstStyle/>
          <a:p>
            <a:pPr algn="ctr"/>
            <a:r>
              <a:rPr lang="en-US" sz="1100" b="1" dirty="0">
                <a:solidFill>
                  <a:schemeClr val="tx2"/>
                </a:solidFill>
                <a:latin typeface="Calibri" panose="020F0502020204030204" pitchFamily="34" charset="0"/>
              </a:rPr>
              <a:t>Enabling MRO Technician Training for Middle-East Carrier </a:t>
            </a:r>
          </a:p>
          <a:p>
            <a:pPr algn="ctr"/>
            <a:endParaRPr lang="en-US" sz="1100" b="1" dirty="0">
              <a:solidFill>
                <a:schemeClr val="tx2"/>
              </a:solidFill>
              <a:latin typeface="Calibri" panose="020F0502020204030204" pitchFamily="34" charset="0"/>
            </a:endParaRPr>
          </a:p>
          <a:p>
            <a:pPr algn="ctr"/>
            <a:r>
              <a:rPr lang="en-US" sz="1000" i="1" dirty="0">
                <a:solidFill>
                  <a:schemeClr val="tx2"/>
                </a:solidFill>
                <a:latin typeface="Calibri" panose="020F0502020204030204" pitchFamily="34" charset="0"/>
              </a:rPr>
              <a:t>Used HoloLens to deliver service training to Field Service Engineers (FSEs)  through mobile-based solution and   virtual experiences</a:t>
            </a:r>
          </a:p>
        </p:txBody>
      </p:sp>
      <p:sp>
        <p:nvSpPr>
          <p:cNvPr id="24" name="Flowchart: Merge 23"/>
          <p:cNvSpPr/>
          <p:nvPr/>
        </p:nvSpPr>
        <p:spPr>
          <a:xfrm rot="16200000">
            <a:off x="2833464" y="2811836"/>
            <a:ext cx="327802" cy="248142"/>
          </a:xfrm>
          <a:prstGeom prst="flowChartMerg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25" name="Flowchart: Merge 24"/>
          <p:cNvSpPr/>
          <p:nvPr/>
        </p:nvSpPr>
        <p:spPr>
          <a:xfrm rot="16200000">
            <a:off x="6015343" y="2811836"/>
            <a:ext cx="327802" cy="248142"/>
          </a:xfrm>
          <a:prstGeom prst="flowChartMerg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pic>
        <p:nvPicPr>
          <p:cNvPr id="9" name="Picture 8"/>
          <p:cNvPicPr>
            <a:picLocks noChangeAspect="1"/>
          </p:cNvPicPr>
          <p:nvPr/>
        </p:nvPicPr>
        <p:blipFill>
          <a:blip r:embed="rId6"/>
          <a:stretch>
            <a:fillRect/>
          </a:stretch>
        </p:blipFill>
        <p:spPr>
          <a:xfrm>
            <a:off x="3257772" y="2487041"/>
            <a:ext cx="2661065" cy="897731"/>
          </a:xfrm>
          <a:prstGeom prst="rect">
            <a:avLst/>
          </a:prstGeom>
        </p:spPr>
      </p:pic>
      <p:pic>
        <p:nvPicPr>
          <p:cNvPr id="11" name="Picture 1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439651" y="2487041"/>
            <a:ext cx="2535341" cy="897731"/>
          </a:xfrm>
          <a:prstGeom prst="rect">
            <a:avLst/>
          </a:prstGeom>
        </p:spPr>
      </p:pic>
    </p:spTree>
    <p:extLst>
      <p:ext uri="{BB962C8B-B14F-4D97-AF65-F5344CB8AC3E}">
        <p14:creationId xmlns:p14="http://schemas.microsoft.com/office/powerpoint/2010/main" val="7930881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2899" y="2803928"/>
            <a:ext cx="3475601" cy="502725"/>
          </a:xfrm>
        </p:spPr>
        <p:txBody>
          <a:bodyPr vert="horz" lIns="0" tIns="0" rIns="0" bIns="0" rtlCol="0" anchor="t" anchorCtr="0">
            <a:normAutofit/>
          </a:bodyPr>
          <a:lstStyle/>
          <a:p>
            <a:pPr algn="ctr"/>
            <a:r>
              <a:rPr lang="en-US" dirty="0">
                <a:latin typeface="Calibri" panose="020F0502020204030204" pitchFamily="34" charset="0"/>
              </a:rPr>
              <a:t>Strategic Foresight </a:t>
            </a:r>
          </a:p>
        </p:txBody>
      </p:sp>
      <p:grpSp>
        <p:nvGrpSpPr>
          <p:cNvPr id="7" name="Group 6"/>
          <p:cNvGrpSpPr/>
          <p:nvPr/>
        </p:nvGrpSpPr>
        <p:grpSpPr>
          <a:xfrm>
            <a:off x="108769" y="2610296"/>
            <a:ext cx="2747455" cy="892569"/>
            <a:chOff x="108769" y="2610296"/>
            <a:chExt cx="2747455" cy="892569"/>
          </a:xfrm>
        </p:grpSpPr>
        <p:cxnSp>
          <p:nvCxnSpPr>
            <p:cNvPr id="4" name="Straight Connector 3">
              <a:extLst>
                <a:ext uri="{FF2B5EF4-FFF2-40B4-BE49-F238E27FC236}">
                  <a16:creationId xmlns:a16="http://schemas.microsoft.com/office/drawing/2014/main" id="{3D741469-7E9C-9F47-AA40-308F7A99D4A6}"/>
                </a:ext>
              </a:extLst>
            </p:cNvPr>
            <p:cNvCxnSpPr>
              <a:cxnSpLocks/>
            </p:cNvCxnSpPr>
            <p:nvPr/>
          </p:nvCxnSpPr>
          <p:spPr>
            <a:xfrm>
              <a:off x="108769" y="2610296"/>
              <a:ext cx="2747455" cy="0"/>
            </a:xfrm>
            <a:prstGeom prst="line">
              <a:avLst/>
            </a:prstGeom>
            <a:ln w="25400">
              <a:solidFill>
                <a:srgbClr val="00B14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2A2E148-D59C-5D4C-82EF-2E90E604E923}"/>
                </a:ext>
              </a:extLst>
            </p:cNvPr>
            <p:cNvCxnSpPr>
              <a:cxnSpLocks/>
            </p:cNvCxnSpPr>
            <p:nvPr/>
          </p:nvCxnSpPr>
          <p:spPr>
            <a:xfrm flipV="1">
              <a:off x="108769" y="3500284"/>
              <a:ext cx="2747455" cy="2581"/>
            </a:xfrm>
            <a:prstGeom prst="line">
              <a:avLst/>
            </a:prstGeom>
            <a:ln w="25400">
              <a:solidFill>
                <a:srgbClr val="00B14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2634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idar-nordli-mathisen-558945-unsplash.jpg"/>
          <p:cNvPicPr>
            <a:picLocks noChangeAspect="1"/>
          </p:cNvPicPr>
          <p:nvPr/>
        </p:nvPicPr>
        <p:blipFill>
          <a:blip r:embed="rId3" cstate="screen">
            <a:alphaModFix amt="20000"/>
            <a:duotone>
              <a:schemeClr val="accent3">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0" y="1"/>
            <a:ext cx="9144000" cy="5132388"/>
          </a:xfrm>
          <a:prstGeom prst="rect">
            <a:avLst/>
          </a:prstGeom>
        </p:spPr>
      </p:pic>
      <p:sp>
        <p:nvSpPr>
          <p:cNvPr id="11" name="Title 1"/>
          <p:cNvSpPr txBox="1">
            <a:spLocks/>
          </p:cNvSpPr>
          <p:nvPr/>
        </p:nvSpPr>
        <p:spPr>
          <a:xfrm>
            <a:off x="1" y="645399"/>
            <a:ext cx="9144000" cy="1060743"/>
          </a:xfrm>
          <a:prstGeom prst="rect">
            <a:avLst/>
          </a:prstGeom>
        </p:spPr>
        <p:txBody>
          <a:bodyPr vert="horz" lIns="0" tIns="0" rIns="0" bIns="0" rtlCol="0">
            <a:noAutofit/>
          </a:bodyPr>
          <a:lstStyle>
            <a:lvl1pPr indent="0" defTabSz="914400">
              <a:lnSpc>
                <a:spcPct val="100000"/>
              </a:lnSpc>
              <a:spcBef>
                <a:spcPts val="600"/>
              </a:spcBef>
              <a:buFont typeface="Arial" panose="020B0604020202020204" pitchFamily="34" charset="0"/>
              <a:buNone/>
              <a:defRPr sz="3600">
                <a:solidFill>
                  <a:schemeClr val="accent1"/>
                </a:solidFill>
                <a:cs typeface="Helvetica"/>
              </a:defRPr>
            </a:lvl1pPr>
            <a:lvl2pPr marL="228600" indent="-228600" defTabSz="914400">
              <a:lnSpc>
                <a:spcPct val="100000"/>
              </a:lnSpc>
              <a:spcBef>
                <a:spcPts val="600"/>
              </a:spcBef>
              <a:buClrTx/>
              <a:buSzPct val="125000"/>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457200" indent="-228600" defTabSz="914400">
              <a:lnSpc>
                <a:spcPct val="100000"/>
              </a:lnSpc>
              <a:spcBef>
                <a:spcPts val="400"/>
              </a:spcBef>
              <a:buClrTx/>
              <a:buSzPct val="100000"/>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685800" indent="-228600" defTabSz="914400">
              <a:lnSpc>
                <a:spcPct val="100000"/>
              </a:lnSpc>
              <a:spcBef>
                <a:spcPts val="400"/>
              </a:spcBef>
              <a:buClrTx/>
              <a:buSzPct val="100000"/>
              <a:buFont typeface="Courier New" panose="02070309020205020404" pitchFamily="49" charset="0"/>
              <a:buChar char="o"/>
              <a:defRPr sz="1600">
                <a:solidFill>
                  <a:schemeClr val="tx2"/>
                </a:solidFill>
                <a:latin typeface="Arial" panose="020B0604020202020204" pitchFamily="34" charset="0"/>
                <a:cs typeface="Arial" panose="020B0604020202020204" pitchFamily="34" charset="0"/>
              </a:defRPr>
            </a:lvl4pPr>
            <a:lvl5pPr marL="914400" indent="-228600" defTabSz="914400">
              <a:lnSpc>
                <a:spcPct val="100000"/>
              </a:lnSpc>
              <a:spcBef>
                <a:spcPts val="400"/>
              </a:spcBef>
              <a:buClrTx/>
              <a:buSzPct val="100000"/>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5pPr>
            <a:lvl6pPr marL="1143000" indent="-228600" defTabSz="914400">
              <a:lnSpc>
                <a:spcPct val="100000"/>
              </a:lnSpc>
              <a:spcBef>
                <a:spcPts val="400"/>
              </a:spcBef>
              <a:buClr>
                <a:schemeClr val="accent2"/>
              </a:buClr>
              <a:buSzPct val="125000"/>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6pPr>
            <a:lvl7pPr marL="1371600" indent="-228600" defTabSz="914400">
              <a:lnSpc>
                <a:spcPct val="100000"/>
              </a:lnSpc>
              <a:spcBef>
                <a:spcPts val="400"/>
              </a:spcBef>
              <a:buClr>
                <a:schemeClr val="accent2"/>
              </a:buClr>
              <a:buSzPct val="90000"/>
              <a:buFont typeface="Arial" panose="020B0604020202020204" pitchFamily="34" charset="0"/>
              <a:buChar char="–"/>
              <a:defRPr sz="1600">
                <a:solidFill>
                  <a:schemeClr val="tx2"/>
                </a:solidFill>
              </a:defRPr>
            </a:lvl7pPr>
            <a:lvl8pPr marL="1600200" indent="-228600" defTabSz="914400">
              <a:lnSpc>
                <a:spcPct val="100000"/>
              </a:lnSpc>
              <a:spcBef>
                <a:spcPts val="400"/>
              </a:spcBef>
              <a:buClr>
                <a:schemeClr val="accent2"/>
              </a:buClr>
              <a:buSzPct val="90000"/>
              <a:buFont typeface="Courier New" panose="02070309020205020404" pitchFamily="49" charset="0"/>
              <a:buChar char="o"/>
              <a:defRPr sz="1600">
                <a:solidFill>
                  <a:schemeClr val="tx2"/>
                </a:solidFill>
              </a:defRPr>
            </a:lvl8pPr>
            <a:lvl9pPr marL="1600200" indent="-228600" defTabSz="914400">
              <a:lnSpc>
                <a:spcPct val="100000"/>
              </a:lnSpc>
              <a:spcBef>
                <a:spcPts val="400"/>
              </a:spcBef>
              <a:buClrTx/>
              <a:buSzPct val="90000"/>
              <a:buFont typeface="Courier New" panose="02070309020205020404" pitchFamily="49" charset="0"/>
              <a:buChar char="o"/>
              <a:defRPr sz="1600">
                <a:solidFill>
                  <a:schemeClr val="tx2"/>
                </a:solidFill>
              </a:defRPr>
            </a:lvl9pPr>
          </a:lstStyle>
          <a:p>
            <a:pPr algn="ctr"/>
            <a:r>
              <a:rPr lang="en-US" sz="2000" i="1" dirty="0">
                <a:solidFill>
                  <a:schemeClr val="accent2"/>
                </a:solidFill>
                <a:latin typeface="Calibri" panose="020F0502020204030204" pitchFamily="34" charset="0"/>
                <a:cs typeface="Calibri" panose="020F0502020204030204" pitchFamily="34" charset="0"/>
              </a:rPr>
              <a:t>Unlike marketing and commercial teams that can respond nimbly to market shifts, IT need to invest significantly ahead of experience expectations – so the business is ready when new experience expectations manifest.</a:t>
            </a:r>
          </a:p>
        </p:txBody>
      </p:sp>
    </p:spTree>
    <p:extLst>
      <p:ext uri="{BB962C8B-B14F-4D97-AF65-F5344CB8AC3E}">
        <p14:creationId xmlns:p14="http://schemas.microsoft.com/office/powerpoint/2010/main" val="1457900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dirty="0"/>
              <a:t>Introductions</a:t>
            </a:r>
          </a:p>
        </p:txBody>
      </p:sp>
      <p:sp>
        <p:nvSpPr>
          <p:cNvPr id="19" name="Rectangle 18"/>
          <p:cNvSpPr/>
          <p:nvPr/>
        </p:nvSpPr>
        <p:spPr bwMode="auto">
          <a:xfrm>
            <a:off x="2593156" y="1770101"/>
            <a:ext cx="1920240" cy="320863"/>
          </a:xfrm>
          <a:prstGeom prst="rect">
            <a:avLst/>
          </a:prstGeom>
          <a:solidFill>
            <a:schemeClr val="tx2"/>
          </a:solidFill>
          <a:ln w="9525" cap="flat" cmpd="sng" algn="ctr">
            <a:solidFill>
              <a:schemeClr val="tx2"/>
            </a:solid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bodyPr>
          <a:lstStyle/>
          <a:p>
            <a:pPr lvl="0" algn="ctr" defTabSz="914400" eaLnBrk="0" hangingPunct="0">
              <a:defRPr/>
            </a:pPr>
            <a:r>
              <a:rPr lang="en-US" sz="1200" b="1" kern="0" dirty="0">
                <a:solidFill>
                  <a:prstClr val="white"/>
                </a:solidFill>
                <a:latin typeface="Calibri" panose="020F0502020204030204" pitchFamily="34" charset="0"/>
                <a:ea typeface="ＭＳ Ｐゴシック" pitchFamily="-12" charset="-128"/>
                <a:cs typeface="Arial" panose="020B0604020202020204" pitchFamily="34" charset="0"/>
              </a:rPr>
              <a:t>Douglas </a:t>
            </a:r>
            <a:r>
              <a:rPr lang="en-US" sz="1200" b="1" kern="0" dirty="0" err="1">
                <a:solidFill>
                  <a:prstClr val="white"/>
                </a:solidFill>
                <a:latin typeface="Calibri" panose="020F0502020204030204" pitchFamily="34" charset="0"/>
                <a:ea typeface="ＭＳ Ｐゴシック" pitchFamily="-12" charset="-128"/>
                <a:cs typeface="Arial" panose="020B0604020202020204" pitchFamily="34" charset="0"/>
              </a:rPr>
              <a:t>McCuaig</a:t>
            </a:r>
            <a:endParaRPr lang="en-US" sz="1200" b="1" kern="0" dirty="0">
              <a:solidFill>
                <a:prstClr val="white"/>
              </a:solidFill>
              <a:latin typeface="Calibri" panose="020F0502020204030204" pitchFamily="34" charset="0"/>
              <a:ea typeface="ＭＳ Ｐゴシック" pitchFamily="-12" charset="-128"/>
              <a:cs typeface="Arial" panose="020B0604020202020204" pitchFamily="34" charset="0"/>
            </a:endParaRPr>
          </a:p>
        </p:txBody>
      </p:sp>
      <p:sp>
        <p:nvSpPr>
          <p:cNvPr id="23" name="Rectangle 22"/>
          <p:cNvSpPr/>
          <p:nvPr/>
        </p:nvSpPr>
        <p:spPr bwMode="auto">
          <a:xfrm>
            <a:off x="2593156" y="2090961"/>
            <a:ext cx="1920240" cy="486603"/>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bodyPr>
          <a:lstStyle/>
          <a:p>
            <a:pPr lvl="0" algn="ctr" defTabSz="914400" eaLnBrk="0" hangingPunct="0">
              <a:defRPr/>
            </a:pPr>
            <a:r>
              <a:rPr lang="en-US" sz="1200" i="1" kern="0" dirty="0">
                <a:solidFill>
                  <a:prstClr val="black"/>
                </a:solidFill>
                <a:latin typeface="Calibri" panose="020F0502020204030204" pitchFamily="34" charset="0"/>
                <a:ea typeface="ＭＳ Ｐゴシック" pitchFamily="-12" charset="-128"/>
                <a:cs typeface="Arial" panose="020B0604020202020204" pitchFamily="34" charset="0"/>
              </a:rPr>
              <a:t>Executive Sponsor</a:t>
            </a:r>
          </a:p>
        </p:txBody>
      </p:sp>
      <p:sp>
        <p:nvSpPr>
          <p:cNvPr id="26" name="Rectangle 25"/>
          <p:cNvSpPr/>
          <p:nvPr/>
        </p:nvSpPr>
        <p:spPr bwMode="auto">
          <a:xfrm>
            <a:off x="4705792" y="1770100"/>
            <a:ext cx="1920240" cy="320863"/>
          </a:xfrm>
          <a:prstGeom prst="rect">
            <a:avLst/>
          </a:prstGeom>
          <a:solidFill>
            <a:schemeClr val="tx2"/>
          </a:solidFill>
          <a:ln w="9525" cap="flat" cmpd="sng" algn="ctr">
            <a:solidFill>
              <a:schemeClr val="tx2"/>
            </a:solid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bodyPr>
          <a:lstStyle/>
          <a:p>
            <a:pPr lvl="0" algn="ctr" defTabSz="914400" eaLnBrk="0" hangingPunct="0">
              <a:defRPr/>
            </a:pPr>
            <a:r>
              <a:rPr lang="en-US" sz="1200" b="1" kern="0" dirty="0">
                <a:solidFill>
                  <a:prstClr val="white"/>
                </a:solidFill>
                <a:latin typeface="Calibri" panose="020F0502020204030204" pitchFamily="34" charset="0"/>
                <a:ea typeface="ＭＳ Ｐゴシック" pitchFamily="-12" charset="-128"/>
                <a:cs typeface="Arial" panose="020B0604020202020204" pitchFamily="34" charset="0"/>
              </a:rPr>
              <a:t>Martin Williams </a:t>
            </a:r>
          </a:p>
        </p:txBody>
      </p:sp>
      <p:sp>
        <p:nvSpPr>
          <p:cNvPr id="27" name="Rectangle 26"/>
          <p:cNvSpPr/>
          <p:nvPr/>
        </p:nvSpPr>
        <p:spPr bwMode="auto">
          <a:xfrm>
            <a:off x="4705792" y="2090961"/>
            <a:ext cx="1920240" cy="486603"/>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sz="1200" b="0" i="1" u="none" strike="noStrike" kern="0" cap="none" spc="0" normalizeH="0" baseline="0" noProof="0" dirty="0">
                <a:ln>
                  <a:noFill/>
                </a:ln>
                <a:solidFill>
                  <a:prstClr val="black"/>
                </a:solidFill>
                <a:effectLst/>
                <a:uLnTx/>
                <a:uFillTx/>
                <a:latin typeface="Calibri" panose="020F0502020204030204" pitchFamily="34" charset="0"/>
                <a:ea typeface="ＭＳ Ｐゴシック" pitchFamily="-12" charset="-128"/>
                <a:cs typeface="Arial" panose="020B0604020202020204" pitchFamily="34" charset="0"/>
              </a:rPr>
              <a:t>Transformation Leader</a:t>
            </a:r>
          </a:p>
        </p:txBody>
      </p:sp>
      <p:sp>
        <p:nvSpPr>
          <p:cNvPr id="28" name="Rectangle 27"/>
          <p:cNvSpPr/>
          <p:nvPr/>
        </p:nvSpPr>
        <p:spPr bwMode="auto">
          <a:xfrm>
            <a:off x="6818428" y="1770100"/>
            <a:ext cx="1920240" cy="320863"/>
          </a:xfrm>
          <a:prstGeom prst="rect">
            <a:avLst/>
          </a:prstGeom>
          <a:solidFill>
            <a:schemeClr val="tx2"/>
          </a:solidFill>
          <a:ln w="9525" cap="flat" cmpd="sng" algn="ctr">
            <a:solidFill>
              <a:schemeClr val="tx2"/>
            </a:solid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bodyPr>
          <a:lstStyle/>
          <a:p>
            <a:pPr lvl="0" algn="ctr" defTabSz="914400" eaLnBrk="0" hangingPunct="0">
              <a:defRPr/>
            </a:pPr>
            <a:r>
              <a:rPr lang="en-US" sz="1200" b="1" kern="0" dirty="0">
                <a:solidFill>
                  <a:prstClr val="white"/>
                </a:solidFill>
                <a:latin typeface="Calibri" panose="020F0502020204030204" pitchFamily="34" charset="0"/>
                <a:ea typeface="ＭＳ Ｐゴシック" pitchFamily="-12" charset="-128"/>
                <a:cs typeface="Arial" panose="020B0604020202020204" pitchFamily="34" charset="0"/>
              </a:rPr>
              <a:t>Venkat Sahay</a:t>
            </a:r>
          </a:p>
        </p:txBody>
      </p:sp>
      <p:sp>
        <p:nvSpPr>
          <p:cNvPr id="29" name="Rectangle 28"/>
          <p:cNvSpPr/>
          <p:nvPr/>
        </p:nvSpPr>
        <p:spPr bwMode="auto">
          <a:xfrm>
            <a:off x="6818428" y="2090961"/>
            <a:ext cx="1920240" cy="486603"/>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bodyPr>
          <a:lstStyle/>
          <a:p>
            <a:pPr lvl="0" algn="ctr" defTabSz="914400" eaLnBrk="0" hangingPunct="0">
              <a:defRPr/>
            </a:pPr>
            <a:r>
              <a:rPr lang="en-US" sz="1200" i="1" kern="0" dirty="0">
                <a:solidFill>
                  <a:prstClr val="black"/>
                </a:solidFill>
                <a:latin typeface="Calibri" panose="020F0502020204030204" pitchFamily="34" charset="0"/>
                <a:ea typeface="ＭＳ Ｐゴシック" pitchFamily="-12" charset="-128"/>
                <a:cs typeface="Arial" panose="020B0604020202020204" pitchFamily="34" charset="0"/>
              </a:rPr>
              <a:t>Program Director</a:t>
            </a:r>
          </a:p>
        </p:txBody>
      </p:sp>
      <p:sp>
        <p:nvSpPr>
          <p:cNvPr id="32" name="Rectangle 31"/>
          <p:cNvSpPr/>
          <p:nvPr/>
        </p:nvSpPr>
        <p:spPr bwMode="auto">
          <a:xfrm>
            <a:off x="3611880" y="4020260"/>
            <a:ext cx="1920240" cy="320863"/>
          </a:xfrm>
          <a:prstGeom prst="rect">
            <a:avLst/>
          </a:prstGeom>
          <a:solidFill>
            <a:schemeClr val="tx2"/>
          </a:solidFill>
          <a:ln w="9525" cap="flat" cmpd="sng" algn="ctr">
            <a:solidFill>
              <a:schemeClr val="tx2"/>
            </a:solid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bodyPr>
          <a:lstStyle/>
          <a:p>
            <a:pPr lvl="0" algn="ctr" defTabSz="914400" eaLnBrk="0" hangingPunct="0">
              <a:defRPr/>
            </a:pPr>
            <a:r>
              <a:rPr lang="en-US" sz="1200" b="1" kern="0" dirty="0">
                <a:solidFill>
                  <a:prstClr val="white"/>
                </a:solidFill>
                <a:latin typeface="Calibri" panose="020F0502020204030204" pitchFamily="34" charset="0"/>
                <a:ea typeface="ＭＳ Ｐゴシック" pitchFamily="-12" charset="-128"/>
                <a:cs typeface="Arial" panose="020B0604020202020204" pitchFamily="34" charset="0"/>
              </a:rPr>
              <a:t>Krishna Indukumar </a:t>
            </a:r>
          </a:p>
        </p:txBody>
      </p:sp>
      <p:sp>
        <p:nvSpPr>
          <p:cNvPr id="33" name="Rectangle 32"/>
          <p:cNvSpPr/>
          <p:nvPr/>
        </p:nvSpPr>
        <p:spPr bwMode="auto">
          <a:xfrm>
            <a:off x="3611880" y="4341121"/>
            <a:ext cx="1920240" cy="486603"/>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bodyPr>
          <a:lstStyle/>
          <a:p>
            <a:pPr lvl="0" algn="ctr" defTabSz="914400" eaLnBrk="0" hangingPunct="0">
              <a:defRPr/>
            </a:pPr>
            <a:r>
              <a:rPr lang="en-US" sz="1200" i="1" kern="0" dirty="0">
                <a:solidFill>
                  <a:prstClr val="black"/>
                </a:solidFill>
                <a:latin typeface="Calibri" panose="020F0502020204030204" pitchFamily="34" charset="0"/>
                <a:ea typeface="ＭＳ Ｐゴシック" pitchFamily="-12" charset="-128"/>
                <a:cs typeface="Arial" panose="020B0604020202020204" pitchFamily="34" charset="0"/>
              </a:rPr>
              <a:t>Digital Engineering  </a:t>
            </a:r>
          </a:p>
          <a:p>
            <a:pPr lvl="0" algn="ctr" defTabSz="914400" eaLnBrk="0" hangingPunct="0">
              <a:defRPr/>
            </a:pPr>
            <a:r>
              <a:rPr lang="en-US" sz="1200" i="1" kern="0" dirty="0">
                <a:solidFill>
                  <a:prstClr val="black"/>
                </a:solidFill>
                <a:latin typeface="Calibri" panose="020F0502020204030204" pitchFamily="34" charset="0"/>
                <a:ea typeface="ＭＳ Ｐゴシック" pitchFamily="-12" charset="-128"/>
                <a:cs typeface="Arial" panose="020B0604020202020204" pitchFamily="34" charset="0"/>
              </a:rPr>
              <a:t>Lead</a:t>
            </a:r>
          </a:p>
        </p:txBody>
      </p:sp>
      <p:sp>
        <p:nvSpPr>
          <p:cNvPr id="34" name="Rectangle 33"/>
          <p:cNvSpPr/>
          <p:nvPr/>
        </p:nvSpPr>
        <p:spPr bwMode="auto">
          <a:xfrm>
            <a:off x="5711300" y="4020260"/>
            <a:ext cx="1920240" cy="320863"/>
          </a:xfrm>
          <a:prstGeom prst="rect">
            <a:avLst/>
          </a:prstGeom>
          <a:solidFill>
            <a:schemeClr val="tx2"/>
          </a:solidFill>
          <a:ln w="9525" cap="flat" cmpd="sng" algn="ctr">
            <a:solidFill>
              <a:schemeClr val="tx2"/>
            </a:solid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bodyPr>
          <a:lstStyle/>
          <a:p>
            <a:pPr lvl="0" algn="ctr" defTabSz="914400" eaLnBrk="0" hangingPunct="0">
              <a:defRPr/>
            </a:pPr>
            <a:r>
              <a:rPr lang="en-US" sz="1200" b="1" kern="0" dirty="0" err="1">
                <a:solidFill>
                  <a:prstClr val="white"/>
                </a:solidFill>
                <a:latin typeface="Calibri" panose="020F0502020204030204" pitchFamily="34" charset="0"/>
                <a:ea typeface="ＭＳ Ｐゴシック" pitchFamily="-12" charset="-128"/>
                <a:cs typeface="Arial" panose="020B0604020202020204" pitchFamily="34" charset="0"/>
              </a:rPr>
              <a:t>Venugopal</a:t>
            </a:r>
            <a:r>
              <a:rPr lang="en-US" sz="1200" b="1" kern="0" dirty="0">
                <a:solidFill>
                  <a:prstClr val="white"/>
                </a:solidFill>
                <a:latin typeface="Calibri" panose="020F0502020204030204" pitchFamily="34" charset="0"/>
                <a:ea typeface="ＭＳ Ｐゴシック" pitchFamily="-12" charset="-128"/>
                <a:cs typeface="Arial" panose="020B0604020202020204" pitchFamily="34" charset="0"/>
              </a:rPr>
              <a:t> Ramachandran </a:t>
            </a:r>
          </a:p>
        </p:txBody>
      </p:sp>
      <p:sp>
        <p:nvSpPr>
          <p:cNvPr id="35" name="Rectangle 34"/>
          <p:cNvSpPr/>
          <p:nvPr/>
        </p:nvSpPr>
        <p:spPr bwMode="auto">
          <a:xfrm>
            <a:off x="5711300" y="4341121"/>
            <a:ext cx="1920240" cy="486603"/>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bodyPr>
          <a:lstStyle/>
          <a:p>
            <a:pPr lvl="0" algn="ctr" defTabSz="914400" eaLnBrk="0" hangingPunct="0">
              <a:defRPr/>
            </a:pPr>
            <a:r>
              <a:rPr lang="en-US" sz="1200" i="1" kern="0" dirty="0">
                <a:solidFill>
                  <a:prstClr val="black"/>
                </a:solidFill>
                <a:latin typeface="Calibri" panose="020F0502020204030204" pitchFamily="34" charset="0"/>
                <a:ea typeface="ＭＳ Ｐゴシック" pitchFamily="-12" charset="-128"/>
                <a:cs typeface="Arial" panose="020B0604020202020204" pitchFamily="34" charset="0"/>
              </a:rPr>
              <a:t>Quality Assurance </a:t>
            </a:r>
          </a:p>
          <a:p>
            <a:pPr lvl="0" algn="ctr" defTabSz="914400" eaLnBrk="0" hangingPunct="0">
              <a:defRPr/>
            </a:pPr>
            <a:r>
              <a:rPr lang="en-US" sz="1200" i="1" kern="0" dirty="0">
                <a:solidFill>
                  <a:prstClr val="black"/>
                </a:solidFill>
                <a:latin typeface="Calibri" panose="020F0502020204030204" pitchFamily="34" charset="0"/>
                <a:ea typeface="ＭＳ Ｐゴシック" pitchFamily="-12" charset="-128"/>
                <a:cs typeface="Arial" panose="020B0604020202020204" pitchFamily="34" charset="0"/>
              </a:rPr>
              <a:t>Lead</a:t>
            </a:r>
          </a:p>
        </p:txBody>
      </p:sp>
      <p:sp>
        <p:nvSpPr>
          <p:cNvPr id="36" name="Rectangle 35"/>
          <p:cNvSpPr/>
          <p:nvPr/>
        </p:nvSpPr>
        <p:spPr bwMode="auto">
          <a:xfrm>
            <a:off x="1512460" y="3999150"/>
            <a:ext cx="1920240" cy="320863"/>
          </a:xfrm>
          <a:prstGeom prst="rect">
            <a:avLst/>
          </a:prstGeom>
          <a:solidFill>
            <a:schemeClr val="tx2"/>
          </a:solidFill>
          <a:ln w="9525" cap="flat" cmpd="sng" algn="ctr">
            <a:solidFill>
              <a:schemeClr val="tx2"/>
            </a:solid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bodyPr>
          <a:lstStyle/>
          <a:p>
            <a:pPr lvl="0" algn="ctr" defTabSz="914400" eaLnBrk="0" hangingPunct="0">
              <a:defRPr/>
            </a:pPr>
            <a:r>
              <a:rPr lang="en-US" sz="1200" b="1" kern="0" dirty="0">
                <a:solidFill>
                  <a:prstClr val="white"/>
                </a:solidFill>
                <a:latin typeface="Calibri" panose="020F0502020204030204" pitchFamily="34" charset="0"/>
                <a:ea typeface="ＭＳ Ｐゴシック" pitchFamily="-12" charset="-128"/>
                <a:cs typeface="Arial" panose="020B0604020202020204" pitchFamily="34" charset="0"/>
              </a:rPr>
              <a:t>Deepak Parameswaran</a:t>
            </a:r>
          </a:p>
        </p:txBody>
      </p:sp>
      <p:sp>
        <p:nvSpPr>
          <p:cNvPr id="37" name="Rectangle 36"/>
          <p:cNvSpPr/>
          <p:nvPr/>
        </p:nvSpPr>
        <p:spPr bwMode="auto">
          <a:xfrm>
            <a:off x="1512460" y="4320011"/>
            <a:ext cx="1920240" cy="486603"/>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bodyPr>
          <a:lstStyle/>
          <a:p>
            <a:pPr lvl="0" algn="ctr" defTabSz="914400" eaLnBrk="0" hangingPunct="0">
              <a:defRPr/>
            </a:pPr>
            <a:r>
              <a:rPr lang="en-US" sz="1200" i="1" kern="0" dirty="0">
                <a:solidFill>
                  <a:prstClr val="black"/>
                </a:solidFill>
                <a:latin typeface="Calibri" panose="020F0502020204030204" pitchFamily="34" charset="0"/>
                <a:ea typeface="ＭＳ Ｐゴシック" pitchFamily="-12" charset="-128"/>
                <a:cs typeface="Arial" panose="020B0604020202020204" pitchFamily="34" charset="0"/>
              </a:rPr>
              <a:t>Technology Services Leader </a:t>
            </a:r>
          </a:p>
        </p:txBody>
      </p:sp>
      <p:pic>
        <p:nvPicPr>
          <p:cNvPr id="38" name="Picture 37"/>
          <p:cNvPicPr>
            <a:picLocks noChangeAspect="1"/>
          </p:cNvPicPr>
          <p:nvPr/>
        </p:nvPicPr>
        <p:blipFill>
          <a:blip r:embed="rId2"/>
          <a:stretch>
            <a:fillRect/>
          </a:stretch>
        </p:blipFill>
        <p:spPr>
          <a:xfrm>
            <a:off x="2964610" y="575049"/>
            <a:ext cx="1045180" cy="1062715"/>
          </a:xfrm>
          <a:prstGeom prst="rect">
            <a:avLst/>
          </a:prstGeom>
          <a:ln>
            <a:noFill/>
          </a:ln>
          <a:effectLst>
            <a:softEdge rad="112500"/>
          </a:effectLst>
        </p:spPr>
      </p:pic>
      <p:pic>
        <p:nvPicPr>
          <p:cNvPr id="39" name="Picture 3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23031" y="2861760"/>
            <a:ext cx="1096778" cy="1076802"/>
          </a:xfrm>
          <a:prstGeom prst="rect">
            <a:avLst/>
          </a:prstGeom>
          <a:ln>
            <a:noFill/>
          </a:ln>
          <a:effectLst>
            <a:softEdge rad="112500"/>
          </a:effectLst>
        </p:spPr>
      </p:pic>
      <p:pic>
        <p:nvPicPr>
          <p:cNvPr id="40" name="Picture 2" descr="Krishna Indukuma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09790" y="2855802"/>
            <a:ext cx="1124421" cy="108871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2" name="Picture 41" descr="C:\Users\132900.CTS\Desktop\Personal\Profile Photos\Deepak_Parameswaran-1 Low Res.jpg"/>
          <p:cNvPicPr/>
          <p:nvPr/>
        </p:nvPicPr>
        <p:blipFill rotWithShape="1">
          <a:blip r:embed="rId5">
            <a:extLst>
              <a:ext uri="{28A0092B-C50C-407E-A947-70E740481C1C}">
                <a14:useLocalDpi xmlns:a14="http://schemas.microsoft.com/office/drawing/2010/main" val="0"/>
              </a:ext>
            </a:extLst>
          </a:blip>
          <a:srcRect b="28357"/>
          <a:stretch/>
        </p:blipFill>
        <p:spPr bwMode="auto">
          <a:xfrm>
            <a:off x="1914475" y="2879914"/>
            <a:ext cx="1116211" cy="1040494"/>
          </a:xfrm>
          <a:prstGeom prst="rect">
            <a:avLst/>
          </a:prstGeom>
          <a:ln>
            <a:noFill/>
          </a:ln>
          <a:effectLst>
            <a:softEdge rad="112500"/>
          </a:effectLst>
          <a:extLst>
            <a:ext uri="{53640926-AAD7-44D8-BBD7-CCE9431645EC}">
              <a14:shadowObscured xmlns:a14="http://schemas.microsoft.com/office/drawing/2010/main"/>
            </a:ext>
          </a:extLst>
        </p:spPr>
      </p:pic>
      <p:pic>
        <p:nvPicPr>
          <p:cNvPr id="44" name="Picture 43" descr="Sahay, Venkateshwar (Cognizant)"/>
          <p:cNvPicPr>
            <a:picLocks noChangeAspect="1"/>
          </p:cNvPicPr>
          <p:nvPr/>
        </p:nvPicPr>
        <p:blipFill rotWithShape="1">
          <a:blip r:embed="rId6">
            <a:extLst>
              <a:ext uri="{28A0092B-C50C-407E-A947-70E740481C1C}">
                <a14:useLocalDpi xmlns:a14="http://schemas.microsoft.com/office/drawing/2010/main" val="0"/>
              </a:ext>
            </a:extLst>
          </a:blip>
          <a:srcRect l="86077" t="8113" r="3369" b="76775"/>
          <a:stretch/>
        </p:blipFill>
        <p:spPr>
          <a:xfrm>
            <a:off x="7255959" y="603635"/>
            <a:ext cx="1135720" cy="1099347"/>
          </a:xfrm>
          <a:prstGeom prst="rect">
            <a:avLst/>
          </a:prstGeom>
          <a:ln>
            <a:noFill/>
          </a:ln>
          <a:effectLst>
            <a:softEdge rad="112500"/>
          </a:effectLst>
        </p:spPr>
      </p:pic>
      <p:pic>
        <p:nvPicPr>
          <p:cNvPr id="45" name="Picture 44"/>
          <p:cNvPicPr>
            <a:picLocks noChangeAspect="1"/>
          </p:cNvPicPr>
          <p:nvPr/>
        </p:nvPicPr>
        <p:blipFill>
          <a:blip r:embed="rId7"/>
          <a:stretch>
            <a:fillRect/>
          </a:stretch>
        </p:blipFill>
        <p:spPr>
          <a:xfrm>
            <a:off x="765682" y="603636"/>
            <a:ext cx="1148793" cy="1039488"/>
          </a:xfrm>
          <a:prstGeom prst="rect">
            <a:avLst/>
          </a:prstGeom>
          <a:ln>
            <a:noFill/>
          </a:ln>
          <a:effectLst>
            <a:softEdge rad="112500"/>
          </a:effectLst>
        </p:spPr>
      </p:pic>
      <p:sp>
        <p:nvSpPr>
          <p:cNvPr id="46" name="Rectangle 45"/>
          <p:cNvSpPr/>
          <p:nvPr/>
        </p:nvSpPr>
        <p:spPr bwMode="auto">
          <a:xfrm>
            <a:off x="330074" y="1760844"/>
            <a:ext cx="1920240" cy="320863"/>
          </a:xfrm>
          <a:prstGeom prst="rect">
            <a:avLst/>
          </a:prstGeom>
          <a:solidFill>
            <a:schemeClr val="tx2"/>
          </a:solidFill>
          <a:ln w="9525" cap="flat" cmpd="sng" algn="ctr">
            <a:solidFill>
              <a:schemeClr val="tx2"/>
            </a:solid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bodyPr>
          <a:lstStyle/>
          <a:p>
            <a:pPr lvl="0" defTabSz="685783">
              <a:defRPr/>
            </a:pPr>
            <a:r>
              <a:rPr lang="en-CA" sz="1200" b="1" kern="0" dirty="0">
                <a:solidFill>
                  <a:prstClr val="white"/>
                </a:solidFill>
                <a:latin typeface="Calibri" panose="020F0502020204030204" pitchFamily="34" charset="0"/>
                <a:cs typeface="Arial" panose="020B0604020202020204" pitchFamily="34" charset="0"/>
              </a:rPr>
              <a:t>Joseph Lambert </a:t>
            </a:r>
            <a:r>
              <a:rPr lang="en-CA" sz="1200" b="1" kern="0" dirty="0" err="1">
                <a:solidFill>
                  <a:prstClr val="white"/>
                </a:solidFill>
                <a:latin typeface="Calibri" panose="020F0502020204030204" pitchFamily="34" charset="0"/>
                <a:cs typeface="Arial" panose="020B0604020202020204" pitchFamily="34" charset="0"/>
              </a:rPr>
              <a:t>Rajadurai</a:t>
            </a:r>
            <a:endParaRPr lang="en-CA" sz="1200" b="1" kern="0" dirty="0">
              <a:solidFill>
                <a:prstClr val="white"/>
              </a:solidFill>
              <a:latin typeface="Calibri" panose="020F0502020204030204" pitchFamily="34" charset="0"/>
              <a:cs typeface="Arial" panose="020B0604020202020204" pitchFamily="34" charset="0"/>
            </a:endParaRPr>
          </a:p>
        </p:txBody>
      </p:sp>
      <p:sp>
        <p:nvSpPr>
          <p:cNvPr id="47" name="Rectangle 46"/>
          <p:cNvSpPr/>
          <p:nvPr/>
        </p:nvSpPr>
        <p:spPr bwMode="auto">
          <a:xfrm>
            <a:off x="330074" y="2081705"/>
            <a:ext cx="1920240" cy="486603"/>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bodyPr>
          <a:lstStyle/>
          <a:p>
            <a:pPr lvl="0" algn="ctr" defTabSz="685783">
              <a:defRPr/>
            </a:pPr>
            <a:r>
              <a:rPr lang="en-US" sz="1200" i="1" kern="0" dirty="0">
                <a:solidFill>
                  <a:prstClr val="black"/>
                </a:solidFill>
                <a:latin typeface="Calibri" panose="020F0502020204030204" pitchFamily="34" charset="0"/>
                <a:ea typeface="ＭＳ Ｐゴシック" pitchFamily="-12" charset="-128"/>
                <a:cs typeface="Arial" panose="020B0604020202020204" pitchFamily="34" charset="0"/>
              </a:rPr>
              <a:t>Global Head of Travel &amp; Hospitality Services</a:t>
            </a:r>
          </a:p>
        </p:txBody>
      </p:sp>
      <p:pic>
        <p:nvPicPr>
          <p:cNvPr id="1026" name="Picture 2" descr="Martin.jpg"/>
          <p:cNvPicPr>
            <a:picLocks noChangeAspect="1" noChangeArrowheads="1"/>
          </p:cNvPicPr>
          <p:nvPr/>
        </p:nvPicPr>
        <p:blipFill>
          <a:blip r:embed="rId8">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5059925" y="575049"/>
            <a:ext cx="1201884" cy="111335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22393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idar-nordli-mathisen-558945-unsplash.jpg"/>
          <p:cNvPicPr>
            <a:picLocks noChangeAspect="1"/>
          </p:cNvPicPr>
          <p:nvPr/>
        </p:nvPicPr>
        <p:blipFill>
          <a:blip r:embed="rId3" cstate="screen">
            <a:alphaModFix amt="20000"/>
            <a:duotone>
              <a:schemeClr val="accent3">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0" y="1"/>
            <a:ext cx="9144000" cy="5132388"/>
          </a:xfrm>
          <a:prstGeom prst="rect">
            <a:avLst/>
          </a:prstGeom>
        </p:spPr>
      </p:pic>
      <p:sp>
        <p:nvSpPr>
          <p:cNvPr id="41" name="Title 1"/>
          <p:cNvSpPr txBox="1">
            <a:spLocks/>
          </p:cNvSpPr>
          <p:nvPr/>
        </p:nvSpPr>
        <p:spPr>
          <a:xfrm>
            <a:off x="1" y="645399"/>
            <a:ext cx="9144000" cy="1060743"/>
          </a:xfrm>
          <a:prstGeom prst="rect">
            <a:avLst/>
          </a:prstGeom>
        </p:spPr>
        <p:txBody>
          <a:bodyPr vert="horz" lIns="0" tIns="0" rIns="0" bIns="0" rtlCol="0">
            <a:noAutofit/>
          </a:bodyPr>
          <a:lstStyle>
            <a:lvl1pPr indent="0" defTabSz="914400">
              <a:lnSpc>
                <a:spcPct val="100000"/>
              </a:lnSpc>
              <a:spcBef>
                <a:spcPts val="600"/>
              </a:spcBef>
              <a:buFont typeface="Arial" panose="020B0604020202020204" pitchFamily="34" charset="0"/>
              <a:buNone/>
              <a:defRPr sz="3600">
                <a:solidFill>
                  <a:schemeClr val="accent1"/>
                </a:solidFill>
                <a:cs typeface="Helvetica"/>
              </a:defRPr>
            </a:lvl1pPr>
            <a:lvl2pPr marL="228600" indent="-228600" defTabSz="914400">
              <a:lnSpc>
                <a:spcPct val="100000"/>
              </a:lnSpc>
              <a:spcBef>
                <a:spcPts val="600"/>
              </a:spcBef>
              <a:buClrTx/>
              <a:buSzPct val="125000"/>
              <a:buFont typeface="Arial" panose="020B0604020202020204" pitchFamily="34" charset="0"/>
              <a:buChar char="•"/>
              <a:defRPr>
                <a:solidFill>
                  <a:schemeClr val="tx2"/>
                </a:solidFill>
                <a:latin typeface="Arial" panose="020B0604020202020204" pitchFamily="34" charset="0"/>
                <a:cs typeface="Arial" panose="020B0604020202020204" pitchFamily="34" charset="0"/>
              </a:defRPr>
            </a:lvl2pPr>
            <a:lvl3pPr marL="457200" indent="-228600" defTabSz="914400">
              <a:lnSpc>
                <a:spcPct val="100000"/>
              </a:lnSpc>
              <a:spcBef>
                <a:spcPts val="400"/>
              </a:spcBef>
              <a:buClrTx/>
              <a:buSzPct val="100000"/>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3pPr>
            <a:lvl4pPr marL="685800" indent="-228600" defTabSz="914400">
              <a:lnSpc>
                <a:spcPct val="100000"/>
              </a:lnSpc>
              <a:spcBef>
                <a:spcPts val="400"/>
              </a:spcBef>
              <a:buClrTx/>
              <a:buSzPct val="100000"/>
              <a:buFont typeface="Courier New" panose="02070309020205020404" pitchFamily="49" charset="0"/>
              <a:buChar char="o"/>
              <a:defRPr sz="1600">
                <a:solidFill>
                  <a:schemeClr val="tx2"/>
                </a:solidFill>
                <a:latin typeface="Arial" panose="020B0604020202020204" pitchFamily="34" charset="0"/>
                <a:cs typeface="Arial" panose="020B0604020202020204" pitchFamily="34" charset="0"/>
              </a:defRPr>
            </a:lvl4pPr>
            <a:lvl5pPr marL="914400" indent="-228600" defTabSz="914400">
              <a:lnSpc>
                <a:spcPct val="100000"/>
              </a:lnSpc>
              <a:spcBef>
                <a:spcPts val="400"/>
              </a:spcBef>
              <a:buClrTx/>
              <a:buSzPct val="100000"/>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5pPr>
            <a:lvl6pPr marL="1143000" indent="-228600" defTabSz="914400">
              <a:lnSpc>
                <a:spcPct val="100000"/>
              </a:lnSpc>
              <a:spcBef>
                <a:spcPts val="400"/>
              </a:spcBef>
              <a:buClr>
                <a:schemeClr val="accent2"/>
              </a:buClr>
              <a:buSzPct val="125000"/>
              <a:buFont typeface="Arial" panose="020B0604020202020204" pitchFamily="34" charset="0"/>
              <a:buChar char="•"/>
              <a:defRPr sz="1600">
                <a:solidFill>
                  <a:schemeClr val="tx2"/>
                </a:solidFill>
                <a:latin typeface="Arial" panose="020B0604020202020204" pitchFamily="34" charset="0"/>
                <a:cs typeface="Arial" panose="020B0604020202020204" pitchFamily="34" charset="0"/>
              </a:defRPr>
            </a:lvl6pPr>
            <a:lvl7pPr marL="1371600" indent="-228600" defTabSz="914400">
              <a:lnSpc>
                <a:spcPct val="100000"/>
              </a:lnSpc>
              <a:spcBef>
                <a:spcPts val="400"/>
              </a:spcBef>
              <a:buClr>
                <a:schemeClr val="accent2"/>
              </a:buClr>
              <a:buSzPct val="90000"/>
              <a:buFont typeface="Arial" panose="020B0604020202020204" pitchFamily="34" charset="0"/>
              <a:buChar char="–"/>
              <a:defRPr sz="1600">
                <a:solidFill>
                  <a:schemeClr val="tx2"/>
                </a:solidFill>
              </a:defRPr>
            </a:lvl7pPr>
            <a:lvl8pPr marL="1600200" indent="-228600" defTabSz="914400">
              <a:lnSpc>
                <a:spcPct val="100000"/>
              </a:lnSpc>
              <a:spcBef>
                <a:spcPts val="400"/>
              </a:spcBef>
              <a:buClr>
                <a:schemeClr val="accent2"/>
              </a:buClr>
              <a:buSzPct val="90000"/>
              <a:buFont typeface="Courier New" panose="02070309020205020404" pitchFamily="49" charset="0"/>
              <a:buChar char="o"/>
              <a:defRPr sz="1600">
                <a:solidFill>
                  <a:schemeClr val="tx2"/>
                </a:solidFill>
              </a:defRPr>
            </a:lvl8pPr>
            <a:lvl9pPr marL="1600200" indent="-228600" defTabSz="914400">
              <a:lnSpc>
                <a:spcPct val="100000"/>
              </a:lnSpc>
              <a:spcBef>
                <a:spcPts val="400"/>
              </a:spcBef>
              <a:buClrTx/>
              <a:buSzPct val="90000"/>
              <a:buFont typeface="Courier New" panose="02070309020205020404" pitchFamily="49" charset="0"/>
              <a:buChar char="o"/>
              <a:defRPr sz="1600">
                <a:solidFill>
                  <a:schemeClr val="tx2"/>
                </a:solidFill>
              </a:defRPr>
            </a:lvl9pPr>
          </a:lstStyle>
          <a:p>
            <a:pPr algn="ctr"/>
            <a:r>
              <a:rPr lang="en-US" sz="2000" i="1" dirty="0">
                <a:solidFill>
                  <a:schemeClr val="accent2"/>
                </a:solidFill>
                <a:latin typeface="Calibri" panose="020F0502020204030204" pitchFamily="34" charset="0"/>
                <a:cs typeface="Calibri" panose="020F0502020204030204" pitchFamily="34" charset="0"/>
              </a:rPr>
              <a:t>As you transform the internal IT organization in order to support the Air Canada of the Future, how are you limiting the amount of uncertainty that the future holds?</a:t>
            </a:r>
          </a:p>
        </p:txBody>
      </p:sp>
    </p:spTree>
    <p:extLst>
      <p:ext uri="{BB962C8B-B14F-4D97-AF65-F5344CB8AC3E}">
        <p14:creationId xmlns:p14="http://schemas.microsoft.com/office/powerpoint/2010/main" val="3291744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3106251" cy="5143500"/>
          </a:xfrm>
          <a:prstGeom prst="rect">
            <a:avLst/>
          </a:prstGeom>
          <a:solidFill>
            <a:srgbClr val="00B050"/>
          </a:solidFill>
          <a:ln w="381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60">
              <a:solidFill>
                <a:srgbClr val="F79646"/>
              </a:solidFill>
              <a:latin typeface="Calibri" panose="020F0502020204030204" pitchFamily="34" charset="0"/>
            </a:endParaRPr>
          </a:p>
        </p:txBody>
      </p:sp>
      <p:pic>
        <p:nvPicPr>
          <p:cNvPr id="6" name="Picture 5" descr="Information Floes.jpg"/>
          <p:cNvPicPr>
            <a:picLocks noChangeAspect="1"/>
          </p:cNvPicPr>
          <p:nvPr/>
        </p:nvPicPr>
        <p:blipFill rotWithShape="1">
          <a:blip r:embed="rId3" cstate="print">
            <a:alphaModFix amt="15000"/>
            <a:duotone>
              <a:schemeClr val="accent3">
                <a:shade val="45000"/>
                <a:satMod val="135000"/>
              </a:schemeClr>
              <a:prstClr val="white"/>
            </a:duotone>
            <a:extLst>
              <a:ext uri="{28A0092B-C50C-407E-A947-70E740481C1C}">
                <a14:useLocalDpi xmlns:a14="http://schemas.microsoft.com/office/drawing/2010/main"/>
              </a:ext>
            </a:extLst>
          </a:blip>
          <a:srcRect/>
          <a:stretch/>
        </p:blipFill>
        <p:spPr>
          <a:xfrm>
            <a:off x="3106251" y="-17490"/>
            <a:ext cx="6037751" cy="5160990"/>
          </a:xfrm>
          <a:prstGeom prst="rect">
            <a:avLst/>
          </a:prstGeom>
        </p:spPr>
      </p:pic>
      <p:sp>
        <p:nvSpPr>
          <p:cNvPr id="8" name="TextBox 7"/>
          <p:cNvSpPr txBox="1"/>
          <p:nvPr/>
        </p:nvSpPr>
        <p:spPr>
          <a:xfrm>
            <a:off x="460306" y="1580671"/>
            <a:ext cx="2185639" cy="1982158"/>
          </a:xfrm>
          <a:prstGeom prst="rect">
            <a:avLst/>
          </a:prstGeom>
          <a:noFill/>
        </p:spPr>
        <p:txBody>
          <a:bodyPr wrap="square" lIns="73229" tIns="36614" rIns="73229" bIns="36614" rtlCol="0">
            <a:spAutoFit/>
          </a:bodyPr>
          <a:lstStyle/>
          <a:p>
            <a:pPr defTabSz="407679">
              <a:lnSpc>
                <a:spcPct val="80000"/>
              </a:lnSpc>
            </a:pPr>
            <a:r>
              <a:rPr lang="en-US" sz="2900" b="1" dirty="0">
                <a:solidFill>
                  <a:schemeClr val="bg1"/>
                </a:solidFill>
                <a:latin typeface="Calibri" panose="020F0502020204030204" pitchFamily="34" charset="0"/>
                <a:cs typeface="Calibri" panose="020F0502020204030204" pitchFamily="34" charset="0"/>
              </a:rPr>
              <a:t>THE FORESIGHT</a:t>
            </a:r>
          </a:p>
          <a:p>
            <a:pPr defTabSz="407679">
              <a:lnSpc>
                <a:spcPct val="80000"/>
              </a:lnSpc>
            </a:pPr>
            <a:r>
              <a:rPr lang="en-US" sz="2900" b="1" dirty="0">
                <a:solidFill>
                  <a:schemeClr val="bg1"/>
                </a:solidFill>
                <a:latin typeface="Calibri" panose="020F0502020204030204" pitchFamily="34" charset="0"/>
                <a:cs typeface="Calibri" panose="020F0502020204030204" pitchFamily="34" charset="0"/>
              </a:rPr>
              <a:t>EFFECT:</a:t>
            </a:r>
          </a:p>
          <a:p>
            <a:pPr defTabSz="407679">
              <a:lnSpc>
                <a:spcPct val="80000"/>
              </a:lnSpc>
            </a:pPr>
            <a:endParaRPr lang="en-US" sz="800" b="1" dirty="0">
              <a:solidFill>
                <a:schemeClr val="bg1"/>
              </a:solidFill>
              <a:latin typeface="Calibri" panose="020F0502020204030204" pitchFamily="34" charset="0"/>
              <a:cs typeface="Calibri" panose="020F0502020204030204" pitchFamily="34" charset="0"/>
            </a:endParaRPr>
          </a:p>
          <a:p>
            <a:pPr defTabSz="407679">
              <a:lnSpc>
                <a:spcPct val="80000"/>
              </a:lnSpc>
            </a:pPr>
            <a:r>
              <a:rPr lang="en-US" dirty="0">
                <a:ln w="12700">
                  <a:noFill/>
                </a:ln>
                <a:solidFill>
                  <a:schemeClr val="bg1"/>
                </a:solidFill>
                <a:latin typeface="Calibri" panose="020F0502020204030204" pitchFamily="34" charset="0"/>
                <a:cs typeface="Calibri" panose="020F0502020204030204" pitchFamily="34" charset="0"/>
              </a:rPr>
              <a:t>How does it impact an organization?</a:t>
            </a:r>
          </a:p>
          <a:p>
            <a:pPr defTabSz="407679">
              <a:lnSpc>
                <a:spcPct val="80000"/>
              </a:lnSpc>
            </a:pPr>
            <a:endParaRPr lang="en-US" sz="2400" b="1" dirty="0">
              <a:solidFill>
                <a:schemeClr val="bg1"/>
              </a:solidFill>
              <a:latin typeface="Calibri" panose="020F0502020204030204" pitchFamily="34" charset="0"/>
              <a:cs typeface="Calibri" panose="020F0502020204030204" pitchFamily="34" charset="0"/>
            </a:endParaRPr>
          </a:p>
        </p:txBody>
      </p:sp>
      <p:grpSp>
        <p:nvGrpSpPr>
          <p:cNvPr id="2" name="Group 1"/>
          <p:cNvGrpSpPr/>
          <p:nvPr/>
        </p:nvGrpSpPr>
        <p:grpSpPr>
          <a:xfrm>
            <a:off x="3528233" y="1065728"/>
            <a:ext cx="4572921" cy="2994554"/>
            <a:chOff x="3528233" y="1164851"/>
            <a:chExt cx="4572921" cy="2994554"/>
          </a:xfrm>
        </p:grpSpPr>
        <p:sp>
          <p:nvSpPr>
            <p:cNvPr id="7" name="TextBox 6"/>
            <p:cNvSpPr txBox="1"/>
            <p:nvPr/>
          </p:nvSpPr>
          <p:spPr>
            <a:xfrm>
              <a:off x="3528233" y="1164851"/>
              <a:ext cx="4572921" cy="428871"/>
            </a:xfrm>
            <a:prstGeom prst="rect">
              <a:avLst/>
            </a:prstGeom>
            <a:noFill/>
          </p:spPr>
          <p:txBody>
            <a:bodyPr wrap="square" lIns="73229" tIns="36614" rIns="73229" bIns="36614" rtlCol="0">
              <a:noAutofit/>
            </a:bodyPr>
            <a:lstStyle/>
            <a:p>
              <a:pPr defTabSz="407679">
                <a:lnSpc>
                  <a:spcPct val="120000"/>
                </a:lnSpc>
              </a:pPr>
              <a:r>
                <a:rPr lang="en-US" sz="2000" b="1" dirty="0">
                  <a:solidFill>
                    <a:srgbClr val="000000"/>
                  </a:solidFill>
                  <a:latin typeface="Calibri" panose="020F0502020204030204" pitchFamily="34" charset="0"/>
                  <a:cs typeface="Calibri" panose="020F0502020204030204" pitchFamily="34" charset="0"/>
                </a:rPr>
                <a:t>We use foresight to : </a:t>
              </a:r>
            </a:p>
          </p:txBody>
        </p:sp>
        <p:sp>
          <p:nvSpPr>
            <p:cNvPr id="9" name="TextBox 8"/>
            <p:cNvSpPr txBox="1"/>
            <p:nvPr/>
          </p:nvSpPr>
          <p:spPr>
            <a:xfrm>
              <a:off x="3528233" y="1671879"/>
              <a:ext cx="4572921" cy="2487526"/>
            </a:xfrm>
            <a:prstGeom prst="rect">
              <a:avLst/>
            </a:prstGeom>
            <a:noFill/>
          </p:spPr>
          <p:txBody>
            <a:bodyPr wrap="square" lIns="73229" tIns="36614" rIns="73229" bIns="36614" rtlCol="0">
              <a:noAutofit/>
            </a:bodyPr>
            <a:lstStyle/>
            <a:p>
              <a:pPr marL="228840" indent="-228840" defTabSz="407679">
                <a:lnSpc>
                  <a:spcPct val="120000"/>
                </a:lnSpc>
                <a:buFont typeface="Arial"/>
                <a:buChar char="•"/>
              </a:pPr>
              <a:r>
                <a:rPr lang="en-US" b="1" dirty="0">
                  <a:latin typeface="Calibri" panose="020F0502020204030204" pitchFamily="34" charset="0"/>
                  <a:cs typeface="Calibri" panose="020F0502020204030204" pitchFamily="34" charset="0"/>
                </a:rPr>
                <a:t>Challenge</a:t>
              </a:r>
              <a:r>
                <a:rPr lang="en-US" b="1" dirty="0">
                  <a:solidFill>
                    <a:srgbClr val="000000"/>
                  </a:solidFill>
                  <a:latin typeface="Calibri" panose="020F0502020204030204" pitchFamily="34" charset="0"/>
                  <a:cs typeface="Calibri" panose="020F0502020204030204" pitchFamily="34" charset="0"/>
                </a:rPr>
                <a:t> </a:t>
              </a:r>
              <a:r>
                <a:rPr lang="en-US" sz="1600" dirty="0">
                  <a:solidFill>
                    <a:srgbClr val="000000"/>
                  </a:solidFill>
                  <a:latin typeface="Calibri" panose="020F0502020204030204" pitchFamily="34" charset="0"/>
                  <a:cs typeface="Calibri" panose="020F0502020204030204" pitchFamily="34" charset="0"/>
                </a:rPr>
                <a:t>existing vision, strategy and solutions </a:t>
              </a:r>
            </a:p>
            <a:p>
              <a:pPr defTabSz="407679">
                <a:lnSpc>
                  <a:spcPct val="120000"/>
                </a:lnSpc>
              </a:pPr>
              <a:endParaRPr lang="en-US" sz="700" dirty="0">
                <a:solidFill>
                  <a:srgbClr val="000000"/>
                </a:solidFill>
                <a:latin typeface="Calibri" panose="020F0502020204030204" pitchFamily="34" charset="0"/>
                <a:cs typeface="Calibri" panose="020F0502020204030204" pitchFamily="34" charset="0"/>
              </a:endParaRPr>
            </a:p>
            <a:p>
              <a:pPr marL="228840" indent="-228840" defTabSz="407679">
                <a:lnSpc>
                  <a:spcPct val="120000"/>
                </a:lnSpc>
                <a:buFont typeface="Arial"/>
                <a:buChar char="•"/>
              </a:pPr>
              <a:r>
                <a:rPr lang="en-US" b="1" dirty="0">
                  <a:latin typeface="Calibri" panose="020F0502020204030204" pitchFamily="34" charset="0"/>
                  <a:cs typeface="Calibri" panose="020F0502020204030204" pitchFamily="34" charset="0"/>
                </a:rPr>
                <a:t>Uncover</a:t>
              </a:r>
              <a:r>
                <a:rPr lang="en-US" dirty="0">
                  <a:solidFill>
                    <a:srgbClr val="000000"/>
                  </a:solidFill>
                  <a:latin typeface="Calibri" panose="020F0502020204030204" pitchFamily="34" charset="0"/>
                  <a:cs typeface="Calibri" panose="020F0502020204030204" pitchFamily="34" charset="0"/>
                </a:rPr>
                <a:t> </a:t>
              </a:r>
              <a:r>
                <a:rPr lang="en-US" sz="1600" dirty="0">
                  <a:solidFill>
                    <a:srgbClr val="000000"/>
                  </a:solidFill>
                  <a:latin typeface="Calibri" panose="020F0502020204030204" pitchFamily="34" charset="0"/>
                  <a:cs typeface="Calibri" panose="020F0502020204030204" pitchFamily="34" charset="0"/>
                </a:rPr>
                <a:t>gaps in organizational knowledge and capability</a:t>
              </a:r>
            </a:p>
            <a:p>
              <a:pPr defTabSz="407679">
                <a:lnSpc>
                  <a:spcPct val="120000"/>
                </a:lnSpc>
              </a:pPr>
              <a:endParaRPr lang="en-US" sz="700" dirty="0">
                <a:solidFill>
                  <a:srgbClr val="000000"/>
                </a:solidFill>
                <a:latin typeface="Calibri" panose="020F0502020204030204" pitchFamily="34" charset="0"/>
                <a:cs typeface="Calibri" panose="020F0502020204030204" pitchFamily="34" charset="0"/>
              </a:endParaRPr>
            </a:p>
            <a:p>
              <a:pPr marL="228840" indent="-228840" defTabSz="407679">
                <a:lnSpc>
                  <a:spcPct val="120000"/>
                </a:lnSpc>
                <a:buFont typeface="Arial"/>
                <a:buChar char="•"/>
              </a:pPr>
              <a:r>
                <a:rPr lang="en-US" b="1" dirty="0">
                  <a:latin typeface="Calibri" panose="020F0502020204030204" pitchFamily="34" charset="0"/>
                  <a:cs typeface="Calibri" panose="020F0502020204030204" pitchFamily="34" charset="0"/>
                </a:rPr>
                <a:t>Develop</a:t>
              </a:r>
              <a:r>
                <a:rPr lang="en-US" dirty="0">
                  <a:solidFill>
                    <a:srgbClr val="000000"/>
                  </a:solidFill>
                  <a:latin typeface="Calibri" panose="020F0502020204030204" pitchFamily="34" charset="0"/>
                  <a:cs typeface="Calibri" panose="020F0502020204030204" pitchFamily="34" charset="0"/>
                </a:rPr>
                <a:t> </a:t>
              </a:r>
              <a:r>
                <a:rPr lang="en-US" sz="1600" dirty="0">
                  <a:solidFill>
                    <a:srgbClr val="000000"/>
                  </a:solidFill>
                  <a:latin typeface="Calibri" panose="020F0502020204030204" pitchFamily="34" charset="0"/>
                  <a:cs typeface="Calibri" panose="020F0502020204030204" pitchFamily="34" charset="0"/>
                </a:rPr>
                <a:t>and socializing alternative vision, strategy and solutions </a:t>
              </a:r>
            </a:p>
            <a:p>
              <a:pPr defTabSz="407679">
                <a:lnSpc>
                  <a:spcPct val="120000"/>
                </a:lnSpc>
              </a:pPr>
              <a:endParaRPr lang="en-US" sz="700" dirty="0">
                <a:solidFill>
                  <a:srgbClr val="000000"/>
                </a:solidFill>
                <a:latin typeface="Calibri" panose="020F0502020204030204" pitchFamily="34" charset="0"/>
                <a:cs typeface="Calibri" panose="020F0502020204030204" pitchFamily="34" charset="0"/>
              </a:endParaRPr>
            </a:p>
            <a:p>
              <a:pPr marL="228840" indent="-228840" defTabSz="407679">
                <a:lnSpc>
                  <a:spcPct val="120000"/>
                </a:lnSpc>
                <a:buFont typeface="Arial"/>
                <a:buChar char="•"/>
              </a:pPr>
              <a:r>
                <a:rPr lang="en-US" b="1" dirty="0">
                  <a:latin typeface="Calibri" panose="020F0502020204030204" pitchFamily="34" charset="0"/>
                  <a:cs typeface="Calibri" panose="020F0502020204030204" pitchFamily="34" charset="0"/>
                </a:rPr>
                <a:t>Define</a:t>
              </a:r>
              <a:r>
                <a:rPr lang="en-US" dirty="0">
                  <a:solidFill>
                    <a:srgbClr val="000000"/>
                  </a:solidFill>
                  <a:latin typeface="Calibri" panose="020F0502020204030204" pitchFamily="34" charset="0"/>
                  <a:cs typeface="Calibri" panose="020F0502020204030204" pitchFamily="34" charset="0"/>
                </a:rPr>
                <a:t> </a:t>
              </a:r>
              <a:r>
                <a:rPr lang="en-US" sz="1600" dirty="0">
                  <a:solidFill>
                    <a:srgbClr val="000000"/>
                  </a:solidFill>
                  <a:latin typeface="Calibri" panose="020F0502020204030204" pitchFamily="34" charset="0"/>
                  <a:cs typeface="Calibri" panose="020F0502020204030204" pitchFamily="34" charset="0"/>
                </a:rPr>
                <a:t>planning and solution requirements </a:t>
              </a:r>
            </a:p>
            <a:p>
              <a:pPr marL="228840" indent="-228840" defTabSz="407679">
                <a:lnSpc>
                  <a:spcPct val="120000"/>
                </a:lnSpc>
                <a:buFont typeface="Arial"/>
                <a:buChar char="•"/>
              </a:pPr>
              <a:endParaRPr lang="en-US" sz="1600" dirty="0">
                <a:solidFill>
                  <a:srgbClr val="000000"/>
                </a:solidFill>
                <a:latin typeface="Calibri" panose="020F0502020204030204" pitchFamily="34" charset="0"/>
                <a:cs typeface="Calibri" panose="020F0502020204030204" pitchFamily="34" charset="0"/>
              </a:endParaRPr>
            </a:p>
            <a:p>
              <a:pPr defTabSz="407679">
                <a:lnSpc>
                  <a:spcPct val="120000"/>
                </a:lnSpc>
              </a:pPr>
              <a:r>
                <a:rPr lang="en-US" sz="1200" dirty="0">
                  <a:solidFill>
                    <a:srgbClr val="000000"/>
                  </a:solidFill>
                  <a:latin typeface="Calibri" panose="020F0502020204030204" pitchFamily="34" charset="0"/>
                  <a:cs typeface="Calibri" panose="020F0502020204030204" pitchFamily="34" charset="0"/>
                </a:rPr>
                <a:t> </a:t>
              </a:r>
            </a:p>
          </p:txBody>
        </p:sp>
      </p:grpSp>
    </p:spTree>
    <p:extLst>
      <p:ext uri="{BB962C8B-B14F-4D97-AF65-F5344CB8AC3E}">
        <p14:creationId xmlns:p14="http://schemas.microsoft.com/office/powerpoint/2010/main" val="2979020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1800" dirty="0"/>
              <a:t>How is strategic foresight different than strategic planning?</a:t>
            </a:r>
          </a:p>
        </p:txBody>
      </p:sp>
      <p:grpSp>
        <p:nvGrpSpPr>
          <p:cNvPr id="24" name="Group 23"/>
          <p:cNvGrpSpPr/>
          <p:nvPr/>
        </p:nvGrpSpPr>
        <p:grpSpPr>
          <a:xfrm>
            <a:off x="0" y="759813"/>
            <a:ext cx="9144000" cy="3901395"/>
            <a:chOff x="0" y="681756"/>
            <a:chExt cx="9144000" cy="3901395"/>
          </a:xfrm>
        </p:grpSpPr>
        <p:sp>
          <p:nvSpPr>
            <p:cNvPr id="28" name="Rectangle 27"/>
            <p:cNvSpPr/>
            <p:nvPr/>
          </p:nvSpPr>
          <p:spPr>
            <a:xfrm>
              <a:off x="4721628" y="681756"/>
              <a:ext cx="4074944" cy="3012856"/>
            </a:xfrm>
            <a:prstGeom prst="rect">
              <a:avLst/>
            </a:prstGeom>
            <a:solidFill>
              <a:srgbClr val="FFFFFF"/>
            </a:solidFill>
            <a:ln w="12700" cap="flat" cmpd="sng" algn="ctr">
              <a:solidFill>
                <a:srgbClr val="00B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29" name="Rectangle 28"/>
            <p:cNvSpPr/>
            <p:nvPr/>
          </p:nvSpPr>
          <p:spPr>
            <a:xfrm>
              <a:off x="4763901" y="1146347"/>
              <a:ext cx="3990396" cy="1576617"/>
            </a:xfrm>
            <a:prstGeom prst="rect">
              <a:avLst/>
            </a:prstGeom>
            <a:gradFill flip="none" rotWithShape="1">
              <a:gsLst>
                <a:gs pos="0">
                  <a:srgbClr val="FFFFFF"/>
                </a:gs>
                <a:gs pos="100000">
                  <a:srgbClr val="FFFFFF">
                    <a:lumMod val="95000"/>
                  </a:srgbClr>
                </a:gs>
              </a:gsLst>
              <a:lin ang="16200000" scaled="1"/>
              <a:tileRect/>
            </a:gradFill>
            <a:ln w="9525" cap="flat" cmpd="sng" algn="ctr">
              <a:noFill/>
              <a:prstDash val="solid"/>
            </a:ln>
            <a:effectLst/>
          </p:spPr>
          <p:txBody>
            <a:bodyPr rtlCol="0" anchor="t"/>
            <a:lstStyle/>
            <a:p>
              <a:pPr marL="171450" lvl="0" indent="-171450" defTabSz="914400">
                <a:buFont typeface="Arial" panose="020B0604020202020204" pitchFamily="34" charset="0"/>
                <a:buChar char="•"/>
                <a:defRPr/>
              </a:pPr>
              <a:r>
                <a:rPr lang="en-US" sz="1200" kern="0" dirty="0">
                  <a:solidFill>
                    <a:srgbClr val="000000"/>
                  </a:solidFill>
                  <a:latin typeface="Calibri" panose="020F0502020204030204" pitchFamily="34" charset="0"/>
                  <a:cs typeface="Calibri" panose="020F0502020204030204" pitchFamily="34" charset="0"/>
                </a:rPr>
                <a:t>intentionally cultivates trends</a:t>
              </a:r>
            </a:p>
            <a:p>
              <a:pPr marL="171450" indent="-171450" defTabSz="914400">
                <a:buFont typeface="Arial" panose="020B0604020202020204" pitchFamily="34" charset="0"/>
                <a:buChar char="•"/>
                <a:defRPr/>
              </a:pPr>
              <a:r>
                <a:rPr lang="en-US" sz="1200" dirty="0">
                  <a:solidFill>
                    <a:srgbClr val="000000"/>
                  </a:solidFill>
                  <a:latin typeface="Calibri" panose="020F0502020204030204" pitchFamily="34" charset="0"/>
                  <a:cs typeface="Calibri" panose="020F0502020204030204" pitchFamily="34" charset="0"/>
                </a:rPr>
                <a:t>broad in scope, explores society, technology, politics, etc.</a:t>
              </a:r>
            </a:p>
            <a:p>
              <a:pPr marL="171450" indent="-171450" defTabSz="914400">
                <a:buFont typeface="Arial" panose="020B0604020202020204" pitchFamily="34" charset="0"/>
                <a:buChar char="•"/>
                <a:defRPr/>
              </a:pPr>
              <a:r>
                <a:rPr lang="en-US" sz="1200" dirty="0">
                  <a:solidFill>
                    <a:srgbClr val="000000"/>
                  </a:solidFill>
                  <a:latin typeface="Calibri" panose="020F0502020204030204" pitchFamily="34" charset="0"/>
                  <a:cs typeface="Calibri" panose="020F0502020204030204" pitchFamily="34" charset="0"/>
                </a:rPr>
                <a:t>org-wide exercise</a:t>
              </a:r>
            </a:p>
            <a:p>
              <a:pPr marL="171450" indent="-171450" defTabSz="914400">
                <a:buFont typeface="Arial" panose="020B0604020202020204" pitchFamily="34" charset="0"/>
                <a:buChar char="•"/>
                <a:defRPr/>
              </a:pPr>
              <a:r>
                <a:rPr lang="en-US" sz="1200" dirty="0">
                  <a:solidFill>
                    <a:srgbClr val="000000"/>
                  </a:solidFill>
                  <a:latin typeface="Calibri" panose="020F0502020204030204" pitchFamily="34" charset="0"/>
                  <a:cs typeface="Calibri" panose="020F0502020204030204" pitchFamily="34" charset="0"/>
                </a:rPr>
                <a:t>focuses on exploring multiple futures</a:t>
              </a:r>
            </a:p>
            <a:p>
              <a:pPr marL="171450" indent="-171450" defTabSz="914400">
                <a:buFont typeface="Arial" panose="020B0604020202020204" pitchFamily="34" charset="0"/>
                <a:buChar char="•"/>
                <a:defRPr/>
              </a:pPr>
              <a:r>
                <a:rPr lang="en-US" sz="1200" dirty="0">
                  <a:solidFill>
                    <a:srgbClr val="000000"/>
                  </a:solidFill>
                  <a:latin typeface="Calibri" panose="020F0502020204030204" pitchFamily="34" charset="0"/>
                  <a:cs typeface="Calibri" panose="020F0502020204030204" pitchFamily="34" charset="0"/>
                </a:rPr>
                <a:t>prepares us for changes to the world </a:t>
              </a:r>
            </a:p>
            <a:p>
              <a:pPr indent="166688" defTabSz="914400">
                <a:defRPr/>
              </a:pPr>
              <a:r>
                <a:rPr lang="en-US" sz="1200" dirty="0">
                  <a:solidFill>
                    <a:srgbClr val="000000"/>
                  </a:solidFill>
                  <a:latin typeface="Calibri" panose="020F0502020204030204" pitchFamily="34" charset="0"/>
                  <a:cs typeface="Calibri" panose="020F0502020204030204" pitchFamily="34" charset="0"/>
                </a:rPr>
                <a:t>starts from tomorrow, works backward</a:t>
              </a:r>
            </a:p>
            <a:p>
              <a:pPr marL="171450" indent="-171450" defTabSz="914400">
                <a:buFont typeface="Arial" panose="020B0604020202020204" pitchFamily="34" charset="0"/>
                <a:buChar char="•"/>
                <a:defRPr/>
              </a:pPr>
              <a:endParaRPr lang="en-US" sz="1200" dirty="0">
                <a:solidFill>
                  <a:srgbClr val="000000"/>
                </a:solidFill>
                <a:latin typeface="Calibri" panose="020F0502020204030204" pitchFamily="34" charset="0"/>
                <a:cs typeface="Calibri" panose="020F0502020204030204" pitchFamily="34" charset="0"/>
              </a:endParaRPr>
            </a:p>
            <a:p>
              <a:pPr marL="171450" indent="-171450" defTabSz="914400">
                <a:buFont typeface="Arial" panose="020B0604020202020204" pitchFamily="34" charset="0"/>
                <a:buChar char="•"/>
                <a:defRPr/>
              </a:pPr>
              <a:endParaRPr lang="en-US" sz="1200" dirty="0">
                <a:solidFill>
                  <a:srgbClr val="000000"/>
                </a:solidFill>
                <a:latin typeface="Calibri" panose="020F0502020204030204" pitchFamily="34" charset="0"/>
                <a:cs typeface="Calibri" panose="020F0502020204030204" pitchFamily="34" charset="0"/>
              </a:endParaRPr>
            </a:p>
            <a:p>
              <a:pPr marL="171450" lvl="0" indent="-171450" defTabSz="914400">
                <a:buFont typeface="Arial" panose="020B0604020202020204" pitchFamily="34" charset="0"/>
                <a:buChar char="•"/>
                <a:defRPr/>
              </a:pPr>
              <a:endParaRPr lang="en-US" sz="1200" kern="0" dirty="0">
                <a:solidFill>
                  <a:srgbClr val="000000"/>
                </a:solidFill>
                <a:latin typeface="Calibri" panose="020F0502020204030204" pitchFamily="34" charset="0"/>
                <a:cs typeface="Calibri" panose="020F0502020204030204" pitchFamily="34" charset="0"/>
              </a:endParaRPr>
            </a:p>
          </p:txBody>
        </p:sp>
        <p:sp>
          <p:nvSpPr>
            <p:cNvPr id="30" name="Rectangle 29"/>
            <p:cNvSpPr/>
            <p:nvPr/>
          </p:nvSpPr>
          <p:spPr>
            <a:xfrm>
              <a:off x="347428" y="681756"/>
              <a:ext cx="4074944" cy="3012856"/>
            </a:xfrm>
            <a:prstGeom prst="rect">
              <a:avLst/>
            </a:prstGeom>
            <a:solidFill>
              <a:srgbClr val="FFFFFF"/>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1" name="Rectangle 30"/>
            <p:cNvSpPr/>
            <p:nvPr/>
          </p:nvSpPr>
          <p:spPr>
            <a:xfrm>
              <a:off x="391163" y="1146347"/>
              <a:ext cx="3987474" cy="1576617"/>
            </a:xfrm>
            <a:prstGeom prst="rect">
              <a:avLst/>
            </a:prstGeom>
            <a:gradFill flip="none" rotWithShape="1">
              <a:gsLst>
                <a:gs pos="0">
                  <a:srgbClr val="FFFFFF"/>
                </a:gs>
                <a:gs pos="100000">
                  <a:srgbClr val="FFFFFF">
                    <a:lumMod val="95000"/>
                  </a:srgbClr>
                </a:gs>
              </a:gsLst>
              <a:lin ang="16200000" scaled="1"/>
              <a:tileRect/>
            </a:gradFill>
            <a:ln w="9525" cap="flat" cmpd="sng" algn="ctr">
              <a:noFill/>
              <a:prstDash val="solid"/>
            </a:ln>
            <a:effectLst/>
          </p:spPr>
          <p:txBody>
            <a:bodyPr rtlCol="0" anchor="t"/>
            <a:lstStyle/>
            <a:p>
              <a:pPr marL="171450" lvl="0" indent="-171450" defTabSz="914400">
                <a:buFont typeface="Arial" panose="020B0604020202020204" pitchFamily="34" charset="0"/>
                <a:buChar char="•"/>
                <a:defRPr/>
              </a:pPr>
              <a:r>
                <a:rPr lang="en-US" sz="1200" kern="0" dirty="0">
                  <a:solidFill>
                    <a:srgbClr val="000000"/>
                  </a:solidFill>
                  <a:latin typeface="Calibri" panose="020F0502020204030204" pitchFamily="34" charset="0"/>
                  <a:cs typeface="Calibri" panose="020F0502020204030204" pitchFamily="34" charset="0"/>
                </a:rPr>
                <a:t>reactively gathers trends</a:t>
              </a:r>
            </a:p>
            <a:p>
              <a:pPr marL="171450" lvl="0" indent="-171450" defTabSz="914400">
                <a:buFont typeface="Arial" panose="020B0604020202020204" pitchFamily="34" charset="0"/>
                <a:buChar char="•"/>
                <a:defRPr/>
              </a:pPr>
              <a:r>
                <a:rPr lang="en-US" sz="1200" kern="0" dirty="0">
                  <a:solidFill>
                    <a:srgbClr val="000000"/>
                  </a:solidFill>
                  <a:latin typeface="Calibri" panose="020F0502020204030204" pitchFamily="34" charset="0"/>
                  <a:cs typeface="Calibri" panose="020F0502020204030204" pitchFamily="34" charset="0"/>
                </a:rPr>
                <a:t>narrow in scope, focused on current view</a:t>
              </a:r>
            </a:p>
            <a:p>
              <a:pPr marL="171450" indent="-171450" defTabSz="914400">
                <a:buFont typeface="Arial" panose="020B0604020202020204" pitchFamily="34" charset="0"/>
                <a:buChar char="•"/>
                <a:defRPr/>
              </a:pPr>
              <a:r>
                <a:rPr lang="en-US" sz="1200" dirty="0">
                  <a:solidFill>
                    <a:srgbClr val="000000"/>
                  </a:solidFill>
                  <a:latin typeface="Calibri" panose="020F0502020204030204" pitchFamily="34" charset="0"/>
                  <a:cs typeface="Calibri" panose="020F0502020204030204" pitchFamily="34" charset="0"/>
                </a:rPr>
                <a:t>executive exercise</a:t>
              </a:r>
            </a:p>
            <a:p>
              <a:pPr marL="171450" indent="-171450" defTabSz="914400">
                <a:buFont typeface="Arial" panose="020B0604020202020204" pitchFamily="34" charset="0"/>
                <a:buChar char="•"/>
                <a:defRPr/>
              </a:pPr>
              <a:r>
                <a:rPr lang="en-US" sz="1200" dirty="0">
                  <a:solidFill>
                    <a:srgbClr val="000000"/>
                  </a:solidFill>
                  <a:latin typeface="Calibri" panose="020F0502020204030204" pitchFamily="34" charset="0"/>
                  <a:cs typeface="Calibri" panose="020F0502020204030204" pitchFamily="34" charset="0"/>
                </a:rPr>
                <a:t>focuses on exploring a single future</a:t>
              </a:r>
            </a:p>
            <a:p>
              <a:pPr marL="171450" indent="-171450" defTabSz="914400">
                <a:buFont typeface="Arial" panose="020B0604020202020204" pitchFamily="34" charset="0"/>
                <a:buChar char="•"/>
                <a:defRPr/>
              </a:pPr>
              <a:r>
                <a:rPr lang="en-US" sz="1200" dirty="0">
                  <a:solidFill>
                    <a:srgbClr val="000000"/>
                  </a:solidFill>
                  <a:latin typeface="Calibri" panose="020F0502020204030204" pitchFamily="34" charset="0"/>
                  <a:cs typeface="Calibri" panose="020F0502020204030204" pitchFamily="34" charset="0"/>
                </a:rPr>
                <a:t>prepares us for changes to our operating environment</a:t>
              </a:r>
            </a:p>
            <a:p>
              <a:pPr marL="166688" defTabSz="914400">
                <a:defRPr/>
              </a:pPr>
              <a:r>
                <a:rPr lang="en-US" sz="1200" dirty="0">
                  <a:solidFill>
                    <a:srgbClr val="000000"/>
                  </a:solidFill>
                  <a:latin typeface="Calibri" panose="020F0502020204030204" pitchFamily="34" charset="0"/>
                  <a:cs typeface="Calibri" panose="020F0502020204030204" pitchFamily="34" charset="0"/>
                </a:rPr>
                <a:t>starts from today, works forward</a:t>
              </a:r>
            </a:p>
            <a:p>
              <a:pPr marL="171450" indent="-171450" defTabSz="914400">
                <a:buFont typeface="Arial" panose="020B0604020202020204" pitchFamily="34" charset="0"/>
                <a:buChar char="•"/>
                <a:defRPr/>
              </a:pPr>
              <a:endParaRPr lang="en-US" sz="1200" dirty="0">
                <a:solidFill>
                  <a:srgbClr val="000000"/>
                </a:solidFill>
                <a:latin typeface="Calibri" panose="020F0502020204030204" pitchFamily="34" charset="0"/>
                <a:cs typeface="Calibri" panose="020F0502020204030204" pitchFamily="34" charset="0"/>
              </a:endParaRPr>
            </a:p>
            <a:p>
              <a:pPr marL="171450" indent="-171450" defTabSz="914400">
                <a:buFont typeface="Arial" panose="020B0604020202020204" pitchFamily="34" charset="0"/>
                <a:buChar char="•"/>
                <a:defRPr/>
              </a:pPr>
              <a:endParaRPr lang="en-US" sz="1200" dirty="0">
                <a:solidFill>
                  <a:srgbClr val="000000"/>
                </a:solidFill>
                <a:latin typeface="Calibri" panose="020F0502020204030204" pitchFamily="34" charset="0"/>
                <a:cs typeface="Calibri" panose="020F0502020204030204" pitchFamily="34" charset="0"/>
              </a:endParaRPr>
            </a:p>
            <a:p>
              <a:pPr marL="171450" lvl="0" indent="-171450" defTabSz="914400">
                <a:buFont typeface="Arial" panose="020B0604020202020204" pitchFamily="34" charset="0"/>
                <a:buChar char="•"/>
                <a:defRPr/>
              </a:pPr>
              <a:endParaRPr lang="en-US" sz="1200" kern="0" dirty="0">
                <a:solidFill>
                  <a:srgbClr val="000000"/>
                </a:solidFill>
                <a:latin typeface="Calibri" panose="020F0502020204030204" pitchFamily="34" charset="0"/>
                <a:cs typeface="Calibri" panose="020F0502020204030204" pitchFamily="34" charset="0"/>
              </a:endParaRPr>
            </a:p>
          </p:txBody>
        </p:sp>
        <p:sp>
          <p:nvSpPr>
            <p:cNvPr id="32" name="Rectangle 31"/>
            <p:cNvSpPr/>
            <p:nvPr/>
          </p:nvSpPr>
          <p:spPr>
            <a:xfrm>
              <a:off x="347428" y="3466097"/>
              <a:ext cx="4074944" cy="228515"/>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3" name="Rectangle 32"/>
            <p:cNvSpPr/>
            <p:nvPr/>
          </p:nvSpPr>
          <p:spPr>
            <a:xfrm>
              <a:off x="347428" y="681756"/>
              <a:ext cx="4074944" cy="493777"/>
            </a:xfrm>
            <a:prstGeom prst="rect">
              <a:avLst/>
            </a:prstGeom>
            <a:solidFill>
              <a:srgbClr val="0070C0"/>
            </a:solidFill>
            <a:ln w="12700" cap="flat" cmpd="sng" algn="ctr">
              <a:solidFill>
                <a:srgbClr val="0070C0"/>
              </a:solidFill>
              <a:prstDash val="solid"/>
              <a:miter lim="800000"/>
            </a:ln>
            <a:effectLst/>
          </p:spPr>
          <p:txBody>
            <a:bodyPr rtlCol="0" anchor="ctr"/>
            <a:lstStyle/>
            <a:p>
              <a:pPr lvl="0" algn="ctr" defTabSz="914400">
                <a:defRPr/>
              </a:pPr>
              <a:r>
                <a:rPr lang="en-US" b="1" kern="0" dirty="0">
                  <a:solidFill>
                    <a:srgbClr val="FFFFFF"/>
                  </a:solidFill>
                  <a:latin typeface="Calibri" panose="020F0502020204030204" pitchFamily="34" charset="0"/>
                  <a:cs typeface="Calibri" panose="020F0502020204030204" pitchFamily="34" charset="0"/>
                </a:rPr>
                <a:t>strategic planning</a:t>
              </a:r>
            </a:p>
          </p:txBody>
        </p:sp>
        <p:sp>
          <p:nvSpPr>
            <p:cNvPr id="34" name="Rectangle 33"/>
            <p:cNvSpPr/>
            <p:nvPr/>
          </p:nvSpPr>
          <p:spPr>
            <a:xfrm>
              <a:off x="4721628" y="3466097"/>
              <a:ext cx="4074944" cy="228515"/>
            </a:xfrm>
            <a:prstGeom prst="rect">
              <a:avLst/>
            </a:prstGeom>
            <a:solidFill>
              <a:srgbClr val="00B050"/>
            </a:solidFill>
            <a:ln w="12700" cap="flat" cmpd="sng" algn="ctr">
              <a:solidFill>
                <a:srgbClr val="00B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5" name="Rectangle 34"/>
            <p:cNvSpPr/>
            <p:nvPr/>
          </p:nvSpPr>
          <p:spPr>
            <a:xfrm>
              <a:off x="4721628" y="681756"/>
              <a:ext cx="4074944" cy="493777"/>
            </a:xfrm>
            <a:prstGeom prst="rect">
              <a:avLst/>
            </a:prstGeom>
            <a:solidFill>
              <a:srgbClr val="00B050"/>
            </a:solidFill>
            <a:ln w="12700" cap="flat" cmpd="sng" algn="ctr">
              <a:solidFill>
                <a:srgbClr val="00B050"/>
              </a:solidFill>
              <a:prstDash val="solid"/>
              <a:miter lim="800000"/>
            </a:ln>
            <a:effectLst/>
          </p:spPr>
          <p:txBody>
            <a:bodyPr rtlCol="0" anchor="ctr"/>
            <a:lstStyle/>
            <a:p>
              <a:pPr lvl="0" algn="ctr" defTabSz="914400">
                <a:defRPr/>
              </a:pPr>
              <a:r>
                <a:rPr lang="en-US" b="1" kern="0" dirty="0">
                  <a:solidFill>
                    <a:srgbClr val="FFFFFF"/>
                  </a:solidFill>
                  <a:latin typeface="Calibri" panose="020F0502020204030204" pitchFamily="34" charset="0"/>
                  <a:cs typeface="Calibri" panose="020F0502020204030204" pitchFamily="34" charset="0"/>
                </a:rPr>
                <a:t>strategic foresight</a:t>
              </a:r>
            </a:p>
          </p:txBody>
        </p:sp>
        <p:pic>
          <p:nvPicPr>
            <p:cNvPr id="36" name="Picture 35" descr="proactive.jpg"/>
            <p:cNvPicPr>
              <a:picLocks noChangeAspect="1"/>
            </p:cNvPicPr>
            <p:nvPr/>
          </p:nvPicPr>
          <p:blipFill rotWithShape="1">
            <a:blip r:embed="rId3" cstate="screen">
              <a:clrChange>
                <a:clrFrom>
                  <a:srgbClr val="FFFFFF"/>
                </a:clrFrom>
                <a:clrTo>
                  <a:srgbClr val="FFFFFF">
                    <a:alpha val="0"/>
                  </a:srgbClr>
                </a:clrTo>
              </a:clrChange>
              <a:alphaModFix amt="90000"/>
              <a:duotone>
                <a:schemeClr val="accent6">
                  <a:shade val="45000"/>
                  <a:satMod val="135000"/>
                </a:schemeClr>
                <a:prstClr val="white"/>
              </a:duotone>
              <a:extLst>
                <a:ext uri="{28A0092B-C50C-407E-A947-70E740481C1C}">
                  <a14:useLocalDpi xmlns:a14="http://schemas.microsoft.com/office/drawing/2010/main"/>
                </a:ext>
              </a:extLst>
            </a:blip>
            <a:srcRect/>
            <a:stretch/>
          </p:blipFill>
          <p:spPr>
            <a:xfrm>
              <a:off x="6120265" y="2352951"/>
              <a:ext cx="1277670" cy="1220508"/>
            </a:xfrm>
            <a:prstGeom prst="rect">
              <a:avLst/>
            </a:prstGeom>
          </p:spPr>
        </p:pic>
        <p:pic>
          <p:nvPicPr>
            <p:cNvPr id="37" name="Picture 36" descr="proactive.jpg"/>
            <p:cNvPicPr>
              <a:picLocks noChangeAspect="1"/>
            </p:cNvPicPr>
            <p:nvPr/>
          </p:nvPicPr>
          <p:blipFill rotWithShape="1">
            <a:blip r:embed="rId4" cstate="screen">
              <a:clrChange>
                <a:clrFrom>
                  <a:srgbClr val="FFFFFF"/>
                </a:clrFrom>
                <a:clrTo>
                  <a:srgbClr val="FFFFFF">
                    <a:alpha val="0"/>
                  </a:srgbClr>
                </a:clrTo>
              </a:clrChange>
              <a:alphaModFix amt="90000"/>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1780196" y="2352951"/>
              <a:ext cx="1209409" cy="1220509"/>
            </a:xfrm>
            <a:prstGeom prst="rect">
              <a:avLst/>
            </a:prstGeom>
          </p:spPr>
        </p:pic>
        <p:sp>
          <p:nvSpPr>
            <p:cNvPr id="38" name="Rectangle 37"/>
            <p:cNvSpPr/>
            <p:nvPr/>
          </p:nvSpPr>
          <p:spPr>
            <a:xfrm>
              <a:off x="0" y="3791415"/>
              <a:ext cx="9144000" cy="791736"/>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CA" sz="1200" b="1">
                  <a:solidFill>
                    <a:schemeClr val="bg1"/>
                  </a:solidFill>
                  <a:latin typeface="Calibri" panose="020F0502020204030204" pitchFamily="34" charset="0"/>
                  <a:cs typeface="Calibri" panose="020F0502020204030204" pitchFamily="34" charset="0"/>
                </a:rPr>
                <a:t>Traditional notions of strategic planning use existing data and mental models to craft a strategy that prepares organizations for the present. This means that when the future arrives, these organizations are often stuck in the past, and at a competitive disadvantage.</a:t>
              </a:r>
              <a:endParaRPr lang="en-US" sz="1200" b="1" dirty="0">
                <a:solidFill>
                  <a:schemeClr val="bg1"/>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31473294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p:txBody>
          <a:bodyPr>
            <a:normAutofit/>
          </a:bodyPr>
          <a:lstStyle/>
          <a:p>
            <a:r>
              <a:rPr lang="en-US" sz="1800" dirty="0"/>
              <a:t>We’ve done this across Canada, across industries</a:t>
            </a:r>
          </a:p>
        </p:txBody>
      </p:sp>
      <p:grpSp>
        <p:nvGrpSpPr>
          <p:cNvPr id="12" name="Group 11"/>
          <p:cNvGrpSpPr/>
          <p:nvPr/>
        </p:nvGrpSpPr>
        <p:grpSpPr>
          <a:xfrm>
            <a:off x="97883" y="909389"/>
            <a:ext cx="8948234" cy="3424717"/>
            <a:chOff x="97883" y="909389"/>
            <a:chExt cx="8948234" cy="3424717"/>
          </a:xfrm>
        </p:grpSpPr>
        <p:sp>
          <p:nvSpPr>
            <p:cNvPr id="13" name="Freeform 12"/>
            <p:cNvSpPr/>
            <p:nvPr/>
          </p:nvSpPr>
          <p:spPr>
            <a:xfrm>
              <a:off x="97883" y="909389"/>
              <a:ext cx="2201755" cy="1655391"/>
            </a:xfrm>
            <a:custGeom>
              <a:avLst/>
              <a:gdLst>
                <a:gd name="connsiteX0" fmla="*/ 0 w 2200042"/>
                <a:gd name="connsiteY0" fmla="*/ 0 h 1320025"/>
                <a:gd name="connsiteX1" fmla="*/ 2200042 w 2200042"/>
                <a:gd name="connsiteY1" fmla="*/ 0 h 1320025"/>
                <a:gd name="connsiteX2" fmla="*/ 2200042 w 2200042"/>
                <a:gd name="connsiteY2" fmla="*/ 1320025 h 1320025"/>
                <a:gd name="connsiteX3" fmla="*/ 0 w 2200042"/>
                <a:gd name="connsiteY3" fmla="*/ 1320025 h 1320025"/>
                <a:gd name="connsiteX4" fmla="*/ 0 w 2200042"/>
                <a:gd name="connsiteY4" fmla="*/ 0 h 132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042" h="1320025">
                  <a:moveTo>
                    <a:pt x="0" y="0"/>
                  </a:moveTo>
                  <a:lnTo>
                    <a:pt x="2200042" y="0"/>
                  </a:lnTo>
                  <a:lnTo>
                    <a:pt x="2200042" y="1320025"/>
                  </a:lnTo>
                  <a:lnTo>
                    <a:pt x="0" y="1320025"/>
                  </a:lnTo>
                  <a:lnTo>
                    <a:pt x="0" y="0"/>
                  </a:lnTo>
                  <a:close/>
                </a:path>
              </a:pathLst>
            </a:custGeom>
            <a:solidFill>
              <a:schemeClr val="bg1">
                <a:lumMod val="95000"/>
              </a:schemeClr>
            </a:solidFill>
            <a:ln w="25400" cap="flat" cmpd="sng" algn="ctr">
              <a:solidFill>
                <a:schemeClr val="bg1">
                  <a:lumMod val="85000"/>
                </a:schemeClr>
              </a:solidFill>
              <a:prstDash val="solid"/>
            </a:ln>
            <a:effectLst/>
          </p:spPr>
          <p:txBody>
            <a:bodyPr spcFirstLastPara="0" vert="horz" wrap="square" lIns="217170" tIns="217170" rIns="217170" bIns="217170" numCol="1" spcCol="1270" anchor="b" anchorCtr="0">
              <a:noAutofit/>
            </a:bodyPr>
            <a:lstStyle/>
            <a:p>
              <a:pPr marL="0" marR="0" lvl="0" indent="0" algn="ctr" defTabSz="670650" eaLnBrk="0" fontAlgn="base" latinLnBrk="0" hangingPunct="0">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alibri" panose="020F0502020204030204" pitchFamily="34" charset="0"/>
                <a:ea typeface="ＭＳ Ｐゴシック" pitchFamily="-12" charset="-128"/>
                <a:cs typeface="Arial" panose="020B0604020202020204" pitchFamily="34" charset="0"/>
              </a:endParaRPr>
            </a:p>
          </p:txBody>
        </p:sp>
        <p:sp>
          <p:nvSpPr>
            <p:cNvPr id="14" name="Freeform 13"/>
            <p:cNvSpPr/>
            <p:nvPr/>
          </p:nvSpPr>
          <p:spPr>
            <a:xfrm>
              <a:off x="2346709" y="909389"/>
              <a:ext cx="2201755" cy="1655391"/>
            </a:xfrm>
            <a:custGeom>
              <a:avLst/>
              <a:gdLst>
                <a:gd name="connsiteX0" fmla="*/ 0 w 2200042"/>
                <a:gd name="connsiteY0" fmla="*/ 0 h 1320025"/>
                <a:gd name="connsiteX1" fmla="*/ 2200042 w 2200042"/>
                <a:gd name="connsiteY1" fmla="*/ 0 h 1320025"/>
                <a:gd name="connsiteX2" fmla="*/ 2200042 w 2200042"/>
                <a:gd name="connsiteY2" fmla="*/ 1320025 h 1320025"/>
                <a:gd name="connsiteX3" fmla="*/ 0 w 2200042"/>
                <a:gd name="connsiteY3" fmla="*/ 1320025 h 1320025"/>
                <a:gd name="connsiteX4" fmla="*/ 0 w 2200042"/>
                <a:gd name="connsiteY4" fmla="*/ 0 h 132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042" h="1320025">
                  <a:moveTo>
                    <a:pt x="0" y="0"/>
                  </a:moveTo>
                  <a:lnTo>
                    <a:pt x="2200042" y="0"/>
                  </a:lnTo>
                  <a:lnTo>
                    <a:pt x="2200042" y="1320025"/>
                  </a:lnTo>
                  <a:lnTo>
                    <a:pt x="0" y="1320025"/>
                  </a:lnTo>
                  <a:lnTo>
                    <a:pt x="0" y="0"/>
                  </a:lnTo>
                  <a:close/>
                </a:path>
              </a:pathLst>
            </a:custGeom>
            <a:solidFill>
              <a:schemeClr val="accent4">
                <a:lumMod val="20000"/>
                <a:lumOff val="80000"/>
              </a:schemeClr>
            </a:solidFill>
            <a:ln w="25400" cap="flat" cmpd="sng" algn="ctr">
              <a:solidFill>
                <a:schemeClr val="accent4">
                  <a:lumMod val="40000"/>
                  <a:lumOff val="60000"/>
                </a:schemeClr>
              </a:solidFill>
              <a:prstDash val="solid"/>
            </a:ln>
            <a:effectLst/>
          </p:spPr>
          <p:txBody>
            <a:bodyPr spcFirstLastPara="0" vert="horz" wrap="square" lIns="217170" tIns="217170" rIns="217170" bIns="217170" numCol="1" spcCol="1270" anchor="b" anchorCtr="0">
              <a:noAutofit/>
            </a:bodyPr>
            <a:lstStyle/>
            <a:p>
              <a:pPr marL="0" marR="0" lvl="0" indent="0" algn="ctr" defTabSz="670650" eaLnBrk="0" fontAlgn="base" latinLnBrk="0" hangingPunct="0">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alibri" panose="020F0502020204030204" pitchFamily="34" charset="0"/>
                <a:ea typeface="ＭＳ Ｐゴシック" pitchFamily="-12" charset="-128"/>
                <a:cs typeface="Arial" panose="020B0604020202020204" pitchFamily="34" charset="0"/>
              </a:endParaRPr>
            </a:p>
          </p:txBody>
        </p:sp>
        <p:sp>
          <p:nvSpPr>
            <p:cNvPr id="15" name="Freeform 14"/>
            <p:cNvSpPr/>
            <p:nvPr/>
          </p:nvSpPr>
          <p:spPr>
            <a:xfrm>
              <a:off x="4595535" y="909389"/>
              <a:ext cx="2201755" cy="1655391"/>
            </a:xfrm>
            <a:custGeom>
              <a:avLst/>
              <a:gdLst>
                <a:gd name="connsiteX0" fmla="*/ 0 w 2200042"/>
                <a:gd name="connsiteY0" fmla="*/ 0 h 1320025"/>
                <a:gd name="connsiteX1" fmla="*/ 2200042 w 2200042"/>
                <a:gd name="connsiteY1" fmla="*/ 0 h 1320025"/>
                <a:gd name="connsiteX2" fmla="*/ 2200042 w 2200042"/>
                <a:gd name="connsiteY2" fmla="*/ 1320025 h 1320025"/>
                <a:gd name="connsiteX3" fmla="*/ 0 w 2200042"/>
                <a:gd name="connsiteY3" fmla="*/ 1320025 h 1320025"/>
                <a:gd name="connsiteX4" fmla="*/ 0 w 2200042"/>
                <a:gd name="connsiteY4" fmla="*/ 0 h 132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042" h="1320025">
                  <a:moveTo>
                    <a:pt x="0" y="0"/>
                  </a:moveTo>
                  <a:lnTo>
                    <a:pt x="2200042" y="0"/>
                  </a:lnTo>
                  <a:lnTo>
                    <a:pt x="2200042" y="1320025"/>
                  </a:lnTo>
                  <a:lnTo>
                    <a:pt x="0" y="1320025"/>
                  </a:lnTo>
                  <a:lnTo>
                    <a:pt x="0" y="0"/>
                  </a:lnTo>
                  <a:close/>
                </a:path>
              </a:pathLst>
            </a:custGeom>
            <a:solidFill>
              <a:schemeClr val="bg1">
                <a:lumMod val="95000"/>
              </a:schemeClr>
            </a:solidFill>
            <a:ln w="25400" cap="flat" cmpd="sng" algn="ctr">
              <a:solidFill>
                <a:schemeClr val="bg1">
                  <a:lumMod val="85000"/>
                </a:schemeClr>
              </a:solidFill>
              <a:prstDash val="solid"/>
            </a:ln>
            <a:effectLst/>
          </p:spPr>
          <p:txBody>
            <a:bodyPr spcFirstLastPara="0" vert="horz" wrap="square" lIns="217170" tIns="217170" rIns="217170" bIns="217170" numCol="1" spcCol="1270" anchor="b" anchorCtr="0">
              <a:noAutofit/>
            </a:bodyPr>
            <a:lstStyle/>
            <a:p>
              <a:pPr marL="0" marR="0" lvl="0" indent="0" algn="ctr" defTabSz="670650" eaLnBrk="0" fontAlgn="base" latinLnBrk="0" hangingPunct="0">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alibri" panose="020F0502020204030204" pitchFamily="34" charset="0"/>
                <a:ea typeface="ＭＳ Ｐゴシック" pitchFamily="-12" charset="-128"/>
                <a:cs typeface="Arial" panose="020B0604020202020204" pitchFamily="34" charset="0"/>
              </a:endParaRPr>
            </a:p>
          </p:txBody>
        </p:sp>
        <p:sp>
          <p:nvSpPr>
            <p:cNvPr id="17" name="Freeform 16"/>
            <p:cNvSpPr/>
            <p:nvPr/>
          </p:nvSpPr>
          <p:spPr>
            <a:xfrm>
              <a:off x="6844362" y="909389"/>
              <a:ext cx="2201755" cy="1655391"/>
            </a:xfrm>
            <a:custGeom>
              <a:avLst/>
              <a:gdLst>
                <a:gd name="connsiteX0" fmla="*/ 0 w 2200042"/>
                <a:gd name="connsiteY0" fmla="*/ 0 h 1320025"/>
                <a:gd name="connsiteX1" fmla="*/ 2200042 w 2200042"/>
                <a:gd name="connsiteY1" fmla="*/ 0 h 1320025"/>
                <a:gd name="connsiteX2" fmla="*/ 2200042 w 2200042"/>
                <a:gd name="connsiteY2" fmla="*/ 1320025 h 1320025"/>
                <a:gd name="connsiteX3" fmla="*/ 0 w 2200042"/>
                <a:gd name="connsiteY3" fmla="*/ 1320025 h 1320025"/>
                <a:gd name="connsiteX4" fmla="*/ 0 w 2200042"/>
                <a:gd name="connsiteY4" fmla="*/ 0 h 132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042" h="1320025">
                  <a:moveTo>
                    <a:pt x="0" y="0"/>
                  </a:moveTo>
                  <a:lnTo>
                    <a:pt x="2200042" y="0"/>
                  </a:lnTo>
                  <a:lnTo>
                    <a:pt x="2200042" y="1320025"/>
                  </a:lnTo>
                  <a:lnTo>
                    <a:pt x="0" y="1320025"/>
                  </a:lnTo>
                  <a:lnTo>
                    <a:pt x="0" y="0"/>
                  </a:lnTo>
                  <a:close/>
                </a:path>
              </a:pathLst>
            </a:custGeom>
            <a:solidFill>
              <a:schemeClr val="accent4">
                <a:lumMod val="20000"/>
                <a:lumOff val="80000"/>
              </a:schemeClr>
            </a:solidFill>
            <a:ln w="25400" cap="flat" cmpd="sng" algn="ctr">
              <a:solidFill>
                <a:schemeClr val="accent4">
                  <a:lumMod val="40000"/>
                  <a:lumOff val="60000"/>
                </a:schemeClr>
              </a:solidFill>
              <a:prstDash val="solid"/>
            </a:ln>
            <a:effectLst/>
          </p:spPr>
          <p:txBody>
            <a:bodyPr spcFirstLastPara="0" vert="horz" wrap="square" lIns="217170" tIns="217170" rIns="217170" bIns="217170" numCol="1" spcCol="1270" anchor="b" anchorCtr="0">
              <a:noAutofit/>
            </a:bodyPr>
            <a:lstStyle/>
            <a:p>
              <a:pPr marL="0" marR="0" lvl="0" indent="0" algn="ctr" defTabSz="670650" eaLnBrk="0" fontAlgn="base" latinLnBrk="0" hangingPunct="0">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alibri" panose="020F0502020204030204" pitchFamily="34" charset="0"/>
                <a:ea typeface="ＭＳ Ｐゴシック" pitchFamily="-12" charset="-128"/>
                <a:cs typeface="Arial" panose="020B0604020202020204" pitchFamily="34" charset="0"/>
              </a:endParaRPr>
            </a:p>
          </p:txBody>
        </p:sp>
        <p:sp>
          <p:nvSpPr>
            <p:cNvPr id="18" name="Freeform 17"/>
            <p:cNvSpPr/>
            <p:nvPr/>
          </p:nvSpPr>
          <p:spPr>
            <a:xfrm>
              <a:off x="97883" y="2678715"/>
              <a:ext cx="2201755" cy="1655391"/>
            </a:xfrm>
            <a:custGeom>
              <a:avLst/>
              <a:gdLst>
                <a:gd name="connsiteX0" fmla="*/ 0 w 2200042"/>
                <a:gd name="connsiteY0" fmla="*/ 0 h 1320025"/>
                <a:gd name="connsiteX1" fmla="*/ 2200042 w 2200042"/>
                <a:gd name="connsiteY1" fmla="*/ 0 h 1320025"/>
                <a:gd name="connsiteX2" fmla="*/ 2200042 w 2200042"/>
                <a:gd name="connsiteY2" fmla="*/ 1320025 h 1320025"/>
                <a:gd name="connsiteX3" fmla="*/ 0 w 2200042"/>
                <a:gd name="connsiteY3" fmla="*/ 1320025 h 1320025"/>
                <a:gd name="connsiteX4" fmla="*/ 0 w 2200042"/>
                <a:gd name="connsiteY4" fmla="*/ 0 h 132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042" h="1320025">
                  <a:moveTo>
                    <a:pt x="0" y="0"/>
                  </a:moveTo>
                  <a:lnTo>
                    <a:pt x="2200042" y="0"/>
                  </a:lnTo>
                  <a:lnTo>
                    <a:pt x="2200042" y="1320025"/>
                  </a:lnTo>
                  <a:lnTo>
                    <a:pt x="0" y="1320025"/>
                  </a:lnTo>
                  <a:lnTo>
                    <a:pt x="0" y="0"/>
                  </a:lnTo>
                  <a:close/>
                </a:path>
              </a:pathLst>
            </a:custGeom>
            <a:solidFill>
              <a:schemeClr val="accent4">
                <a:lumMod val="20000"/>
                <a:lumOff val="80000"/>
              </a:schemeClr>
            </a:solidFill>
            <a:ln w="25400" cap="flat" cmpd="sng" algn="ctr">
              <a:solidFill>
                <a:schemeClr val="accent4">
                  <a:lumMod val="40000"/>
                  <a:lumOff val="60000"/>
                </a:schemeClr>
              </a:solidFill>
              <a:prstDash val="solid"/>
            </a:ln>
            <a:effectLst/>
          </p:spPr>
          <p:txBody>
            <a:bodyPr spcFirstLastPara="0" vert="horz" wrap="square" lIns="217170" tIns="217170" rIns="217170" bIns="217170" numCol="1" spcCol="1270" anchor="b" anchorCtr="0">
              <a:noAutofit/>
            </a:bodyPr>
            <a:lstStyle/>
            <a:p>
              <a:pPr marL="0" marR="0" lvl="0" indent="0" algn="ctr" defTabSz="670650" eaLnBrk="0" fontAlgn="base" latinLnBrk="0" hangingPunct="0">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alibri" panose="020F0502020204030204" pitchFamily="34" charset="0"/>
                <a:ea typeface="ＭＳ Ｐゴシック" pitchFamily="-12" charset="-128"/>
                <a:cs typeface="Arial" panose="020B0604020202020204" pitchFamily="34" charset="0"/>
              </a:endParaRPr>
            </a:p>
          </p:txBody>
        </p:sp>
        <p:sp>
          <p:nvSpPr>
            <p:cNvPr id="19" name="Freeform 18"/>
            <p:cNvSpPr/>
            <p:nvPr/>
          </p:nvSpPr>
          <p:spPr>
            <a:xfrm>
              <a:off x="2346709" y="2678715"/>
              <a:ext cx="2201755" cy="1655391"/>
            </a:xfrm>
            <a:custGeom>
              <a:avLst/>
              <a:gdLst>
                <a:gd name="connsiteX0" fmla="*/ 0 w 2200042"/>
                <a:gd name="connsiteY0" fmla="*/ 0 h 1320025"/>
                <a:gd name="connsiteX1" fmla="*/ 2200042 w 2200042"/>
                <a:gd name="connsiteY1" fmla="*/ 0 h 1320025"/>
                <a:gd name="connsiteX2" fmla="*/ 2200042 w 2200042"/>
                <a:gd name="connsiteY2" fmla="*/ 1320025 h 1320025"/>
                <a:gd name="connsiteX3" fmla="*/ 0 w 2200042"/>
                <a:gd name="connsiteY3" fmla="*/ 1320025 h 1320025"/>
                <a:gd name="connsiteX4" fmla="*/ 0 w 2200042"/>
                <a:gd name="connsiteY4" fmla="*/ 0 h 132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042" h="1320025">
                  <a:moveTo>
                    <a:pt x="0" y="0"/>
                  </a:moveTo>
                  <a:lnTo>
                    <a:pt x="2200042" y="0"/>
                  </a:lnTo>
                  <a:lnTo>
                    <a:pt x="2200042" y="1320025"/>
                  </a:lnTo>
                  <a:lnTo>
                    <a:pt x="0" y="1320025"/>
                  </a:lnTo>
                  <a:lnTo>
                    <a:pt x="0" y="0"/>
                  </a:lnTo>
                  <a:close/>
                </a:path>
              </a:pathLst>
            </a:custGeom>
            <a:solidFill>
              <a:schemeClr val="bg1">
                <a:lumMod val="95000"/>
              </a:schemeClr>
            </a:solidFill>
            <a:ln w="25400" cap="flat" cmpd="sng" algn="ctr">
              <a:solidFill>
                <a:schemeClr val="bg1">
                  <a:lumMod val="85000"/>
                </a:schemeClr>
              </a:solidFill>
              <a:prstDash val="solid"/>
            </a:ln>
            <a:effectLst/>
          </p:spPr>
          <p:txBody>
            <a:bodyPr spcFirstLastPara="0" vert="horz" wrap="square" lIns="217170" tIns="217170" rIns="217170" bIns="217170" numCol="1" spcCol="1270" anchor="b" anchorCtr="0">
              <a:noAutofit/>
            </a:bodyPr>
            <a:lstStyle/>
            <a:p>
              <a:pPr marL="0" marR="0" lvl="0" indent="0" algn="ctr" defTabSz="670650" eaLnBrk="0" fontAlgn="base" latinLnBrk="0" hangingPunct="0">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alibri" panose="020F0502020204030204" pitchFamily="34" charset="0"/>
                <a:ea typeface="ＭＳ Ｐゴシック" pitchFamily="-12" charset="-128"/>
                <a:cs typeface="Arial" panose="020B0604020202020204" pitchFamily="34" charset="0"/>
              </a:endParaRPr>
            </a:p>
          </p:txBody>
        </p:sp>
        <p:sp>
          <p:nvSpPr>
            <p:cNvPr id="22" name="Freeform 21"/>
            <p:cNvSpPr/>
            <p:nvPr/>
          </p:nvSpPr>
          <p:spPr>
            <a:xfrm>
              <a:off x="4595535" y="2678715"/>
              <a:ext cx="2201755" cy="1655391"/>
            </a:xfrm>
            <a:custGeom>
              <a:avLst/>
              <a:gdLst>
                <a:gd name="connsiteX0" fmla="*/ 0 w 2200042"/>
                <a:gd name="connsiteY0" fmla="*/ 0 h 1320025"/>
                <a:gd name="connsiteX1" fmla="*/ 2200042 w 2200042"/>
                <a:gd name="connsiteY1" fmla="*/ 0 h 1320025"/>
                <a:gd name="connsiteX2" fmla="*/ 2200042 w 2200042"/>
                <a:gd name="connsiteY2" fmla="*/ 1320025 h 1320025"/>
                <a:gd name="connsiteX3" fmla="*/ 0 w 2200042"/>
                <a:gd name="connsiteY3" fmla="*/ 1320025 h 1320025"/>
                <a:gd name="connsiteX4" fmla="*/ 0 w 2200042"/>
                <a:gd name="connsiteY4" fmla="*/ 0 h 132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042" h="1320025">
                  <a:moveTo>
                    <a:pt x="0" y="0"/>
                  </a:moveTo>
                  <a:lnTo>
                    <a:pt x="2200042" y="0"/>
                  </a:lnTo>
                  <a:lnTo>
                    <a:pt x="2200042" y="1320025"/>
                  </a:lnTo>
                  <a:lnTo>
                    <a:pt x="0" y="1320025"/>
                  </a:lnTo>
                  <a:lnTo>
                    <a:pt x="0" y="0"/>
                  </a:lnTo>
                  <a:close/>
                </a:path>
              </a:pathLst>
            </a:custGeom>
            <a:solidFill>
              <a:schemeClr val="accent4">
                <a:lumMod val="20000"/>
                <a:lumOff val="80000"/>
              </a:schemeClr>
            </a:solidFill>
            <a:ln w="25400" cap="flat" cmpd="sng" algn="ctr">
              <a:solidFill>
                <a:schemeClr val="accent4">
                  <a:lumMod val="40000"/>
                  <a:lumOff val="60000"/>
                </a:schemeClr>
              </a:solidFill>
              <a:prstDash val="solid"/>
            </a:ln>
            <a:effectLst/>
          </p:spPr>
          <p:txBody>
            <a:bodyPr spcFirstLastPara="0" vert="horz" wrap="square" lIns="217170" tIns="217170" rIns="217170" bIns="217170" numCol="1" spcCol="1270" anchor="b" anchorCtr="0">
              <a:noAutofit/>
            </a:bodyPr>
            <a:lstStyle/>
            <a:p>
              <a:pPr marL="0" marR="0" lvl="0" indent="0" algn="ctr" defTabSz="670650" eaLnBrk="0" fontAlgn="base" latinLnBrk="0" hangingPunct="0">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alibri" panose="020F0502020204030204" pitchFamily="34" charset="0"/>
                <a:ea typeface="ＭＳ Ｐゴシック" pitchFamily="-12" charset="-128"/>
                <a:cs typeface="Arial" panose="020B0604020202020204" pitchFamily="34" charset="0"/>
              </a:endParaRPr>
            </a:p>
          </p:txBody>
        </p:sp>
        <p:sp>
          <p:nvSpPr>
            <p:cNvPr id="24" name="Freeform 23"/>
            <p:cNvSpPr/>
            <p:nvPr/>
          </p:nvSpPr>
          <p:spPr>
            <a:xfrm>
              <a:off x="6844362" y="2678715"/>
              <a:ext cx="2201755" cy="1655391"/>
            </a:xfrm>
            <a:custGeom>
              <a:avLst/>
              <a:gdLst>
                <a:gd name="connsiteX0" fmla="*/ 0 w 2200042"/>
                <a:gd name="connsiteY0" fmla="*/ 0 h 1320025"/>
                <a:gd name="connsiteX1" fmla="*/ 2200042 w 2200042"/>
                <a:gd name="connsiteY1" fmla="*/ 0 h 1320025"/>
                <a:gd name="connsiteX2" fmla="*/ 2200042 w 2200042"/>
                <a:gd name="connsiteY2" fmla="*/ 1320025 h 1320025"/>
                <a:gd name="connsiteX3" fmla="*/ 0 w 2200042"/>
                <a:gd name="connsiteY3" fmla="*/ 1320025 h 1320025"/>
                <a:gd name="connsiteX4" fmla="*/ 0 w 2200042"/>
                <a:gd name="connsiteY4" fmla="*/ 0 h 132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0042" h="1320025">
                  <a:moveTo>
                    <a:pt x="0" y="0"/>
                  </a:moveTo>
                  <a:lnTo>
                    <a:pt x="2200042" y="0"/>
                  </a:lnTo>
                  <a:lnTo>
                    <a:pt x="2200042" y="1320025"/>
                  </a:lnTo>
                  <a:lnTo>
                    <a:pt x="0" y="1320025"/>
                  </a:lnTo>
                  <a:lnTo>
                    <a:pt x="0" y="0"/>
                  </a:lnTo>
                  <a:close/>
                </a:path>
              </a:pathLst>
            </a:custGeom>
            <a:solidFill>
              <a:schemeClr val="bg1">
                <a:lumMod val="95000"/>
              </a:schemeClr>
            </a:solidFill>
            <a:ln w="25400" cap="flat" cmpd="sng" algn="ctr">
              <a:solidFill>
                <a:schemeClr val="bg1">
                  <a:lumMod val="85000"/>
                </a:schemeClr>
              </a:solidFill>
              <a:prstDash val="solid"/>
            </a:ln>
            <a:effectLst/>
          </p:spPr>
          <p:txBody>
            <a:bodyPr spcFirstLastPara="0" vert="horz" wrap="square" lIns="217170" tIns="217170" rIns="217170" bIns="217170" numCol="1" spcCol="1270" anchor="b" anchorCtr="0">
              <a:noAutofit/>
            </a:bodyPr>
            <a:lstStyle/>
            <a:p>
              <a:pPr marL="0" marR="0" lvl="0" indent="0" algn="ctr" defTabSz="670650" eaLnBrk="0" fontAlgn="base" latinLnBrk="0" hangingPunct="0">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alibri" panose="020F0502020204030204" pitchFamily="34" charset="0"/>
                <a:ea typeface="ＭＳ Ｐゴシック" pitchFamily="-12" charset="-128"/>
                <a:cs typeface="Arial" panose="020B0604020202020204" pitchFamily="34" charset="0"/>
              </a:endParaRPr>
            </a:p>
          </p:txBody>
        </p:sp>
        <p:pic>
          <p:nvPicPr>
            <p:cNvPr id="25" name="Picture 24" descr="CAF_UnitedWay-01.jpg"/>
            <p:cNvPicPr>
              <a:picLocks noChangeAspect="1"/>
            </p:cNvPicPr>
            <p:nvPr/>
          </p:nvPicPr>
          <p:blipFill rotWithShape="1">
            <a:blip r:embed="rId3" cstate="screen">
              <a:extLst>
                <a:ext uri="{28A0092B-C50C-407E-A947-70E740481C1C}">
                  <a14:useLocalDpi xmlns:a14="http://schemas.microsoft.com/office/drawing/2010/main"/>
                </a:ext>
              </a:extLst>
            </a:blip>
            <a:srcRect t="11854" r="12514" b="23194"/>
            <a:stretch/>
          </p:blipFill>
          <p:spPr>
            <a:xfrm>
              <a:off x="2375056" y="3099391"/>
              <a:ext cx="2145061" cy="814039"/>
            </a:xfrm>
            <a:prstGeom prst="rect">
              <a:avLst/>
            </a:prstGeom>
          </p:spPr>
        </p:pic>
        <p:pic>
          <p:nvPicPr>
            <p:cNvPr id="26" name="Picture 25" descr="Petro-Canada_logo.svg.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59793" y="1179440"/>
              <a:ext cx="1473239" cy="1115288"/>
            </a:xfrm>
            <a:prstGeom prst="rect">
              <a:avLst/>
            </a:prstGeom>
          </p:spPr>
        </p:pic>
        <p:pic>
          <p:nvPicPr>
            <p:cNvPr id="27" name="Picture 26" descr="1200px-RBC_Royal_Bank.svg.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77241" y="2831488"/>
              <a:ext cx="1038343" cy="1349844"/>
            </a:xfrm>
            <a:prstGeom prst="rect">
              <a:avLst/>
            </a:prstGeom>
          </p:spPr>
        </p:pic>
        <p:pic>
          <p:nvPicPr>
            <p:cNvPr id="28" name="Picture 27" descr="Telus-1024x360.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931598" y="3150052"/>
              <a:ext cx="2027283" cy="712717"/>
            </a:xfrm>
            <a:prstGeom prst="rect">
              <a:avLst/>
            </a:prstGeom>
          </p:spPr>
        </p:pic>
        <p:pic>
          <p:nvPicPr>
            <p:cNvPr id="29" name="Picture 28" descr="LHFa9sqh.jp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293514" y="1090081"/>
              <a:ext cx="1303450" cy="1294006"/>
            </a:xfrm>
            <a:prstGeom prst="ellipse">
              <a:avLst/>
            </a:prstGeom>
          </p:spPr>
        </p:pic>
        <p:pic>
          <p:nvPicPr>
            <p:cNvPr id="30" name="Picture 29" descr="ontario-science-centre-logo.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11036" y="3075145"/>
              <a:ext cx="2175449" cy="862531"/>
            </a:xfrm>
            <a:prstGeom prst="rect">
              <a:avLst/>
            </a:prstGeom>
          </p:spPr>
        </p:pic>
        <p:pic>
          <p:nvPicPr>
            <p:cNvPr id="31" name="Picture 30" descr="1280px-The_Hospital_for_Sick_Children_Logo.svg.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492539" y="1428932"/>
              <a:ext cx="1910094" cy="616304"/>
            </a:xfrm>
            <a:prstGeom prst="rect">
              <a:avLst/>
            </a:prstGeom>
          </p:spPr>
        </p:pic>
        <p:pic>
          <p:nvPicPr>
            <p:cNvPr id="32" name="Picture 31" descr="Lululemon-Logo.jpg"/>
            <p:cNvPicPr>
              <a:picLocks noChangeAspect="1"/>
            </p:cNvPicPr>
            <p:nvPr/>
          </p:nvPicPr>
          <p:blipFill rotWithShape="1">
            <a:blip r:embed="rId10" cstate="screen">
              <a:extLst>
                <a:ext uri="{28A0092B-C50C-407E-A947-70E740481C1C}">
                  <a14:useLocalDpi xmlns:a14="http://schemas.microsoft.com/office/drawing/2010/main"/>
                </a:ext>
              </a:extLst>
            </a:blip>
            <a:srcRect l="11562" t="2808" r="10510" b="3139"/>
            <a:stretch/>
          </p:blipFill>
          <p:spPr>
            <a:xfrm>
              <a:off x="568716" y="1107040"/>
              <a:ext cx="1260089" cy="1260088"/>
            </a:xfrm>
            <a:prstGeom prst="ellipse">
              <a:avLst/>
            </a:prstGeom>
          </p:spPr>
        </p:pic>
      </p:grpSp>
    </p:spTree>
    <p:extLst>
      <p:ext uri="{BB962C8B-B14F-4D97-AF65-F5344CB8AC3E}">
        <p14:creationId xmlns:p14="http://schemas.microsoft.com/office/powerpoint/2010/main" val="38156089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4640898" y="4222978"/>
            <a:ext cx="4536173" cy="931674"/>
          </a:xfrm>
          <a:prstGeom prst="rect">
            <a:avLst/>
          </a:prstGeom>
          <a:solidFill>
            <a:schemeClr val="tx1">
              <a:alpha val="56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17013" tIns="58506" rIns="117013" bIns="58506" numCol="1" spcCol="0" rtlCol="0" fromWordArt="0" anchor="ctr" anchorCtr="0" forceAA="0" compatLnSpc="1">
            <a:prstTxWarp prst="textNoShape">
              <a:avLst/>
            </a:prstTxWarp>
            <a:noAutofit/>
          </a:bodyPr>
          <a:lstStyle/>
          <a:p>
            <a:pPr algn="ctr" defTabSz="584928">
              <a:defRPr/>
            </a:pPr>
            <a:endParaRPr lang="en-US" dirty="0">
              <a:solidFill>
                <a:srgbClr val="47E0C1"/>
              </a:solidFill>
              <a:latin typeface="Calibri" panose="020F0502020204030204" pitchFamily="34" charset="0"/>
              <a:cs typeface="Calibri" panose="020F0502020204030204" pitchFamily="34" charset="0"/>
            </a:endParaRPr>
          </a:p>
        </p:txBody>
      </p:sp>
      <p:sp>
        <p:nvSpPr>
          <p:cNvPr id="4" name="object 4"/>
          <p:cNvSpPr txBox="1"/>
          <p:nvPr/>
        </p:nvSpPr>
        <p:spPr>
          <a:xfrm>
            <a:off x="291320" y="1041796"/>
            <a:ext cx="4142644" cy="1541961"/>
          </a:xfrm>
          <a:prstGeom prst="rect">
            <a:avLst/>
          </a:prstGeom>
          <a:noFill/>
        </p:spPr>
        <p:txBody>
          <a:bodyPr vert="horz" wrap="square" lIns="0" tIns="0" rIns="0" bIns="0" rtlCol="0">
            <a:spAutoFit/>
          </a:bodyPr>
          <a:lstStyle/>
          <a:p>
            <a:pPr marL="7935" defTabSz="457025"/>
            <a:r>
              <a:rPr lang="en-US" sz="1200" b="1" kern="500" spc="94" dirty="0">
                <a:solidFill>
                  <a:srgbClr val="EB1C24"/>
                </a:solidFill>
                <a:latin typeface="Calibri" panose="020F0502020204030204" pitchFamily="34" charset="0"/>
                <a:cs typeface="Calibri" panose="020F0502020204030204" pitchFamily="34" charset="0"/>
              </a:rPr>
              <a:t>THE BRIEF</a:t>
            </a:r>
            <a:endParaRPr sz="1200" dirty="0">
              <a:solidFill>
                <a:srgbClr val="EB1C24"/>
              </a:solidFill>
              <a:latin typeface="Calibri" panose="020F0502020204030204" pitchFamily="34" charset="0"/>
              <a:cs typeface="Calibri" panose="020F0502020204030204" pitchFamily="34" charset="0"/>
            </a:endParaRPr>
          </a:p>
          <a:p>
            <a:pPr defTabSz="457025">
              <a:spcBef>
                <a:spcPts val="30"/>
              </a:spcBef>
            </a:pPr>
            <a:endParaRPr sz="900" dirty="0">
              <a:solidFill>
                <a:prstClr val="black"/>
              </a:solidFill>
              <a:latin typeface="Calibri" panose="020F0502020204030204" pitchFamily="34" charset="0"/>
              <a:cs typeface="Calibri" panose="020F0502020204030204" pitchFamily="34" charset="0"/>
            </a:endParaRPr>
          </a:p>
          <a:p>
            <a:pPr marL="7935" marR="3174" algn="just" defTabSz="457025">
              <a:lnSpc>
                <a:spcPct val="110000"/>
              </a:lnSpc>
            </a:pPr>
            <a:r>
              <a:rPr lang="en-US" sz="1200" spc="-9" dirty="0">
                <a:solidFill>
                  <a:srgbClr val="231F20"/>
                </a:solidFill>
                <a:latin typeface="Calibri" panose="020F0502020204030204" pitchFamily="34" charset="0"/>
                <a:cs typeface="Calibri" panose="020F0502020204030204" pitchFamily="34" charset="0"/>
              </a:rPr>
              <a:t>In order to proactively create </a:t>
            </a:r>
            <a:r>
              <a:rPr lang="en-US" sz="1200" b="1" spc="-9" dirty="0">
                <a:solidFill>
                  <a:srgbClr val="231F20"/>
                </a:solidFill>
                <a:latin typeface="Calibri" panose="020F0502020204030204" pitchFamily="34" charset="0"/>
                <a:cs typeface="Calibri" panose="020F0502020204030204" pitchFamily="34" charset="0"/>
              </a:rPr>
              <a:t>competitive differentiation</a:t>
            </a:r>
            <a:r>
              <a:rPr lang="en-US" sz="1200" spc="-9" dirty="0">
                <a:solidFill>
                  <a:srgbClr val="231F20"/>
                </a:solidFill>
                <a:latin typeface="Calibri" panose="020F0502020204030204" pitchFamily="34" charset="0"/>
                <a:cs typeface="Calibri" panose="020F0502020204030204" pitchFamily="34" charset="0"/>
              </a:rPr>
              <a:t>, build resiliency, and address changing customer expectations relating to the mobility, energy, and technology spaces, Petro-Canada sought to future proof it’s10 year growth strategy through a rigorous </a:t>
            </a:r>
            <a:r>
              <a:rPr lang="en-US" sz="1200" b="1" spc="-9" dirty="0">
                <a:solidFill>
                  <a:srgbClr val="231F20"/>
                </a:solidFill>
                <a:latin typeface="Calibri" panose="020F0502020204030204" pitchFamily="34" charset="0"/>
                <a:cs typeface="Calibri" panose="020F0502020204030204" pitchFamily="34" charset="0"/>
              </a:rPr>
              <a:t>strategic foresight and  human-centered insights study</a:t>
            </a:r>
            <a:r>
              <a:rPr lang="en-US" sz="1200" spc="-9" dirty="0">
                <a:solidFill>
                  <a:srgbClr val="231F20"/>
                </a:solidFill>
                <a:latin typeface="Calibri" panose="020F0502020204030204" pitchFamily="34" charset="0"/>
                <a:cs typeface="Calibri" panose="020F0502020204030204" pitchFamily="34" charset="0"/>
              </a:rPr>
              <a:t>, for both the retail and wholesale businesses. </a:t>
            </a:r>
          </a:p>
        </p:txBody>
      </p:sp>
      <p:sp>
        <p:nvSpPr>
          <p:cNvPr id="7" name="object 7"/>
          <p:cNvSpPr txBox="1"/>
          <p:nvPr/>
        </p:nvSpPr>
        <p:spPr>
          <a:xfrm>
            <a:off x="291320" y="581704"/>
            <a:ext cx="4167584" cy="251223"/>
          </a:xfrm>
          <a:prstGeom prst="rect">
            <a:avLst/>
          </a:prstGeom>
        </p:spPr>
        <p:txBody>
          <a:bodyPr vert="horz" wrap="square" lIns="0" tIns="0" rIns="0" bIns="0" rtlCol="0">
            <a:spAutoFit/>
          </a:bodyPr>
          <a:lstStyle/>
          <a:p>
            <a:pPr marL="9524" marR="3174" defTabSz="457025">
              <a:lnSpc>
                <a:spcPct val="151500"/>
              </a:lnSpc>
            </a:pPr>
            <a:r>
              <a:rPr lang="en-US" sz="1200" b="1" dirty="0">
                <a:solidFill>
                  <a:schemeClr val="accent1"/>
                </a:solidFill>
                <a:latin typeface="Calibri" panose="020F0502020204030204" pitchFamily="34" charset="0"/>
                <a:ea typeface="Helvetica" charset="0"/>
                <a:cs typeface="Calibri" panose="020F0502020204030204" pitchFamily="34" charset="0"/>
              </a:rPr>
              <a:t>TRANSFORMING THE CUSTOMER &amp; CONSUMER EXPERIENCE</a:t>
            </a:r>
          </a:p>
        </p:txBody>
      </p:sp>
      <p:sp>
        <p:nvSpPr>
          <p:cNvPr id="8" name="object 8"/>
          <p:cNvSpPr txBox="1">
            <a:spLocks noGrp="1"/>
          </p:cNvSpPr>
          <p:nvPr>
            <p:ph type="title"/>
          </p:nvPr>
        </p:nvSpPr>
        <p:spPr/>
        <p:txBody>
          <a:bodyPr/>
          <a:lstStyle/>
          <a:p>
            <a:r>
              <a:rPr lang="en-CA" dirty="0"/>
              <a:t> </a:t>
            </a:r>
            <a:r>
              <a:rPr lang="en-CA" sz="1800" dirty="0"/>
              <a:t>Petro Canada</a:t>
            </a:r>
          </a:p>
        </p:txBody>
      </p:sp>
      <p:sp>
        <p:nvSpPr>
          <p:cNvPr id="10" name="object 10"/>
          <p:cNvSpPr/>
          <p:nvPr/>
        </p:nvSpPr>
        <p:spPr>
          <a:xfrm>
            <a:off x="2561830" y="1420813"/>
            <a:ext cx="1053703" cy="0"/>
          </a:xfrm>
          <a:custGeom>
            <a:avLst/>
            <a:gdLst/>
            <a:ahLst/>
            <a:cxnLst/>
            <a:rect l="l" t="t" r="r" b="b"/>
            <a:pathLst>
              <a:path w="1685925">
                <a:moveTo>
                  <a:pt x="0" y="0"/>
                </a:moveTo>
                <a:lnTo>
                  <a:pt x="1685925" y="0"/>
                </a:lnTo>
              </a:path>
            </a:pathLst>
          </a:custGeom>
          <a:solidFill>
            <a:srgbClr val="65FFC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17013" tIns="58506" rIns="117013" bIns="58506" numCol="1" spcCol="0" rtlCol="0" fromWordArt="0" anchor="ctr" anchorCtr="0" forceAA="0" compatLnSpc="1">
            <a:prstTxWarp prst="textNoShape">
              <a:avLst/>
            </a:prstTxWarp>
            <a:noAutofit/>
          </a:bodyPr>
          <a:lstStyle/>
          <a:p>
            <a:pPr algn="ctr" defTabSz="584928"/>
            <a:endParaRPr>
              <a:solidFill>
                <a:srgbClr val="47E0C1"/>
              </a:solidFill>
              <a:latin typeface="Calibri" panose="020F0502020204030204" pitchFamily="34" charset="0"/>
              <a:cs typeface="Calibri" panose="020F0502020204030204" pitchFamily="34" charset="0"/>
            </a:endParaRPr>
          </a:p>
        </p:txBody>
      </p:sp>
      <p:sp>
        <p:nvSpPr>
          <p:cNvPr id="12" name="Rectangle 11"/>
          <p:cNvSpPr/>
          <p:nvPr/>
        </p:nvSpPr>
        <p:spPr>
          <a:xfrm>
            <a:off x="266380" y="866436"/>
            <a:ext cx="990413" cy="45719"/>
          </a:xfrm>
          <a:prstGeom prst="rect">
            <a:avLst/>
          </a:prstGeom>
          <a:solidFill>
            <a:schemeClr val="accent5">
              <a:lumMod val="50000"/>
            </a:schemeClr>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17013" tIns="58506" rIns="117013" bIns="58506" numCol="1" spcCol="0" rtlCol="0" fromWordArt="0" anchor="ctr" anchorCtr="0" forceAA="0" compatLnSpc="1">
            <a:prstTxWarp prst="textNoShape">
              <a:avLst/>
            </a:prstTxWarp>
            <a:noAutofit/>
          </a:bodyPr>
          <a:lstStyle/>
          <a:p>
            <a:pPr algn="ctr" defTabSz="584928">
              <a:defRPr/>
            </a:pPr>
            <a:endParaRPr lang="en-US" dirty="0">
              <a:solidFill>
                <a:srgbClr val="47E0C1"/>
              </a:solidFill>
              <a:latin typeface="Calibri" panose="020F0502020204030204" pitchFamily="34" charset="0"/>
              <a:cs typeface="Calibri" panose="020F0502020204030204" pitchFamily="34" charset="0"/>
            </a:endParaRPr>
          </a:p>
        </p:txBody>
      </p:sp>
      <p:sp>
        <p:nvSpPr>
          <p:cNvPr id="14" name="object 4"/>
          <p:cNvSpPr txBox="1"/>
          <p:nvPr/>
        </p:nvSpPr>
        <p:spPr>
          <a:xfrm>
            <a:off x="241440" y="2674716"/>
            <a:ext cx="4192524" cy="1994392"/>
          </a:xfrm>
          <a:prstGeom prst="rect">
            <a:avLst/>
          </a:prstGeom>
          <a:noFill/>
        </p:spPr>
        <p:txBody>
          <a:bodyPr vert="horz" wrap="square" lIns="0" tIns="0" rIns="0" bIns="0" rtlCol="0">
            <a:spAutoFit/>
          </a:bodyPr>
          <a:lstStyle/>
          <a:p>
            <a:pPr marL="7935" algn="just" defTabSz="457025"/>
            <a:r>
              <a:rPr lang="en-US" sz="1200" b="1" kern="500" spc="94" dirty="0">
                <a:solidFill>
                  <a:srgbClr val="00B050"/>
                </a:solidFill>
                <a:latin typeface="Calibri" panose="020F0502020204030204" pitchFamily="34" charset="0"/>
                <a:cs typeface="Calibri" panose="020F0502020204030204" pitchFamily="34" charset="0"/>
              </a:rPr>
              <a:t>THE OUTCOME</a:t>
            </a:r>
            <a:endParaRPr sz="1200" dirty="0">
              <a:solidFill>
                <a:srgbClr val="00B050"/>
              </a:solidFill>
              <a:latin typeface="Calibri" panose="020F0502020204030204" pitchFamily="34" charset="0"/>
              <a:cs typeface="Calibri" panose="020F0502020204030204" pitchFamily="34" charset="0"/>
            </a:endParaRPr>
          </a:p>
          <a:p>
            <a:pPr algn="just" defTabSz="457025">
              <a:spcBef>
                <a:spcPts val="30"/>
              </a:spcBef>
            </a:pPr>
            <a:endParaRPr sz="1200" dirty="0">
              <a:solidFill>
                <a:prstClr val="black"/>
              </a:solidFill>
              <a:latin typeface="Calibri" panose="020F0502020204030204" pitchFamily="34" charset="0"/>
              <a:cs typeface="Calibri" panose="020F0502020204030204" pitchFamily="34" charset="0"/>
            </a:endParaRPr>
          </a:p>
          <a:p>
            <a:pPr algn="just" defTabSz="584928">
              <a:lnSpc>
                <a:spcPct val="110000"/>
              </a:lnSpc>
              <a:defRPr/>
            </a:pPr>
            <a:r>
              <a:rPr lang="en-US" sz="1200" spc="-9" dirty="0">
                <a:solidFill>
                  <a:srgbClr val="231F20"/>
                </a:solidFill>
                <a:latin typeface="Calibri" panose="020F0502020204030204" pitchFamily="34" charset="0"/>
                <a:cs typeface="Calibri" panose="020F0502020204030204" pitchFamily="34" charset="0"/>
              </a:rPr>
              <a:t>Executive alignment and endorsement at both the Petro-Canada and Suncor levels of a 10 year strategic plan, underpinned by a </a:t>
            </a:r>
            <a:r>
              <a:rPr lang="en-US" sz="1200" b="1" spc="-9" dirty="0">
                <a:solidFill>
                  <a:srgbClr val="231F20"/>
                </a:solidFill>
                <a:latin typeface="Calibri" panose="020F0502020204030204" pitchFamily="34" charset="0"/>
                <a:cs typeface="Calibri" panose="020F0502020204030204" pitchFamily="34" charset="0"/>
              </a:rPr>
              <a:t>robust roadmap </a:t>
            </a:r>
            <a:r>
              <a:rPr lang="en-US" sz="1200" spc="-9" dirty="0">
                <a:solidFill>
                  <a:srgbClr val="231F20"/>
                </a:solidFill>
                <a:latin typeface="Calibri" panose="020F0502020204030204" pitchFamily="34" charset="0"/>
                <a:cs typeface="Calibri" panose="020F0502020204030204" pitchFamily="34" charset="0"/>
              </a:rPr>
              <a:t>that illustrates the run the business and transform the business initiatives. </a:t>
            </a:r>
          </a:p>
          <a:p>
            <a:pPr algn="just" defTabSz="584928">
              <a:lnSpc>
                <a:spcPct val="110000"/>
              </a:lnSpc>
              <a:defRPr/>
            </a:pPr>
            <a:r>
              <a:rPr lang="en-US" sz="1200" spc="-9" dirty="0">
                <a:solidFill>
                  <a:srgbClr val="231F20"/>
                </a:solidFill>
                <a:latin typeface="Calibri" panose="020F0502020204030204" pitchFamily="34" charset="0"/>
                <a:cs typeface="Calibri" panose="020F0502020204030204" pitchFamily="34" charset="0"/>
              </a:rPr>
              <a:t>The 10 year strategy was further translated into discreet projects designed to </a:t>
            </a:r>
            <a:r>
              <a:rPr lang="en-US" sz="1200" b="1" spc="-9" dirty="0">
                <a:solidFill>
                  <a:srgbClr val="231F20"/>
                </a:solidFill>
                <a:latin typeface="Calibri" panose="020F0502020204030204" pitchFamily="34" charset="0"/>
                <a:cs typeface="Calibri" panose="020F0502020204030204" pitchFamily="34" charset="0"/>
              </a:rPr>
              <a:t>transform the engagement model, business model, and operating model </a:t>
            </a:r>
            <a:r>
              <a:rPr lang="en-US" sz="1200" spc="-9" dirty="0">
                <a:solidFill>
                  <a:srgbClr val="231F20"/>
                </a:solidFill>
                <a:latin typeface="Calibri" panose="020F0502020204030204" pitchFamily="34" charset="0"/>
                <a:cs typeface="Calibri" panose="020F0502020204030204" pitchFamily="34" charset="0"/>
              </a:rPr>
              <a:t>in order to be ready for a more </a:t>
            </a:r>
            <a:r>
              <a:rPr lang="en-US" sz="1200" b="1" spc="-9" dirty="0">
                <a:solidFill>
                  <a:srgbClr val="231F20"/>
                </a:solidFill>
                <a:latin typeface="Calibri" panose="020F0502020204030204" pitchFamily="34" charset="0"/>
                <a:cs typeface="Calibri" panose="020F0502020204030204" pitchFamily="34" charset="0"/>
              </a:rPr>
              <a:t>diverse mobility future.</a:t>
            </a:r>
          </a:p>
        </p:txBody>
      </p:sp>
      <p:sp>
        <p:nvSpPr>
          <p:cNvPr id="13" name="Rectangle 12"/>
          <p:cNvSpPr/>
          <p:nvPr/>
        </p:nvSpPr>
        <p:spPr>
          <a:xfrm>
            <a:off x="4659059" y="4327999"/>
            <a:ext cx="1478405" cy="682230"/>
          </a:xfrm>
          <a:prstGeom prst="rect">
            <a:avLst/>
          </a:prstGeom>
        </p:spPr>
        <p:txBody>
          <a:bodyPr wrap="square" lIns="91420" tIns="45710" rIns="91420" bIns="45710">
            <a:spAutoFit/>
          </a:bodyPr>
          <a:lstStyle/>
          <a:p>
            <a:pPr algn="ctr" defTabSz="609340">
              <a:lnSpc>
                <a:spcPct val="90000"/>
              </a:lnSpc>
              <a:defRPr/>
            </a:pPr>
            <a:r>
              <a:rPr lang="en-US" sz="1000" dirty="0">
                <a:solidFill>
                  <a:schemeClr val="tx2"/>
                </a:solidFill>
                <a:latin typeface="Calibri" panose="020F0502020204030204" pitchFamily="34" charset="0"/>
                <a:ea typeface="Helvetica" charset="0"/>
                <a:cs typeface="Calibri" panose="020F0502020204030204" pitchFamily="34" charset="0"/>
              </a:rPr>
              <a:t>Foundational Insights</a:t>
            </a:r>
          </a:p>
          <a:p>
            <a:pPr algn="ctr" defTabSz="609340">
              <a:lnSpc>
                <a:spcPct val="90000"/>
              </a:lnSpc>
              <a:defRPr/>
            </a:pPr>
            <a:r>
              <a:rPr lang="en-US" sz="3200" spc="400" dirty="0">
                <a:solidFill>
                  <a:schemeClr val="tx2"/>
                </a:solidFill>
                <a:latin typeface="Calibri" panose="020F0502020204030204" pitchFamily="34" charset="0"/>
                <a:ea typeface="Helvetica" charset="0"/>
                <a:cs typeface="Calibri" panose="020F0502020204030204" pitchFamily="34" charset="0"/>
              </a:rPr>
              <a:t>15</a:t>
            </a:r>
          </a:p>
        </p:txBody>
      </p:sp>
      <p:sp>
        <p:nvSpPr>
          <p:cNvPr id="17" name="Rectangle 16"/>
          <p:cNvSpPr/>
          <p:nvPr/>
        </p:nvSpPr>
        <p:spPr>
          <a:xfrm>
            <a:off x="6235700" y="4327999"/>
            <a:ext cx="1282700" cy="682218"/>
          </a:xfrm>
          <a:prstGeom prst="rect">
            <a:avLst/>
          </a:prstGeom>
        </p:spPr>
        <p:txBody>
          <a:bodyPr wrap="square" lIns="91420" tIns="45710" rIns="91420" bIns="45710">
            <a:spAutoFit/>
          </a:bodyPr>
          <a:lstStyle/>
          <a:p>
            <a:pPr algn="ctr" defTabSz="609340">
              <a:lnSpc>
                <a:spcPct val="90000"/>
              </a:lnSpc>
              <a:defRPr/>
            </a:pPr>
            <a:r>
              <a:rPr lang="en-US" sz="1000" dirty="0">
                <a:solidFill>
                  <a:schemeClr val="tx2"/>
                </a:solidFill>
                <a:latin typeface="Calibri" panose="020F0502020204030204" pitchFamily="34" charset="0"/>
                <a:ea typeface="Helvetica" charset="0"/>
                <a:cs typeface="Calibri" panose="020F0502020204030204" pitchFamily="34" charset="0"/>
              </a:rPr>
              <a:t>New GX Blueprint</a:t>
            </a:r>
          </a:p>
          <a:p>
            <a:pPr algn="ctr" defTabSz="609340">
              <a:lnSpc>
                <a:spcPct val="90000"/>
              </a:lnSpc>
              <a:defRPr/>
            </a:pPr>
            <a:r>
              <a:rPr lang="en-US" sz="3200" spc="400" dirty="0">
                <a:solidFill>
                  <a:schemeClr val="tx2"/>
                </a:solidFill>
                <a:latin typeface="Calibri" panose="020F0502020204030204" pitchFamily="34" charset="0"/>
                <a:ea typeface="Helvetica" charset="0"/>
                <a:cs typeface="Calibri" panose="020F0502020204030204" pitchFamily="34" charset="0"/>
              </a:rPr>
              <a:t>2 </a:t>
            </a:r>
          </a:p>
        </p:txBody>
      </p:sp>
      <p:sp>
        <p:nvSpPr>
          <p:cNvPr id="19" name="Rectangle 18"/>
          <p:cNvSpPr/>
          <p:nvPr/>
        </p:nvSpPr>
        <p:spPr>
          <a:xfrm>
            <a:off x="7556500" y="4327999"/>
            <a:ext cx="1478405" cy="682218"/>
          </a:xfrm>
          <a:prstGeom prst="rect">
            <a:avLst/>
          </a:prstGeom>
        </p:spPr>
        <p:txBody>
          <a:bodyPr wrap="square" lIns="91420" tIns="45710" rIns="91420" bIns="45710">
            <a:spAutoFit/>
          </a:bodyPr>
          <a:lstStyle/>
          <a:p>
            <a:pPr algn="ctr" defTabSz="609340">
              <a:lnSpc>
                <a:spcPct val="90000"/>
              </a:lnSpc>
              <a:defRPr/>
            </a:pPr>
            <a:r>
              <a:rPr lang="en-US" sz="1000" dirty="0">
                <a:solidFill>
                  <a:schemeClr val="tx2"/>
                </a:solidFill>
                <a:latin typeface="Calibri" panose="020F0502020204030204" pitchFamily="34" charset="0"/>
                <a:ea typeface="Helvetica" charset="0"/>
                <a:cs typeface="Calibri" panose="020F0502020204030204" pitchFamily="34" charset="0"/>
              </a:rPr>
              <a:t>New Service Concepts</a:t>
            </a:r>
          </a:p>
          <a:p>
            <a:pPr algn="ctr" defTabSz="609340">
              <a:lnSpc>
                <a:spcPct val="90000"/>
              </a:lnSpc>
              <a:defRPr/>
            </a:pPr>
            <a:r>
              <a:rPr lang="en-US" sz="3200" spc="400" dirty="0">
                <a:solidFill>
                  <a:schemeClr val="tx2"/>
                </a:solidFill>
                <a:latin typeface="Calibri" panose="020F0502020204030204" pitchFamily="34" charset="0"/>
                <a:ea typeface="Helvetica" charset="0"/>
                <a:cs typeface="Calibri" panose="020F0502020204030204" pitchFamily="34" charset="0"/>
              </a:rPr>
              <a:t>1 </a:t>
            </a:r>
          </a:p>
        </p:txBody>
      </p:sp>
      <p:pic>
        <p:nvPicPr>
          <p:cNvPr id="15" name="Picture 14" descr="adrian-schwarz-530523-unsplash.jpg"/>
          <p:cNvPicPr>
            <a:picLocks noChangeAspect="1"/>
          </p:cNvPicPr>
          <p:nvPr/>
        </p:nvPicPr>
        <p:blipFill rotWithShape="1">
          <a:blip r:embed="rId3" cstate="print">
            <a:extLst>
              <a:ext uri="{28A0092B-C50C-407E-A947-70E740481C1C}">
                <a14:useLocalDpi xmlns:a14="http://schemas.microsoft.com/office/drawing/2010/main" val="0"/>
              </a:ext>
            </a:extLst>
          </a:blip>
          <a:srcRect l="15550" r="25730"/>
          <a:stretch/>
        </p:blipFill>
        <p:spPr>
          <a:xfrm>
            <a:off x="4622800" y="0"/>
            <a:ext cx="4521200" cy="5143500"/>
          </a:xfrm>
          <a:prstGeom prst="rect">
            <a:avLst/>
          </a:prstGeom>
        </p:spPr>
      </p:pic>
      <p:sp>
        <p:nvSpPr>
          <p:cNvPr id="16" name="Rectangle 15"/>
          <p:cNvSpPr/>
          <p:nvPr/>
        </p:nvSpPr>
        <p:spPr>
          <a:xfrm>
            <a:off x="4640898" y="4211827"/>
            <a:ext cx="4536173" cy="931674"/>
          </a:xfrm>
          <a:prstGeom prst="rect">
            <a:avLst/>
          </a:prstGeom>
          <a:solidFill>
            <a:schemeClr val="tx1">
              <a:alpha val="56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17013" tIns="58506" rIns="117013" bIns="58506" numCol="1" spcCol="0" rtlCol="0" fromWordArt="0" anchor="ctr" anchorCtr="0" forceAA="0" compatLnSpc="1">
            <a:prstTxWarp prst="textNoShape">
              <a:avLst/>
            </a:prstTxWarp>
            <a:noAutofit/>
          </a:bodyPr>
          <a:lstStyle/>
          <a:p>
            <a:pPr algn="ctr" defTabSz="584928">
              <a:defRPr/>
            </a:pPr>
            <a:endParaRPr lang="en-US" dirty="0">
              <a:solidFill>
                <a:srgbClr val="47E0C1"/>
              </a:solidFill>
              <a:latin typeface="Calibri" panose="020F0502020204030204" pitchFamily="34" charset="0"/>
              <a:cs typeface="Calibri" panose="020F0502020204030204" pitchFamily="34" charset="0"/>
            </a:endParaRPr>
          </a:p>
        </p:txBody>
      </p:sp>
      <p:sp>
        <p:nvSpPr>
          <p:cNvPr id="20" name="Rectangle 19"/>
          <p:cNvSpPr/>
          <p:nvPr/>
        </p:nvSpPr>
        <p:spPr>
          <a:xfrm>
            <a:off x="4989259" y="4327999"/>
            <a:ext cx="1170241" cy="682230"/>
          </a:xfrm>
          <a:prstGeom prst="rect">
            <a:avLst/>
          </a:prstGeom>
        </p:spPr>
        <p:txBody>
          <a:bodyPr wrap="square" lIns="91420" tIns="45710" rIns="91420" bIns="45710">
            <a:spAutoFit/>
          </a:bodyPr>
          <a:lstStyle/>
          <a:p>
            <a:pPr algn="ctr" defTabSz="609340">
              <a:lnSpc>
                <a:spcPct val="90000"/>
              </a:lnSpc>
              <a:defRPr/>
            </a:pPr>
            <a:r>
              <a:rPr lang="en-US" sz="1000" b="1" dirty="0">
                <a:solidFill>
                  <a:schemeClr val="bg2"/>
                </a:solidFill>
                <a:latin typeface="Calibri" panose="020F0502020204030204" pitchFamily="34" charset="0"/>
                <a:ea typeface="Helvetica" charset="0"/>
                <a:cs typeface="Calibri" panose="020F0502020204030204" pitchFamily="34" charset="0"/>
              </a:rPr>
              <a:t>10 Year Strategy</a:t>
            </a:r>
          </a:p>
          <a:p>
            <a:pPr algn="ctr" defTabSz="609340">
              <a:lnSpc>
                <a:spcPct val="90000"/>
              </a:lnSpc>
              <a:defRPr/>
            </a:pPr>
            <a:r>
              <a:rPr lang="en-US" sz="3200" b="1" spc="400" dirty="0">
                <a:solidFill>
                  <a:schemeClr val="bg2"/>
                </a:solidFill>
                <a:latin typeface="Calibri" panose="020F0502020204030204" pitchFamily="34" charset="0"/>
                <a:ea typeface="Helvetica" charset="0"/>
                <a:cs typeface="Calibri" panose="020F0502020204030204" pitchFamily="34" charset="0"/>
              </a:rPr>
              <a:t>1</a:t>
            </a:r>
          </a:p>
        </p:txBody>
      </p:sp>
      <p:sp>
        <p:nvSpPr>
          <p:cNvPr id="21" name="Rectangle 20"/>
          <p:cNvSpPr/>
          <p:nvPr/>
        </p:nvSpPr>
        <p:spPr>
          <a:xfrm>
            <a:off x="6394450" y="4327999"/>
            <a:ext cx="1092200" cy="682218"/>
          </a:xfrm>
          <a:prstGeom prst="rect">
            <a:avLst/>
          </a:prstGeom>
        </p:spPr>
        <p:txBody>
          <a:bodyPr wrap="square" lIns="91420" tIns="45710" rIns="91420" bIns="45710">
            <a:spAutoFit/>
          </a:bodyPr>
          <a:lstStyle/>
          <a:p>
            <a:pPr algn="ctr" defTabSz="609340">
              <a:lnSpc>
                <a:spcPct val="90000"/>
              </a:lnSpc>
              <a:defRPr/>
            </a:pPr>
            <a:r>
              <a:rPr lang="en-US" sz="1000" b="1" dirty="0">
                <a:solidFill>
                  <a:schemeClr val="bg2"/>
                </a:solidFill>
                <a:latin typeface="Calibri" panose="020F0502020204030204" pitchFamily="34" charset="0"/>
                <a:ea typeface="Helvetica" charset="0"/>
                <a:cs typeface="Calibri" panose="020F0502020204030204" pitchFamily="34" charset="0"/>
              </a:rPr>
              <a:t>New CX Vision</a:t>
            </a:r>
          </a:p>
          <a:p>
            <a:pPr algn="ctr" defTabSz="609340">
              <a:lnSpc>
                <a:spcPct val="90000"/>
              </a:lnSpc>
              <a:defRPr/>
            </a:pPr>
            <a:r>
              <a:rPr lang="en-US" sz="3200" b="1" spc="400" dirty="0">
                <a:solidFill>
                  <a:schemeClr val="bg2"/>
                </a:solidFill>
                <a:latin typeface="Calibri" panose="020F0502020204030204" pitchFamily="34" charset="0"/>
                <a:ea typeface="Helvetica" charset="0"/>
                <a:cs typeface="Calibri" panose="020F0502020204030204" pitchFamily="34" charset="0"/>
              </a:rPr>
              <a:t>2 </a:t>
            </a:r>
          </a:p>
        </p:txBody>
      </p:sp>
      <p:sp>
        <p:nvSpPr>
          <p:cNvPr id="22" name="Rectangle 21"/>
          <p:cNvSpPr/>
          <p:nvPr/>
        </p:nvSpPr>
        <p:spPr>
          <a:xfrm>
            <a:off x="7721600" y="4327999"/>
            <a:ext cx="1211705" cy="682218"/>
          </a:xfrm>
          <a:prstGeom prst="rect">
            <a:avLst/>
          </a:prstGeom>
        </p:spPr>
        <p:txBody>
          <a:bodyPr wrap="square" lIns="91420" tIns="45710" rIns="91420" bIns="45710">
            <a:spAutoFit/>
          </a:bodyPr>
          <a:lstStyle/>
          <a:p>
            <a:pPr algn="ctr" defTabSz="609340">
              <a:lnSpc>
                <a:spcPct val="90000"/>
              </a:lnSpc>
              <a:defRPr/>
            </a:pPr>
            <a:r>
              <a:rPr lang="en-US" sz="1000" b="1" dirty="0">
                <a:solidFill>
                  <a:schemeClr val="bg2"/>
                </a:solidFill>
                <a:latin typeface="Calibri" panose="020F0502020204030204" pitchFamily="34" charset="0"/>
                <a:ea typeface="Helvetica" charset="0"/>
                <a:cs typeface="Calibri" panose="020F0502020204030204" pitchFamily="34" charset="0"/>
              </a:rPr>
              <a:t>New CX Portfolio</a:t>
            </a:r>
          </a:p>
          <a:p>
            <a:pPr algn="ctr" defTabSz="609340">
              <a:lnSpc>
                <a:spcPct val="90000"/>
              </a:lnSpc>
              <a:defRPr/>
            </a:pPr>
            <a:r>
              <a:rPr lang="en-US" sz="3200" b="1" spc="400" dirty="0">
                <a:solidFill>
                  <a:schemeClr val="bg2"/>
                </a:solidFill>
                <a:latin typeface="Calibri" panose="020F0502020204030204" pitchFamily="34" charset="0"/>
                <a:ea typeface="Helvetica" charset="0"/>
                <a:cs typeface="Calibri" panose="020F0502020204030204" pitchFamily="34" charset="0"/>
              </a:rPr>
              <a:t>12 </a:t>
            </a:r>
          </a:p>
        </p:txBody>
      </p:sp>
    </p:spTree>
    <p:extLst>
      <p:ext uri="{BB962C8B-B14F-4D97-AF65-F5344CB8AC3E}">
        <p14:creationId xmlns:p14="http://schemas.microsoft.com/office/powerpoint/2010/main" val="34584962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61100" y="2686050"/>
            <a:ext cx="2882900" cy="355600"/>
          </a:xfrm>
        </p:spPr>
        <p:txBody>
          <a:bodyPr>
            <a:normAutofit fontScale="90000"/>
          </a:bodyPr>
          <a:lstStyle/>
          <a:p>
            <a:pPr algn="ctr"/>
            <a:r>
              <a:rPr lang="en-US" dirty="0">
                <a:latin typeface="Calibri" panose="020F0502020204030204" pitchFamily="34" charset="0"/>
              </a:rPr>
              <a:t>Solution </a:t>
            </a:r>
            <a:br>
              <a:rPr lang="en-US" dirty="0">
                <a:latin typeface="Calibri" panose="020F0502020204030204" pitchFamily="34" charset="0"/>
              </a:rPr>
            </a:br>
            <a:r>
              <a:rPr lang="en-US" dirty="0">
                <a:latin typeface="Calibri" panose="020F0502020204030204" pitchFamily="34" charset="0"/>
              </a:rPr>
              <a:t>Deep Dive</a:t>
            </a:r>
          </a:p>
        </p:txBody>
      </p:sp>
      <p:grpSp>
        <p:nvGrpSpPr>
          <p:cNvPr id="3" name="Group 2"/>
          <p:cNvGrpSpPr/>
          <p:nvPr/>
        </p:nvGrpSpPr>
        <p:grpSpPr>
          <a:xfrm>
            <a:off x="6027788" y="2541470"/>
            <a:ext cx="2747455" cy="892569"/>
            <a:chOff x="108769" y="2610296"/>
            <a:chExt cx="2747455" cy="892569"/>
          </a:xfrm>
        </p:grpSpPr>
        <p:cxnSp>
          <p:nvCxnSpPr>
            <p:cNvPr id="4" name="Straight Connector 3">
              <a:extLst>
                <a:ext uri="{FF2B5EF4-FFF2-40B4-BE49-F238E27FC236}">
                  <a16:creationId xmlns:a16="http://schemas.microsoft.com/office/drawing/2014/main" id="{3D741469-7E9C-9F47-AA40-308F7A99D4A6}"/>
                </a:ext>
              </a:extLst>
            </p:cNvPr>
            <p:cNvCxnSpPr>
              <a:cxnSpLocks/>
            </p:cNvCxnSpPr>
            <p:nvPr/>
          </p:nvCxnSpPr>
          <p:spPr>
            <a:xfrm>
              <a:off x="108769" y="2610296"/>
              <a:ext cx="2747455" cy="0"/>
            </a:xfrm>
            <a:prstGeom prst="line">
              <a:avLst/>
            </a:prstGeom>
            <a:ln w="25400">
              <a:solidFill>
                <a:srgbClr val="00B14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2A2E148-D59C-5D4C-82EF-2E90E604E923}"/>
                </a:ext>
              </a:extLst>
            </p:cNvPr>
            <p:cNvCxnSpPr>
              <a:cxnSpLocks/>
            </p:cNvCxnSpPr>
            <p:nvPr/>
          </p:nvCxnSpPr>
          <p:spPr>
            <a:xfrm flipV="1">
              <a:off x="108769" y="3500284"/>
              <a:ext cx="2747455" cy="2581"/>
            </a:xfrm>
            <a:prstGeom prst="line">
              <a:avLst/>
            </a:prstGeom>
            <a:ln w="25400">
              <a:solidFill>
                <a:srgbClr val="00B14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40123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dirty="0"/>
              <a:t>Solution Deep Dive </a:t>
            </a:r>
          </a:p>
        </p:txBody>
      </p:sp>
      <p:sp>
        <p:nvSpPr>
          <p:cNvPr id="42" name="Diagonal Stripe 41"/>
          <p:cNvSpPr/>
          <p:nvPr/>
        </p:nvSpPr>
        <p:spPr>
          <a:xfrm rot="5400000">
            <a:off x="6679322" y="183935"/>
            <a:ext cx="2648610" cy="2280745"/>
          </a:xfrm>
          <a:prstGeom prst="diagStripe">
            <a:avLst>
              <a:gd name="adj" fmla="val 74021"/>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scene3d>
              <a:camera prst="orthographicFront">
                <a:rot lat="0" lon="0" rev="2460000"/>
              </a:camera>
              <a:lightRig rig="threePt" dir="t"/>
            </a:scene3d>
          </a:bodyPr>
          <a:lstStyle/>
          <a:p>
            <a:pPr algn="ctr"/>
            <a:r>
              <a:rPr lang="en-US" sz="1200" dirty="0">
                <a:solidFill>
                  <a:srgbClr val="FF0000"/>
                </a:solidFill>
                <a:latin typeface="Calibri" panose="020F0502020204030204" pitchFamily="34" charset="0"/>
              </a:rPr>
              <a:t>Please modify if we don’t have a Technology Services Deep dive solution section</a:t>
            </a:r>
          </a:p>
        </p:txBody>
      </p:sp>
      <p:grpSp>
        <p:nvGrpSpPr>
          <p:cNvPr id="77" name="Group 76"/>
          <p:cNvGrpSpPr/>
          <p:nvPr/>
        </p:nvGrpSpPr>
        <p:grpSpPr>
          <a:xfrm>
            <a:off x="459616" y="690565"/>
            <a:ext cx="5562044" cy="3974239"/>
            <a:chOff x="459616" y="556753"/>
            <a:chExt cx="5562044" cy="3974239"/>
          </a:xfrm>
        </p:grpSpPr>
        <p:sp>
          <p:nvSpPr>
            <p:cNvPr id="78" name="Right Triangle 77"/>
            <p:cNvSpPr/>
            <p:nvPr/>
          </p:nvSpPr>
          <p:spPr>
            <a:xfrm>
              <a:off x="918331" y="556753"/>
              <a:ext cx="196592" cy="132570"/>
            </a:xfrm>
            <a:prstGeom prst="rtTriangle">
              <a:avLst/>
            </a:prstGeom>
            <a:solidFill>
              <a:srgbClr val="0028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ndParaRPr>
            </a:p>
          </p:txBody>
        </p:sp>
        <p:sp>
          <p:nvSpPr>
            <p:cNvPr id="79" name="Rectangle 78"/>
            <p:cNvSpPr/>
            <p:nvPr/>
          </p:nvSpPr>
          <p:spPr>
            <a:xfrm>
              <a:off x="459618" y="645132"/>
              <a:ext cx="5562042" cy="662849"/>
            </a:xfrm>
            <a:prstGeom prst="rect">
              <a:avLst/>
            </a:prstGeom>
            <a:solidFill>
              <a:sysClr val="window" lastClr="FFFFFF">
                <a:lumMod val="95000"/>
              </a:sysClr>
            </a:solidFill>
            <a:ln w="12700" cap="flat" cmpd="sng" algn="ctr">
              <a:solidFill>
                <a:sysClr val="window" lastClr="FFFFFF"/>
              </a:solidFill>
              <a:prstDash val="solid"/>
              <a:miter lim="800000"/>
            </a:ln>
            <a:effectLst>
              <a:outerShdw blurRad="165100" dir="21540000" sx="99000" sy="99000" algn="ctr" rotWithShape="0">
                <a:prstClr val="black">
                  <a:alpha val="24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ndParaRPr>
            </a:p>
          </p:txBody>
        </p:sp>
        <p:sp>
          <p:nvSpPr>
            <p:cNvPr id="80" name="Rectangle 79"/>
            <p:cNvSpPr/>
            <p:nvPr/>
          </p:nvSpPr>
          <p:spPr>
            <a:xfrm>
              <a:off x="459617" y="556753"/>
              <a:ext cx="458714" cy="751228"/>
            </a:xfrm>
            <a:prstGeom prst="rect">
              <a:avLst/>
            </a:pr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ndParaRPr>
            </a:p>
          </p:txBody>
        </p:sp>
        <p:sp>
          <p:nvSpPr>
            <p:cNvPr id="81" name="TextBox 80"/>
            <p:cNvSpPr txBox="1"/>
            <p:nvPr/>
          </p:nvSpPr>
          <p:spPr>
            <a:xfrm>
              <a:off x="590678" y="804512"/>
              <a:ext cx="196591"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Calibri" panose="020F0502020204030204" pitchFamily="34" charset="0"/>
                </a:rPr>
                <a:t>1</a:t>
              </a:r>
            </a:p>
          </p:txBody>
        </p:sp>
        <p:sp>
          <p:nvSpPr>
            <p:cNvPr id="82" name="Rectangle 81"/>
            <p:cNvSpPr/>
            <p:nvPr/>
          </p:nvSpPr>
          <p:spPr>
            <a:xfrm>
              <a:off x="1202791" y="791890"/>
              <a:ext cx="4297680" cy="369332"/>
            </a:xfrm>
            <a:prstGeom prst="rect">
              <a:avLst/>
            </a:prstGeom>
          </p:spPr>
          <p:txBody>
            <a:bodyPr wrap="square">
              <a:spAutoFit/>
            </a:bodyPr>
            <a:lstStyle/>
            <a:p>
              <a:r>
                <a:rPr lang="en-US" b="1" dirty="0">
                  <a:solidFill>
                    <a:schemeClr val="tx2"/>
                  </a:solidFill>
                  <a:latin typeface="Calibri" panose="020F0502020204030204" pitchFamily="34" charset="0"/>
                </a:rPr>
                <a:t>Modernize and Transform</a:t>
              </a:r>
            </a:p>
          </p:txBody>
        </p:sp>
        <p:sp>
          <p:nvSpPr>
            <p:cNvPr id="83" name="Right Triangle 82"/>
            <p:cNvSpPr/>
            <p:nvPr/>
          </p:nvSpPr>
          <p:spPr>
            <a:xfrm>
              <a:off x="918331" y="2218387"/>
              <a:ext cx="196592" cy="132570"/>
            </a:xfrm>
            <a:prstGeom prst="rtTriangle">
              <a:avLst/>
            </a:prstGeom>
            <a:solidFill>
              <a:schemeClr val="bg2">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ndParaRPr>
            </a:p>
          </p:txBody>
        </p:sp>
        <p:sp>
          <p:nvSpPr>
            <p:cNvPr id="84" name="Rectangle 83"/>
            <p:cNvSpPr/>
            <p:nvPr/>
          </p:nvSpPr>
          <p:spPr>
            <a:xfrm>
              <a:off x="459616" y="2306766"/>
              <a:ext cx="5562043" cy="662849"/>
            </a:xfrm>
            <a:prstGeom prst="rect">
              <a:avLst/>
            </a:prstGeom>
            <a:solidFill>
              <a:sysClr val="window" lastClr="FFFFFF">
                <a:lumMod val="95000"/>
              </a:sysClr>
            </a:solidFill>
            <a:ln w="12700" cap="flat" cmpd="sng" algn="ctr">
              <a:solidFill>
                <a:sysClr val="window" lastClr="FFFFFF"/>
              </a:solidFill>
              <a:prstDash val="solid"/>
              <a:miter lim="800000"/>
            </a:ln>
            <a:effectLst>
              <a:outerShdw blurRad="165100" dir="21540000" sx="99000" sy="99000" algn="ctr" rotWithShape="0">
                <a:prstClr val="black">
                  <a:alpha val="24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ndParaRPr>
            </a:p>
          </p:txBody>
        </p:sp>
        <p:sp>
          <p:nvSpPr>
            <p:cNvPr id="85" name="Rectangle 84"/>
            <p:cNvSpPr/>
            <p:nvPr/>
          </p:nvSpPr>
          <p:spPr>
            <a:xfrm>
              <a:off x="459617" y="2218387"/>
              <a:ext cx="458714" cy="751228"/>
            </a:xfrm>
            <a:prstGeom prst="rect">
              <a:avLst/>
            </a:prstGeom>
            <a:solidFill>
              <a:srgbClr val="DA1E2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ndParaRPr>
            </a:p>
          </p:txBody>
        </p:sp>
        <p:sp>
          <p:nvSpPr>
            <p:cNvPr id="86" name="TextBox 85"/>
            <p:cNvSpPr txBox="1"/>
            <p:nvPr/>
          </p:nvSpPr>
          <p:spPr>
            <a:xfrm>
              <a:off x="590678" y="2468214"/>
              <a:ext cx="196591"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b="1" kern="0" dirty="0">
                  <a:solidFill>
                    <a:prstClr val="white"/>
                  </a:solidFill>
                  <a:latin typeface="Calibri" panose="020F0502020204030204" pitchFamily="34" charset="0"/>
                </a:rPr>
                <a:t>3</a:t>
              </a:r>
              <a:endParaRPr kumimoji="0" lang="en-US" sz="2000" b="1" i="0" u="none" strike="noStrike" kern="0" cap="none" spc="0" normalizeH="0" baseline="0" noProof="0" dirty="0">
                <a:ln>
                  <a:noFill/>
                </a:ln>
                <a:solidFill>
                  <a:prstClr val="white"/>
                </a:solidFill>
                <a:effectLst/>
                <a:uLnTx/>
                <a:uFillTx/>
                <a:latin typeface="Calibri" panose="020F0502020204030204" pitchFamily="34" charset="0"/>
              </a:endParaRPr>
            </a:p>
          </p:txBody>
        </p:sp>
        <p:sp>
          <p:nvSpPr>
            <p:cNvPr id="87" name="Right Triangle 86"/>
            <p:cNvSpPr/>
            <p:nvPr/>
          </p:nvSpPr>
          <p:spPr>
            <a:xfrm>
              <a:off x="918331" y="2999075"/>
              <a:ext cx="196592" cy="132570"/>
            </a:xfrm>
            <a:prstGeom prst="rtTriangle">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ndParaRPr>
            </a:p>
          </p:txBody>
        </p:sp>
        <p:sp>
          <p:nvSpPr>
            <p:cNvPr id="88" name="Rectangle 87"/>
            <p:cNvSpPr/>
            <p:nvPr/>
          </p:nvSpPr>
          <p:spPr>
            <a:xfrm>
              <a:off x="459618" y="3087454"/>
              <a:ext cx="5562042" cy="662849"/>
            </a:xfrm>
            <a:prstGeom prst="rect">
              <a:avLst/>
            </a:prstGeom>
            <a:solidFill>
              <a:sysClr val="window" lastClr="FFFFFF">
                <a:lumMod val="95000"/>
              </a:sysClr>
            </a:solidFill>
            <a:ln w="12700" cap="flat" cmpd="sng" algn="ctr">
              <a:solidFill>
                <a:sysClr val="window" lastClr="FFFFFF"/>
              </a:solidFill>
              <a:prstDash val="solid"/>
              <a:miter lim="800000"/>
            </a:ln>
            <a:effectLst>
              <a:outerShdw blurRad="165100" dir="21540000" sx="99000" sy="99000" algn="ctr" rotWithShape="0">
                <a:prstClr val="black">
                  <a:alpha val="24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ndParaRPr>
            </a:p>
          </p:txBody>
        </p:sp>
        <p:sp>
          <p:nvSpPr>
            <p:cNvPr id="89" name="Rectangle 88"/>
            <p:cNvSpPr/>
            <p:nvPr/>
          </p:nvSpPr>
          <p:spPr>
            <a:xfrm>
              <a:off x="459617" y="2999075"/>
              <a:ext cx="458714" cy="751228"/>
            </a:xfrm>
            <a:prstGeom prst="rect">
              <a:avLst/>
            </a:prstGeom>
            <a:solidFill>
              <a:srgbClr val="00B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ndParaRPr>
            </a:p>
          </p:txBody>
        </p:sp>
        <p:sp>
          <p:nvSpPr>
            <p:cNvPr id="90" name="TextBox 89"/>
            <p:cNvSpPr txBox="1"/>
            <p:nvPr/>
          </p:nvSpPr>
          <p:spPr>
            <a:xfrm>
              <a:off x="590678" y="3246835"/>
              <a:ext cx="196591"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b="1" kern="0" dirty="0">
                  <a:solidFill>
                    <a:prstClr val="white"/>
                  </a:solidFill>
                  <a:latin typeface="Calibri" panose="020F0502020204030204" pitchFamily="34" charset="0"/>
                </a:rPr>
                <a:t>4</a:t>
              </a:r>
              <a:endParaRPr kumimoji="0" lang="en-US" sz="2000" b="1" i="0" u="none" strike="noStrike" kern="0" cap="none" spc="0" normalizeH="0" baseline="0" noProof="0" dirty="0">
                <a:ln>
                  <a:noFill/>
                </a:ln>
                <a:solidFill>
                  <a:prstClr val="white"/>
                </a:solidFill>
                <a:effectLst/>
                <a:uLnTx/>
                <a:uFillTx/>
                <a:latin typeface="Calibri" panose="020F0502020204030204" pitchFamily="34" charset="0"/>
              </a:endParaRPr>
            </a:p>
          </p:txBody>
        </p:sp>
        <p:sp>
          <p:nvSpPr>
            <p:cNvPr id="91" name="Right Triangle 90"/>
            <p:cNvSpPr/>
            <p:nvPr/>
          </p:nvSpPr>
          <p:spPr>
            <a:xfrm>
              <a:off x="918331" y="3779763"/>
              <a:ext cx="196592" cy="132570"/>
            </a:xfrm>
            <a:prstGeom prst="rtTriangle">
              <a:avLst/>
            </a:prstGeom>
            <a:solidFill>
              <a:schemeClr val="accent1">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ndParaRPr>
            </a:p>
          </p:txBody>
        </p:sp>
        <p:sp>
          <p:nvSpPr>
            <p:cNvPr id="92" name="Rectangle 91"/>
            <p:cNvSpPr/>
            <p:nvPr/>
          </p:nvSpPr>
          <p:spPr>
            <a:xfrm>
              <a:off x="459618" y="3868143"/>
              <a:ext cx="5562042" cy="662849"/>
            </a:xfrm>
            <a:prstGeom prst="rect">
              <a:avLst/>
            </a:prstGeom>
            <a:solidFill>
              <a:sysClr val="window" lastClr="FFFFFF">
                <a:lumMod val="95000"/>
              </a:sysClr>
            </a:solidFill>
            <a:ln w="12700" cap="flat" cmpd="sng" algn="ctr">
              <a:solidFill>
                <a:sysClr val="window" lastClr="FFFFFF"/>
              </a:solidFill>
              <a:prstDash val="solid"/>
              <a:miter lim="800000"/>
            </a:ln>
            <a:effectLst>
              <a:outerShdw blurRad="165100" dir="21540000" sx="99000" sy="99000" algn="ctr" rotWithShape="0">
                <a:prstClr val="black">
                  <a:alpha val="24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ndParaRPr>
            </a:p>
          </p:txBody>
        </p:sp>
        <p:sp>
          <p:nvSpPr>
            <p:cNvPr id="93" name="Rectangle 92"/>
            <p:cNvSpPr/>
            <p:nvPr/>
          </p:nvSpPr>
          <p:spPr>
            <a:xfrm>
              <a:off x="459617" y="3779763"/>
              <a:ext cx="458714" cy="751228"/>
            </a:xfrm>
            <a:prstGeom prst="rect">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ndParaRPr>
            </a:p>
          </p:txBody>
        </p:sp>
        <p:sp>
          <p:nvSpPr>
            <p:cNvPr id="94" name="TextBox 93"/>
            <p:cNvSpPr txBox="1"/>
            <p:nvPr/>
          </p:nvSpPr>
          <p:spPr>
            <a:xfrm>
              <a:off x="590678" y="3983334"/>
              <a:ext cx="196591"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b="1" kern="0" dirty="0">
                  <a:solidFill>
                    <a:prstClr val="white"/>
                  </a:solidFill>
                  <a:latin typeface="Calibri" panose="020F0502020204030204" pitchFamily="34" charset="0"/>
                </a:rPr>
                <a:t>5</a:t>
              </a:r>
              <a:endParaRPr kumimoji="0" lang="en-US" sz="2000" b="1" i="0" u="none" strike="noStrike" kern="0" cap="none" spc="0" normalizeH="0" baseline="0" noProof="0" dirty="0">
                <a:ln>
                  <a:noFill/>
                </a:ln>
                <a:solidFill>
                  <a:prstClr val="white"/>
                </a:solidFill>
                <a:effectLst/>
                <a:uLnTx/>
                <a:uFillTx/>
                <a:latin typeface="Calibri" panose="020F0502020204030204" pitchFamily="34" charset="0"/>
              </a:endParaRPr>
            </a:p>
          </p:txBody>
        </p:sp>
        <p:sp>
          <p:nvSpPr>
            <p:cNvPr id="95" name="Rectangle 94"/>
            <p:cNvSpPr/>
            <p:nvPr/>
          </p:nvSpPr>
          <p:spPr>
            <a:xfrm>
              <a:off x="1202792" y="2453525"/>
              <a:ext cx="4297680" cy="369332"/>
            </a:xfrm>
            <a:prstGeom prst="rect">
              <a:avLst/>
            </a:prstGeom>
          </p:spPr>
          <p:txBody>
            <a:bodyPr wrap="square">
              <a:spAutoFit/>
            </a:bodyPr>
            <a:lstStyle/>
            <a:p>
              <a:r>
                <a:rPr lang="en-US" b="1" dirty="0">
                  <a:solidFill>
                    <a:schemeClr val="tx2"/>
                  </a:solidFill>
                  <a:latin typeface="Calibri" panose="020F0502020204030204" pitchFamily="34" charset="0"/>
                </a:rPr>
                <a:t>Land Safe – Transition and OCM</a:t>
              </a:r>
            </a:p>
          </p:txBody>
        </p:sp>
        <p:sp>
          <p:nvSpPr>
            <p:cNvPr id="96" name="Rectangle 95"/>
            <p:cNvSpPr/>
            <p:nvPr/>
          </p:nvSpPr>
          <p:spPr>
            <a:xfrm>
              <a:off x="1202792" y="3234212"/>
              <a:ext cx="4297680" cy="369332"/>
            </a:xfrm>
            <a:prstGeom prst="rect">
              <a:avLst/>
            </a:prstGeom>
          </p:spPr>
          <p:txBody>
            <a:bodyPr wrap="square">
              <a:spAutoFit/>
            </a:bodyPr>
            <a:lstStyle/>
            <a:p>
              <a:r>
                <a:rPr lang="en-US" b="1" dirty="0">
                  <a:solidFill>
                    <a:schemeClr val="tx2"/>
                  </a:solidFill>
                  <a:latin typeface="Calibri" panose="020F0502020204030204" pitchFamily="34" charset="0"/>
                </a:rPr>
                <a:t>Innovation &amp; Advisory</a:t>
              </a:r>
            </a:p>
          </p:txBody>
        </p:sp>
        <p:sp>
          <p:nvSpPr>
            <p:cNvPr id="97" name="Rectangle 96"/>
            <p:cNvSpPr/>
            <p:nvPr/>
          </p:nvSpPr>
          <p:spPr>
            <a:xfrm>
              <a:off x="1202792" y="4014901"/>
              <a:ext cx="1384097" cy="369332"/>
            </a:xfrm>
            <a:prstGeom prst="rect">
              <a:avLst/>
            </a:prstGeom>
          </p:spPr>
          <p:txBody>
            <a:bodyPr wrap="none">
              <a:spAutoFit/>
            </a:bodyPr>
            <a:lstStyle/>
            <a:p>
              <a:pPr lvl="0"/>
              <a:r>
                <a:rPr lang="en-US" b="1" dirty="0">
                  <a:solidFill>
                    <a:schemeClr val="tx2"/>
                  </a:solidFill>
                  <a:latin typeface="Calibri" panose="020F0502020204030204" pitchFamily="34" charset="0"/>
                </a:rPr>
                <a:t>Governance </a:t>
              </a:r>
            </a:p>
          </p:txBody>
        </p:sp>
        <p:sp>
          <p:nvSpPr>
            <p:cNvPr id="98" name="Right Triangle 97"/>
            <p:cNvSpPr/>
            <p:nvPr/>
          </p:nvSpPr>
          <p:spPr>
            <a:xfrm>
              <a:off x="918330" y="1378982"/>
              <a:ext cx="196592" cy="132570"/>
            </a:xfrm>
            <a:prstGeom prst="rtTriangle">
              <a:avLst/>
            </a:prstGeom>
            <a:solidFill>
              <a:srgbClr val="0028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ndParaRPr>
            </a:p>
          </p:txBody>
        </p:sp>
        <p:sp>
          <p:nvSpPr>
            <p:cNvPr id="99" name="Rectangle 98"/>
            <p:cNvSpPr/>
            <p:nvPr/>
          </p:nvSpPr>
          <p:spPr>
            <a:xfrm>
              <a:off x="459617" y="1467361"/>
              <a:ext cx="5562042" cy="662849"/>
            </a:xfrm>
            <a:prstGeom prst="rect">
              <a:avLst/>
            </a:prstGeom>
            <a:solidFill>
              <a:sysClr val="window" lastClr="FFFFFF">
                <a:lumMod val="95000"/>
              </a:sysClr>
            </a:solidFill>
            <a:ln w="12700" cap="flat" cmpd="sng" algn="ctr">
              <a:solidFill>
                <a:sysClr val="window" lastClr="FFFFFF"/>
              </a:solidFill>
              <a:prstDash val="solid"/>
              <a:miter lim="800000"/>
            </a:ln>
            <a:effectLst>
              <a:outerShdw blurRad="165100" dir="21540000" sx="99000" sy="99000" algn="ctr" rotWithShape="0">
                <a:prstClr val="black">
                  <a:alpha val="24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ndParaRPr>
            </a:p>
          </p:txBody>
        </p:sp>
        <p:sp>
          <p:nvSpPr>
            <p:cNvPr id="100" name="Rectangle 99"/>
            <p:cNvSpPr/>
            <p:nvPr/>
          </p:nvSpPr>
          <p:spPr>
            <a:xfrm>
              <a:off x="459616" y="1378982"/>
              <a:ext cx="458714" cy="751228"/>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ndParaRPr>
            </a:p>
          </p:txBody>
        </p:sp>
        <p:sp>
          <p:nvSpPr>
            <p:cNvPr id="101" name="TextBox 100"/>
            <p:cNvSpPr txBox="1"/>
            <p:nvPr/>
          </p:nvSpPr>
          <p:spPr>
            <a:xfrm>
              <a:off x="590677" y="1626741"/>
              <a:ext cx="196591"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b="1" kern="0" dirty="0">
                  <a:solidFill>
                    <a:prstClr val="white"/>
                  </a:solidFill>
                  <a:latin typeface="Calibri" panose="020F0502020204030204" pitchFamily="34" charset="0"/>
                </a:rPr>
                <a:t>2</a:t>
              </a:r>
              <a:endParaRPr kumimoji="0" lang="en-US" sz="2000" b="1" i="0" u="none" strike="noStrike" kern="0" cap="none" spc="0" normalizeH="0" baseline="0" noProof="0" dirty="0">
                <a:ln>
                  <a:noFill/>
                </a:ln>
                <a:solidFill>
                  <a:prstClr val="white"/>
                </a:solidFill>
                <a:effectLst/>
                <a:uLnTx/>
                <a:uFillTx/>
                <a:latin typeface="Calibri" panose="020F0502020204030204" pitchFamily="34" charset="0"/>
              </a:endParaRPr>
            </a:p>
          </p:txBody>
        </p:sp>
        <p:sp>
          <p:nvSpPr>
            <p:cNvPr id="102" name="Rectangle 101"/>
            <p:cNvSpPr/>
            <p:nvPr/>
          </p:nvSpPr>
          <p:spPr>
            <a:xfrm>
              <a:off x="1202790" y="1614119"/>
              <a:ext cx="4297680" cy="369332"/>
            </a:xfrm>
            <a:prstGeom prst="rect">
              <a:avLst/>
            </a:prstGeom>
          </p:spPr>
          <p:txBody>
            <a:bodyPr wrap="square">
              <a:spAutoFit/>
            </a:bodyPr>
            <a:lstStyle/>
            <a:p>
              <a:r>
                <a:rPr lang="en-US" b="1" dirty="0">
                  <a:solidFill>
                    <a:schemeClr val="tx2"/>
                  </a:solidFill>
                  <a:latin typeface="Calibri" panose="020F0502020204030204" pitchFamily="34" charset="0"/>
                </a:rPr>
                <a:t>Technology Services Solution</a:t>
              </a:r>
            </a:p>
          </p:txBody>
        </p:sp>
      </p:grpSp>
    </p:spTree>
    <p:extLst>
      <p:ext uri="{BB962C8B-B14F-4D97-AF65-F5344CB8AC3E}">
        <p14:creationId xmlns:p14="http://schemas.microsoft.com/office/powerpoint/2010/main" val="29828216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027788" y="2685691"/>
            <a:ext cx="2882532" cy="355365"/>
          </a:xfrm>
        </p:spPr>
        <p:txBody>
          <a:bodyPr>
            <a:normAutofit fontScale="90000"/>
          </a:bodyPr>
          <a:lstStyle/>
          <a:p>
            <a:pPr algn="ctr"/>
            <a:r>
              <a:rPr lang="en-US" dirty="0">
                <a:latin typeface="Calibri" panose="020F0502020204030204" pitchFamily="34" charset="0"/>
              </a:rPr>
              <a:t>Modernize and Transform</a:t>
            </a:r>
          </a:p>
        </p:txBody>
      </p:sp>
      <p:grpSp>
        <p:nvGrpSpPr>
          <p:cNvPr id="3" name="Group 2"/>
          <p:cNvGrpSpPr/>
          <p:nvPr/>
        </p:nvGrpSpPr>
        <p:grpSpPr>
          <a:xfrm>
            <a:off x="6027788" y="2541470"/>
            <a:ext cx="2747455" cy="892569"/>
            <a:chOff x="108769" y="2610296"/>
            <a:chExt cx="2747455" cy="892569"/>
          </a:xfrm>
        </p:grpSpPr>
        <p:cxnSp>
          <p:nvCxnSpPr>
            <p:cNvPr id="4" name="Straight Connector 3">
              <a:extLst>
                <a:ext uri="{FF2B5EF4-FFF2-40B4-BE49-F238E27FC236}">
                  <a16:creationId xmlns:a16="http://schemas.microsoft.com/office/drawing/2014/main" id="{3D741469-7E9C-9F47-AA40-308F7A99D4A6}"/>
                </a:ext>
              </a:extLst>
            </p:cNvPr>
            <p:cNvCxnSpPr>
              <a:cxnSpLocks/>
            </p:cNvCxnSpPr>
            <p:nvPr/>
          </p:nvCxnSpPr>
          <p:spPr>
            <a:xfrm>
              <a:off x="108769" y="2610296"/>
              <a:ext cx="2747455" cy="0"/>
            </a:xfrm>
            <a:prstGeom prst="line">
              <a:avLst/>
            </a:prstGeom>
            <a:ln w="25400">
              <a:solidFill>
                <a:srgbClr val="00B14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2A2E148-D59C-5D4C-82EF-2E90E604E923}"/>
                </a:ext>
              </a:extLst>
            </p:cNvPr>
            <p:cNvCxnSpPr>
              <a:cxnSpLocks/>
            </p:cNvCxnSpPr>
            <p:nvPr/>
          </p:nvCxnSpPr>
          <p:spPr>
            <a:xfrm flipV="1">
              <a:off x="108769" y="3500284"/>
              <a:ext cx="2747455" cy="2581"/>
            </a:xfrm>
            <a:prstGeom prst="line">
              <a:avLst/>
            </a:prstGeom>
            <a:ln w="25400">
              <a:solidFill>
                <a:srgbClr val="00B14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07067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0" tIns="0" rIns="0" bIns="0" rtlCol="0" anchor="ctr" anchorCtr="0">
            <a:normAutofit/>
          </a:bodyPr>
          <a:lstStyle/>
          <a:p>
            <a:r>
              <a:rPr lang="en-US" sz="1800" dirty="0"/>
              <a:t>Key Priorities and Drivers for IT 2020 Transformation</a:t>
            </a:r>
          </a:p>
        </p:txBody>
      </p:sp>
      <p:grpSp>
        <p:nvGrpSpPr>
          <p:cNvPr id="70" name="Group 69"/>
          <p:cNvGrpSpPr/>
          <p:nvPr/>
        </p:nvGrpSpPr>
        <p:grpSpPr>
          <a:xfrm>
            <a:off x="1124415" y="613320"/>
            <a:ext cx="6895170" cy="4063195"/>
            <a:chOff x="1167162" y="613320"/>
            <a:chExt cx="6895170" cy="4063195"/>
          </a:xfrm>
        </p:grpSpPr>
        <p:sp>
          <p:nvSpPr>
            <p:cNvPr id="71" name="Freeform 70"/>
            <p:cNvSpPr/>
            <p:nvPr/>
          </p:nvSpPr>
          <p:spPr>
            <a:xfrm>
              <a:off x="1436878" y="1003578"/>
              <a:ext cx="866966" cy="1526024"/>
            </a:xfrm>
            <a:custGeom>
              <a:avLst/>
              <a:gdLst>
                <a:gd name="connsiteX0" fmla="*/ 104775 w 876300"/>
                <a:gd name="connsiteY0" fmla="*/ 2419350 h 2419350"/>
                <a:gd name="connsiteX1" fmla="*/ 400050 w 876300"/>
                <a:gd name="connsiteY1" fmla="*/ 2419350 h 2419350"/>
                <a:gd name="connsiteX2" fmla="*/ 704850 w 876300"/>
                <a:gd name="connsiteY2" fmla="*/ 933450 h 2419350"/>
                <a:gd name="connsiteX3" fmla="*/ 838200 w 876300"/>
                <a:gd name="connsiteY3" fmla="*/ 990600 h 2419350"/>
                <a:gd name="connsiteX4" fmla="*/ 876300 w 876300"/>
                <a:gd name="connsiteY4" fmla="*/ 0 h 2419350"/>
                <a:gd name="connsiteX5" fmla="*/ 0 w 876300"/>
                <a:gd name="connsiteY5" fmla="*/ 419100 h 2419350"/>
                <a:gd name="connsiteX6" fmla="*/ 85725 w 876300"/>
                <a:gd name="connsiteY6" fmla="*/ 504825 h 2419350"/>
                <a:gd name="connsiteX7" fmla="*/ 104775 w 876300"/>
                <a:gd name="connsiteY7" fmla="*/ 2419350 h 2419350"/>
                <a:gd name="connsiteX0" fmla="*/ 228660 w 1000185"/>
                <a:gd name="connsiteY0" fmla="*/ 2419350 h 2419350"/>
                <a:gd name="connsiteX1" fmla="*/ 523935 w 1000185"/>
                <a:gd name="connsiteY1" fmla="*/ 2419350 h 2419350"/>
                <a:gd name="connsiteX2" fmla="*/ 828735 w 1000185"/>
                <a:gd name="connsiteY2" fmla="*/ 933450 h 2419350"/>
                <a:gd name="connsiteX3" fmla="*/ 962085 w 1000185"/>
                <a:gd name="connsiteY3" fmla="*/ 990600 h 2419350"/>
                <a:gd name="connsiteX4" fmla="*/ 1000185 w 1000185"/>
                <a:gd name="connsiteY4" fmla="*/ 0 h 2419350"/>
                <a:gd name="connsiteX5" fmla="*/ 123885 w 1000185"/>
                <a:gd name="connsiteY5" fmla="*/ 419100 h 2419350"/>
                <a:gd name="connsiteX6" fmla="*/ 209610 w 1000185"/>
                <a:gd name="connsiteY6" fmla="*/ 504825 h 2419350"/>
                <a:gd name="connsiteX7" fmla="*/ 228660 w 1000185"/>
                <a:gd name="connsiteY7" fmla="*/ 2419350 h 2419350"/>
                <a:gd name="connsiteX0" fmla="*/ 245876 w 1017401"/>
                <a:gd name="connsiteY0" fmla="*/ 2419350 h 2419350"/>
                <a:gd name="connsiteX1" fmla="*/ 541151 w 1017401"/>
                <a:gd name="connsiteY1" fmla="*/ 2419350 h 2419350"/>
                <a:gd name="connsiteX2" fmla="*/ 845951 w 1017401"/>
                <a:gd name="connsiteY2" fmla="*/ 933450 h 2419350"/>
                <a:gd name="connsiteX3" fmla="*/ 979301 w 1017401"/>
                <a:gd name="connsiteY3" fmla="*/ 990600 h 2419350"/>
                <a:gd name="connsiteX4" fmla="*/ 1017401 w 1017401"/>
                <a:gd name="connsiteY4" fmla="*/ 0 h 2419350"/>
                <a:gd name="connsiteX5" fmla="*/ 141101 w 1017401"/>
                <a:gd name="connsiteY5" fmla="*/ 419100 h 2419350"/>
                <a:gd name="connsiteX6" fmla="*/ 226826 w 1017401"/>
                <a:gd name="connsiteY6" fmla="*/ 504825 h 2419350"/>
                <a:gd name="connsiteX7" fmla="*/ 245876 w 1017401"/>
                <a:gd name="connsiteY7" fmla="*/ 2419350 h 2419350"/>
                <a:gd name="connsiteX0" fmla="*/ 245876 w 1017401"/>
                <a:gd name="connsiteY0" fmla="*/ 2419350 h 2419350"/>
                <a:gd name="connsiteX1" fmla="*/ 541151 w 1017401"/>
                <a:gd name="connsiteY1" fmla="*/ 2419350 h 2419350"/>
                <a:gd name="connsiteX2" fmla="*/ 845951 w 1017401"/>
                <a:gd name="connsiteY2" fmla="*/ 933450 h 2419350"/>
                <a:gd name="connsiteX3" fmla="*/ 979301 w 1017401"/>
                <a:gd name="connsiteY3" fmla="*/ 990600 h 2419350"/>
                <a:gd name="connsiteX4" fmla="*/ 1017401 w 1017401"/>
                <a:gd name="connsiteY4" fmla="*/ 0 h 2419350"/>
                <a:gd name="connsiteX5" fmla="*/ 141101 w 1017401"/>
                <a:gd name="connsiteY5" fmla="*/ 419100 h 2419350"/>
                <a:gd name="connsiteX6" fmla="*/ 226826 w 1017401"/>
                <a:gd name="connsiteY6" fmla="*/ 504825 h 2419350"/>
                <a:gd name="connsiteX7" fmla="*/ 245876 w 1017401"/>
                <a:gd name="connsiteY7" fmla="*/ 2419350 h 2419350"/>
                <a:gd name="connsiteX0" fmla="*/ 245876 w 1017401"/>
                <a:gd name="connsiteY0" fmla="*/ 2419350 h 2419350"/>
                <a:gd name="connsiteX1" fmla="*/ 541151 w 1017401"/>
                <a:gd name="connsiteY1" fmla="*/ 2419350 h 2419350"/>
                <a:gd name="connsiteX2" fmla="*/ 845951 w 1017401"/>
                <a:gd name="connsiteY2" fmla="*/ 933450 h 2419350"/>
                <a:gd name="connsiteX3" fmla="*/ 979301 w 1017401"/>
                <a:gd name="connsiteY3" fmla="*/ 990600 h 2419350"/>
                <a:gd name="connsiteX4" fmla="*/ 1017401 w 1017401"/>
                <a:gd name="connsiteY4" fmla="*/ 0 h 2419350"/>
                <a:gd name="connsiteX5" fmla="*/ 141101 w 1017401"/>
                <a:gd name="connsiteY5" fmla="*/ 419100 h 2419350"/>
                <a:gd name="connsiteX6" fmla="*/ 226826 w 1017401"/>
                <a:gd name="connsiteY6" fmla="*/ 504825 h 2419350"/>
                <a:gd name="connsiteX7" fmla="*/ 245876 w 1017401"/>
                <a:gd name="connsiteY7" fmla="*/ 2419350 h 241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401" h="2419350">
                  <a:moveTo>
                    <a:pt x="245876" y="2419350"/>
                  </a:moveTo>
                  <a:lnTo>
                    <a:pt x="541151" y="2419350"/>
                  </a:lnTo>
                  <a:cubicBezTo>
                    <a:pt x="314138" y="1557337"/>
                    <a:pt x="677676" y="1119187"/>
                    <a:pt x="845951" y="933450"/>
                  </a:cubicBezTo>
                  <a:lnTo>
                    <a:pt x="979301" y="990600"/>
                  </a:lnTo>
                  <a:lnTo>
                    <a:pt x="1017401" y="0"/>
                  </a:lnTo>
                  <a:lnTo>
                    <a:pt x="141101" y="419100"/>
                  </a:lnTo>
                  <a:lnTo>
                    <a:pt x="226826" y="504825"/>
                  </a:lnTo>
                  <a:cubicBezTo>
                    <a:pt x="161739" y="695325"/>
                    <a:pt x="-260536" y="1290638"/>
                    <a:pt x="245876" y="2419350"/>
                  </a:cubicBezTo>
                  <a:close/>
                </a:path>
              </a:pathLst>
            </a:custGeom>
            <a:gradFill flip="none" rotWithShape="1">
              <a:gsLst>
                <a:gs pos="0">
                  <a:srgbClr val="E61F22">
                    <a:shade val="30000"/>
                    <a:satMod val="115000"/>
                  </a:srgbClr>
                </a:gs>
                <a:gs pos="50000">
                  <a:srgbClr val="E61F22">
                    <a:shade val="67500"/>
                    <a:satMod val="115000"/>
                  </a:srgbClr>
                </a:gs>
                <a:gs pos="100000">
                  <a:srgbClr val="E61F22">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72" name="Freeform 71"/>
            <p:cNvSpPr/>
            <p:nvPr/>
          </p:nvSpPr>
          <p:spPr>
            <a:xfrm rot="2945190">
              <a:off x="2766770" y="975104"/>
              <a:ext cx="641734" cy="2061620"/>
            </a:xfrm>
            <a:custGeom>
              <a:avLst/>
              <a:gdLst>
                <a:gd name="connsiteX0" fmla="*/ 104775 w 876300"/>
                <a:gd name="connsiteY0" fmla="*/ 2419350 h 2419350"/>
                <a:gd name="connsiteX1" fmla="*/ 400050 w 876300"/>
                <a:gd name="connsiteY1" fmla="*/ 2419350 h 2419350"/>
                <a:gd name="connsiteX2" fmla="*/ 704850 w 876300"/>
                <a:gd name="connsiteY2" fmla="*/ 933450 h 2419350"/>
                <a:gd name="connsiteX3" fmla="*/ 838200 w 876300"/>
                <a:gd name="connsiteY3" fmla="*/ 990600 h 2419350"/>
                <a:gd name="connsiteX4" fmla="*/ 876300 w 876300"/>
                <a:gd name="connsiteY4" fmla="*/ 0 h 2419350"/>
                <a:gd name="connsiteX5" fmla="*/ 0 w 876300"/>
                <a:gd name="connsiteY5" fmla="*/ 419100 h 2419350"/>
                <a:gd name="connsiteX6" fmla="*/ 85725 w 876300"/>
                <a:gd name="connsiteY6" fmla="*/ 504825 h 2419350"/>
                <a:gd name="connsiteX7" fmla="*/ 104775 w 876300"/>
                <a:gd name="connsiteY7" fmla="*/ 2419350 h 2419350"/>
                <a:gd name="connsiteX0" fmla="*/ 228660 w 1000185"/>
                <a:gd name="connsiteY0" fmla="*/ 2419350 h 2419350"/>
                <a:gd name="connsiteX1" fmla="*/ 523935 w 1000185"/>
                <a:gd name="connsiteY1" fmla="*/ 2419350 h 2419350"/>
                <a:gd name="connsiteX2" fmla="*/ 828735 w 1000185"/>
                <a:gd name="connsiteY2" fmla="*/ 933450 h 2419350"/>
                <a:gd name="connsiteX3" fmla="*/ 962085 w 1000185"/>
                <a:gd name="connsiteY3" fmla="*/ 990600 h 2419350"/>
                <a:gd name="connsiteX4" fmla="*/ 1000185 w 1000185"/>
                <a:gd name="connsiteY4" fmla="*/ 0 h 2419350"/>
                <a:gd name="connsiteX5" fmla="*/ 123885 w 1000185"/>
                <a:gd name="connsiteY5" fmla="*/ 419100 h 2419350"/>
                <a:gd name="connsiteX6" fmla="*/ 209610 w 1000185"/>
                <a:gd name="connsiteY6" fmla="*/ 504825 h 2419350"/>
                <a:gd name="connsiteX7" fmla="*/ 228660 w 1000185"/>
                <a:gd name="connsiteY7" fmla="*/ 2419350 h 2419350"/>
                <a:gd name="connsiteX0" fmla="*/ 245876 w 1017401"/>
                <a:gd name="connsiteY0" fmla="*/ 2419350 h 2419350"/>
                <a:gd name="connsiteX1" fmla="*/ 541151 w 1017401"/>
                <a:gd name="connsiteY1" fmla="*/ 2419350 h 2419350"/>
                <a:gd name="connsiteX2" fmla="*/ 845951 w 1017401"/>
                <a:gd name="connsiteY2" fmla="*/ 933450 h 2419350"/>
                <a:gd name="connsiteX3" fmla="*/ 979301 w 1017401"/>
                <a:gd name="connsiteY3" fmla="*/ 990600 h 2419350"/>
                <a:gd name="connsiteX4" fmla="*/ 1017401 w 1017401"/>
                <a:gd name="connsiteY4" fmla="*/ 0 h 2419350"/>
                <a:gd name="connsiteX5" fmla="*/ 141101 w 1017401"/>
                <a:gd name="connsiteY5" fmla="*/ 419100 h 2419350"/>
                <a:gd name="connsiteX6" fmla="*/ 226826 w 1017401"/>
                <a:gd name="connsiteY6" fmla="*/ 504825 h 2419350"/>
                <a:gd name="connsiteX7" fmla="*/ 245876 w 1017401"/>
                <a:gd name="connsiteY7" fmla="*/ 2419350 h 2419350"/>
                <a:gd name="connsiteX0" fmla="*/ 245876 w 1017401"/>
                <a:gd name="connsiteY0" fmla="*/ 2419350 h 2419350"/>
                <a:gd name="connsiteX1" fmla="*/ 541151 w 1017401"/>
                <a:gd name="connsiteY1" fmla="*/ 2419350 h 2419350"/>
                <a:gd name="connsiteX2" fmla="*/ 845951 w 1017401"/>
                <a:gd name="connsiteY2" fmla="*/ 933450 h 2419350"/>
                <a:gd name="connsiteX3" fmla="*/ 979301 w 1017401"/>
                <a:gd name="connsiteY3" fmla="*/ 990600 h 2419350"/>
                <a:gd name="connsiteX4" fmla="*/ 1017401 w 1017401"/>
                <a:gd name="connsiteY4" fmla="*/ 0 h 2419350"/>
                <a:gd name="connsiteX5" fmla="*/ 141101 w 1017401"/>
                <a:gd name="connsiteY5" fmla="*/ 419100 h 2419350"/>
                <a:gd name="connsiteX6" fmla="*/ 226826 w 1017401"/>
                <a:gd name="connsiteY6" fmla="*/ 504825 h 2419350"/>
                <a:gd name="connsiteX7" fmla="*/ 245876 w 1017401"/>
                <a:gd name="connsiteY7" fmla="*/ 2419350 h 2419350"/>
                <a:gd name="connsiteX0" fmla="*/ 245876 w 1017401"/>
                <a:gd name="connsiteY0" fmla="*/ 2419350 h 2419350"/>
                <a:gd name="connsiteX1" fmla="*/ 541151 w 1017401"/>
                <a:gd name="connsiteY1" fmla="*/ 2419350 h 2419350"/>
                <a:gd name="connsiteX2" fmla="*/ 845951 w 1017401"/>
                <a:gd name="connsiteY2" fmla="*/ 933450 h 2419350"/>
                <a:gd name="connsiteX3" fmla="*/ 979301 w 1017401"/>
                <a:gd name="connsiteY3" fmla="*/ 990600 h 2419350"/>
                <a:gd name="connsiteX4" fmla="*/ 1017401 w 1017401"/>
                <a:gd name="connsiteY4" fmla="*/ 0 h 2419350"/>
                <a:gd name="connsiteX5" fmla="*/ 141101 w 1017401"/>
                <a:gd name="connsiteY5" fmla="*/ 419100 h 2419350"/>
                <a:gd name="connsiteX6" fmla="*/ 226826 w 1017401"/>
                <a:gd name="connsiteY6" fmla="*/ 504825 h 2419350"/>
                <a:gd name="connsiteX7" fmla="*/ 245876 w 1017401"/>
                <a:gd name="connsiteY7" fmla="*/ 2419350 h 241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401" h="2419350">
                  <a:moveTo>
                    <a:pt x="245876" y="2419350"/>
                  </a:moveTo>
                  <a:lnTo>
                    <a:pt x="541151" y="2419350"/>
                  </a:lnTo>
                  <a:cubicBezTo>
                    <a:pt x="314138" y="1557337"/>
                    <a:pt x="677676" y="1119187"/>
                    <a:pt x="845951" y="933450"/>
                  </a:cubicBezTo>
                  <a:lnTo>
                    <a:pt x="979301" y="990600"/>
                  </a:lnTo>
                  <a:lnTo>
                    <a:pt x="1017401" y="0"/>
                  </a:lnTo>
                  <a:lnTo>
                    <a:pt x="141101" y="419100"/>
                  </a:lnTo>
                  <a:lnTo>
                    <a:pt x="226826" y="504825"/>
                  </a:lnTo>
                  <a:cubicBezTo>
                    <a:pt x="161739" y="695325"/>
                    <a:pt x="-260536" y="1290638"/>
                    <a:pt x="245876" y="2419350"/>
                  </a:cubicBezTo>
                  <a:close/>
                </a:path>
              </a:pathLst>
            </a:custGeom>
            <a:gradFill flip="none" rotWithShape="1">
              <a:gsLst>
                <a:gs pos="0">
                  <a:srgbClr val="58595B">
                    <a:shade val="30000"/>
                    <a:satMod val="115000"/>
                  </a:srgbClr>
                </a:gs>
                <a:gs pos="50000">
                  <a:srgbClr val="58595B">
                    <a:shade val="67500"/>
                    <a:satMod val="115000"/>
                  </a:srgbClr>
                </a:gs>
                <a:gs pos="100000">
                  <a:srgbClr val="58595B">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73" name="Freeform 72"/>
            <p:cNvSpPr/>
            <p:nvPr/>
          </p:nvSpPr>
          <p:spPr>
            <a:xfrm rot="5400000">
              <a:off x="3591335" y="1579340"/>
              <a:ext cx="641734" cy="2061620"/>
            </a:xfrm>
            <a:custGeom>
              <a:avLst/>
              <a:gdLst>
                <a:gd name="connsiteX0" fmla="*/ 104775 w 876300"/>
                <a:gd name="connsiteY0" fmla="*/ 2419350 h 2419350"/>
                <a:gd name="connsiteX1" fmla="*/ 400050 w 876300"/>
                <a:gd name="connsiteY1" fmla="*/ 2419350 h 2419350"/>
                <a:gd name="connsiteX2" fmla="*/ 704850 w 876300"/>
                <a:gd name="connsiteY2" fmla="*/ 933450 h 2419350"/>
                <a:gd name="connsiteX3" fmla="*/ 838200 w 876300"/>
                <a:gd name="connsiteY3" fmla="*/ 990600 h 2419350"/>
                <a:gd name="connsiteX4" fmla="*/ 876300 w 876300"/>
                <a:gd name="connsiteY4" fmla="*/ 0 h 2419350"/>
                <a:gd name="connsiteX5" fmla="*/ 0 w 876300"/>
                <a:gd name="connsiteY5" fmla="*/ 419100 h 2419350"/>
                <a:gd name="connsiteX6" fmla="*/ 85725 w 876300"/>
                <a:gd name="connsiteY6" fmla="*/ 504825 h 2419350"/>
                <a:gd name="connsiteX7" fmla="*/ 104775 w 876300"/>
                <a:gd name="connsiteY7" fmla="*/ 2419350 h 2419350"/>
                <a:gd name="connsiteX0" fmla="*/ 228660 w 1000185"/>
                <a:gd name="connsiteY0" fmla="*/ 2419350 h 2419350"/>
                <a:gd name="connsiteX1" fmla="*/ 523935 w 1000185"/>
                <a:gd name="connsiteY1" fmla="*/ 2419350 h 2419350"/>
                <a:gd name="connsiteX2" fmla="*/ 828735 w 1000185"/>
                <a:gd name="connsiteY2" fmla="*/ 933450 h 2419350"/>
                <a:gd name="connsiteX3" fmla="*/ 962085 w 1000185"/>
                <a:gd name="connsiteY3" fmla="*/ 990600 h 2419350"/>
                <a:gd name="connsiteX4" fmla="*/ 1000185 w 1000185"/>
                <a:gd name="connsiteY4" fmla="*/ 0 h 2419350"/>
                <a:gd name="connsiteX5" fmla="*/ 123885 w 1000185"/>
                <a:gd name="connsiteY5" fmla="*/ 419100 h 2419350"/>
                <a:gd name="connsiteX6" fmla="*/ 209610 w 1000185"/>
                <a:gd name="connsiteY6" fmla="*/ 504825 h 2419350"/>
                <a:gd name="connsiteX7" fmla="*/ 228660 w 1000185"/>
                <a:gd name="connsiteY7" fmla="*/ 2419350 h 2419350"/>
                <a:gd name="connsiteX0" fmla="*/ 245876 w 1017401"/>
                <a:gd name="connsiteY0" fmla="*/ 2419350 h 2419350"/>
                <a:gd name="connsiteX1" fmla="*/ 541151 w 1017401"/>
                <a:gd name="connsiteY1" fmla="*/ 2419350 h 2419350"/>
                <a:gd name="connsiteX2" fmla="*/ 845951 w 1017401"/>
                <a:gd name="connsiteY2" fmla="*/ 933450 h 2419350"/>
                <a:gd name="connsiteX3" fmla="*/ 979301 w 1017401"/>
                <a:gd name="connsiteY3" fmla="*/ 990600 h 2419350"/>
                <a:gd name="connsiteX4" fmla="*/ 1017401 w 1017401"/>
                <a:gd name="connsiteY4" fmla="*/ 0 h 2419350"/>
                <a:gd name="connsiteX5" fmla="*/ 141101 w 1017401"/>
                <a:gd name="connsiteY5" fmla="*/ 419100 h 2419350"/>
                <a:gd name="connsiteX6" fmla="*/ 226826 w 1017401"/>
                <a:gd name="connsiteY6" fmla="*/ 504825 h 2419350"/>
                <a:gd name="connsiteX7" fmla="*/ 245876 w 1017401"/>
                <a:gd name="connsiteY7" fmla="*/ 2419350 h 2419350"/>
                <a:gd name="connsiteX0" fmla="*/ 245876 w 1017401"/>
                <a:gd name="connsiteY0" fmla="*/ 2419350 h 2419350"/>
                <a:gd name="connsiteX1" fmla="*/ 541151 w 1017401"/>
                <a:gd name="connsiteY1" fmla="*/ 2419350 h 2419350"/>
                <a:gd name="connsiteX2" fmla="*/ 845951 w 1017401"/>
                <a:gd name="connsiteY2" fmla="*/ 933450 h 2419350"/>
                <a:gd name="connsiteX3" fmla="*/ 979301 w 1017401"/>
                <a:gd name="connsiteY3" fmla="*/ 990600 h 2419350"/>
                <a:gd name="connsiteX4" fmla="*/ 1017401 w 1017401"/>
                <a:gd name="connsiteY4" fmla="*/ 0 h 2419350"/>
                <a:gd name="connsiteX5" fmla="*/ 141101 w 1017401"/>
                <a:gd name="connsiteY5" fmla="*/ 419100 h 2419350"/>
                <a:gd name="connsiteX6" fmla="*/ 226826 w 1017401"/>
                <a:gd name="connsiteY6" fmla="*/ 504825 h 2419350"/>
                <a:gd name="connsiteX7" fmla="*/ 245876 w 1017401"/>
                <a:gd name="connsiteY7" fmla="*/ 2419350 h 2419350"/>
                <a:gd name="connsiteX0" fmla="*/ 245876 w 1017401"/>
                <a:gd name="connsiteY0" fmla="*/ 2419350 h 2419350"/>
                <a:gd name="connsiteX1" fmla="*/ 541151 w 1017401"/>
                <a:gd name="connsiteY1" fmla="*/ 2419350 h 2419350"/>
                <a:gd name="connsiteX2" fmla="*/ 845951 w 1017401"/>
                <a:gd name="connsiteY2" fmla="*/ 933450 h 2419350"/>
                <a:gd name="connsiteX3" fmla="*/ 979301 w 1017401"/>
                <a:gd name="connsiteY3" fmla="*/ 990600 h 2419350"/>
                <a:gd name="connsiteX4" fmla="*/ 1017401 w 1017401"/>
                <a:gd name="connsiteY4" fmla="*/ 0 h 2419350"/>
                <a:gd name="connsiteX5" fmla="*/ 141101 w 1017401"/>
                <a:gd name="connsiteY5" fmla="*/ 419100 h 2419350"/>
                <a:gd name="connsiteX6" fmla="*/ 226826 w 1017401"/>
                <a:gd name="connsiteY6" fmla="*/ 504825 h 2419350"/>
                <a:gd name="connsiteX7" fmla="*/ 245876 w 1017401"/>
                <a:gd name="connsiteY7" fmla="*/ 2419350 h 241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401" h="2419350">
                  <a:moveTo>
                    <a:pt x="245876" y="2419350"/>
                  </a:moveTo>
                  <a:lnTo>
                    <a:pt x="541151" y="2419350"/>
                  </a:lnTo>
                  <a:cubicBezTo>
                    <a:pt x="314138" y="1557337"/>
                    <a:pt x="677676" y="1119187"/>
                    <a:pt x="845951" y="933450"/>
                  </a:cubicBezTo>
                  <a:lnTo>
                    <a:pt x="979301" y="990600"/>
                  </a:lnTo>
                  <a:lnTo>
                    <a:pt x="1017401" y="0"/>
                  </a:lnTo>
                  <a:lnTo>
                    <a:pt x="141101" y="419100"/>
                  </a:lnTo>
                  <a:lnTo>
                    <a:pt x="226826" y="504825"/>
                  </a:lnTo>
                  <a:cubicBezTo>
                    <a:pt x="161739" y="695325"/>
                    <a:pt x="-260536" y="1290638"/>
                    <a:pt x="245876" y="241935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74" name="Freeform 73"/>
            <p:cNvSpPr/>
            <p:nvPr/>
          </p:nvSpPr>
          <p:spPr>
            <a:xfrm rot="7523838">
              <a:off x="3664017" y="2366556"/>
              <a:ext cx="641734" cy="2061620"/>
            </a:xfrm>
            <a:custGeom>
              <a:avLst/>
              <a:gdLst>
                <a:gd name="connsiteX0" fmla="*/ 104775 w 876300"/>
                <a:gd name="connsiteY0" fmla="*/ 2419350 h 2419350"/>
                <a:gd name="connsiteX1" fmla="*/ 400050 w 876300"/>
                <a:gd name="connsiteY1" fmla="*/ 2419350 h 2419350"/>
                <a:gd name="connsiteX2" fmla="*/ 704850 w 876300"/>
                <a:gd name="connsiteY2" fmla="*/ 933450 h 2419350"/>
                <a:gd name="connsiteX3" fmla="*/ 838200 w 876300"/>
                <a:gd name="connsiteY3" fmla="*/ 990600 h 2419350"/>
                <a:gd name="connsiteX4" fmla="*/ 876300 w 876300"/>
                <a:gd name="connsiteY4" fmla="*/ 0 h 2419350"/>
                <a:gd name="connsiteX5" fmla="*/ 0 w 876300"/>
                <a:gd name="connsiteY5" fmla="*/ 419100 h 2419350"/>
                <a:gd name="connsiteX6" fmla="*/ 85725 w 876300"/>
                <a:gd name="connsiteY6" fmla="*/ 504825 h 2419350"/>
                <a:gd name="connsiteX7" fmla="*/ 104775 w 876300"/>
                <a:gd name="connsiteY7" fmla="*/ 2419350 h 2419350"/>
                <a:gd name="connsiteX0" fmla="*/ 228660 w 1000185"/>
                <a:gd name="connsiteY0" fmla="*/ 2419350 h 2419350"/>
                <a:gd name="connsiteX1" fmla="*/ 523935 w 1000185"/>
                <a:gd name="connsiteY1" fmla="*/ 2419350 h 2419350"/>
                <a:gd name="connsiteX2" fmla="*/ 828735 w 1000185"/>
                <a:gd name="connsiteY2" fmla="*/ 933450 h 2419350"/>
                <a:gd name="connsiteX3" fmla="*/ 962085 w 1000185"/>
                <a:gd name="connsiteY3" fmla="*/ 990600 h 2419350"/>
                <a:gd name="connsiteX4" fmla="*/ 1000185 w 1000185"/>
                <a:gd name="connsiteY4" fmla="*/ 0 h 2419350"/>
                <a:gd name="connsiteX5" fmla="*/ 123885 w 1000185"/>
                <a:gd name="connsiteY5" fmla="*/ 419100 h 2419350"/>
                <a:gd name="connsiteX6" fmla="*/ 209610 w 1000185"/>
                <a:gd name="connsiteY6" fmla="*/ 504825 h 2419350"/>
                <a:gd name="connsiteX7" fmla="*/ 228660 w 1000185"/>
                <a:gd name="connsiteY7" fmla="*/ 2419350 h 2419350"/>
                <a:gd name="connsiteX0" fmla="*/ 245876 w 1017401"/>
                <a:gd name="connsiteY0" fmla="*/ 2419350 h 2419350"/>
                <a:gd name="connsiteX1" fmla="*/ 541151 w 1017401"/>
                <a:gd name="connsiteY1" fmla="*/ 2419350 h 2419350"/>
                <a:gd name="connsiteX2" fmla="*/ 845951 w 1017401"/>
                <a:gd name="connsiteY2" fmla="*/ 933450 h 2419350"/>
                <a:gd name="connsiteX3" fmla="*/ 979301 w 1017401"/>
                <a:gd name="connsiteY3" fmla="*/ 990600 h 2419350"/>
                <a:gd name="connsiteX4" fmla="*/ 1017401 w 1017401"/>
                <a:gd name="connsiteY4" fmla="*/ 0 h 2419350"/>
                <a:gd name="connsiteX5" fmla="*/ 141101 w 1017401"/>
                <a:gd name="connsiteY5" fmla="*/ 419100 h 2419350"/>
                <a:gd name="connsiteX6" fmla="*/ 226826 w 1017401"/>
                <a:gd name="connsiteY6" fmla="*/ 504825 h 2419350"/>
                <a:gd name="connsiteX7" fmla="*/ 245876 w 1017401"/>
                <a:gd name="connsiteY7" fmla="*/ 2419350 h 2419350"/>
                <a:gd name="connsiteX0" fmla="*/ 245876 w 1017401"/>
                <a:gd name="connsiteY0" fmla="*/ 2419350 h 2419350"/>
                <a:gd name="connsiteX1" fmla="*/ 541151 w 1017401"/>
                <a:gd name="connsiteY1" fmla="*/ 2419350 h 2419350"/>
                <a:gd name="connsiteX2" fmla="*/ 845951 w 1017401"/>
                <a:gd name="connsiteY2" fmla="*/ 933450 h 2419350"/>
                <a:gd name="connsiteX3" fmla="*/ 979301 w 1017401"/>
                <a:gd name="connsiteY3" fmla="*/ 990600 h 2419350"/>
                <a:gd name="connsiteX4" fmla="*/ 1017401 w 1017401"/>
                <a:gd name="connsiteY4" fmla="*/ 0 h 2419350"/>
                <a:gd name="connsiteX5" fmla="*/ 141101 w 1017401"/>
                <a:gd name="connsiteY5" fmla="*/ 419100 h 2419350"/>
                <a:gd name="connsiteX6" fmla="*/ 226826 w 1017401"/>
                <a:gd name="connsiteY6" fmla="*/ 504825 h 2419350"/>
                <a:gd name="connsiteX7" fmla="*/ 245876 w 1017401"/>
                <a:gd name="connsiteY7" fmla="*/ 2419350 h 2419350"/>
                <a:gd name="connsiteX0" fmla="*/ 245876 w 1017401"/>
                <a:gd name="connsiteY0" fmla="*/ 2419350 h 2419350"/>
                <a:gd name="connsiteX1" fmla="*/ 541151 w 1017401"/>
                <a:gd name="connsiteY1" fmla="*/ 2419350 h 2419350"/>
                <a:gd name="connsiteX2" fmla="*/ 845951 w 1017401"/>
                <a:gd name="connsiteY2" fmla="*/ 933450 h 2419350"/>
                <a:gd name="connsiteX3" fmla="*/ 979301 w 1017401"/>
                <a:gd name="connsiteY3" fmla="*/ 990600 h 2419350"/>
                <a:gd name="connsiteX4" fmla="*/ 1017401 w 1017401"/>
                <a:gd name="connsiteY4" fmla="*/ 0 h 2419350"/>
                <a:gd name="connsiteX5" fmla="*/ 141101 w 1017401"/>
                <a:gd name="connsiteY5" fmla="*/ 419100 h 2419350"/>
                <a:gd name="connsiteX6" fmla="*/ 226826 w 1017401"/>
                <a:gd name="connsiteY6" fmla="*/ 504825 h 2419350"/>
                <a:gd name="connsiteX7" fmla="*/ 245876 w 1017401"/>
                <a:gd name="connsiteY7" fmla="*/ 2419350 h 241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401" h="2419350">
                  <a:moveTo>
                    <a:pt x="245876" y="2419350"/>
                  </a:moveTo>
                  <a:lnTo>
                    <a:pt x="541151" y="2419350"/>
                  </a:lnTo>
                  <a:cubicBezTo>
                    <a:pt x="314138" y="1557337"/>
                    <a:pt x="677676" y="1119187"/>
                    <a:pt x="845951" y="933450"/>
                  </a:cubicBezTo>
                  <a:lnTo>
                    <a:pt x="979301" y="990600"/>
                  </a:lnTo>
                  <a:lnTo>
                    <a:pt x="1017401" y="0"/>
                  </a:lnTo>
                  <a:lnTo>
                    <a:pt x="141101" y="419100"/>
                  </a:lnTo>
                  <a:lnTo>
                    <a:pt x="226826" y="504825"/>
                  </a:lnTo>
                  <a:cubicBezTo>
                    <a:pt x="161739" y="695325"/>
                    <a:pt x="-260536" y="1290638"/>
                    <a:pt x="245876" y="241935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75" name="Oval 74"/>
            <p:cNvSpPr/>
            <p:nvPr/>
          </p:nvSpPr>
          <p:spPr>
            <a:xfrm>
              <a:off x="1167162" y="2299615"/>
              <a:ext cx="2207718" cy="1634166"/>
            </a:xfrm>
            <a:prstGeom prst="ellipse">
              <a:avLst/>
            </a:prstGeom>
            <a:solidFill>
              <a:schemeClr val="bg1">
                <a:lumMod val="50000"/>
              </a:schemeClr>
            </a:solidFill>
            <a:ln w="19050">
              <a:solidFill>
                <a:schemeClr val="bg1">
                  <a:lumMod val="95000"/>
                </a:schemeClr>
              </a:solidFill>
            </a:ln>
            <a:effectLst>
              <a:outerShdw blurRad="254000" dist="889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76" name="Oval 75"/>
            <p:cNvSpPr/>
            <p:nvPr/>
          </p:nvSpPr>
          <p:spPr>
            <a:xfrm>
              <a:off x="1280793" y="2383726"/>
              <a:ext cx="1980456" cy="1465946"/>
            </a:xfrm>
            <a:prstGeom prst="ellipse">
              <a:avLst/>
            </a:prstGeom>
            <a:solidFill>
              <a:schemeClr val="bg1">
                <a:alpha val="54000"/>
              </a:schemeClr>
            </a:solidFill>
            <a:ln w="19050">
              <a:solidFill>
                <a:schemeClr val="bg1"/>
              </a:solidFill>
            </a:ln>
            <a:effectLst>
              <a:outerShdw blurRad="2286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2"/>
                  </a:solidFill>
                  <a:latin typeface="Calibri" panose="020F0502020204030204" pitchFamily="34" charset="0"/>
                </a:rPr>
                <a:t>Factors influencing Application Development and Transformation Approach</a:t>
              </a:r>
            </a:p>
          </p:txBody>
        </p:sp>
        <p:sp>
          <p:nvSpPr>
            <p:cNvPr id="77" name="TextBox 76"/>
            <p:cNvSpPr txBox="1"/>
            <p:nvPr/>
          </p:nvSpPr>
          <p:spPr>
            <a:xfrm>
              <a:off x="4150515" y="3603757"/>
              <a:ext cx="467831" cy="338554"/>
            </a:xfrm>
            <a:prstGeom prst="rect">
              <a:avLst/>
            </a:prstGeom>
            <a:noFill/>
          </p:spPr>
          <p:txBody>
            <a:bodyPr wrap="square" rtlCol="0">
              <a:spAutoFit/>
            </a:bodyPr>
            <a:lstStyle/>
            <a:p>
              <a:pPr algn="ctr"/>
              <a:r>
                <a:rPr lang="en-US" sz="1600" b="1" dirty="0">
                  <a:solidFill>
                    <a:schemeClr val="bg1"/>
                  </a:solidFill>
                  <a:latin typeface="Calibri" panose="020F0502020204030204" pitchFamily="34" charset="0"/>
                </a:rPr>
                <a:t>04</a:t>
              </a:r>
            </a:p>
          </p:txBody>
        </p:sp>
        <p:sp>
          <p:nvSpPr>
            <p:cNvPr id="78" name="TextBox 77"/>
            <p:cNvSpPr txBox="1"/>
            <p:nvPr/>
          </p:nvSpPr>
          <p:spPr>
            <a:xfrm>
              <a:off x="4255855" y="2508557"/>
              <a:ext cx="467831" cy="338554"/>
            </a:xfrm>
            <a:prstGeom prst="rect">
              <a:avLst/>
            </a:prstGeom>
            <a:noFill/>
          </p:spPr>
          <p:txBody>
            <a:bodyPr wrap="square" rtlCol="0">
              <a:spAutoFit/>
            </a:bodyPr>
            <a:lstStyle/>
            <a:p>
              <a:pPr algn="ctr"/>
              <a:r>
                <a:rPr lang="en-US" sz="1600" b="1" dirty="0">
                  <a:solidFill>
                    <a:schemeClr val="bg1"/>
                  </a:solidFill>
                  <a:latin typeface="Calibri" panose="020F0502020204030204" pitchFamily="34" charset="0"/>
                </a:rPr>
                <a:t>03</a:t>
              </a:r>
            </a:p>
          </p:txBody>
        </p:sp>
        <p:sp>
          <p:nvSpPr>
            <p:cNvPr id="79" name="TextBox 78"/>
            <p:cNvSpPr txBox="1"/>
            <p:nvPr/>
          </p:nvSpPr>
          <p:spPr>
            <a:xfrm>
              <a:off x="3355790" y="1518055"/>
              <a:ext cx="467831" cy="338554"/>
            </a:xfrm>
            <a:prstGeom prst="rect">
              <a:avLst/>
            </a:prstGeom>
            <a:noFill/>
          </p:spPr>
          <p:txBody>
            <a:bodyPr wrap="square" rtlCol="0">
              <a:spAutoFit/>
            </a:bodyPr>
            <a:lstStyle/>
            <a:p>
              <a:pPr algn="ctr"/>
              <a:r>
                <a:rPr lang="en-US" sz="1600" b="1" dirty="0">
                  <a:solidFill>
                    <a:schemeClr val="bg1"/>
                  </a:solidFill>
                  <a:latin typeface="Calibri" panose="020F0502020204030204" pitchFamily="34" charset="0"/>
                </a:rPr>
                <a:t>02</a:t>
              </a:r>
            </a:p>
          </p:txBody>
        </p:sp>
        <p:sp>
          <p:nvSpPr>
            <p:cNvPr id="80" name="TextBox 79"/>
            <p:cNvSpPr txBox="1"/>
            <p:nvPr/>
          </p:nvSpPr>
          <p:spPr>
            <a:xfrm>
              <a:off x="1810341" y="1141533"/>
              <a:ext cx="467831" cy="338554"/>
            </a:xfrm>
            <a:prstGeom prst="rect">
              <a:avLst/>
            </a:prstGeom>
            <a:noFill/>
          </p:spPr>
          <p:txBody>
            <a:bodyPr wrap="square" rtlCol="0">
              <a:spAutoFit/>
            </a:bodyPr>
            <a:lstStyle/>
            <a:p>
              <a:pPr algn="ctr"/>
              <a:r>
                <a:rPr lang="en-US" sz="1600" b="1" dirty="0">
                  <a:solidFill>
                    <a:schemeClr val="bg1"/>
                  </a:solidFill>
                  <a:latin typeface="Calibri" panose="020F0502020204030204" pitchFamily="34" charset="0"/>
                </a:rPr>
                <a:t>01</a:t>
              </a:r>
            </a:p>
          </p:txBody>
        </p:sp>
        <p:sp>
          <p:nvSpPr>
            <p:cNvPr id="81" name="TextBox 80"/>
            <p:cNvSpPr txBox="1"/>
            <p:nvPr/>
          </p:nvSpPr>
          <p:spPr>
            <a:xfrm>
              <a:off x="2514246" y="814965"/>
              <a:ext cx="2931723" cy="600164"/>
            </a:xfrm>
            <a:prstGeom prst="rect">
              <a:avLst/>
            </a:prstGeom>
            <a:noFill/>
          </p:spPr>
          <p:txBody>
            <a:bodyPr wrap="square" rtlCol="0">
              <a:spAutoFit/>
            </a:bodyPr>
            <a:lstStyle/>
            <a:p>
              <a:r>
                <a:rPr lang="en-US" sz="1100" dirty="0">
                  <a:solidFill>
                    <a:schemeClr val="tx2"/>
                  </a:solidFill>
                  <a:latin typeface="Calibri" panose="020F0502020204030204" pitchFamily="34" charset="0"/>
                </a:rPr>
                <a:t>Build a Cloud Native/Agile Culture which can deliver business demands with speed and quality</a:t>
              </a:r>
            </a:p>
          </p:txBody>
        </p:sp>
        <p:sp>
          <p:nvSpPr>
            <p:cNvPr id="82" name="TextBox 81"/>
            <p:cNvSpPr txBox="1"/>
            <p:nvPr/>
          </p:nvSpPr>
          <p:spPr>
            <a:xfrm>
              <a:off x="2514245" y="613320"/>
              <a:ext cx="2834640" cy="276999"/>
            </a:xfrm>
            <a:prstGeom prst="rect">
              <a:avLst/>
            </a:prstGeom>
            <a:noFill/>
          </p:spPr>
          <p:txBody>
            <a:bodyPr wrap="square" rtlCol="0">
              <a:spAutoFit/>
            </a:bodyPr>
            <a:lstStyle/>
            <a:p>
              <a:r>
                <a:rPr lang="en-US" sz="1200" b="1" dirty="0">
                  <a:solidFill>
                    <a:srgbClr val="E61F22"/>
                  </a:solidFill>
                  <a:latin typeface="Calibri" panose="020F0502020204030204" pitchFamily="34" charset="0"/>
                </a:rPr>
                <a:t>Transform to Dynamic Operating Model</a:t>
              </a:r>
            </a:p>
          </p:txBody>
        </p:sp>
        <p:sp>
          <p:nvSpPr>
            <p:cNvPr id="83" name="TextBox 82"/>
            <p:cNvSpPr txBox="1"/>
            <p:nvPr/>
          </p:nvSpPr>
          <p:spPr>
            <a:xfrm>
              <a:off x="4244705" y="1535917"/>
              <a:ext cx="2931723" cy="430887"/>
            </a:xfrm>
            <a:prstGeom prst="rect">
              <a:avLst/>
            </a:prstGeom>
            <a:noFill/>
          </p:spPr>
          <p:txBody>
            <a:bodyPr wrap="square" rtlCol="0">
              <a:spAutoFit/>
            </a:bodyPr>
            <a:lstStyle/>
            <a:p>
              <a:r>
                <a:rPr lang="en-US" sz="1100" dirty="0">
                  <a:solidFill>
                    <a:schemeClr val="tx2"/>
                  </a:solidFill>
                  <a:latin typeface="Calibri" panose="020F0502020204030204" pitchFamily="34" charset="0"/>
                </a:rPr>
                <a:t>Embark on migration to a cloud first approach driven around automation</a:t>
              </a:r>
            </a:p>
          </p:txBody>
        </p:sp>
        <p:sp>
          <p:nvSpPr>
            <p:cNvPr id="84" name="TextBox 83"/>
            <p:cNvSpPr txBox="1"/>
            <p:nvPr/>
          </p:nvSpPr>
          <p:spPr>
            <a:xfrm>
              <a:off x="4244704" y="1334272"/>
              <a:ext cx="2834640" cy="276999"/>
            </a:xfrm>
            <a:prstGeom prst="rect">
              <a:avLst/>
            </a:prstGeom>
            <a:noFill/>
          </p:spPr>
          <p:txBody>
            <a:bodyPr wrap="square" rtlCol="0">
              <a:spAutoFit/>
            </a:bodyPr>
            <a:lstStyle/>
            <a:p>
              <a:r>
                <a:rPr lang="en-US" sz="1200" b="1" dirty="0" err="1">
                  <a:solidFill>
                    <a:srgbClr val="58595B"/>
                  </a:solidFill>
                  <a:latin typeface="Calibri" panose="020F0502020204030204" pitchFamily="34" charset="0"/>
                </a:rPr>
                <a:t>Accelarate</a:t>
              </a:r>
              <a:r>
                <a:rPr lang="en-US" sz="1200" b="1" dirty="0">
                  <a:solidFill>
                    <a:srgbClr val="58595B"/>
                  </a:solidFill>
                  <a:latin typeface="Calibri" panose="020F0502020204030204" pitchFamily="34" charset="0"/>
                </a:rPr>
                <a:t> IT </a:t>
              </a:r>
              <a:r>
                <a:rPr lang="en-US" sz="1200" dirty="0">
                  <a:solidFill>
                    <a:srgbClr val="58595B"/>
                  </a:solidFill>
                  <a:latin typeface="Calibri" panose="020F0502020204030204" pitchFamily="34" charset="0"/>
                </a:rPr>
                <a:t>Landscape transformation</a:t>
              </a:r>
            </a:p>
          </p:txBody>
        </p:sp>
        <p:sp>
          <p:nvSpPr>
            <p:cNvPr id="85" name="TextBox 84"/>
            <p:cNvSpPr txBox="1"/>
            <p:nvPr/>
          </p:nvSpPr>
          <p:spPr>
            <a:xfrm>
              <a:off x="5007945" y="2933408"/>
              <a:ext cx="2931723" cy="430887"/>
            </a:xfrm>
            <a:prstGeom prst="rect">
              <a:avLst/>
            </a:prstGeom>
            <a:noFill/>
          </p:spPr>
          <p:txBody>
            <a:bodyPr wrap="square" rtlCol="0">
              <a:spAutoFit/>
            </a:bodyPr>
            <a:lstStyle/>
            <a:p>
              <a:r>
                <a:rPr lang="en-US" sz="1100" dirty="0">
                  <a:solidFill>
                    <a:schemeClr val="tx2"/>
                  </a:solidFill>
                  <a:latin typeface="Calibri" panose="020F0502020204030204" pitchFamily="34" charset="0"/>
                </a:rPr>
                <a:t>Drive projects and programs with minimal impact to ongoing business</a:t>
              </a:r>
            </a:p>
          </p:txBody>
        </p:sp>
        <p:sp>
          <p:nvSpPr>
            <p:cNvPr id="86" name="TextBox 85"/>
            <p:cNvSpPr txBox="1"/>
            <p:nvPr/>
          </p:nvSpPr>
          <p:spPr>
            <a:xfrm>
              <a:off x="5007944" y="2531045"/>
              <a:ext cx="3054388" cy="461665"/>
            </a:xfrm>
            <a:prstGeom prst="rect">
              <a:avLst/>
            </a:prstGeom>
            <a:noFill/>
          </p:spPr>
          <p:txBody>
            <a:bodyPr wrap="square" rtlCol="0">
              <a:spAutoFit/>
            </a:bodyPr>
            <a:lstStyle/>
            <a:p>
              <a:r>
                <a:rPr lang="en-US" sz="1200" dirty="0">
                  <a:solidFill>
                    <a:srgbClr val="0070C0"/>
                  </a:solidFill>
                  <a:latin typeface="Calibri" panose="020F0502020204030204" pitchFamily="34" charset="0"/>
                </a:rPr>
                <a:t>Prioritization of business impacting projects to </a:t>
              </a:r>
              <a:r>
                <a:rPr lang="en-US" sz="1200" b="1" dirty="0">
                  <a:solidFill>
                    <a:srgbClr val="0070C0"/>
                  </a:solidFill>
                  <a:latin typeface="Calibri" panose="020F0502020204030204" pitchFamily="34" charset="0"/>
                </a:rPr>
                <a:t>‘Keep the business running’</a:t>
              </a:r>
            </a:p>
          </p:txBody>
        </p:sp>
        <p:sp>
          <p:nvSpPr>
            <p:cNvPr id="87" name="TextBox 86"/>
            <p:cNvSpPr txBox="1"/>
            <p:nvPr/>
          </p:nvSpPr>
          <p:spPr>
            <a:xfrm>
              <a:off x="4673539" y="4245628"/>
              <a:ext cx="2931723" cy="430887"/>
            </a:xfrm>
            <a:prstGeom prst="rect">
              <a:avLst/>
            </a:prstGeom>
            <a:noFill/>
          </p:spPr>
          <p:txBody>
            <a:bodyPr wrap="square" rtlCol="0">
              <a:spAutoFit/>
            </a:bodyPr>
            <a:lstStyle/>
            <a:p>
              <a:r>
                <a:rPr lang="en-US" sz="1100" dirty="0">
                  <a:solidFill>
                    <a:schemeClr val="tx2"/>
                  </a:solidFill>
                  <a:latin typeface="Calibri" panose="020F0502020204030204" pitchFamily="34" charset="0"/>
                </a:rPr>
                <a:t>Enable business to nimbly respond to market shifts and help achieve their business strategy</a:t>
              </a:r>
            </a:p>
          </p:txBody>
        </p:sp>
        <p:sp>
          <p:nvSpPr>
            <p:cNvPr id="88" name="TextBox 87"/>
            <p:cNvSpPr txBox="1"/>
            <p:nvPr/>
          </p:nvSpPr>
          <p:spPr>
            <a:xfrm>
              <a:off x="4673538" y="3865566"/>
              <a:ext cx="3043106" cy="461665"/>
            </a:xfrm>
            <a:prstGeom prst="rect">
              <a:avLst/>
            </a:prstGeom>
            <a:noFill/>
          </p:spPr>
          <p:txBody>
            <a:bodyPr wrap="square" rtlCol="0">
              <a:spAutoFit/>
            </a:bodyPr>
            <a:lstStyle/>
            <a:p>
              <a:r>
                <a:rPr lang="en-US" sz="1200" b="1" dirty="0">
                  <a:solidFill>
                    <a:srgbClr val="00B050"/>
                  </a:solidFill>
                  <a:latin typeface="Calibri" panose="020F0502020204030204" pitchFamily="34" charset="0"/>
                </a:rPr>
                <a:t>Transform the Business Model </a:t>
              </a:r>
              <a:r>
                <a:rPr lang="en-US" sz="1200" dirty="0">
                  <a:solidFill>
                    <a:srgbClr val="00B050"/>
                  </a:solidFill>
                  <a:latin typeface="Calibri" panose="020F0502020204030204" pitchFamily="34" charset="0"/>
                </a:rPr>
                <a:t>to anticipate and prepare for change </a:t>
              </a:r>
            </a:p>
          </p:txBody>
        </p:sp>
      </p:grpSp>
    </p:spTree>
    <p:extLst>
      <p:ext uri="{BB962C8B-B14F-4D97-AF65-F5344CB8AC3E}">
        <p14:creationId xmlns:p14="http://schemas.microsoft.com/office/powerpoint/2010/main" val="16350591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0" tIns="0" rIns="0" bIns="0" rtlCol="0" anchor="ctr" anchorCtr="0">
            <a:noAutofit/>
          </a:bodyPr>
          <a:lstStyle/>
          <a:p>
            <a:r>
              <a:rPr lang="en-US" sz="1800" dirty="0"/>
              <a:t>Approach to IT 2020 Transformation – Accelerate with Purpose</a:t>
            </a:r>
          </a:p>
        </p:txBody>
      </p:sp>
      <p:sp>
        <p:nvSpPr>
          <p:cNvPr id="45" name="Snip Same Side Corner Rectangle 44"/>
          <p:cNvSpPr/>
          <p:nvPr/>
        </p:nvSpPr>
        <p:spPr>
          <a:xfrm rot="16200000">
            <a:off x="723120" y="2329302"/>
            <a:ext cx="3756105" cy="1136320"/>
          </a:xfrm>
          <a:prstGeom prst="snip2SameRect">
            <a:avLst>
              <a:gd name="adj1" fmla="val 27014"/>
              <a:gd name="adj2" fmla="val 0"/>
            </a:avLst>
          </a:prstGeom>
          <a:gradFill rotWithShape="1">
            <a:gsLst>
              <a:gs pos="0">
                <a:srgbClr val="70AD47"/>
              </a:gs>
              <a:gs pos="27000">
                <a:srgbClr val="A7CD8D"/>
              </a:gs>
              <a:gs pos="42000">
                <a:srgbClr val="70AD47">
                  <a:lumMod val="20000"/>
                  <a:lumOff val="80000"/>
                </a:srgbClr>
              </a:gs>
              <a:gs pos="72000">
                <a:srgbClr val="70AD47">
                  <a:lumMod val="20000"/>
                  <a:lumOff val="80000"/>
                </a:srgbClr>
              </a:gs>
              <a:gs pos="100000">
                <a:sysClr val="window" lastClr="FFFFFF"/>
              </a:gs>
            </a:gsLst>
            <a:lin ang="5400000" scaled="1"/>
          </a:gradFill>
          <a:ln w="9525" cap="flat" cmpd="sng" algn="ctr">
            <a:noFill/>
            <a:prstDash val="solid"/>
          </a:ln>
          <a:effectLst/>
        </p:spPr>
        <p:txBody>
          <a:bodyPr rtlCol="0" anchor="ctr"/>
          <a:lstStyle/>
          <a:p>
            <a:pPr algn="ctr" defTabSz="609585">
              <a:defRPr/>
            </a:pPr>
            <a:endParaRPr lang="en-US" sz="2400" kern="0" dirty="0">
              <a:solidFill>
                <a:prstClr val="white"/>
              </a:solidFill>
              <a:latin typeface="Calibri" panose="020F0502020204030204" pitchFamily="34" charset="0"/>
            </a:endParaRPr>
          </a:p>
        </p:txBody>
      </p:sp>
      <p:grpSp>
        <p:nvGrpSpPr>
          <p:cNvPr id="46" name="Group 45"/>
          <p:cNvGrpSpPr/>
          <p:nvPr/>
        </p:nvGrpSpPr>
        <p:grpSpPr>
          <a:xfrm>
            <a:off x="2329582" y="1020115"/>
            <a:ext cx="2495191" cy="3737786"/>
            <a:chOff x="2329582" y="1007634"/>
            <a:chExt cx="2495191" cy="2983041"/>
          </a:xfrm>
        </p:grpSpPr>
        <p:sp>
          <p:nvSpPr>
            <p:cNvPr id="64" name="Freeform 63"/>
            <p:cNvSpPr/>
            <p:nvPr/>
          </p:nvSpPr>
          <p:spPr>
            <a:xfrm>
              <a:off x="2329582" y="3262968"/>
              <a:ext cx="2495188" cy="727707"/>
            </a:xfrm>
            <a:custGeom>
              <a:avLst/>
              <a:gdLst>
                <a:gd name="connsiteX0" fmla="*/ 0 w 1576446"/>
                <a:gd name="connsiteY0" fmla="*/ 70690 h 424129"/>
                <a:gd name="connsiteX1" fmla="*/ 70690 w 1576446"/>
                <a:gd name="connsiteY1" fmla="*/ 0 h 424129"/>
                <a:gd name="connsiteX2" fmla="*/ 1505756 w 1576446"/>
                <a:gd name="connsiteY2" fmla="*/ 0 h 424129"/>
                <a:gd name="connsiteX3" fmla="*/ 1576446 w 1576446"/>
                <a:gd name="connsiteY3" fmla="*/ 70690 h 424129"/>
                <a:gd name="connsiteX4" fmla="*/ 1576446 w 1576446"/>
                <a:gd name="connsiteY4" fmla="*/ 353439 h 424129"/>
                <a:gd name="connsiteX5" fmla="*/ 1505756 w 1576446"/>
                <a:gd name="connsiteY5" fmla="*/ 424129 h 424129"/>
                <a:gd name="connsiteX6" fmla="*/ 70690 w 1576446"/>
                <a:gd name="connsiteY6" fmla="*/ 424129 h 424129"/>
                <a:gd name="connsiteX7" fmla="*/ 0 w 1576446"/>
                <a:gd name="connsiteY7" fmla="*/ 353439 h 424129"/>
                <a:gd name="connsiteX8" fmla="*/ 0 w 1576446"/>
                <a:gd name="connsiteY8" fmla="*/ 70690 h 42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6446" h="424129">
                  <a:moveTo>
                    <a:pt x="0" y="70690"/>
                  </a:moveTo>
                  <a:cubicBezTo>
                    <a:pt x="0" y="31649"/>
                    <a:pt x="31649" y="0"/>
                    <a:pt x="70690" y="0"/>
                  </a:cubicBezTo>
                  <a:lnTo>
                    <a:pt x="1505756" y="0"/>
                  </a:lnTo>
                  <a:cubicBezTo>
                    <a:pt x="1544797" y="0"/>
                    <a:pt x="1576446" y="31649"/>
                    <a:pt x="1576446" y="70690"/>
                  </a:cubicBezTo>
                  <a:lnTo>
                    <a:pt x="1576446" y="353439"/>
                  </a:lnTo>
                  <a:cubicBezTo>
                    <a:pt x="1576446" y="392480"/>
                    <a:pt x="1544797" y="424129"/>
                    <a:pt x="1505756" y="424129"/>
                  </a:cubicBezTo>
                  <a:lnTo>
                    <a:pt x="70690" y="424129"/>
                  </a:lnTo>
                  <a:cubicBezTo>
                    <a:pt x="31649" y="424129"/>
                    <a:pt x="0" y="392480"/>
                    <a:pt x="0" y="353439"/>
                  </a:cubicBezTo>
                  <a:lnTo>
                    <a:pt x="0" y="70690"/>
                  </a:lnTo>
                  <a:close/>
                </a:path>
              </a:pathLst>
            </a:custGeom>
            <a:solidFill>
              <a:srgbClr val="70AD47">
                <a:lumMod val="20000"/>
                <a:lumOff val="80000"/>
              </a:srgbClr>
            </a:solidFill>
            <a:ln w="3175" cap="flat" cmpd="sng" algn="ctr">
              <a:solidFill>
                <a:srgbClr val="70AD47"/>
              </a:solidFill>
              <a:prstDash val="solid"/>
              <a:miter lim="800000"/>
            </a:ln>
            <a:effectLst/>
          </p:spPr>
          <p:txBody>
            <a:bodyPr spcFirstLastPara="0" vert="horz" wrap="square" lIns="83485" tIns="55545" rIns="83485" bIns="55545" numCol="1" spcCol="1270" anchor="ctr" anchorCtr="0">
              <a:noAutofit/>
            </a:bodyPr>
            <a:lstStyle/>
            <a:p>
              <a:pPr defTabSz="914400">
                <a:lnSpc>
                  <a:spcPct val="90000"/>
                </a:lnSpc>
                <a:spcBef>
                  <a:spcPts val="600"/>
                </a:spcBef>
                <a:spcAft>
                  <a:spcPct val="35000"/>
                </a:spcAft>
                <a:defRPr/>
              </a:pPr>
              <a:r>
                <a:rPr lang="en-US" sz="1100" i="1" kern="0" dirty="0">
                  <a:solidFill>
                    <a:srgbClr val="000000"/>
                  </a:solidFill>
                  <a:latin typeface="Calibri" panose="020F0502020204030204" pitchFamily="34" charset="0"/>
                </a:rPr>
                <a:t>POD based operating model to fully leverage Cloud Native ecosystem</a:t>
              </a:r>
            </a:p>
          </p:txBody>
        </p:sp>
        <p:sp>
          <p:nvSpPr>
            <p:cNvPr id="65" name="Freeform 64"/>
            <p:cNvSpPr/>
            <p:nvPr/>
          </p:nvSpPr>
          <p:spPr>
            <a:xfrm>
              <a:off x="2329585" y="1722400"/>
              <a:ext cx="2495188" cy="727707"/>
            </a:xfrm>
            <a:custGeom>
              <a:avLst/>
              <a:gdLst>
                <a:gd name="connsiteX0" fmla="*/ 0 w 1576446"/>
                <a:gd name="connsiteY0" fmla="*/ 70690 h 424129"/>
                <a:gd name="connsiteX1" fmla="*/ 70690 w 1576446"/>
                <a:gd name="connsiteY1" fmla="*/ 0 h 424129"/>
                <a:gd name="connsiteX2" fmla="*/ 1505756 w 1576446"/>
                <a:gd name="connsiteY2" fmla="*/ 0 h 424129"/>
                <a:gd name="connsiteX3" fmla="*/ 1576446 w 1576446"/>
                <a:gd name="connsiteY3" fmla="*/ 70690 h 424129"/>
                <a:gd name="connsiteX4" fmla="*/ 1576446 w 1576446"/>
                <a:gd name="connsiteY4" fmla="*/ 353439 h 424129"/>
                <a:gd name="connsiteX5" fmla="*/ 1505756 w 1576446"/>
                <a:gd name="connsiteY5" fmla="*/ 424129 h 424129"/>
                <a:gd name="connsiteX6" fmla="*/ 70690 w 1576446"/>
                <a:gd name="connsiteY6" fmla="*/ 424129 h 424129"/>
                <a:gd name="connsiteX7" fmla="*/ 0 w 1576446"/>
                <a:gd name="connsiteY7" fmla="*/ 353439 h 424129"/>
                <a:gd name="connsiteX8" fmla="*/ 0 w 1576446"/>
                <a:gd name="connsiteY8" fmla="*/ 70690 h 42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6446" h="424129">
                  <a:moveTo>
                    <a:pt x="0" y="70690"/>
                  </a:moveTo>
                  <a:cubicBezTo>
                    <a:pt x="0" y="31649"/>
                    <a:pt x="31649" y="0"/>
                    <a:pt x="70690" y="0"/>
                  </a:cubicBezTo>
                  <a:lnTo>
                    <a:pt x="1505756" y="0"/>
                  </a:lnTo>
                  <a:cubicBezTo>
                    <a:pt x="1544797" y="0"/>
                    <a:pt x="1576446" y="31649"/>
                    <a:pt x="1576446" y="70690"/>
                  </a:cubicBezTo>
                  <a:lnTo>
                    <a:pt x="1576446" y="353439"/>
                  </a:lnTo>
                  <a:cubicBezTo>
                    <a:pt x="1576446" y="392480"/>
                    <a:pt x="1544797" y="424129"/>
                    <a:pt x="1505756" y="424129"/>
                  </a:cubicBezTo>
                  <a:lnTo>
                    <a:pt x="70690" y="424129"/>
                  </a:lnTo>
                  <a:cubicBezTo>
                    <a:pt x="31649" y="424129"/>
                    <a:pt x="0" y="392480"/>
                    <a:pt x="0" y="353439"/>
                  </a:cubicBezTo>
                  <a:lnTo>
                    <a:pt x="0" y="70690"/>
                  </a:lnTo>
                  <a:close/>
                </a:path>
              </a:pathLst>
            </a:custGeom>
            <a:solidFill>
              <a:srgbClr val="70AD47">
                <a:lumMod val="20000"/>
                <a:lumOff val="80000"/>
              </a:srgbClr>
            </a:solidFill>
            <a:ln w="3175" cap="flat" cmpd="sng" algn="ctr">
              <a:solidFill>
                <a:srgbClr val="70AD47"/>
              </a:solidFill>
              <a:prstDash val="solid"/>
              <a:miter lim="800000"/>
            </a:ln>
            <a:effectLst/>
          </p:spPr>
          <p:txBody>
            <a:bodyPr spcFirstLastPara="0" vert="horz" wrap="square" lIns="83485" tIns="55545" rIns="83485" bIns="55545" numCol="1" spcCol="1270" anchor="b" anchorCtr="0">
              <a:noAutofit/>
            </a:bodyPr>
            <a:lstStyle/>
            <a:p>
              <a:pPr lvl="0" defTabSz="914400">
                <a:lnSpc>
                  <a:spcPct val="90000"/>
                </a:lnSpc>
                <a:spcBef>
                  <a:spcPts val="600"/>
                </a:spcBef>
                <a:spcAft>
                  <a:spcPct val="35000"/>
                </a:spcAft>
                <a:defRPr/>
              </a:pPr>
              <a:r>
                <a:rPr lang="en-US" sz="1100" i="1" kern="0" dirty="0">
                  <a:solidFill>
                    <a:srgbClr val="000000"/>
                  </a:solidFill>
                  <a:latin typeface="Calibri" panose="020F0502020204030204" pitchFamily="34" charset="0"/>
                </a:rPr>
                <a:t>Focused on Cloud Migration, Legacy Modernization, Data &amp; Platform Modernization, </a:t>
              </a:r>
              <a:r>
                <a:rPr lang="en-US" sz="1100" i="1" kern="0" dirty="0" err="1">
                  <a:solidFill>
                    <a:srgbClr val="000000"/>
                  </a:solidFill>
                  <a:latin typeface="Calibri" panose="020F0502020204030204" pitchFamily="34" charset="0"/>
                </a:rPr>
                <a:t>DevSecOps</a:t>
              </a:r>
              <a:endParaRPr lang="en-US" sz="100" i="1" kern="0" dirty="0">
                <a:solidFill>
                  <a:srgbClr val="000000"/>
                </a:solidFill>
                <a:latin typeface="Calibri" panose="020F0502020204030204" pitchFamily="34" charset="0"/>
              </a:endParaRPr>
            </a:p>
            <a:p>
              <a:pPr lvl="0" defTabSz="914400">
                <a:lnSpc>
                  <a:spcPct val="90000"/>
                </a:lnSpc>
                <a:spcBef>
                  <a:spcPts val="600"/>
                </a:spcBef>
                <a:spcAft>
                  <a:spcPct val="35000"/>
                </a:spcAft>
                <a:defRPr/>
              </a:pPr>
              <a:endParaRPr lang="en-US" sz="100" i="1" kern="0" dirty="0">
                <a:solidFill>
                  <a:srgbClr val="000000"/>
                </a:solidFill>
                <a:latin typeface="Calibri" panose="020F0502020204030204" pitchFamily="34" charset="0"/>
              </a:endParaRPr>
            </a:p>
          </p:txBody>
        </p:sp>
        <p:sp>
          <p:nvSpPr>
            <p:cNvPr id="66" name="Freeform 65"/>
            <p:cNvSpPr/>
            <p:nvPr/>
          </p:nvSpPr>
          <p:spPr>
            <a:xfrm>
              <a:off x="2329585" y="2486495"/>
              <a:ext cx="2495188" cy="727707"/>
            </a:xfrm>
            <a:custGeom>
              <a:avLst/>
              <a:gdLst>
                <a:gd name="connsiteX0" fmla="*/ 0 w 1576446"/>
                <a:gd name="connsiteY0" fmla="*/ 70690 h 424129"/>
                <a:gd name="connsiteX1" fmla="*/ 70690 w 1576446"/>
                <a:gd name="connsiteY1" fmla="*/ 0 h 424129"/>
                <a:gd name="connsiteX2" fmla="*/ 1505756 w 1576446"/>
                <a:gd name="connsiteY2" fmla="*/ 0 h 424129"/>
                <a:gd name="connsiteX3" fmla="*/ 1576446 w 1576446"/>
                <a:gd name="connsiteY3" fmla="*/ 70690 h 424129"/>
                <a:gd name="connsiteX4" fmla="*/ 1576446 w 1576446"/>
                <a:gd name="connsiteY4" fmla="*/ 353439 h 424129"/>
                <a:gd name="connsiteX5" fmla="*/ 1505756 w 1576446"/>
                <a:gd name="connsiteY5" fmla="*/ 424129 h 424129"/>
                <a:gd name="connsiteX6" fmla="*/ 70690 w 1576446"/>
                <a:gd name="connsiteY6" fmla="*/ 424129 h 424129"/>
                <a:gd name="connsiteX7" fmla="*/ 0 w 1576446"/>
                <a:gd name="connsiteY7" fmla="*/ 353439 h 424129"/>
                <a:gd name="connsiteX8" fmla="*/ 0 w 1576446"/>
                <a:gd name="connsiteY8" fmla="*/ 70690 h 42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6446" h="424129">
                  <a:moveTo>
                    <a:pt x="0" y="70690"/>
                  </a:moveTo>
                  <a:cubicBezTo>
                    <a:pt x="0" y="31649"/>
                    <a:pt x="31649" y="0"/>
                    <a:pt x="70690" y="0"/>
                  </a:cubicBezTo>
                  <a:lnTo>
                    <a:pt x="1505756" y="0"/>
                  </a:lnTo>
                  <a:cubicBezTo>
                    <a:pt x="1544797" y="0"/>
                    <a:pt x="1576446" y="31649"/>
                    <a:pt x="1576446" y="70690"/>
                  </a:cubicBezTo>
                  <a:lnTo>
                    <a:pt x="1576446" y="353439"/>
                  </a:lnTo>
                  <a:cubicBezTo>
                    <a:pt x="1576446" y="392480"/>
                    <a:pt x="1544797" y="424129"/>
                    <a:pt x="1505756" y="424129"/>
                  </a:cubicBezTo>
                  <a:lnTo>
                    <a:pt x="70690" y="424129"/>
                  </a:lnTo>
                  <a:cubicBezTo>
                    <a:pt x="31649" y="424129"/>
                    <a:pt x="0" y="392480"/>
                    <a:pt x="0" y="353439"/>
                  </a:cubicBezTo>
                  <a:lnTo>
                    <a:pt x="0" y="70690"/>
                  </a:lnTo>
                  <a:close/>
                </a:path>
              </a:pathLst>
            </a:custGeom>
            <a:solidFill>
              <a:srgbClr val="70AD47">
                <a:lumMod val="20000"/>
                <a:lumOff val="80000"/>
              </a:srgbClr>
            </a:solidFill>
            <a:ln w="3175" cap="flat" cmpd="sng" algn="ctr">
              <a:solidFill>
                <a:srgbClr val="70AD47"/>
              </a:solidFill>
              <a:prstDash val="solid"/>
              <a:miter lim="800000"/>
            </a:ln>
            <a:effectLst/>
          </p:spPr>
          <p:txBody>
            <a:bodyPr spcFirstLastPara="0" vert="horz" wrap="square" lIns="83485" tIns="55545" rIns="83485" bIns="55545" numCol="1" spcCol="1270" anchor="b" anchorCtr="0">
              <a:noAutofit/>
            </a:bodyPr>
            <a:lstStyle/>
            <a:p>
              <a:pPr lvl="0" defTabSz="914400">
                <a:lnSpc>
                  <a:spcPct val="90000"/>
                </a:lnSpc>
                <a:spcBef>
                  <a:spcPts val="600"/>
                </a:spcBef>
                <a:spcAft>
                  <a:spcPct val="35000"/>
                </a:spcAft>
                <a:defRPr/>
              </a:pPr>
              <a:r>
                <a:rPr lang="en-US" sz="1100" i="1" kern="0" dirty="0">
                  <a:solidFill>
                    <a:srgbClr val="000000"/>
                  </a:solidFill>
                  <a:latin typeface="Calibri" panose="020F0502020204030204" pitchFamily="34" charset="0"/>
                </a:rPr>
                <a:t>Capacity based teams to drive Small Projects, Major Enhancements and Automation</a:t>
              </a:r>
            </a:p>
          </p:txBody>
        </p:sp>
        <p:sp>
          <p:nvSpPr>
            <p:cNvPr id="67" name="Freeform 66"/>
            <p:cNvSpPr/>
            <p:nvPr/>
          </p:nvSpPr>
          <p:spPr>
            <a:xfrm>
              <a:off x="2329584" y="1007634"/>
              <a:ext cx="2495188" cy="727707"/>
            </a:xfrm>
            <a:custGeom>
              <a:avLst/>
              <a:gdLst>
                <a:gd name="connsiteX0" fmla="*/ 0 w 1576446"/>
                <a:gd name="connsiteY0" fmla="*/ 70690 h 424129"/>
                <a:gd name="connsiteX1" fmla="*/ 70690 w 1576446"/>
                <a:gd name="connsiteY1" fmla="*/ 0 h 424129"/>
                <a:gd name="connsiteX2" fmla="*/ 1505756 w 1576446"/>
                <a:gd name="connsiteY2" fmla="*/ 0 h 424129"/>
                <a:gd name="connsiteX3" fmla="*/ 1576446 w 1576446"/>
                <a:gd name="connsiteY3" fmla="*/ 70690 h 424129"/>
                <a:gd name="connsiteX4" fmla="*/ 1576446 w 1576446"/>
                <a:gd name="connsiteY4" fmla="*/ 353439 h 424129"/>
                <a:gd name="connsiteX5" fmla="*/ 1505756 w 1576446"/>
                <a:gd name="connsiteY5" fmla="*/ 424129 h 424129"/>
                <a:gd name="connsiteX6" fmla="*/ 70690 w 1576446"/>
                <a:gd name="connsiteY6" fmla="*/ 424129 h 424129"/>
                <a:gd name="connsiteX7" fmla="*/ 0 w 1576446"/>
                <a:gd name="connsiteY7" fmla="*/ 353439 h 424129"/>
                <a:gd name="connsiteX8" fmla="*/ 0 w 1576446"/>
                <a:gd name="connsiteY8" fmla="*/ 70690 h 42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6446" h="424129">
                  <a:moveTo>
                    <a:pt x="0" y="70690"/>
                  </a:moveTo>
                  <a:cubicBezTo>
                    <a:pt x="0" y="31649"/>
                    <a:pt x="31649" y="0"/>
                    <a:pt x="70690" y="0"/>
                  </a:cubicBezTo>
                  <a:lnTo>
                    <a:pt x="1505756" y="0"/>
                  </a:lnTo>
                  <a:cubicBezTo>
                    <a:pt x="1544797" y="0"/>
                    <a:pt x="1576446" y="31649"/>
                    <a:pt x="1576446" y="70690"/>
                  </a:cubicBezTo>
                  <a:lnTo>
                    <a:pt x="1576446" y="353439"/>
                  </a:lnTo>
                  <a:cubicBezTo>
                    <a:pt x="1576446" y="392480"/>
                    <a:pt x="1544797" y="424129"/>
                    <a:pt x="1505756" y="424129"/>
                  </a:cubicBezTo>
                  <a:lnTo>
                    <a:pt x="70690" y="424129"/>
                  </a:lnTo>
                  <a:cubicBezTo>
                    <a:pt x="31649" y="424129"/>
                    <a:pt x="0" y="392480"/>
                    <a:pt x="0" y="353439"/>
                  </a:cubicBezTo>
                  <a:lnTo>
                    <a:pt x="0" y="70690"/>
                  </a:lnTo>
                  <a:close/>
                </a:path>
              </a:pathLst>
            </a:custGeom>
            <a:solidFill>
              <a:srgbClr val="70AD47">
                <a:lumMod val="20000"/>
                <a:lumOff val="80000"/>
              </a:srgbClr>
            </a:solidFill>
            <a:ln w="3175" cap="flat" cmpd="sng" algn="ctr">
              <a:solidFill>
                <a:srgbClr val="70AD47"/>
              </a:solidFill>
              <a:prstDash val="solid"/>
              <a:miter lim="800000"/>
            </a:ln>
            <a:effectLst/>
          </p:spPr>
          <p:txBody>
            <a:bodyPr spcFirstLastPara="0" vert="horz" wrap="square" lIns="83485" tIns="55545" rIns="83485" bIns="55545" numCol="1" spcCol="1270" anchor="ctr" anchorCtr="0">
              <a:noAutofit/>
            </a:bodyPr>
            <a:lstStyle/>
            <a:p>
              <a:pPr lvl="0" defTabSz="914400">
                <a:lnSpc>
                  <a:spcPct val="90000"/>
                </a:lnSpc>
                <a:spcBef>
                  <a:spcPts val="600"/>
                </a:spcBef>
                <a:spcAft>
                  <a:spcPct val="35000"/>
                </a:spcAft>
                <a:defRPr/>
              </a:pPr>
              <a:r>
                <a:rPr lang="en-US" sz="1100" i="1" kern="0" dirty="0">
                  <a:solidFill>
                    <a:sysClr val="windowText" lastClr="000000"/>
                  </a:solidFill>
                  <a:latin typeface="Calibri" panose="020F0502020204030204" pitchFamily="34" charset="0"/>
                </a:rPr>
                <a:t>Powering up IT with Strategic Foresight </a:t>
              </a:r>
            </a:p>
          </p:txBody>
        </p:sp>
      </p:grpSp>
      <p:sp>
        <p:nvSpPr>
          <p:cNvPr id="47" name="Rectangle 46"/>
          <p:cNvSpPr/>
          <p:nvPr/>
        </p:nvSpPr>
        <p:spPr>
          <a:xfrm>
            <a:off x="426019" y="1372534"/>
            <a:ext cx="1622184" cy="3069885"/>
          </a:xfrm>
          <a:prstGeom prst="rect">
            <a:avLst/>
          </a:prstGeom>
          <a:solidFill>
            <a:srgbClr val="70AD47"/>
          </a:solidFill>
          <a:ln w="19050" cap="flat" cmpd="sng" algn="ctr">
            <a:noFill/>
            <a:prstDash val="solid"/>
          </a:ln>
          <a:effectLst/>
        </p:spPr>
        <p:txBody>
          <a:bodyPr rtlCol="0" anchor="ctr"/>
          <a:lstStyle/>
          <a:p>
            <a:pPr algn="ctr" defTabSz="609585">
              <a:defRPr/>
            </a:pPr>
            <a:endParaRPr lang="en-US" sz="2400" kern="0" dirty="0">
              <a:solidFill>
                <a:prstClr val="white"/>
              </a:solidFill>
              <a:latin typeface="Calibri" panose="020F0502020204030204" pitchFamily="34" charset="0"/>
            </a:endParaRPr>
          </a:p>
        </p:txBody>
      </p:sp>
      <p:sp>
        <p:nvSpPr>
          <p:cNvPr id="48" name="TextBox 47"/>
          <p:cNvSpPr txBox="1"/>
          <p:nvPr/>
        </p:nvSpPr>
        <p:spPr>
          <a:xfrm>
            <a:off x="426019" y="1004129"/>
            <a:ext cx="1548473" cy="276999"/>
          </a:xfrm>
          <a:prstGeom prst="rect">
            <a:avLst/>
          </a:prstGeom>
          <a:noFill/>
        </p:spPr>
        <p:txBody>
          <a:bodyPr wrap="square" rtlCol="0">
            <a:spAutoFit/>
          </a:bodyPr>
          <a:lstStyle/>
          <a:p>
            <a:pPr algn="ctr" defTabSz="609585">
              <a:defRPr/>
            </a:pPr>
            <a:r>
              <a:rPr lang="en-US" sz="1200" b="1" kern="0" dirty="0">
                <a:solidFill>
                  <a:prstClr val="black"/>
                </a:solidFill>
                <a:latin typeface="Calibri" panose="020F0502020204030204" pitchFamily="34" charset="0"/>
              </a:rPr>
              <a:t>Drivers</a:t>
            </a:r>
          </a:p>
        </p:txBody>
      </p:sp>
      <p:sp>
        <p:nvSpPr>
          <p:cNvPr id="49" name="TextBox 48"/>
          <p:cNvSpPr txBox="1"/>
          <p:nvPr/>
        </p:nvSpPr>
        <p:spPr>
          <a:xfrm>
            <a:off x="2329585" y="657926"/>
            <a:ext cx="2495187" cy="276999"/>
          </a:xfrm>
          <a:prstGeom prst="rect">
            <a:avLst/>
          </a:prstGeom>
          <a:noFill/>
        </p:spPr>
        <p:txBody>
          <a:bodyPr wrap="square" rtlCol="0">
            <a:spAutoFit/>
          </a:bodyPr>
          <a:lstStyle/>
          <a:p>
            <a:pPr algn="ctr" defTabSz="914377">
              <a:defRPr/>
            </a:pPr>
            <a:r>
              <a:rPr lang="en-US" sz="1200" b="1" kern="0" dirty="0">
                <a:solidFill>
                  <a:prstClr val="black"/>
                </a:solidFill>
                <a:latin typeface="Calibri" panose="020F0502020204030204" pitchFamily="34" charset="0"/>
              </a:rPr>
              <a:t>Our Approach</a:t>
            </a:r>
          </a:p>
        </p:txBody>
      </p:sp>
      <p:grpSp>
        <p:nvGrpSpPr>
          <p:cNvPr id="50" name="Group 49"/>
          <p:cNvGrpSpPr/>
          <p:nvPr/>
        </p:nvGrpSpPr>
        <p:grpSpPr>
          <a:xfrm>
            <a:off x="482069" y="1459243"/>
            <a:ext cx="1583171" cy="2901488"/>
            <a:chOff x="448905" y="859452"/>
            <a:chExt cx="1583171" cy="2317248"/>
          </a:xfrm>
        </p:grpSpPr>
        <p:sp>
          <p:nvSpPr>
            <p:cNvPr id="60" name="Freeform 59"/>
            <p:cNvSpPr/>
            <p:nvPr/>
          </p:nvSpPr>
          <p:spPr>
            <a:xfrm>
              <a:off x="448905" y="1448338"/>
              <a:ext cx="1576412" cy="563016"/>
            </a:xfrm>
            <a:custGeom>
              <a:avLst/>
              <a:gdLst>
                <a:gd name="connsiteX0" fmla="*/ 0 w 1576446"/>
                <a:gd name="connsiteY0" fmla="*/ 70690 h 424129"/>
                <a:gd name="connsiteX1" fmla="*/ 70690 w 1576446"/>
                <a:gd name="connsiteY1" fmla="*/ 0 h 424129"/>
                <a:gd name="connsiteX2" fmla="*/ 1505756 w 1576446"/>
                <a:gd name="connsiteY2" fmla="*/ 0 h 424129"/>
                <a:gd name="connsiteX3" fmla="*/ 1576446 w 1576446"/>
                <a:gd name="connsiteY3" fmla="*/ 70690 h 424129"/>
                <a:gd name="connsiteX4" fmla="*/ 1576446 w 1576446"/>
                <a:gd name="connsiteY4" fmla="*/ 353439 h 424129"/>
                <a:gd name="connsiteX5" fmla="*/ 1505756 w 1576446"/>
                <a:gd name="connsiteY5" fmla="*/ 424129 h 424129"/>
                <a:gd name="connsiteX6" fmla="*/ 70690 w 1576446"/>
                <a:gd name="connsiteY6" fmla="*/ 424129 h 424129"/>
                <a:gd name="connsiteX7" fmla="*/ 0 w 1576446"/>
                <a:gd name="connsiteY7" fmla="*/ 353439 h 424129"/>
                <a:gd name="connsiteX8" fmla="*/ 0 w 1576446"/>
                <a:gd name="connsiteY8" fmla="*/ 70690 h 42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6446" h="424129">
                  <a:moveTo>
                    <a:pt x="0" y="70690"/>
                  </a:moveTo>
                  <a:cubicBezTo>
                    <a:pt x="0" y="31649"/>
                    <a:pt x="31649" y="0"/>
                    <a:pt x="70690" y="0"/>
                  </a:cubicBezTo>
                  <a:lnTo>
                    <a:pt x="1505756" y="0"/>
                  </a:lnTo>
                  <a:cubicBezTo>
                    <a:pt x="1544797" y="0"/>
                    <a:pt x="1576446" y="31649"/>
                    <a:pt x="1576446" y="70690"/>
                  </a:cubicBezTo>
                  <a:lnTo>
                    <a:pt x="1576446" y="353439"/>
                  </a:lnTo>
                  <a:cubicBezTo>
                    <a:pt x="1576446" y="392480"/>
                    <a:pt x="1544797" y="424129"/>
                    <a:pt x="1505756" y="424129"/>
                  </a:cubicBezTo>
                  <a:lnTo>
                    <a:pt x="70690" y="424129"/>
                  </a:lnTo>
                  <a:cubicBezTo>
                    <a:pt x="31649" y="424129"/>
                    <a:pt x="0" y="392480"/>
                    <a:pt x="0" y="353439"/>
                  </a:cubicBezTo>
                  <a:lnTo>
                    <a:pt x="0" y="70690"/>
                  </a:lnTo>
                  <a:close/>
                </a:path>
              </a:pathLst>
            </a:custGeom>
            <a:solidFill>
              <a:sysClr val="window" lastClr="FFFFFF"/>
            </a:solidFill>
            <a:ln w="3175" cap="flat" cmpd="sng" algn="ctr">
              <a:solidFill>
                <a:srgbClr val="70AD47"/>
              </a:solidFill>
              <a:prstDash val="solid"/>
              <a:miter lim="800000"/>
            </a:ln>
            <a:effectLst/>
          </p:spPr>
          <p:txBody>
            <a:bodyPr spcFirstLastPara="0" vert="horz" wrap="square" lIns="83485" tIns="55545" rIns="83485" bIns="55545" numCol="1" spcCol="1270" anchor="ctr" anchorCtr="0">
              <a:noAutofit/>
            </a:bodyPr>
            <a:lstStyle/>
            <a:p>
              <a:pPr lvl="0" algn="ctr" defTabSz="914400">
                <a:spcBef>
                  <a:spcPts val="600"/>
                </a:spcBef>
                <a:defRPr/>
              </a:pPr>
              <a:r>
                <a:rPr lang="en-US" sz="1200" kern="0" dirty="0">
                  <a:solidFill>
                    <a:srgbClr val="000000"/>
                  </a:solidFill>
                  <a:latin typeface="Calibri" panose="020F0502020204030204" pitchFamily="34" charset="0"/>
                </a:rPr>
                <a:t>‘Transform to Dynamic </a:t>
              </a:r>
              <a:r>
                <a:rPr lang="en-US" sz="1200" b="1" kern="0" dirty="0">
                  <a:solidFill>
                    <a:srgbClr val="000000"/>
                  </a:solidFill>
                  <a:latin typeface="Calibri" panose="020F0502020204030204" pitchFamily="34" charset="0"/>
                </a:rPr>
                <a:t>Operating Model</a:t>
              </a:r>
              <a:r>
                <a:rPr lang="en-US" sz="1200" kern="0" dirty="0">
                  <a:solidFill>
                    <a:srgbClr val="000000"/>
                  </a:solidFill>
                  <a:latin typeface="Calibri" panose="020F0502020204030204" pitchFamily="34" charset="0"/>
                </a:rPr>
                <a:t>’</a:t>
              </a:r>
            </a:p>
          </p:txBody>
        </p:sp>
        <p:sp>
          <p:nvSpPr>
            <p:cNvPr id="61" name="Freeform 60"/>
            <p:cNvSpPr/>
            <p:nvPr/>
          </p:nvSpPr>
          <p:spPr>
            <a:xfrm>
              <a:off x="448905" y="2031011"/>
              <a:ext cx="1576412" cy="563016"/>
            </a:xfrm>
            <a:custGeom>
              <a:avLst/>
              <a:gdLst>
                <a:gd name="connsiteX0" fmla="*/ 0 w 1576446"/>
                <a:gd name="connsiteY0" fmla="*/ 70690 h 424129"/>
                <a:gd name="connsiteX1" fmla="*/ 70690 w 1576446"/>
                <a:gd name="connsiteY1" fmla="*/ 0 h 424129"/>
                <a:gd name="connsiteX2" fmla="*/ 1505756 w 1576446"/>
                <a:gd name="connsiteY2" fmla="*/ 0 h 424129"/>
                <a:gd name="connsiteX3" fmla="*/ 1576446 w 1576446"/>
                <a:gd name="connsiteY3" fmla="*/ 70690 h 424129"/>
                <a:gd name="connsiteX4" fmla="*/ 1576446 w 1576446"/>
                <a:gd name="connsiteY4" fmla="*/ 353439 h 424129"/>
                <a:gd name="connsiteX5" fmla="*/ 1505756 w 1576446"/>
                <a:gd name="connsiteY5" fmla="*/ 424129 h 424129"/>
                <a:gd name="connsiteX6" fmla="*/ 70690 w 1576446"/>
                <a:gd name="connsiteY6" fmla="*/ 424129 h 424129"/>
                <a:gd name="connsiteX7" fmla="*/ 0 w 1576446"/>
                <a:gd name="connsiteY7" fmla="*/ 353439 h 424129"/>
                <a:gd name="connsiteX8" fmla="*/ 0 w 1576446"/>
                <a:gd name="connsiteY8" fmla="*/ 70690 h 42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6446" h="424129">
                  <a:moveTo>
                    <a:pt x="0" y="70690"/>
                  </a:moveTo>
                  <a:cubicBezTo>
                    <a:pt x="0" y="31649"/>
                    <a:pt x="31649" y="0"/>
                    <a:pt x="70690" y="0"/>
                  </a:cubicBezTo>
                  <a:lnTo>
                    <a:pt x="1505756" y="0"/>
                  </a:lnTo>
                  <a:cubicBezTo>
                    <a:pt x="1544797" y="0"/>
                    <a:pt x="1576446" y="31649"/>
                    <a:pt x="1576446" y="70690"/>
                  </a:cubicBezTo>
                  <a:lnTo>
                    <a:pt x="1576446" y="353439"/>
                  </a:lnTo>
                  <a:cubicBezTo>
                    <a:pt x="1576446" y="392480"/>
                    <a:pt x="1544797" y="424129"/>
                    <a:pt x="1505756" y="424129"/>
                  </a:cubicBezTo>
                  <a:lnTo>
                    <a:pt x="70690" y="424129"/>
                  </a:lnTo>
                  <a:cubicBezTo>
                    <a:pt x="31649" y="424129"/>
                    <a:pt x="0" y="392480"/>
                    <a:pt x="0" y="353439"/>
                  </a:cubicBezTo>
                  <a:lnTo>
                    <a:pt x="0" y="70690"/>
                  </a:lnTo>
                  <a:close/>
                </a:path>
              </a:pathLst>
            </a:custGeom>
            <a:solidFill>
              <a:sysClr val="window" lastClr="FFFFFF"/>
            </a:solidFill>
            <a:ln w="3175" cap="flat" cmpd="sng" algn="ctr">
              <a:solidFill>
                <a:srgbClr val="70AD47"/>
              </a:solidFill>
              <a:prstDash val="solid"/>
              <a:miter lim="800000"/>
            </a:ln>
            <a:effectLst/>
          </p:spPr>
          <p:txBody>
            <a:bodyPr spcFirstLastPara="0" vert="horz" wrap="square" lIns="83485" tIns="55545" rIns="83485" bIns="55545" numCol="1" spcCol="1270" anchor="ctr" anchorCtr="0">
              <a:noAutofit/>
            </a:bodyPr>
            <a:lstStyle/>
            <a:p>
              <a:pPr lvl="0" algn="ctr" defTabSz="914400">
                <a:spcBef>
                  <a:spcPts val="600"/>
                </a:spcBef>
                <a:defRPr/>
              </a:pPr>
              <a:r>
                <a:rPr lang="en-US" sz="1200" kern="0" dirty="0">
                  <a:solidFill>
                    <a:srgbClr val="000000"/>
                  </a:solidFill>
                  <a:latin typeface="Calibri" panose="020F0502020204030204" pitchFamily="34" charset="0"/>
                </a:rPr>
                <a:t>‘Accelerate</a:t>
              </a:r>
              <a:r>
                <a:rPr lang="en-US" sz="1200" b="1" kern="0" dirty="0">
                  <a:solidFill>
                    <a:srgbClr val="000000"/>
                  </a:solidFill>
                  <a:latin typeface="Calibri" panose="020F0502020204030204" pitchFamily="34" charset="0"/>
                </a:rPr>
                <a:t> Transformation</a:t>
              </a:r>
              <a:r>
                <a:rPr lang="en-US" sz="1200" kern="0" dirty="0">
                  <a:solidFill>
                    <a:srgbClr val="000000"/>
                  </a:solidFill>
                  <a:latin typeface="Calibri" panose="020F0502020204030204" pitchFamily="34" charset="0"/>
                </a:rPr>
                <a:t>’</a:t>
              </a:r>
            </a:p>
          </p:txBody>
        </p:sp>
        <p:sp>
          <p:nvSpPr>
            <p:cNvPr id="62" name="Freeform 61"/>
            <p:cNvSpPr/>
            <p:nvPr/>
          </p:nvSpPr>
          <p:spPr>
            <a:xfrm>
              <a:off x="448905" y="2613684"/>
              <a:ext cx="1576412" cy="563016"/>
            </a:xfrm>
            <a:custGeom>
              <a:avLst/>
              <a:gdLst>
                <a:gd name="connsiteX0" fmla="*/ 0 w 1576446"/>
                <a:gd name="connsiteY0" fmla="*/ 70690 h 424129"/>
                <a:gd name="connsiteX1" fmla="*/ 70690 w 1576446"/>
                <a:gd name="connsiteY1" fmla="*/ 0 h 424129"/>
                <a:gd name="connsiteX2" fmla="*/ 1505756 w 1576446"/>
                <a:gd name="connsiteY2" fmla="*/ 0 h 424129"/>
                <a:gd name="connsiteX3" fmla="*/ 1576446 w 1576446"/>
                <a:gd name="connsiteY3" fmla="*/ 70690 h 424129"/>
                <a:gd name="connsiteX4" fmla="*/ 1576446 w 1576446"/>
                <a:gd name="connsiteY4" fmla="*/ 353439 h 424129"/>
                <a:gd name="connsiteX5" fmla="*/ 1505756 w 1576446"/>
                <a:gd name="connsiteY5" fmla="*/ 424129 h 424129"/>
                <a:gd name="connsiteX6" fmla="*/ 70690 w 1576446"/>
                <a:gd name="connsiteY6" fmla="*/ 424129 h 424129"/>
                <a:gd name="connsiteX7" fmla="*/ 0 w 1576446"/>
                <a:gd name="connsiteY7" fmla="*/ 353439 h 424129"/>
                <a:gd name="connsiteX8" fmla="*/ 0 w 1576446"/>
                <a:gd name="connsiteY8" fmla="*/ 70690 h 42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6446" h="424129">
                  <a:moveTo>
                    <a:pt x="0" y="70690"/>
                  </a:moveTo>
                  <a:cubicBezTo>
                    <a:pt x="0" y="31649"/>
                    <a:pt x="31649" y="0"/>
                    <a:pt x="70690" y="0"/>
                  </a:cubicBezTo>
                  <a:lnTo>
                    <a:pt x="1505756" y="0"/>
                  </a:lnTo>
                  <a:cubicBezTo>
                    <a:pt x="1544797" y="0"/>
                    <a:pt x="1576446" y="31649"/>
                    <a:pt x="1576446" y="70690"/>
                  </a:cubicBezTo>
                  <a:lnTo>
                    <a:pt x="1576446" y="353439"/>
                  </a:lnTo>
                  <a:cubicBezTo>
                    <a:pt x="1576446" y="392480"/>
                    <a:pt x="1544797" y="424129"/>
                    <a:pt x="1505756" y="424129"/>
                  </a:cubicBezTo>
                  <a:lnTo>
                    <a:pt x="70690" y="424129"/>
                  </a:lnTo>
                  <a:cubicBezTo>
                    <a:pt x="31649" y="424129"/>
                    <a:pt x="0" y="392480"/>
                    <a:pt x="0" y="353439"/>
                  </a:cubicBezTo>
                  <a:lnTo>
                    <a:pt x="0" y="70690"/>
                  </a:lnTo>
                  <a:close/>
                </a:path>
              </a:pathLst>
            </a:custGeom>
            <a:solidFill>
              <a:sysClr val="window" lastClr="FFFFFF"/>
            </a:solidFill>
            <a:ln w="3175" cap="flat" cmpd="sng" algn="ctr">
              <a:solidFill>
                <a:srgbClr val="70AD47"/>
              </a:solidFill>
              <a:prstDash val="solid"/>
              <a:miter lim="800000"/>
            </a:ln>
            <a:effectLst/>
          </p:spPr>
          <p:txBody>
            <a:bodyPr spcFirstLastPara="0" vert="horz" wrap="square" lIns="83485" tIns="55545" rIns="83485" bIns="55545" numCol="1" spcCol="1270" anchor="ctr" anchorCtr="0">
              <a:noAutofit/>
            </a:bodyPr>
            <a:lstStyle/>
            <a:p>
              <a:pPr lvl="0" algn="ctr" defTabSz="914400">
                <a:spcBef>
                  <a:spcPts val="600"/>
                </a:spcBef>
                <a:defRPr/>
              </a:pPr>
              <a:r>
                <a:rPr lang="en-US" sz="1200" kern="0" dirty="0">
                  <a:solidFill>
                    <a:srgbClr val="000000"/>
                  </a:solidFill>
                  <a:latin typeface="Calibri" panose="020F0502020204030204" pitchFamily="34" charset="0"/>
                </a:rPr>
                <a:t>‘Keep the </a:t>
              </a:r>
              <a:r>
                <a:rPr lang="en-US" sz="1200" b="1" kern="0" dirty="0">
                  <a:solidFill>
                    <a:srgbClr val="000000"/>
                  </a:solidFill>
                  <a:latin typeface="Calibri" panose="020F0502020204030204" pitchFamily="34" charset="0"/>
                </a:rPr>
                <a:t>Business Running</a:t>
              </a:r>
              <a:r>
                <a:rPr lang="en-US" sz="1200" kern="0" dirty="0">
                  <a:solidFill>
                    <a:srgbClr val="000000"/>
                  </a:solidFill>
                  <a:latin typeface="Calibri" panose="020F0502020204030204" pitchFamily="34" charset="0"/>
                </a:rPr>
                <a:t>’</a:t>
              </a:r>
            </a:p>
          </p:txBody>
        </p:sp>
        <p:sp>
          <p:nvSpPr>
            <p:cNvPr id="63" name="Freeform 62"/>
            <p:cNvSpPr/>
            <p:nvPr/>
          </p:nvSpPr>
          <p:spPr>
            <a:xfrm>
              <a:off x="455664" y="859452"/>
              <a:ext cx="1576412" cy="563016"/>
            </a:xfrm>
            <a:custGeom>
              <a:avLst/>
              <a:gdLst>
                <a:gd name="connsiteX0" fmla="*/ 0 w 1576446"/>
                <a:gd name="connsiteY0" fmla="*/ 70690 h 424129"/>
                <a:gd name="connsiteX1" fmla="*/ 70690 w 1576446"/>
                <a:gd name="connsiteY1" fmla="*/ 0 h 424129"/>
                <a:gd name="connsiteX2" fmla="*/ 1505756 w 1576446"/>
                <a:gd name="connsiteY2" fmla="*/ 0 h 424129"/>
                <a:gd name="connsiteX3" fmla="*/ 1576446 w 1576446"/>
                <a:gd name="connsiteY3" fmla="*/ 70690 h 424129"/>
                <a:gd name="connsiteX4" fmla="*/ 1576446 w 1576446"/>
                <a:gd name="connsiteY4" fmla="*/ 353439 h 424129"/>
                <a:gd name="connsiteX5" fmla="*/ 1505756 w 1576446"/>
                <a:gd name="connsiteY5" fmla="*/ 424129 h 424129"/>
                <a:gd name="connsiteX6" fmla="*/ 70690 w 1576446"/>
                <a:gd name="connsiteY6" fmla="*/ 424129 h 424129"/>
                <a:gd name="connsiteX7" fmla="*/ 0 w 1576446"/>
                <a:gd name="connsiteY7" fmla="*/ 353439 h 424129"/>
                <a:gd name="connsiteX8" fmla="*/ 0 w 1576446"/>
                <a:gd name="connsiteY8" fmla="*/ 70690 h 42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6446" h="424129">
                  <a:moveTo>
                    <a:pt x="0" y="70690"/>
                  </a:moveTo>
                  <a:cubicBezTo>
                    <a:pt x="0" y="31649"/>
                    <a:pt x="31649" y="0"/>
                    <a:pt x="70690" y="0"/>
                  </a:cubicBezTo>
                  <a:lnTo>
                    <a:pt x="1505756" y="0"/>
                  </a:lnTo>
                  <a:cubicBezTo>
                    <a:pt x="1544797" y="0"/>
                    <a:pt x="1576446" y="31649"/>
                    <a:pt x="1576446" y="70690"/>
                  </a:cubicBezTo>
                  <a:lnTo>
                    <a:pt x="1576446" y="353439"/>
                  </a:lnTo>
                  <a:cubicBezTo>
                    <a:pt x="1576446" y="392480"/>
                    <a:pt x="1544797" y="424129"/>
                    <a:pt x="1505756" y="424129"/>
                  </a:cubicBezTo>
                  <a:lnTo>
                    <a:pt x="70690" y="424129"/>
                  </a:lnTo>
                  <a:cubicBezTo>
                    <a:pt x="31649" y="424129"/>
                    <a:pt x="0" y="392480"/>
                    <a:pt x="0" y="353439"/>
                  </a:cubicBezTo>
                  <a:lnTo>
                    <a:pt x="0" y="70690"/>
                  </a:lnTo>
                  <a:close/>
                </a:path>
              </a:pathLst>
            </a:custGeom>
            <a:solidFill>
              <a:sysClr val="window" lastClr="FFFFFF"/>
            </a:solidFill>
            <a:ln w="3175" cap="flat" cmpd="sng" algn="ctr">
              <a:solidFill>
                <a:srgbClr val="70AD47"/>
              </a:solidFill>
              <a:prstDash val="solid"/>
              <a:miter lim="800000"/>
            </a:ln>
            <a:effectLst/>
          </p:spPr>
          <p:txBody>
            <a:bodyPr spcFirstLastPara="0" vert="horz" wrap="square" lIns="83485" tIns="55545" rIns="83485" bIns="55545" numCol="1" spcCol="1270" anchor="ctr" anchorCtr="0">
              <a:noAutofit/>
            </a:bodyPr>
            <a:lstStyle/>
            <a:p>
              <a:pPr lvl="0" algn="ctr" defTabSz="914400">
                <a:spcBef>
                  <a:spcPts val="600"/>
                </a:spcBef>
                <a:defRPr/>
              </a:pPr>
              <a:r>
                <a:rPr lang="en-US" sz="1200" kern="0" dirty="0">
                  <a:solidFill>
                    <a:srgbClr val="000000"/>
                  </a:solidFill>
                  <a:latin typeface="Calibri" panose="020F0502020204030204" pitchFamily="34" charset="0"/>
                </a:rPr>
                <a:t>‘Transform </a:t>
              </a:r>
              <a:r>
                <a:rPr lang="en-US" sz="1200" b="1" kern="0" dirty="0">
                  <a:solidFill>
                    <a:srgbClr val="000000"/>
                  </a:solidFill>
                  <a:latin typeface="Calibri" panose="020F0502020204030204" pitchFamily="34" charset="0"/>
                </a:rPr>
                <a:t>Business Model</a:t>
              </a:r>
              <a:r>
                <a:rPr lang="en-US" sz="1200" kern="0" dirty="0">
                  <a:solidFill>
                    <a:srgbClr val="000000"/>
                  </a:solidFill>
                  <a:latin typeface="Calibri" panose="020F0502020204030204" pitchFamily="34" charset="0"/>
                </a:rPr>
                <a:t>’</a:t>
              </a:r>
            </a:p>
          </p:txBody>
        </p:sp>
      </p:grpSp>
      <p:sp>
        <p:nvSpPr>
          <p:cNvPr id="51" name="Freeform 50"/>
          <p:cNvSpPr/>
          <p:nvPr/>
        </p:nvSpPr>
        <p:spPr>
          <a:xfrm>
            <a:off x="4839962" y="3927393"/>
            <a:ext cx="3917776" cy="753281"/>
          </a:xfrm>
          <a:custGeom>
            <a:avLst/>
            <a:gdLst>
              <a:gd name="connsiteX0" fmla="*/ 56552 w 339303"/>
              <a:gd name="connsiteY0" fmla="*/ 0 h 3243340"/>
              <a:gd name="connsiteX1" fmla="*/ 282751 w 339303"/>
              <a:gd name="connsiteY1" fmla="*/ 0 h 3243340"/>
              <a:gd name="connsiteX2" fmla="*/ 339303 w 339303"/>
              <a:gd name="connsiteY2" fmla="*/ 56552 h 3243340"/>
              <a:gd name="connsiteX3" fmla="*/ 339303 w 339303"/>
              <a:gd name="connsiteY3" fmla="*/ 3243340 h 3243340"/>
              <a:gd name="connsiteX4" fmla="*/ 339303 w 339303"/>
              <a:gd name="connsiteY4" fmla="*/ 3243340 h 3243340"/>
              <a:gd name="connsiteX5" fmla="*/ 0 w 339303"/>
              <a:gd name="connsiteY5" fmla="*/ 3243340 h 3243340"/>
              <a:gd name="connsiteX6" fmla="*/ 0 w 339303"/>
              <a:gd name="connsiteY6" fmla="*/ 3243340 h 3243340"/>
              <a:gd name="connsiteX7" fmla="*/ 0 w 339303"/>
              <a:gd name="connsiteY7" fmla="*/ 56552 h 3243340"/>
              <a:gd name="connsiteX8" fmla="*/ 56552 w 339303"/>
              <a:gd name="connsiteY8" fmla="*/ 0 h 3243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9303" h="3243340">
                <a:moveTo>
                  <a:pt x="339303" y="540574"/>
                </a:moveTo>
                <a:lnTo>
                  <a:pt x="339303" y="2702766"/>
                </a:lnTo>
                <a:cubicBezTo>
                  <a:pt x="339303" y="3001316"/>
                  <a:pt x="336654" y="3243335"/>
                  <a:pt x="333387" y="3243335"/>
                </a:cubicBezTo>
                <a:lnTo>
                  <a:pt x="0" y="3243335"/>
                </a:lnTo>
                <a:lnTo>
                  <a:pt x="0" y="3243335"/>
                </a:lnTo>
                <a:lnTo>
                  <a:pt x="0" y="5"/>
                </a:lnTo>
                <a:lnTo>
                  <a:pt x="0" y="5"/>
                </a:lnTo>
                <a:lnTo>
                  <a:pt x="333387" y="5"/>
                </a:lnTo>
                <a:cubicBezTo>
                  <a:pt x="336654" y="5"/>
                  <a:pt x="339303" y="242024"/>
                  <a:pt x="339303" y="540574"/>
                </a:cubicBezTo>
                <a:close/>
              </a:path>
            </a:pathLst>
          </a:custGeom>
          <a:solidFill>
            <a:srgbClr val="5B9BD5">
              <a:lumMod val="20000"/>
              <a:lumOff val="80000"/>
              <a:alpha val="90000"/>
            </a:srgbClr>
          </a:solidFill>
          <a:ln w="3175" cap="flat" cmpd="sng" algn="ctr">
            <a:solidFill>
              <a:srgbClr val="5B9BD5">
                <a:lumMod val="40000"/>
                <a:lumOff val="60000"/>
                <a:alpha val="90000"/>
              </a:srgbClr>
            </a:solidFill>
            <a:prstDash val="solid"/>
            <a:miter lim="800000"/>
          </a:ln>
          <a:effectLst/>
        </p:spPr>
        <p:txBody>
          <a:bodyPr spcFirstLastPara="0" vert="horz" wrap="square" lIns="640080" tIns="187184" rIns="144004" bIns="187185" numCol="1" spcCol="1270" anchor="ctr" anchorCtr="0">
            <a:noAutofit/>
          </a:bodyPr>
          <a:lstStyle/>
          <a:p>
            <a:pPr marL="285750" lvl="0" indent="-285750" defTabSz="914400">
              <a:buFont typeface="Courier New" panose="02070309020205020404" pitchFamily="49" charset="0"/>
              <a:buChar char="o"/>
              <a:defRPr/>
            </a:pPr>
            <a:r>
              <a:rPr lang="en-US" sz="1050" b="1" kern="0" dirty="0">
                <a:solidFill>
                  <a:srgbClr val="000000"/>
                </a:solidFill>
                <a:latin typeface="Calibri" panose="020F0502020204030204" pitchFamily="34" charset="0"/>
              </a:rPr>
              <a:t>~60-70% </a:t>
            </a:r>
            <a:r>
              <a:rPr lang="en-US" sz="1050" kern="0" dirty="0">
                <a:solidFill>
                  <a:srgbClr val="000000"/>
                </a:solidFill>
                <a:latin typeface="Calibri" panose="020F0502020204030204" pitchFamily="34" charset="0"/>
              </a:rPr>
              <a:t>Cloud Native dev in PODs</a:t>
            </a:r>
          </a:p>
          <a:p>
            <a:pPr marL="285750" lvl="0" indent="-285750" defTabSz="914400">
              <a:buFont typeface="Courier New" panose="02070309020205020404" pitchFamily="49" charset="0"/>
              <a:buChar char="o"/>
              <a:defRPr/>
            </a:pPr>
            <a:r>
              <a:rPr lang="en-US" sz="1050" b="1" kern="0" dirty="0">
                <a:solidFill>
                  <a:srgbClr val="000000"/>
                </a:solidFill>
                <a:latin typeface="Calibri" panose="020F0502020204030204" pitchFamily="34" charset="0"/>
              </a:rPr>
              <a:t>~25-30% </a:t>
            </a:r>
            <a:r>
              <a:rPr lang="en-US" sz="1050" kern="0" dirty="0">
                <a:solidFill>
                  <a:srgbClr val="000000"/>
                </a:solidFill>
                <a:latin typeface="Calibri" panose="020F0502020204030204" pitchFamily="34" charset="0"/>
              </a:rPr>
              <a:t>Faster Time-to-Market</a:t>
            </a:r>
          </a:p>
          <a:p>
            <a:pPr marL="285750" lvl="0" indent="-285750" defTabSz="914400">
              <a:buFont typeface="Courier New" panose="02070309020205020404" pitchFamily="49" charset="0"/>
              <a:buChar char="o"/>
              <a:defRPr/>
            </a:pPr>
            <a:r>
              <a:rPr lang="en-US" sz="1050" b="1" kern="0" dirty="0">
                <a:solidFill>
                  <a:srgbClr val="000000"/>
                </a:solidFill>
                <a:latin typeface="Calibri" panose="020F0502020204030204" pitchFamily="34" charset="0"/>
              </a:rPr>
              <a:t>~50% </a:t>
            </a:r>
            <a:r>
              <a:rPr lang="en-US" sz="1050" kern="0" dirty="0">
                <a:solidFill>
                  <a:srgbClr val="000000"/>
                </a:solidFill>
                <a:latin typeface="Calibri" panose="020F0502020204030204" pitchFamily="34" charset="0"/>
              </a:rPr>
              <a:t>Reduction in Post Production Fallouts</a:t>
            </a:r>
          </a:p>
        </p:txBody>
      </p:sp>
      <p:sp>
        <p:nvSpPr>
          <p:cNvPr id="52" name="Freeform 51"/>
          <p:cNvSpPr/>
          <p:nvPr/>
        </p:nvSpPr>
        <p:spPr>
          <a:xfrm>
            <a:off x="4824773" y="1990578"/>
            <a:ext cx="3917776" cy="753281"/>
          </a:xfrm>
          <a:custGeom>
            <a:avLst/>
            <a:gdLst>
              <a:gd name="connsiteX0" fmla="*/ 56552 w 339303"/>
              <a:gd name="connsiteY0" fmla="*/ 0 h 3243340"/>
              <a:gd name="connsiteX1" fmla="*/ 282751 w 339303"/>
              <a:gd name="connsiteY1" fmla="*/ 0 h 3243340"/>
              <a:gd name="connsiteX2" fmla="*/ 339303 w 339303"/>
              <a:gd name="connsiteY2" fmla="*/ 56552 h 3243340"/>
              <a:gd name="connsiteX3" fmla="*/ 339303 w 339303"/>
              <a:gd name="connsiteY3" fmla="*/ 3243340 h 3243340"/>
              <a:gd name="connsiteX4" fmla="*/ 339303 w 339303"/>
              <a:gd name="connsiteY4" fmla="*/ 3243340 h 3243340"/>
              <a:gd name="connsiteX5" fmla="*/ 0 w 339303"/>
              <a:gd name="connsiteY5" fmla="*/ 3243340 h 3243340"/>
              <a:gd name="connsiteX6" fmla="*/ 0 w 339303"/>
              <a:gd name="connsiteY6" fmla="*/ 3243340 h 3243340"/>
              <a:gd name="connsiteX7" fmla="*/ 0 w 339303"/>
              <a:gd name="connsiteY7" fmla="*/ 56552 h 3243340"/>
              <a:gd name="connsiteX8" fmla="*/ 56552 w 339303"/>
              <a:gd name="connsiteY8" fmla="*/ 0 h 3243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9303" h="3243340">
                <a:moveTo>
                  <a:pt x="339303" y="540574"/>
                </a:moveTo>
                <a:lnTo>
                  <a:pt x="339303" y="2702766"/>
                </a:lnTo>
                <a:cubicBezTo>
                  <a:pt x="339303" y="3001316"/>
                  <a:pt x="336654" y="3243335"/>
                  <a:pt x="333387" y="3243335"/>
                </a:cubicBezTo>
                <a:lnTo>
                  <a:pt x="0" y="3243335"/>
                </a:lnTo>
                <a:lnTo>
                  <a:pt x="0" y="3243335"/>
                </a:lnTo>
                <a:lnTo>
                  <a:pt x="0" y="5"/>
                </a:lnTo>
                <a:lnTo>
                  <a:pt x="0" y="5"/>
                </a:lnTo>
                <a:lnTo>
                  <a:pt x="333387" y="5"/>
                </a:lnTo>
                <a:cubicBezTo>
                  <a:pt x="336654" y="5"/>
                  <a:pt x="339303" y="242024"/>
                  <a:pt x="339303" y="540574"/>
                </a:cubicBezTo>
                <a:close/>
              </a:path>
            </a:pathLst>
          </a:custGeom>
          <a:solidFill>
            <a:srgbClr val="ED7D31">
              <a:lumMod val="20000"/>
              <a:lumOff val="80000"/>
              <a:alpha val="90000"/>
            </a:srgbClr>
          </a:solidFill>
          <a:ln w="3175" cap="flat" cmpd="sng" algn="ctr">
            <a:solidFill>
              <a:srgbClr val="ED7D31">
                <a:lumMod val="40000"/>
                <a:lumOff val="60000"/>
                <a:alpha val="90000"/>
              </a:srgbClr>
            </a:solidFill>
            <a:prstDash val="solid"/>
            <a:miter lim="800000"/>
          </a:ln>
          <a:effectLst/>
        </p:spPr>
        <p:txBody>
          <a:bodyPr spcFirstLastPara="0" vert="horz" wrap="square" lIns="640080" tIns="187184" rIns="144004" bIns="187185" numCol="1" spcCol="1270" anchor="ctr" anchorCtr="0">
            <a:noAutofit/>
          </a:bodyPr>
          <a:lstStyle/>
          <a:p>
            <a:pPr marL="285750" lvl="0" indent="-285750" defTabSz="914400">
              <a:buFont typeface="Courier New" panose="02070309020205020404" pitchFamily="49" charset="0"/>
              <a:buChar char="o"/>
              <a:defRPr/>
            </a:pPr>
            <a:r>
              <a:rPr lang="en-US" sz="1050" b="1" kern="0" dirty="0">
                <a:solidFill>
                  <a:srgbClr val="000000"/>
                </a:solidFill>
                <a:latin typeface="Calibri" panose="020F0502020204030204" pitchFamily="34" charset="0"/>
              </a:rPr>
              <a:t>~80% </a:t>
            </a:r>
            <a:r>
              <a:rPr lang="en-US" sz="1050" kern="0" dirty="0">
                <a:solidFill>
                  <a:srgbClr val="000000"/>
                </a:solidFill>
                <a:latin typeface="Calibri" panose="020F0502020204030204" pitchFamily="34" charset="0"/>
              </a:rPr>
              <a:t>Cloud Native Migration before 2020</a:t>
            </a:r>
          </a:p>
          <a:p>
            <a:pPr marL="285750" lvl="0" indent="-285750" defTabSz="914400">
              <a:buFont typeface="Courier New" panose="02070309020205020404" pitchFamily="49" charset="0"/>
              <a:buChar char="o"/>
              <a:defRPr/>
            </a:pPr>
            <a:r>
              <a:rPr lang="en-US" sz="1050" b="1" kern="0" dirty="0">
                <a:solidFill>
                  <a:srgbClr val="000000"/>
                </a:solidFill>
                <a:latin typeface="Calibri" panose="020F0502020204030204" pitchFamily="34" charset="0"/>
              </a:rPr>
              <a:t>Increased Savings</a:t>
            </a:r>
            <a:r>
              <a:rPr lang="en-US" sz="1050" kern="0" dirty="0">
                <a:solidFill>
                  <a:srgbClr val="000000"/>
                </a:solidFill>
                <a:latin typeface="Calibri" panose="020F0502020204030204" pitchFamily="34" charset="0"/>
              </a:rPr>
              <a:t> (TCO &amp; </a:t>
            </a:r>
            <a:r>
              <a:rPr lang="en-US" sz="1050" kern="0" dirty="0" err="1">
                <a:solidFill>
                  <a:srgbClr val="000000"/>
                </a:solidFill>
                <a:latin typeface="Calibri" panose="020F0502020204030204" pitchFamily="34" charset="0"/>
              </a:rPr>
              <a:t>Opex</a:t>
            </a:r>
            <a:r>
              <a:rPr lang="en-US" sz="1050" kern="0" dirty="0">
                <a:solidFill>
                  <a:srgbClr val="000000"/>
                </a:solidFill>
                <a:latin typeface="Calibri" panose="020F0502020204030204" pitchFamily="34" charset="0"/>
              </a:rPr>
              <a:t> Reduction)</a:t>
            </a:r>
          </a:p>
          <a:p>
            <a:pPr marL="285750" lvl="0" indent="-285750" defTabSz="914400">
              <a:buFont typeface="Courier New" panose="02070309020205020404" pitchFamily="49" charset="0"/>
              <a:buChar char="o"/>
              <a:defRPr/>
            </a:pPr>
            <a:r>
              <a:rPr lang="en-US" sz="1050" b="1" i="1" kern="0" dirty="0">
                <a:solidFill>
                  <a:srgbClr val="000000"/>
                </a:solidFill>
                <a:latin typeface="Calibri" panose="020F0502020204030204" pitchFamily="34" charset="0"/>
              </a:rPr>
              <a:t>Stable </a:t>
            </a:r>
            <a:r>
              <a:rPr lang="en-US" sz="1050" i="1" kern="0" dirty="0">
                <a:solidFill>
                  <a:srgbClr val="000000"/>
                </a:solidFill>
                <a:latin typeface="Calibri" panose="020F0502020204030204" pitchFamily="34" charset="0"/>
              </a:rPr>
              <a:t>&amp; </a:t>
            </a:r>
            <a:r>
              <a:rPr lang="en-US" sz="1050" b="1" i="1" kern="0" dirty="0">
                <a:solidFill>
                  <a:srgbClr val="000000"/>
                </a:solidFill>
                <a:latin typeface="Calibri" panose="020F0502020204030204" pitchFamily="34" charset="0"/>
              </a:rPr>
              <a:t>Scalable</a:t>
            </a:r>
            <a:r>
              <a:rPr lang="en-US" sz="1050" i="1" kern="0" dirty="0">
                <a:solidFill>
                  <a:srgbClr val="000000"/>
                </a:solidFill>
                <a:latin typeface="Calibri" panose="020F0502020204030204" pitchFamily="34" charset="0"/>
              </a:rPr>
              <a:t> IT Platform</a:t>
            </a:r>
          </a:p>
        </p:txBody>
      </p:sp>
      <p:sp>
        <p:nvSpPr>
          <p:cNvPr id="53" name="Freeform 52"/>
          <p:cNvSpPr/>
          <p:nvPr/>
        </p:nvSpPr>
        <p:spPr>
          <a:xfrm>
            <a:off x="4824773" y="2956836"/>
            <a:ext cx="3917776" cy="753281"/>
          </a:xfrm>
          <a:custGeom>
            <a:avLst/>
            <a:gdLst>
              <a:gd name="connsiteX0" fmla="*/ 56552 w 339303"/>
              <a:gd name="connsiteY0" fmla="*/ 0 h 3243340"/>
              <a:gd name="connsiteX1" fmla="*/ 282751 w 339303"/>
              <a:gd name="connsiteY1" fmla="*/ 0 h 3243340"/>
              <a:gd name="connsiteX2" fmla="*/ 339303 w 339303"/>
              <a:gd name="connsiteY2" fmla="*/ 56552 h 3243340"/>
              <a:gd name="connsiteX3" fmla="*/ 339303 w 339303"/>
              <a:gd name="connsiteY3" fmla="*/ 3243340 h 3243340"/>
              <a:gd name="connsiteX4" fmla="*/ 339303 w 339303"/>
              <a:gd name="connsiteY4" fmla="*/ 3243340 h 3243340"/>
              <a:gd name="connsiteX5" fmla="*/ 0 w 339303"/>
              <a:gd name="connsiteY5" fmla="*/ 3243340 h 3243340"/>
              <a:gd name="connsiteX6" fmla="*/ 0 w 339303"/>
              <a:gd name="connsiteY6" fmla="*/ 3243340 h 3243340"/>
              <a:gd name="connsiteX7" fmla="*/ 0 w 339303"/>
              <a:gd name="connsiteY7" fmla="*/ 56552 h 3243340"/>
              <a:gd name="connsiteX8" fmla="*/ 56552 w 339303"/>
              <a:gd name="connsiteY8" fmla="*/ 0 h 3243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9303" h="3243340">
                <a:moveTo>
                  <a:pt x="339303" y="540574"/>
                </a:moveTo>
                <a:lnTo>
                  <a:pt x="339303" y="2702766"/>
                </a:lnTo>
                <a:cubicBezTo>
                  <a:pt x="339303" y="3001316"/>
                  <a:pt x="336654" y="3243335"/>
                  <a:pt x="333387" y="3243335"/>
                </a:cubicBezTo>
                <a:lnTo>
                  <a:pt x="0" y="3243335"/>
                </a:lnTo>
                <a:lnTo>
                  <a:pt x="0" y="3243335"/>
                </a:lnTo>
                <a:lnTo>
                  <a:pt x="0" y="5"/>
                </a:lnTo>
                <a:lnTo>
                  <a:pt x="0" y="5"/>
                </a:lnTo>
                <a:lnTo>
                  <a:pt x="333387" y="5"/>
                </a:lnTo>
                <a:cubicBezTo>
                  <a:pt x="336654" y="5"/>
                  <a:pt x="339303" y="242024"/>
                  <a:pt x="339303" y="540574"/>
                </a:cubicBezTo>
                <a:close/>
              </a:path>
            </a:pathLst>
          </a:custGeom>
          <a:solidFill>
            <a:srgbClr val="A5A5A5">
              <a:lumMod val="20000"/>
              <a:lumOff val="80000"/>
              <a:alpha val="90000"/>
            </a:srgbClr>
          </a:solidFill>
          <a:ln w="3175" cap="flat" cmpd="sng" algn="ctr">
            <a:solidFill>
              <a:srgbClr val="A5A5A5">
                <a:lumMod val="40000"/>
                <a:lumOff val="60000"/>
                <a:alpha val="90000"/>
              </a:srgbClr>
            </a:solidFill>
            <a:prstDash val="solid"/>
            <a:miter lim="800000"/>
          </a:ln>
          <a:effectLst/>
        </p:spPr>
        <p:txBody>
          <a:bodyPr spcFirstLastPara="0" vert="horz" wrap="square" lIns="640080" tIns="187184" rIns="144004" bIns="187185" numCol="1" spcCol="1270" anchor="ctr" anchorCtr="0">
            <a:noAutofit/>
          </a:bodyPr>
          <a:lstStyle/>
          <a:p>
            <a:pPr marL="91440" lvl="0" indent="-285750" defTabSz="914400">
              <a:buFont typeface="Courier New" panose="02070309020205020404" pitchFamily="49" charset="0"/>
              <a:buChar char="o"/>
              <a:defRPr/>
            </a:pPr>
            <a:r>
              <a:rPr lang="en-US" sz="1050" b="1" kern="0" dirty="0">
                <a:solidFill>
                  <a:srgbClr val="000000"/>
                </a:solidFill>
                <a:latin typeface="Calibri" panose="020F0502020204030204" pitchFamily="34" charset="0"/>
              </a:rPr>
              <a:t>~20% </a:t>
            </a:r>
            <a:r>
              <a:rPr lang="en-US" sz="1050" kern="0" dirty="0">
                <a:solidFill>
                  <a:srgbClr val="000000"/>
                </a:solidFill>
                <a:latin typeface="Calibri" panose="020F0502020204030204" pitchFamily="34" charset="0"/>
              </a:rPr>
              <a:t>Cycle Time Reduction</a:t>
            </a:r>
          </a:p>
          <a:p>
            <a:pPr marL="91440" lvl="0" indent="-285750" defTabSz="914400">
              <a:buFont typeface="Courier New" panose="02070309020205020404" pitchFamily="49" charset="0"/>
              <a:buChar char="o"/>
              <a:defRPr/>
            </a:pPr>
            <a:r>
              <a:rPr lang="en-US" sz="1050" b="1" i="1" kern="0" dirty="0">
                <a:solidFill>
                  <a:srgbClr val="000000"/>
                </a:solidFill>
                <a:latin typeface="Calibri" panose="020F0502020204030204" pitchFamily="34" charset="0"/>
              </a:rPr>
              <a:t>~80% </a:t>
            </a:r>
            <a:r>
              <a:rPr lang="en-US" sz="1050" i="1" kern="0" dirty="0">
                <a:solidFill>
                  <a:srgbClr val="000000"/>
                </a:solidFill>
                <a:latin typeface="Calibri" panose="020F0502020204030204" pitchFamily="34" charset="0"/>
              </a:rPr>
              <a:t>QA Automation Coverage</a:t>
            </a:r>
          </a:p>
          <a:p>
            <a:pPr marL="91440" lvl="0" indent="-285750" defTabSz="914400">
              <a:buFont typeface="Courier New" panose="02070309020205020404" pitchFamily="49" charset="0"/>
              <a:buChar char="o"/>
              <a:defRPr/>
            </a:pPr>
            <a:r>
              <a:rPr lang="en-US" sz="1050" b="1" i="1" kern="0" dirty="0">
                <a:solidFill>
                  <a:srgbClr val="000000"/>
                </a:solidFill>
                <a:latin typeface="Calibri" panose="020F0502020204030204" pitchFamily="34" charset="0"/>
              </a:rPr>
              <a:t>Zero</a:t>
            </a:r>
            <a:r>
              <a:rPr lang="en-US" sz="1050" i="1" kern="0" dirty="0">
                <a:solidFill>
                  <a:srgbClr val="000000"/>
                </a:solidFill>
                <a:latin typeface="Calibri" panose="020F0502020204030204" pitchFamily="34" charset="0"/>
              </a:rPr>
              <a:t> Critical Defects in Production</a:t>
            </a:r>
          </a:p>
        </p:txBody>
      </p:sp>
      <p:sp>
        <p:nvSpPr>
          <p:cNvPr id="54" name="Freeform 53"/>
          <p:cNvSpPr/>
          <p:nvPr/>
        </p:nvSpPr>
        <p:spPr>
          <a:xfrm>
            <a:off x="4824770" y="1092121"/>
            <a:ext cx="3917776" cy="753281"/>
          </a:xfrm>
          <a:custGeom>
            <a:avLst/>
            <a:gdLst>
              <a:gd name="connsiteX0" fmla="*/ 56552 w 339303"/>
              <a:gd name="connsiteY0" fmla="*/ 0 h 3243340"/>
              <a:gd name="connsiteX1" fmla="*/ 282751 w 339303"/>
              <a:gd name="connsiteY1" fmla="*/ 0 h 3243340"/>
              <a:gd name="connsiteX2" fmla="*/ 339303 w 339303"/>
              <a:gd name="connsiteY2" fmla="*/ 56552 h 3243340"/>
              <a:gd name="connsiteX3" fmla="*/ 339303 w 339303"/>
              <a:gd name="connsiteY3" fmla="*/ 3243340 h 3243340"/>
              <a:gd name="connsiteX4" fmla="*/ 339303 w 339303"/>
              <a:gd name="connsiteY4" fmla="*/ 3243340 h 3243340"/>
              <a:gd name="connsiteX5" fmla="*/ 0 w 339303"/>
              <a:gd name="connsiteY5" fmla="*/ 3243340 h 3243340"/>
              <a:gd name="connsiteX6" fmla="*/ 0 w 339303"/>
              <a:gd name="connsiteY6" fmla="*/ 3243340 h 3243340"/>
              <a:gd name="connsiteX7" fmla="*/ 0 w 339303"/>
              <a:gd name="connsiteY7" fmla="*/ 56552 h 3243340"/>
              <a:gd name="connsiteX8" fmla="*/ 56552 w 339303"/>
              <a:gd name="connsiteY8" fmla="*/ 0 h 3243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9303" h="3243340">
                <a:moveTo>
                  <a:pt x="339303" y="540574"/>
                </a:moveTo>
                <a:lnTo>
                  <a:pt x="339303" y="2702766"/>
                </a:lnTo>
                <a:cubicBezTo>
                  <a:pt x="339303" y="3001316"/>
                  <a:pt x="336654" y="3243335"/>
                  <a:pt x="333387" y="3243335"/>
                </a:cubicBezTo>
                <a:lnTo>
                  <a:pt x="0" y="3243335"/>
                </a:lnTo>
                <a:lnTo>
                  <a:pt x="0" y="3243335"/>
                </a:lnTo>
                <a:lnTo>
                  <a:pt x="0" y="5"/>
                </a:lnTo>
                <a:lnTo>
                  <a:pt x="0" y="5"/>
                </a:lnTo>
                <a:lnTo>
                  <a:pt x="333387" y="5"/>
                </a:lnTo>
                <a:cubicBezTo>
                  <a:pt x="336654" y="5"/>
                  <a:pt x="339303" y="242024"/>
                  <a:pt x="339303" y="540574"/>
                </a:cubicBezTo>
                <a:close/>
              </a:path>
            </a:pathLst>
          </a:custGeom>
          <a:solidFill>
            <a:srgbClr val="70AD47">
              <a:lumMod val="20000"/>
              <a:lumOff val="80000"/>
              <a:alpha val="90000"/>
            </a:srgbClr>
          </a:solidFill>
          <a:ln w="3175" cap="flat" cmpd="sng" algn="ctr">
            <a:solidFill>
              <a:srgbClr val="70AD47">
                <a:lumMod val="40000"/>
                <a:lumOff val="60000"/>
                <a:alpha val="90000"/>
              </a:srgbClr>
            </a:solidFill>
            <a:prstDash val="solid"/>
            <a:miter lim="800000"/>
          </a:ln>
          <a:effectLst/>
        </p:spPr>
        <p:txBody>
          <a:bodyPr spcFirstLastPara="0" vert="horz" wrap="square" lIns="640080" tIns="187184" rIns="144004" bIns="187185" numCol="1" spcCol="1270" anchor="ctr" anchorCtr="0">
            <a:noAutofit/>
          </a:bodyPr>
          <a:lstStyle/>
          <a:p>
            <a:pPr marL="285750" lvl="0" indent="-285750" defTabSz="914400">
              <a:buFont typeface="Courier New" panose="02070309020205020404" pitchFamily="49" charset="0"/>
              <a:buChar char="o"/>
              <a:defRPr/>
            </a:pPr>
            <a:r>
              <a:rPr lang="en-US" sz="1050" kern="0" dirty="0">
                <a:solidFill>
                  <a:sysClr val="windowText" lastClr="000000"/>
                </a:solidFill>
                <a:latin typeface="Calibri" panose="020F0502020204030204" pitchFamily="34" charset="0"/>
              </a:rPr>
              <a:t>Identify and Deliver IT capabilities for Insights</a:t>
            </a:r>
            <a:endParaRPr lang="en-US" sz="1050" b="1" kern="0" dirty="0">
              <a:solidFill>
                <a:sysClr val="windowText" lastClr="000000"/>
              </a:solidFill>
              <a:latin typeface="Calibri" panose="020F0502020204030204" pitchFamily="34" charset="0"/>
            </a:endParaRPr>
          </a:p>
          <a:p>
            <a:pPr marL="285750" lvl="0" indent="-285750" defTabSz="914400">
              <a:buFont typeface="Courier New" panose="02070309020205020404" pitchFamily="49" charset="0"/>
              <a:buChar char="o"/>
              <a:defRPr/>
            </a:pPr>
            <a:r>
              <a:rPr lang="en-US" sz="1050" b="1" kern="0" dirty="0">
                <a:solidFill>
                  <a:sysClr val="windowText" lastClr="000000"/>
                </a:solidFill>
                <a:latin typeface="Calibri" panose="020F0502020204030204" pitchFamily="34" charset="0"/>
              </a:rPr>
              <a:t>Faster MVPs</a:t>
            </a:r>
            <a:r>
              <a:rPr lang="en-US" sz="1050" kern="0" dirty="0">
                <a:solidFill>
                  <a:sysClr val="windowText" lastClr="000000"/>
                </a:solidFill>
                <a:latin typeface="Calibri" panose="020F0502020204030204" pitchFamily="34" charset="0"/>
              </a:rPr>
              <a:t> with Joint Innovation Labs &amp; Investments</a:t>
            </a:r>
            <a:endParaRPr lang="en-US" sz="1050" b="1" kern="0" dirty="0">
              <a:solidFill>
                <a:sysClr val="windowText" lastClr="000000"/>
              </a:solidFill>
              <a:latin typeface="Calibri" panose="020F0502020204030204" pitchFamily="34" charset="0"/>
            </a:endParaRPr>
          </a:p>
        </p:txBody>
      </p:sp>
      <p:sp>
        <p:nvSpPr>
          <p:cNvPr id="55" name="TextBox 54"/>
          <p:cNvSpPr txBox="1"/>
          <p:nvPr/>
        </p:nvSpPr>
        <p:spPr>
          <a:xfrm>
            <a:off x="4830276" y="657926"/>
            <a:ext cx="3912273" cy="276999"/>
          </a:xfrm>
          <a:prstGeom prst="rect">
            <a:avLst/>
          </a:prstGeom>
          <a:noFill/>
        </p:spPr>
        <p:txBody>
          <a:bodyPr wrap="square" rtlCol="0">
            <a:spAutoFit/>
          </a:bodyPr>
          <a:lstStyle/>
          <a:p>
            <a:pPr algn="ctr" defTabSz="914377">
              <a:defRPr/>
            </a:pPr>
            <a:r>
              <a:rPr lang="en-US" sz="1200" b="1" kern="0" dirty="0">
                <a:solidFill>
                  <a:prstClr val="black"/>
                </a:solidFill>
                <a:latin typeface="Calibri" panose="020F0502020204030204" pitchFamily="34" charset="0"/>
              </a:rPr>
              <a:t>Outcomes</a:t>
            </a:r>
          </a:p>
        </p:txBody>
      </p:sp>
      <p:sp>
        <p:nvSpPr>
          <p:cNvPr id="56" name="Rectangle 55"/>
          <p:cNvSpPr/>
          <p:nvPr/>
        </p:nvSpPr>
        <p:spPr>
          <a:xfrm>
            <a:off x="2415198" y="3883117"/>
            <a:ext cx="2479995" cy="276999"/>
          </a:xfrm>
          <a:prstGeom prst="rect">
            <a:avLst/>
          </a:prstGeom>
        </p:spPr>
        <p:txBody>
          <a:bodyPr wrap="square">
            <a:spAutoFit/>
          </a:bodyPr>
          <a:lstStyle/>
          <a:p>
            <a:pPr lvl="0" defTabSz="914400">
              <a:spcBef>
                <a:spcPts val="600"/>
              </a:spcBef>
              <a:defRPr/>
            </a:pPr>
            <a:r>
              <a:rPr lang="en-US" sz="1200" kern="0" dirty="0">
                <a:solidFill>
                  <a:schemeClr val="tx2"/>
                </a:solidFill>
                <a:latin typeface="Calibri" panose="020F0502020204030204" pitchFamily="34" charset="0"/>
              </a:rPr>
              <a:t>Enable </a:t>
            </a:r>
            <a:r>
              <a:rPr lang="en-US" sz="1200" b="1" kern="0" dirty="0">
                <a:solidFill>
                  <a:schemeClr val="tx2"/>
                </a:solidFill>
                <a:latin typeface="Calibri" panose="020F0502020204030204" pitchFamily="34" charset="0"/>
              </a:rPr>
              <a:t>Product Based Organization</a:t>
            </a:r>
          </a:p>
        </p:txBody>
      </p:sp>
      <p:sp>
        <p:nvSpPr>
          <p:cNvPr id="57" name="Rectangle 56"/>
          <p:cNvSpPr/>
          <p:nvPr/>
        </p:nvSpPr>
        <p:spPr>
          <a:xfrm>
            <a:off x="2344776" y="1915725"/>
            <a:ext cx="2479995" cy="276999"/>
          </a:xfrm>
          <a:prstGeom prst="rect">
            <a:avLst/>
          </a:prstGeom>
        </p:spPr>
        <p:txBody>
          <a:bodyPr wrap="square">
            <a:spAutoFit/>
          </a:bodyPr>
          <a:lstStyle/>
          <a:p>
            <a:pPr lvl="0" defTabSz="914400">
              <a:spcBef>
                <a:spcPts val="600"/>
              </a:spcBef>
              <a:defRPr/>
            </a:pPr>
            <a:r>
              <a:rPr lang="en-US" sz="1200" b="1" kern="0" dirty="0">
                <a:solidFill>
                  <a:schemeClr val="tx2"/>
                </a:solidFill>
                <a:latin typeface="Calibri" panose="020F0502020204030204" pitchFamily="34" charset="0"/>
              </a:rPr>
              <a:t>Modernize IT Platform</a:t>
            </a:r>
          </a:p>
        </p:txBody>
      </p:sp>
      <p:sp>
        <p:nvSpPr>
          <p:cNvPr id="58" name="Rectangle 57"/>
          <p:cNvSpPr/>
          <p:nvPr/>
        </p:nvSpPr>
        <p:spPr>
          <a:xfrm>
            <a:off x="2333625" y="2858690"/>
            <a:ext cx="2491146" cy="461665"/>
          </a:xfrm>
          <a:prstGeom prst="rect">
            <a:avLst/>
          </a:prstGeom>
        </p:spPr>
        <p:txBody>
          <a:bodyPr wrap="square">
            <a:spAutoFit/>
          </a:bodyPr>
          <a:lstStyle/>
          <a:p>
            <a:pPr lvl="0" defTabSz="914400">
              <a:spcBef>
                <a:spcPts val="600"/>
              </a:spcBef>
              <a:defRPr/>
            </a:pPr>
            <a:r>
              <a:rPr lang="en-US" sz="1200" b="1" kern="0" dirty="0">
                <a:solidFill>
                  <a:schemeClr val="tx2"/>
                </a:solidFill>
                <a:latin typeface="Calibri" panose="020F0502020204030204" pitchFamily="34" charset="0"/>
              </a:rPr>
              <a:t>Integrated QE &amp; Rapid Response Team</a:t>
            </a:r>
          </a:p>
        </p:txBody>
      </p:sp>
      <p:sp>
        <p:nvSpPr>
          <p:cNvPr id="59" name="Rectangle 58"/>
          <p:cNvSpPr/>
          <p:nvPr/>
        </p:nvSpPr>
        <p:spPr>
          <a:xfrm>
            <a:off x="2500893" y="1057157"/>
            <a:ext cx="2479995" cy="276999"/>
          </a:xfrm>
          <a:prstGeom prst="rect">
            <a:avLst/>
          </a:prstGeom>
        </p:spPr>
        <p:txBody>
          <a:bodyPr wrap="square">
            <a:spAutoFit/>
          </a:bodyPr>
          <a:lstStyle/>
          <a:p>
            <a:pPr lvl="0" defTabSz="914400">
              <a:spcBef>
                <a:spcPts val="600"/>
              </a:spcBef>
              <a:defRPr/>
            </a:pPr>
            <a:r>
              <a:rPr lang="en-US" sz="1200" b="1" kern="0" dirty="0">
                <a:solidFill>
                  <a:schemeClr val="tx2"/>
                </a:solidFill>
                <a:latin typeface="Calibri" panose="020F0502020204030204" pitchFamily="34" charset="0"/>
              </a:rPr>
              <a:t>Foresights</a:t>
            </a:r>
            <a:r>
              <a:rPr lang="en-US" sz="1200" kern="0" dirty="0">
                <a:solidFill>
                  <a:schemeClr val="tx2"/>
                </a:solidFill>
                <a:latin typeface="Calibri" panose="020F0502020204030204" pitchFamily="34" charset="0"/>
              </a:rPr>
              <a:t> to </a:t>
            </a:r>
            <a:r>
              <a:rPr lang="en-US" sz="1200" b="1" kern="0" dirty="0">
                <a:solidFill>
                  <a:schemeClr val="tx2"/>
                </a:solidFill>
                <a:latin typeface="Calibri" panose="020F0502020204030204" pitchFamily="34" charset="0"/>
              </a:rPr>
              <a:t>Insights</a:t>
            </a:r>
            <a:r>
              <a:rPr lang="en-US" sz="1200" kern="0" dirty="0">
                <a:solidFill>
                  <a:schemeClr val="tx2"/>
                </a:solidFill>
                <a:latin typeface="Calibri" panose="020F0502020204030204" pitchFamily="34" charset="0"/>
              </a:rPr>
              <a:t> </a:t>
            </a:r>
            <a:r>
              <a:rPr lang="en-US" sz="1200" b="1" kern="0" dirty="0">
                <a:solidFill>
                  <a:schemeClr val="tx2"/>
                </a:solidFill>
                <a:latin typeface="Calibri" panose="020F0502020204030204" pitchFamily="34" charset="0"/>
              </a:rPr>
              <a:t>Model</a:t>
            </a:r>
          </a:p>
        </p:txBody>
      </p:sp>
    </p:spTree>
    <p:extLst>
      <p:ext uri="{BB962C8B-B14F-4D97-AF65-F5344CB8AC3E}">
        <p14:creationId xmlns:p14="http://schemas.microsoft.com/office/powerpoint/2010/main" val="2548545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dirty="0"/>
              <a:t>Agenda</a:t>
            </a:r>
          </a:p>
        </p:txBody>
      </p:sp>
      <p:grpSp>
        <p:nvGrpSpPr>
          <p:cNvPr id="4" name="Group 3"/>
          <p:cNvGrpSpPr/>
          <p:nvPr/>
        </p:nvGrpSpPr>
        <p:grpSpPr>
          <a:xfrm>
            <a:off x="459616" y="690565"/>
            <a:ext cx="5562044" cy="3974239"/>
            <a:chOff x="459616" y="556753"/>
            <a:chExt cx="5562044" cy="3974239"/>
          </a:xfrm>
        </p:grpSpPr>
        <p:sp>
          <p:nvSpPr>
            <p:cNvPr id="22" name="Right Triangle 21"/>
            <p:cNvSpPr/>
            <p:nvPr/>
          </p:nvSpPr>
          <p:spPr>
            <a:xfrm>
              <a:off x="918331" y="556753"/>
              <a:ext cx="196592" cy="132570"/>
            </a:xfrm>
            <a:prstGeom prst="rtTriangle">
              <a:avLst/>
            </a:prstGeom>
            <a:solidFill>
              <a:srgbClr val="0028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p:cNvSpPr/>
            <p:nvPr/>
          </p:nvSpPr>
          <p:spPr>
            <a:xfrm>
              <a:off x="459618" y="645132"/>
              <a:ext cx="5562042" cy="662849"/>
            </a:xfrm>
            <a:prstGeom prst="rect">
              <a:avLst/>
            </a:prstGeom>
            <a:solidFill>
              <a:sysClr val="window" lastClr="FFFFFF">
                <a:lumMod val="95000"/>
              </a:sysClr>
            </a:solidFill>
            <a:ln w="12700" cap="flat" cmpd="sng" algn="ctr">
              <a:solidFill>
                <a:sysClr val="window" lastClr="FFFFFF"/>
              </a:solidFill>
              <a:prstDash val="solid"/>
              <a:miter lim="800000"/>
            </a:ln>
            <a:effectLst>
              <a:outerShdw blurRad="165100" dir="21540000" sx="99000" sy="99000" algn="ctr" rotWithShape="0">
                <a:prstClr val="black">
                  <a:alpha val="24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459617" y="556753"/>
              <a:ext cx="458714" cy="751228"/>
            </a:xfrm>
            <a:prstGeom prst="rect">
              <a:avLst/>
            </a:prstGeom>
            <a:solidFill>
              <a:srgbClr val="7030A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TextBox 24"/>
            <p:cNvSpPr txBox="1"/>
            <p:nvPr/>
          </p:nvSpPr>
          <p:spPr>
            <a:xfrm>
              <a:off x="590678" y="804512"/>
              <a:ext cx="196591" cy="34408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Calibri" panose="020F0502020204030204"/>
                </a:rPr>
                <a:t>1</a:t>
              </a:r>
            </a:p>
          </p:txBody>
        </p:sp>
        <p:sp>
          <p:nvSpPr>
            <p:cNvPr id="38" name="Rectangle 37"/>
            <p:cNvSpPr/>
            <p:nvPr/>
          </p:nvSpPr>
          <p:spPr>
            <a:xfrm>
              <a:off x="1202791" y="791890"/>
              <a:ext cx="4297680" cy="369332"/>
            </a:xfrm>
            <a:prstGeom prst="rect">
              <a:avLst/>
            </a:prstGeom>
          </p:spPr>
          <p:txBody>
            <a:bodyPr wrap="square">
              <a:spAutoFit/>
            </a:bodyPr>
            <a:lstStyle/>
            <a:p>
              <a:r>
                <a:rPr lang="en-US" b="1" dirty="0">
                  <a:solidFill>
                    <a:schemeClr val="tx2"/>
                  </a:solidFill>
                  <a:latin typeface="Calibri" panose="020F0502020204030204" pitchFamily="34" charset="0"/>
                </a:rPr>
                <a:t>Executive Summary</a:t>
              </a:r>
            </a:p>
          </p:txBody>
        </p:sp>
        <p:sp>
          <p:nvSpPr>
            <p:cNvPr id="42" name="Right Triangle 41"/>
            <p:cNvSpPr/>
            <p:nvPr/>
          </p:nvSpPr>
          <p:spPr>
            <a:xfrm>
              <a:off x="918331" y="2218387"/>
              <a:ext cx="196592" cy="132570"/>
            </a:xfrm>
            <a:prstGeom prst="rtTriangle">
              <a:avLst/>
            </a:prstGeom>
            <a:solidFill>
              <a:schemeClr val="bg2">
                <a:lumMod val="6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p:cNvSpPr/>
            <p:nvPr/>
          </p:nvSpPr>
          <p:spPr>
            <a:xfrm>
              <a:off x="459616" y="2285746"/>
              <a:ext cx="5562043" cy="662849"/>
            </a:xfrm>
            <a:prstGeom prst="rect">
              <a:avLst/>
            </a:prstGeom>
            <a:solidFill>
              <a:sysClr val="window" lastClr="FFFFFF">
                <a:lumMod val="95000"/>
              </a:sysClr>
            </a:solidFill>
            <a:ln w="12700" cap="flat" cmpd="sng" algn="ctr">
              <a:solidFill>
                <a:sysClr val="window" lastClr="FFFFFF"/>
              </a:solidFill>
              <a:prstDash val="solid"/>
              <a:miter lim="800000"/>
            </a:ln>
            <a:effectLst>
              <a:outerShdw blurRad="165100" dir="21540000" sx="99000" sy="99000" algn="ctr" rotWithShape="0">
                <a:prstClr val="black">
                  <a:alpha val="24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p:cNvSpPr/>
            <p:nvPr/>
          </p:nvSpPr>
          <p:spPr>
            <a:xfrm>
              <a:off x="459617" y="2197367"/>
              <a:ext cx="458714" cy="751228"/>
            </a:xfrm>
            <a:prstGeom prst="rect">
              <a:avLst/>
            </a:prstGeom>
            <a:solidFill>
              <a:srgbClr val="DA1E2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Box 44"/>
            <p:cNvSpPr txBox="1"/>
            <p:nvPr/>
          </p:nvSpPr>
          <p:spPr>
            <a:xfrm>
              <a:off x="590678" y="2468214"/>
              <a:ext cx="196591"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b="1" kern="0" dirty="0">
                  <a:solidFill>
                    <a:prstClr val="white"/>
                  </a:solidFill>
                  <a:latin typeface="Calibri" panose="020F0502020204030204"/>
                </a:rPr>
                <a:t>3</a:t>
              </a:r>
              <a:endParaRPr kumimoji="0" lang="en-US" sz="2000" b="1" i="0" u="none" strike="noStrike" kern="0" cap="none" spc="0" normalizeH="0" baseline="0" noProof="0" dirty="0">
                <a:ln>
                  <a:noFill/>
                </a:ln>
                <a:solidFill>
                  <a:prstClr val="white"/>
                </a:solidFill>
                <a:effectLst/>
                <a:uLnTx/>
                <a:uFillTx/>
                <a:latin typeface="Calibri" panose="020F0502020204030204"/>
              </a:endParaRPr>
            </a:p>
          </p:txBody>
        </p:sp>
        <p:sp>
          <p:nvSpPr>
            <p:cNvPr id="46" name="Right Triangle 45"/>
            <p:cNvSpPr/>
            <p:nvPr/>
          </p:nvSpPr>
          <p:spPr>
            <a:xfrm>
              <a:off x="918331" y="2999075"/>
              <a:ext cx="196592" cy="132570"/>
            </a:xfrm>
            <a:prstGeom prst="rtTriangle">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p:cNvSpPr/>
            <p:nvPr/>
          </p:nvSpPr>
          <p:spPr>
            <a:xfrm>
              <a:off x="459618" y="3087454"/>
              <a:ext cx="5562042" cy="662849"/>
            </a:xfrm>
            <a:prstGeom prst="rect">
              <a:avLst/>
            </a:prstGeom>
            <a:solidFill>
              <a:sysClr val="window" lastClr="FFFFFF">
                <a:lumMod val="95000"/>
              </a:sysClr>
            </a:solidFill>
            <a:ln w="12700" cap="flat" cmpd="sng" algn="ctr">
              <a:solidFill>
                <a:sysClr val="window" lastClr="FFFFFF"/>
              </a:solidFill>
              <a:prstDash val="solid"/>
              <a:miter lim="800000"/>
            </a:ln>
            <a:effectLst>
              <a:outerShdw blurRad="165100" dir="21540000" sx="99000" sy="99000" algn="ctr" rotWithShape="0">
                <a:prstClr val="black">
                  <a:alpha val="24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p:cNvSpPr/>
            <p:nvPr/>
          </p:nvSpPr>
          <p:spPr>
            <a:xfrm>
              <a:off x="459617" y="2999075"/>
              <a:ext cx="458714" cy="751228"/>
            </a:xfrm>
            <a:prstGeom prst="rect">
              <a:avLst/>
            </a:prstGeom>
            <a:solidFill>
              <a:srgbClr val="00B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9" name="TextBox 48"/>
            <p:cNvSpPr txBox="1"/>
            <p:nvPr/>
          </p:nvSpPr>
          <p:spPr>
            <a:xfrm>
              <a:off x="590678" y="3246835"/>
              <a:ext cx="196591"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b="1" kern="0" dirty="0">
                  <a:solidFill>
                    <a:prstClr val="white"/>
                  </a:solidFill>
                  <a:latin typeface="Calibri" panose="020F0502020204030204"/>
                </a:rPr>
                <a:t>4</a:t>
              </a:r>
              <a:endParaRPr kumimoji="0" lang="en-US" sz="2000" b="1" i="0" u="none" strike="noStrike" kern="0" cap="none" spc="0" normalizeH="0" baseline="0" noProof="0" dirty="0">
                <a:ln>
                  <a:noFill/>
                </a:ln>
                <a:solidFill>
                  <a:prstClr val="white"/>
                </a:solidFill>
                <a:effectLst/>
                <a:uLnTx/>
                <a:uFillTx/>
                <a:latin typeface="Calibri" panose="020F0502020204030204"/>
              </a:endParaRPr>
            </a:p>
          </p:txBody>
        </p:sp>
        <p:sp>
          <p:nvSpPr>
            <p:cNvPr id="50" name="Right Triangle 49"/>
            <p:cNvSpPr/>
            <p:nvPr/>
          </p:nvSpPr>
          <p:spPr>
            <a:xfrm>
              <a:off x="918331" y="3779763"/>
              <a:ext cx="196592" cy="132570"/>
            </a:xfrm>
            <a:prstGeom prst="rtTriangle">
              <a:avLst/>
            </a:prstGeom>
            <a:solidFill>
              <a:schemeClr val="accent1">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p:cNvSpPr/>
            <p:nvPr/>
          </p:nvSpPr>
          <p:spPr>
            <a:xfrm>
              <a:off x="459618" y="3868143"/>
              <a:ext cx="5562042" cy="662849"/>
            </a:xfrm>
            <a:prstGeom prst="rect">
              <a:avLst/>
            </a:prstGeom>
            <a:solidFill>
              <a:sysClr val="window" lastClr="FFFFFF">
                <a:lumMod val="95000"/>
              </a:sysClr>
            </a:solidFill>
            <a:ln w="12700" cap="flat" cmpd="sng" algn="ctr">
              <a:solidFill>
                <a:sysClr val="window" lastClr="FFFFFF"/>
              </a:solidFill>
              <a:prstDash val="solid"/>
              <a:miter lim="800000"/>
            </a:ln>
            <a:effectLst>
              <a:outerShdw blurRad="165100" dir="21540000" sx="99000" sy="99000" algn="ctr" rotWithShape="0">
                <a:prstClr val="black">
                  <a:alpha val="24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p:cNvSpPr/>
            <p:nvPr/>
          </p:nvSpPr>
          <p:spPr>
            <a:xfrm>
              <a:off x="459617" y="3779763"/>
              <a:ext cx="458714" cy="751228"/>
            </a:xfrm>
            <a:prstGeom prst="rect">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TextBox 52"/>
            <p:cNvSpPr txBox="1"/>
            <p:nvPr/>
          </p:nvSpPr>
          <p:spPr>
            <a:xfrm>
              <a:off x="590678" y="3983334"/>
              <a:ext cx="196591"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b="1" kern="0" dirty="0">
                  <a:solidFill>
                    <a:prstClr val="white"/>
                  </a:solidFill>
                  <a:latin typeface="Calibri" panose="020F0502020204030204"/>
                </a:rPr>
                <a:t>5</a:t>
              </a:r>
              <a:endParaRPr kumimoji="0" lang="en-US" sz="2000" b="1" i="0" u="none" strike="noStrike" kern="0" cap="none" spc="0" normalizeH="0" baseline="0" noProof="0" dirty="0">
                <a:ln>
                  <a:noFill/>
                </a:ln>
                <a:solidFill>
                  <a:prstClr val="white"/>
                </a:solidFill>
                <a:effectLst/>
                <a:uLnTx/>
                <a:uFillTx/>
                <a:latin typeface="Calibri" panose="020F0502020204030204"/>
              </a:endParaRPr>
            </a:p>
          </p:txBody>
        </p:sp>
        <p:sp>
          <p:nvSpPr>
            <p:cNvPr id="54" name="Rectangle 53"/>
            <p:cNvSpPr/>
            <p:nvPr/>
          </p:nvSpPr>
          <p:spPr>
            <a:xfrm>
              <a:off x="1202792" y="2453525"/>
              <a:ext cx="4297680" cy="369332"/>
            </a:xfrm>
            <a:prstGeom prst="rect">
              <a:avLst/>
            </a:prstGeom>
          </p:spPr>
          <p:txBody>
            <a:bodyPr wrap="square">
              <a:spAutoFit/>
            </a:bodyPr>
            <a:lstStyle/>
            <a:p>
              <a:r>
                <a:rPr lang="en-US" b="1" dirty="0">
                  <a:solidFill>
                    <a:schemeClr val="tx2"/>
                  </a:solidFill>
                  <a:latin typeface="Calibri" panose="020F0502020204030204" pitchFamily="34" charset="0"/>
                </a:rPr>
                <a:t>Solution Deep Dive</a:t>
              </a:r>
            </a:p>
          </p:txBody>
        </p:sp>
        <p:sp>
          <p:nvSpPr>
            <p:cNvPr id="55" name="Rectangle 54"/>
            <p:cNvSpPr/>
            <p:nvPr/>
          </p:nvSpPr>
          <p:spPr>
            <a:xfrm>
              <a:off x="1202792" y="3234212"/>
              <a:ext cx="4297680" cy="369332"/>
            </a:xfrm>
            <a:prstGeom prst="rect">
              <a:avLst/>
            </a:prstGeom>
          </p:spPr>
          <p:txBody>
            <a:bodyPr wrap="square">
              <a:spAutoFit/>
            </a:bodyPr>
            <a:lstStyle/>
            <a:p>
              <a:r>
                <a:rPr lang="en-US" b="1" dirty="0">
                  <a:solidFill>
                    <a:schemeClr val="tx2"/>
                  </a:solidFill>
                  <a:latin typeface="Calibri" panose="020F0502020204030204" pitchFamily="34" charset="0"/>
                </a:rPr>
                <a:t>Experience &amp; Case Studies</a:t>
              </a:r>
            </a:p>
          </p:txBody>
        </p:sp>
        <p:sp>
          <p:nvSpPr>
            <p:cNvPr id="56" name="Rectangle 55"/>
            <p:cNvSpPr/>
            <p:nvPr/>
          </p:nvSpPr>
          <p:spPr>
            <a:xfrm>
              <a:off x="1202792" y="4014901"/>
              <a:ext cx="1292341" cy="369332"/>
            </a:xfrm>
            <a:prstGeom prst="rect">
              <a:avLst/>
            </a:prstGeom>
          </p:spPr>
          <p:txBody>
            <a:bodyPr wrap="none">
              <a:spAutoFit/>
            </a:bodyPr>
            <a:lstStyle/>
            <a:p>
              <a:pPr lvl="0"/>
              <a:r>
                <a:rPr lang="en-US" b="1" dirty="0">
                  <a:solidFill>
                    <a:schemeClr val="tx2"/>
                  </a:solidFill>
                  <a:latin typeface="Calibri" panose="020F0502020204030204" pitchFamily="34" charset="0"/>
                </a:rPr>
                <a:t>Appendices</a:t>
              </a:r>
            </a:p>
          </p:txBody>
        </p:sp>
        <p:sp>
          <p:nvSpPr>
            <p:cNvPr id="57" name="Right Triangle 56"/>
            <p:cNvSpPr/>
            <p:nvPr/>
          </p:nvSpPr>
          <p:spPr>
            <a:xfrm>
              <a:off x="918330" y="1378982"/>
              <a:ext cx="196592" cy="132570"/>
            </a:xfrm>
            <a:prstGeom prst="rtTriangle">
              <a:avLst/>
            </a:prstGeom>
            <a:solidFill>
              <a:srgbClr val="0028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 name="Rectangle 57"/>
            <p:cNvSpPr/>
            <p:nvPr/>
          </p:nvSpPr>
          <p:spPr>
            <a:xfrm>
              <a:off x="459617" y="1467361"/>
              <a:ext cx="5562042" cy="662849"/>
            </a:xfrm>
            <a:prstGeom prst="rect">
              <a:avLst/>
            </a:prstGeom>
            <a:solidFill>
              <a:sysClr val="window" lastClr="FFFFFF">
                <a:lumMod val="95000"/>
              </a:sysClr>
            </a:solidFill>
            <a:ln w="12700" cap="flat" cmpd="sng" algn="ctr">
              <a:solidFill>
                <a:sysClr val="window" lastClr="FFFFFF"/>
              </a:solidFill>
              <a:prstDash val="solid"/>
              <a:miter lim="800000"/>
            </a:ln>
            <a:effectLst>
              <a:outerShdw blurRad="165100" dir="21540000" sx="99000" sy="99000" algn="ctr" rotWithShape="0">
                <a:prstClr val="black">
                  <a:alpha val="24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p:cNvSpPr/>
            <p:nvPr/>
          </p:nvSpPr>
          <p:spPr>
            <a:xfrm>
              <a:off x="459616" y="1378982"/>
              <a:ext cx="458714" cy="751228"/>
            </a:xfrm>
            <a:prstGeom prst="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0" name="TextBox 59"/>
            <p:cNvSpPr txBox="1"/>
            <p:nvPr/>
          </p:nvSpPr>
          <p:spPr>
            <a:xfrm>
              <a:off x="590677" y="1626741"/>
              <a:ext cx="196591"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b="1" kern="0" dirty="0">
                  <a:solidFill>
                    <a:prstClr val="white"/>
                  </a:solidFill>
                  <a:latin typeface="Calibri" panose="020F0502020204030204"/>
                </a:rPr>
                <a:t>2</a:t>
              </a:r>
              <a:endParaRPr kumimoji="0" lang="en-US" sz="2000" b="1" i="0" u="none" strike="noStrike" kern="0" cap="none" spc="0" normalizeH="0" baseline="0" noProof="0" dirty="0">
                <a:ln>
                  <a:noFill/>
                </a:ln>
                <a:solidFill>
                  <a:prstClr val="white"/>
                </a:solidFill>
                <a:effectLst/>
                <a:uLnTx/>
                <a:uFillTx/>
                <a:latin typeface="Calibri" panose="020F0502020204030204"/>
              </a:endParaRPr>
            </a:p>
          </p:txBody>
        </p:sp>
        <p:sp>
          <p:nvSpPr>
            <p:cNvPr id="61" name="Rectangle 60"/>
            <p:cNvSpPr/>
            <p:nvPr/>
          </p:nvSpPr>
          <p:spPr>
            <a:xfrm>
              <a:off x="1202790" y="1614119"/>
              <a:ext cx="4297680" cy="369332"/>
            </a:xfrm>
            <a:prstGeom prst="rect">
              <a:avLst/>
            </a:prstGeom>
          </p:spPr>
          <p:txBody>
            <a:bodyPr wrap="square">
              <a:spAutoFit/>
            </a:bodyPr>
            <a:lstStyle/>
            <a:p>
              <a:r>
                <a:rPr lang="en-US" b="1" dirty="0">
                  <a:solidFill>
                    <a:schemeClr val="tx2"/>
                  </a:solidFill>
                  <a:latin typeface="Calibri" panose="020F0502020204030204" pitchFamily="34" charset="0"/>
                </a:rPr>
                <a:t>Strategic Foresight </a:t>
              </a:r>
            </a:p>
          </p:txBody>
        </p:sp>
      </p:grpSp>
    </p:spTree>
    <p:extLst>
      <p:ext uri="{BB962C8B-B14F-4D97-AF65-F5344CB8AC3E}">
        <p14:creationId xmlns:p14="http://schemas.microsoft.com/office/powerpoint/2010/main" val="29700569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0" tIns="0" rIns="0" bIns="0" rtlCol="0" anchor="ctr" anchorCtr="0">
            <a:normAutofit/>
          </a:bodyPr>
          <a:lstStyle/>
          <a:p>
            <a:r>
              <a:rPr lang="en-US" sz="1800" dirty="0"/>
              <a:t>Approach to Digital Transformation – Drive Operational Efficiency @ Scale</a:t>
            </a:r>
          </a:p>
        </p:txBody>
      </p:sp>
      <p:grpSp>
        <p:nvGrpSpPr>
          <p:cNvPr id="25" name="Group 24">
            <a:extLst>
              <a:ext uri="{FF2B5EF4-FFF2-40B4-BE49-F238E27FC236}">
                <a16:creationId xmlns:a16="http://schemas.microsoft.com/office/drawing/2014/main" id="{FE496495-AF6C-DC47-8C22-A992264AB616}"/>
              </a:ext>
            </a:extLst>
          </p:cNvPr>
          <p:cNvGrpSpPr/>
          <p:nvPr/>
        </p:nvGrpSpPr>
        <p:grpSpPr>
          <a:xfrm>
            <a:off x="2241388" y="664354"/>
            <a:ext cx="6824546" cy="1828020"/>
            <a:chOff x="3518845" y="869821"/>
            <a:chExt cx="8173621" cy="1973379"/>
          </a:xfrm>
        </p:grpSpPr>
        <p:grpSp>
          <p:nvGrpSpPr>
            <p:cNvPr id="26" name="Group 25">
              <a:extLst>
                <a:ext uri="{FF2B5EF4-FFF2-40B4-BE49-F238E27FC236}">
                  <a16:creationId xmlns:a16="http://schemas.microsoft.com/office/drawing/2014/main" id="{AB7D1C87-CAB2-6145-8FFF-718E72CB1043}"/>
                </a:ext>
              </a:extLst>
            </p:cNvPr>
            <p:cNvGrpSpPr/>
            <p:nvPr/>
          </p:nvGrpSpPr>
          <p:grpSpPr>
            <a:xfrm>
              <a:off x="3518845" y="869821"/>
              <a:ext cx="8173621" cy="1973379"/>
              <a:chOff x="3578833" y="1048904"/>
              <a:chExt cx="8173621" cy="1973379"/>
            </a:xfrm>
          </p:grpSpPr>
          <p:pic>
            <p:nvPicPr>
              <p:cNvPr id="28" name="Picture 27">
                <a:extLst>
                  <a:ext uri="{FF2B5EF4-FFF2-40B4-BE49-F238E27FC236}">
                    <a16:creationId xmlns:a16="http://schemas.microsoft.com/office/drawing/2014/main" id="{849AE2ED-34F4-AB4B-9B15-B8A81F1034F2}"/>
                  </a:ext>
                </a:extLst>
              </p:cNvPr>
              <p:cNvPicPr>
                <a:picLocks noChangeAspect="1"/>
              </p:cNvPicPr>
              <p:nvPr/>
            </p:nvPicPr>
            <p:blipFill rotWithShape="1">
              <a:blip r:embed="rId3"/>
              <a:srcRect t="8329" r="96534" b="71853"/>
              <a:stretch/>
            </p:blipFill>
            <p:spPr>
              <a:xfrm>
                <a:off x="3655955" y="1073021"/>
                <a:ext cx="292838" cy="400051"/>
              </a:xfrm>
              <a:prstGeom prst="rect">
                <a:avLst/>
              </a:prstGeom>
            </p:spPr>
          </p:pic>
          <p:sp>
            <p:nvSpPr>
              <p:cNvPr id="29" name="TextBox 28">
                <a:extLst>
                  <a:ext uri="{FF2B5EF4-FFF2-40B4-BE49-F238E27FC236}">
                    <a16:creationId xmlns:a16="http://schemas.microsoft.com/office/drawing/2014/main" id="{1D9FF5F5-B2CD-9F48-BABB-01C5AA2F50A7}"/>
                  </a:ext>
                </a:extLst>
              </p:cNvPr>
              <p:cNvSpPr txBox="1"/>
              <p:nvPr/>
            </p:nvSpPr>
            <p:spPr>
              <a:xfrm>
                <a:off x="3655955" y="1567230"/>
                <a:ext cx="2036635" cy="448537"/>
              </a:xfrm>
              <a:prstGeom prst="rect">
                <a:avLst/>
              </a:prstGeom>
              <a:solidFill>
                <a:schemeClr val="bg1">
                  <a:lumMod val="95000"/>
                </a:schemeClr>
              </a:solidFill>
            </p:spPr>
            <p:txBody>
              <a:bodyPr wrap="square" rtlCol="0">
                <a:spAutoFit/>
              </a:bodyPr>
              <a:lstStyle/>
              <a:p>
                <a:r>
                  <a:rPr lang="en-US" sz="1000" dirty="0">
                    <a:solidFill>
                      <a:schemeClr val="tx2"/>
                    </a:solidFill>
                    <a:latin typeface="Calibri" panose="020F0502020204030204" pitchFamily="34" charset="0"/>
                    <a:cs typeface="Calibri" panose="020F0502020204030204" pitchFamily="34" charset="0"/>
                  </a:rPr>
                  <a:t>Transactional Processing &amp; Operations</a:t>
                </a:r>
              </a:p>
            </p:txBody>
          </p:sp>
          <p:sp>
            <p:nvSpPr>
              <p:cNvPr id="30" name="TextBox 29">
                <a:extLst>
                  <a:ext uri="{FF2B5EF4-FFF2-40B4-BE49-F238E27FC236}">
                    <a16:creationId xmlns:a16="http://schemas.microsoft.com/office/drawing/2014/main" id="{96C254DF-561D-DC4E-BC84-42064241CDCC}"/>
                  </a:ext>
                </a:extLst>
              </p:cNvPr>
              <p:cNvSpPr txBox="1"/>
              <p:nvPr/>
            </p:nvSpPr>
            <p:spPr>
              <a:xfrm>
                <a:off x="3655955" y="2034567"/>
                <a:ext cx="2036635" cy="448537"/>
              </a:xfrm>
              <a:prstGeom prst="rect">
                <a:avLst/>
              </a:prstGeom>
              <a:solidFill>
                <a:schemeClr val="bg1">
                  <a:lumMod val="95000"/>
                </a:schemeClr>
              </a:solidFill>
            </p:spPr>
            <p:txBody>
              <a:bodyPr wrap="square" rtlCol="0">
                <a:spAutoFit/>
              </a:bodyPr>
              <a:lstStyle/>
              <a:p>
                <a:r>
                  <a:rPr lang="en-US" sz="1000" dirty="0">
                    <a:solidFill>
                      <a:schemeClr val="tx2"/>
                    </a:solidFill>
                    <a:latin typeface="Calibri" panose="020F0502020204030204" pitchFamily="34" charset="0"/>
                    <a:cs typeface="Calibri" panose="020F0502020204030204" pitchFamily="34" charset="0"/>
                  </a:rPr>
                  <a:t>Established, Stable, Industry standard</a:t>
                </a:r>
              </a:p>
            </p:txBody>
          </p:sp>
          <p:sp>
            <p:nvSpPr>
              <p:cNvPr id="31" name="TextBox 30">
                <a:extLst>
                  <a:ext uri="{FF2B5EF4-FFF2-40B4-BE49-F238E27FC236}">
                    <a16:creationId xmlns:a16="http://schemas.microsoft.com/office/drawing/2014/main" id="{2136F23F-CA3D-2D44-9340-963D367F076A}"/>
                  </a:ext>
                </a:extLst>
              </p:cNvPr>
              <p:cNvSpPr txBox="1"/>
              <p:nvPr/>
            </p:nvSpPr>
            <p:spPr>
              <a:xfrm>
                <a:off x="3657579" y="2509442"/>
                <a:ext cx="2036635" cy="431926"/>
              </a:xfrm>
              <a:prstGeom prst="rect">
                <a:avLst/>
              </a:prstGeom>
              <a:solidFill>
                <a:schemeClr val="bg1">
                  <a:lumMod val="95000"/>
                </a:schemeClr>
              </a:solidFill>
            </p:spPr>
            <p:txBody>
              <a:bodyPr wrap="square" rtlCol="0">
                <a:spAutoFit/>
              </a:bodyPr>
              <a:lstStyle/>
              <a:p>
                <a:r>
                  <a:rPr lang="en-US" sz="1000" dirty="0">
                    <a:solidFill>
                      <a:schemeClr val="tx2"/>
                    </a:solidFill>
                    <a:latin typeface="Calibri" panose="020F0502020204030204" pitchFamily="34" charset="0"/>
                    <a:cs typeface="Calibri" panose="020F0502020204030204" pitchFamily="34" charset="0"/>
                  </a:rPr>
                  <a:t>Long term planning horizon</a:t>
                </a:r>
              </a:p>
              <a:p>
                <a:r>
                  <a:rPr lang="en-US" sz="1000" dirty="0">
                    <a:solidFill>
                      <a:schemeClr val="tx2"/>
                    </a:solidFill>
                    <a:latin typeface="Calibri" panose="020F0502020204030204" pitchFamily="34" charset="0"/>
                    <a:cs typeface="Calibri" panose="020F0502020204030204" pitchFamily="34" charset="0"/>
                  </a:rPr>
                  <a:t>more capex moving to </a:t>
                </a:r>
                <a:r>
                  <a:rPr lang="en-US" sz="1000" dirty="0" err="1">
                    <a:solidFill>
                      <a:schemeClr val="tx2"/>
                    </a:solidFill>
                    <a:latin typeface="Calibri" panose="020F0502020204030204" pitchFamily="34" charset="0"/>
                    <a:cs typeface="Calibri" panose="020F0502020204030204" pitchFamily="34" charset="0"/>
                  </a:rPr>
                  <a:t>Opex</a:t>
                </a:r>
                <a:endParaRPr lang="en-US" sz="1000" dirty="0">
                  <a:solidFill>
                    <a:schemeClr val="tx2"/>
                  </a:solidFill>
                  <a:latin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DF124179-4E35-9E4E-9D49-65C6CBEA1D7F}"/>
                  </a:ext>
                </a:extLst>
              </p:cNvPr>
              <p:cNvSpPr txBox="1"/>
              <p:nvPr/>
            </p:nvSpPr>
            <p:spPr>
              <a:xfrm>
                <a:off x="3995893" y="1073021"/>
                <a:ext cx="2036635" cy="431926"/>
              </a:xfrm>
              <a:prstGeom prst="rect">
                <a:avLst/>
              </a:prstGeom>
              <a:noFill/>
            </p:spPr>
            <p:txBody>
              <a:bodyPr wrap="square" rtlCol="0">
                <a:spAutoFit/>
              </a:bodyPr>
              <a:lstStyle/>
              <a:p>
                <a:r>
                  <a:rPr lang="en-US" sz="1000" dirty="0">
                    <a:solidFill>
                      <a:schemeClr val="tx2"/>
                    </a:solidFill>
                    <a:latin typeface="Calibri" panose="020F0502020204030204" pitchFamily="34" charset="0"/>
                    <a:cs typeface="Calibri" panose="020F0502020204030204" pitchFamily="34" charset="0"/>
                  </a:rPr>
                  <a:t>Mode 1          Operational excellence</a:t>
                </a:r>
              </a:p>
            </p:txBody>
          </p:sp>
          <p:cxnSp>
            <p:nvCxnSpPr>
              <p:cNvPr id="33" name="Straight Arrow Connector 32">
                <a:extLst>
                  <a:ext uri="{FF2B5EF4-FFF2-40B4-BE49-F238E27FC236}">
                    <a16:creationId xmlns:a16="http://schemas.microsoft.com/office/drawing/2014/main" id="{C75524C8-2CDF-A74C-B266-5544A70A2D71}"/>
                  </a:ext>
                </a:extLst>
              </p:cNvPr>
              <p:cNvCxnSpPr/>
              <p:nvPr/>
            </p:nvCxnSpPr>
            <p:spPr>
              <a:xfrm>
                <a:off x="4634661" y="1215896"/>
                <a:ext cx="195943" cy="0"/>
              </a:xfrm>
              <a:prstGeom prst="straightConnector1">
                <a:avLst/>
              </a:prstGeom>
              <a:ln>
                <a:solidFill>
                  <a:schemeClr val="tx2">
                    <a:lumMod val="90000"/>
                    <a:lumOff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655E15DD-7AAC-0741-92EE-085D96FD2F24}"/>
                  </a:ext>
                </a:extLst>
              </p:cNvPr>
              <p:cNvSpPr txBox="1"/>
              <p:nvPr/>
            </p:nvSpPr>
            <p:spPr>
              <a:xfrm>
                <a:off x="9715819" y="1170995"/>
                <a:ext cx="2036635" cy="265800"/>
              </a:xfrm>
              <a:prstGeom prst="rect">
                <a:avLst/>
              </a:prstGeom>
              <a:noFill/>
            </p:spPr>
            <p:txBody>
              <a:bodyPr wrap="square" rtlCol="0">
                <a:spAutoFit/>
              </a:bodyPr>
              <a:lstStyle/>
              <a:p>
                <a:r>
                  <a:rPr lang="en-US" sz="1000" dirty="0">
                    <a:solidFill>
                      <a:schemeClr val="tx2"/>
                    </a:solidFill>
                    <a:latin typeface="Calibri" panose="020F0502020204030204" pitchFamily="34" charset="0"/>
                    <a:cs typeface="Calibri" panose="020F0502020204030204" pitchFamily="34" charset="0"/>
                  </a:rPr>
                  <a:t>Mode 2          Business Agility</a:t>
                </a:r>
              </a:p>
            </p:txBody>
          </p:sp>
          <p:cxnSp>
            <p:nvCxnSpPr>
              <p:cNvPr id="35" name="Straight Arrow Connector 34">
                <a:extLst>
                  <a:ext uri="{FF2B5EF4-FFF2-40B4-BE49-F238E27FC236}">
                    <a16:creationId xmlns:a16="http://schemas.microsoft.com/office/drawing/2014/main" id="{D505DB8F-B153-0845-A469-29A7C35CB168}"/>
                  </a:ext>
                </a:extLst>
              </p:cNvPr>
              <p:cNvCxnSpPr/>
              <p:nvPr/>
            </p:nvCxnSpPr>
            <p:spPr>
              <a:xfrm>
                <a:off x="10374669" y="1309991"/>
                <a:ext cx="195943" cy="0"/>
              </a:xfrm>
              <a:prstGeom prst="straightConnector1">
                <a:avLst/>
              </a:prstGeom>
              <a:ln>
                <a:solidFill>
                  <a:schemeClr val="tx2">
                    <a:lumMod val="90000"/>
                    <a:lumOff val="10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6" name="Picture 2" descr="https://d30y9cdsu7xlg0.cloudfront.net/png/331665-200.png">
                <a:extLst>
                  <a:ext uri="{FF2B5EF4-FFF2-40B4-BE49-F238E27FC236}">
                    <a16:creationId xmlns:a16="http://schemas.microsoft.com/office/drawing/2014/main" id="{2D30C51D-580D-E845-86B7-B599E27AF5A4}"/>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9410107" y="1146878"/>
                <a:ext cx="278033" cy="278033"/>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5CF3009E-168F-D748-AD18-E2F6903C89E7}"/>
                  </a:ext>
                </a:extLst>
              </p:cNvPr>
              <p:cNvSpPr txBox="1"/>
              <p:nvPr/>
            </p:nvSpPr>
            <p:spPr>
              <a:xfrm>
                <a:off x="9365422" y="1567230"/>
                <a:ext cx="2036635" cy="448537"/>
              </a:xfrm>
              <a:prstGeom prst="rect">
                <a:avLst/>
              </a:prstGeom>
              <a:solidFill>
                <a:schemeClr val="bg1">
                  <a:lumMod val="95000"/>
                </a:schemeClr>
              </a:solidFill>
            </p:spPr>
            <p:txBody>
              <a:bodyPr wrap="square" rtlCol="0">
                <a:spAutoFit/>
              </a:bodyPr>
              <a:lstStyle/>
              <a:p>
                <a:r>
                  <a:rPr lang="en-US" sz="1000" dirty="0">
                    <a:solidFill>
                      <a:schemeClr val="tx2"/>
                    </a:solidFill>
                    <a:latin typeface="Calibri" panose="020F0502020204030204" pitchFamily="34" charset="0"/>
                    <a:cs typeface="Calibri" panose="020F0502020204030204" pitchFamily="34" charset="0"/>
                  </a:rPr>
                  <a:t>Impacts Customer Experience</a:t>
                </a:r>
              </a:p>
            </p:txBody>
          </p:sp>
          <p:sp>
            <p:nvSpPr>
              <p:cNvPr id="38" name="TextBox 37">
                <a:extLst>
                  <a:ext uri="{FF2B5EF4-FFF2-40B4-BE49-F238E27FC236}">
                    <a16:creationId xmlns:a16="http://schemas.microsoft.com/office/drawing/2014/main" id="{919F706C-E751-4047-B351-7394DAA30FAD}"/>
                  </a:ext>
                </a:extLst>
              </p:cNvPr>
              <p:cNvSpPr txBox="1"/>
              <p:nvPr/>
            </p:nvSpPr>
            <p:spPr>
              <a:xfrm>
                <a:off x="9365422" y="1928764"/>
                <a:ext cx="2036635" cy="448537"/>
              </a:xfrm>
              <a:prstGeom prst="rect">
                <a:avLst/>
              </a:prstGeom>
              <a:solidFill>
                <a:schemeClr val="bg1">
                  <a:lumMod val="95000"/>
                </a:schemeClr>
              </a:solidFill>
            </p:spPr>
            <p:txBody>
              <a:bodyPr wrap="square" rtlCol="0">
                <a:spAutoFit/>
              </a:bodyPr>
              <a:lstStyle/>
              <a:p>
                <a:r>
                  <a:rPr lang="en-US" sz="1000" dirty="0">
                    <a:solidFill>
                      <a:schemeClr val="tx2"/>
                    </a:solidFill>
                    <a:latin typeface="Calibri" panose="020F0502020204030204" pitchFamily="34" charset="0"/>
                    <a:cs typeface="Calibri" panose="020F0502020204030204" pitchFamily="34" charset="0"/>
                  </a:rPr>
                  <a:t>Creative, Exploratory, Differentiated </a:t>
                </a:r>
              </a:p>
            </p:txBody>
          </p:sp>
          <p:sp>
            <p:nvSpPr>
              <p:cNvPr id="39" name="TextBox 38">
                <a:extLst>
                  <a:ext uri="{FF2B5EF4-FFF2-40B4-BE49-F238E27FC236}">
                    <a16:creationId xmlns:a16="http://schemas.microsoft.com/office/drawing/2014/main" id="{B4C961AC-AE68-804D-B34C-A208080F9E05}"/>
                  </a:ext>
                </a:extLst>
              </p:cNvPr>
              <p:cNvSpPr txBox="1"/>
              <p:nvPr/>
            </p:nvSpPr>
            <p:spPr>
              <a:xfrm>
                <a:off x="9367046" y="2421399"/>
                <a:ext cx="2036635" cy="448537"/>
              </a:xfrm>
              <a:prstGeom prst="rect">
                <a:avLst/>
              </a:prstGeom>
              <a:solidFill>
                <a:schemeClr val="bg1">
                  <a:lumMod val="95000"/>
                </a:schemeClr>
              </a:solidFill>
            </p:spPr>
            <p:txBody>
              <a:bodyPr wrap="square" rtlCol="0">
                <a:spAutoFit/>
              </a:bodyPr>
              <a:lstStyle/>
              <a:p>
                <a:r>
                  <a:rPr lang="en-US" sz="1000" dirty="0">
                    <a:solidFill>
                      <a:schemeClr val="tx2"/>
                    </a:solidFill>
                    <a:latin typeface="Calibri" panose="020F0502020204030204" pitchFamily="34" charset="0"/>
                    <a:cs typeface="Calibri" panose="020F0502020204030204" pitchFamily="34" charset="0"/>
                  </a:rPr>
                  <a:t>Short term planning, predominantly </a:t>
                </a:r>
                <a:r>
                  <a:rPr lang="en-US" sz="1000" dirty="0" err="1">
                    <a:solidFill>
                      <a:schemeClr val="tx2"/>
                    </a:solidFill>
                    <a:latin typeface="Calibri" panose="020F0502020204030204" pitchFamily="34" charset="0"/>
                    <a:cs typeface="Calibri" panose="020F0502020204030204" pitchFamily="34" charset="0"/>
                  </a:rPr>
                  <a:t>Opex</a:t>
                </a:r>
                <a:endParaRPr lang="en-US" sz="1000" dirty="0">
                  <a:solidFill>
                    <a:schemeClr val="tx2"/>
                  </a:solidFill>
                  <a:latin typeface="Calibri" panose="020F0502020204030204" pitchFamily="34" charset="0"/>
                  <a:cs typeface="Calibri" panose="020F0502020204030204" pitchFamily="34" charset="0"/>
                </a:endParaRPr>
              </a:p>
            </p:txBody>
          </p:sp>
          <p:sp>
            <p:nvSpPr>
              <p:cNvPr id="40" name="Rectangle 39">
                <a:extLst>
                  <a:ext uri="{FF2B5EF4-FFF2-40B4-BE49-F238E27FC236}">
                    <a16:creationId xmlns:a16="http://schemas.microsoft.com/office/drawing/2014/main" id="{4876AE55-03CA-FF43-905C-EFD51EA20CDC}"/>
                  </a:ext>
                </a:extLst>
              </p:cNvPr>
              <p:cNvSpPr/>
              <p:nvPr/>
            </p:nvSpPr>
            <p:spPr>
              <a:xfrm>
                <a:off x="3578833" y="1048904"/>
                <a:ext cx="2160857" cy="1973379"/>
              </a:xfrm>
              <a:prstGeom prst="rect">
                <a:avLst/>
              </a:prstGeom>
              <a:noFill/>
              <a:ln w="3175">
                <a:gradFill flip="none" rotWithShape="1">
                  <a:gsLst>
                    <a:gs pos="0">
                      <a:srgbClr val="6BB445"/>
                    </a:gs>
                    <a:gs pos="100000">
                      <a:srgbClr val="4CB4D1"/>
                    </a:gs>
                  </a:gsLst>
                  <a:lin ang="10800000" scaled="1"/>
                  <a:tileRect/>
                </a:gradFill>
              </a:ln>
              <a:effectLst/>
            </p:spPr>
            <p:style>
              <a:lnRef idx="2">
                <a:schemeClr val="accent1"/>
              </a:lnRef>
              <a:fillRef idx="0">
                <a:schemeClr val="accent1"/>
              </a:fillRef>
              <a:effectRef idx="1">
                <a:schemeClr val="accent1"/>
              </a:effectRef>
              <a:fontRef idx="minor">
                <a:schemeClr val="tx1"/>
              </a:fontRef>
            </p:style>
            <p:txBody>
              <a:bodyPr anchor="ctr">
                <a:normAutofit/>
              </a:bodyPr>
              <a:lstStyle/>
              <a:p>
                <a:pPr defTabSz="457200">
                  <a:spcBef>
                    <a:spcPct val="20000"/>
                  </a:spcBef>
                  <a:buFont typeface="Arial"/>
                  <a:buNone/>
                </a:pPr>
                <a:endParaRPr lang="en-US" sz="1100">
                  <a:solidFill>
                    <a:schemeClr val="tx2">
                      <a:lumMod val="75000"/>
                      <a:lumOff val="25000"/>
                    </a:schemeClr>
                  </a:solidFill>
                  <a:latin typeface="Calibri" panose="020F0502020204030204" pitchFamily="34" charset="0"/>
                  <a:ea typeface="Arial Black" charset="0"/>
                  <a:cs typeface="Arial Black" charset="0"/>
                </a:endParaRPr>
              </a:p>
            </p:txBody>
          </p:sp>
          <p:sp>
            <p:nvSpPr>
              <p:cNvPr id="41" name="Rectangle 40">
                <a:extLst>
                  <a:ext uri="{FF2B5EF4-FFF2-40B4-BE49-F238E27FC236}">
                    <a16:creationId xmlns:a16="http://schemas.microsoft.com/office/drawing/2014/main" id="{22D54FA6-764F-4649-92FE-1BD4CC20A91C}"/>
                  </a:ext>
                </a:extLst>
              </p:cNvPr>
              <p:cNvSpPr/>
              <p:nvPr/>
            </p:nvSpPr>
            <p:spPr>
              <a:xfrm>
                <a:off x="9284744" y="1048904"/>
                <a:ext cx="2319427" cy="1973379"/>
              </a:xfrm>
              <a:prstGeom prst="rect">
                <a:avLst/>
              </a:prstGeom>
              <a:noFill/>
              <a:ln w="3175">
                <a:gradFill flip="none" rotWithShape="1">
                  <a:gsLst>
                    <a:gs pos="0">
                      <a:srgbClr val="6BB445"/>
                    </a:gs>
                    <a:gs pos="100000">
                      <a:srgbClr val="4CB4D1"/>
                    </a:gs>
                  </a:gsLst>
                  <a:lin ang="10800000" scaled="1"/>
                  <a:tileRect/>
                </a:gradFill>
              </a:ln>
              <a:effectLst/>
            </p:spPr>
            <p:style>
              <a:lnRef idx="2">
                <a:schemeClr val="accent1"/>
              </a:lnRef>
              <a:fillRef idx="0">
                <a:schemeClr val="accent1"/>
              </a:fillRef>
              <a:effectRef idx="1">
                <a:schemeClr val="accent1"/>
              </a:effectRef>
              <a:fontRef idx="minor">
                <a:schemeClr val="tx1"/>
              </a:fontRef>
            </p:style>
            <p:txBody>
              <a:bodyPr anchor="ctr">
                <a:normAutofit/>
              </a:bodyPr>
              <a:lstStyle/>
              <a:p>
                <a:pPr defTabSz="457200">
                  <a:spcBef>
                    <a:spcPct val="20000"/>
                  </a:spcBef>
                  <a:buFont typeface="Arial"/>
                  <a:buNone/>
                </a:pPr>
                <a:endParaRPr lang="en-US" sz="1100">
                  <a:solidFill>
                    <a:schemeClr val="tx2">
                      <a:lumMod val="75000"/>
                      <a:lumOff val="25000"/>
                    </a:schemeClr>
                  </a:solidFill>
                  <a:latin typeface="Calibri" panose="020F0502020204030204" pitchFamily="34" charset="0"/>
                  <a:ea typeface="Arial Black" charset="0"/>
                  <a:cs typeface="Arial Black" charset="0"/>
                </a:endParaRPr>
              </a:p>
            </p:txBody>
          </p:sp>
        </p:grpSp>
        <p:pic>
          <p:nvPicPr>
            <p:cNvPr id="27" name="Picture 26">
              <a:extLst>
                <a:ext uri="{FF2B5EF4-FFF2-40B4-BE49-F238E27FC236}">
                  <a16:creationId xmlns:a16="http://schemas.microsoft.com/office/drawing/2014/main" id="{F787A7F0-9E12-CA4B-989E-D8E17AECD090}"/>
                </a:ext>
              </a:extLst>
            </p:cNvPr>
            <p:cNvPicPr>
              <a:picLocks noChangeAspect="1"/>
            </p:cNvPicPr>
            <p:nvPr/>
          </p:nvPicPr>
          <p:blipFill>
            <a:blip r:embed="rId5"/>
            <a:stretch>
              <a:fillRect/>
            </a:stretch>
          </p:blipFill>
          <p:spPr>
            <a:xfrm>
              <a:off x="5663492" y="883754"/>
              <a:ext cx="3532860" cy="1884365"/>
            </a:xfrm>
            <a:prstGeom prst="rect">
              <a:avLst/>
            </a:prstGeom>
          </p:spPr>
        </p:pic>
      </p:grpSp>
      <p:graphicFrame>
        <p:nvGraphicFramePr>
          <p:cNvPr id="42" name="Table 41">
            <a:extLst>
              <a:ext uri="{FF2B5EF4-FFF2-40B4-BE49-F238E27FC236}">
                <a16:creationId xmlns:a16="http://schemas.microsoft.com/office/drawing/2014/main" id="{65AF80CF-86C0-AD47-9703-37D9E5D04B67}"/>
              </a:ext>
            </a:extLst>
          </p:cNvPr>
          <p:cNvGraphicFramePr>
            <a:graphicFrameLocks noGrp="1"/>
          </p:cNvGraphicFramePr>
          <p:nvPr>
            <p:extLst>
              <p:ext uri="{D42A27DB-BD31-4B8C-83A1-F6EECF244321}">
                <p14:modId xmlns:p14="http://schemas.microsoft.com/office/powerpoint/2010/main" val="3831740301"/>
              </p:ext>
            </p:extLst>
          </p:nvPr>
        </p:nvGraphicFramePr>
        <p:xfrm>
          <a:off x="112265" y="2538721"/>
          <a:ext cx="6108207" cy="2286560"/>
        </p:xfrm>
        <a:graphic>
          <a:graphicData uri="http://schemas.openxmlformats.org/drawingml/2006/table">
            <a:tbl>
              <a:tblPr firstRow="1" bandRow="1"/>
              <a:tblGrid>
                <a:gridCol w="1373071">
                  <a:extLst>
                    <a:ext uri="{9D8B030D-6E8A-4147-A177-3AD203B41FA5}">
                      <a16:colId xmlns:a16="http://schemas.microsoft.com/office/drawing/2014/main" val="825668223"/>
                    </a:ext>
                  </a:extLst>
                </a:gridCol>
                <a:gridCol w="1547675">
                  <a:extLst>
                    <a:ext uri="{9D8B030D-6E8A-4147-A177-3AD203B41FA5}">
                      <a16:colId xmlns:a16="http://schemas.microsoft.com/office/drawing/2014/main" val="1394540739"/>
                    </a:ext>
                  </a:extLst>
                </a:gridCol>
                <a:gridCol w="1498542">
                  <a:extLst>
                    <a:ext uri="{9D8B030D-6E8A-4147-A177-3AD203B41FA5}">
                      <a16:colId xmlns:a16="http://schemas.microsoft.com/office/drawing/2014/main" val="3088605017"/>
                    </a:ext>
                  </a:extLst>
                </a:gridCol>
                <a:gridCol w="1688919">
                  <a:extLst>
                    <a:ext uri="{9D8B030D-6E8A-4147-A177-3AD203B41FA5}">
                      <a16:colId xmlns:a16="http://schemas.microsoft.com/office/drawing/2014/main" val="642578189"/>
                    </a:ext>
                  </a:extLst>
                </a:gridCol>
              </a:tblGrid>
              <a:tr h="36441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algn="ctr" defTabSz="609585" rtl="0" eaLnBrk="1" latinLnBrk="0" hangingPunct="1"/>
                      <a:r>
                        <a:rPr lang="en-US" sz="1000" b="1" i="0" u="none" kern="1200" dirty="0">
                          <a:solidFill>
                            <a:schemeClr val="bg1"/>
                          </a:solidFill>
                          <a:latin typeface="Calibri" panose="020F0502020204030204" pitchFamily="34" charset="0"/>
                          <a:ea typeface="+mn-ea"/>
                          <a:cs typeface="+mn-cs"/>
                        </a:rPr>
                        <a:t>KEY TRAITS</a:t>
                      </a:r>
                    </a:p>
                  </a:txBody>
                  <a:tcPr marL="64841" marR="64841" marT="32420" marB="3242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50B3CF"/>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algn="ctr" defTabSz="609585" rtl="0" eaLnBrk="1" latinLnBrk="0" hangingPunct="1"/>
                      <a:r>
                        <a:rPr lang="en-US" sz="1000" b="1" i="0" u="none" kern="1200" dirty="0">
                          <a:solidFill>
                            <a:schemeClr val="bg1"/>
                          </a:solidFill>
                          <a:latin typeface="Calibri" panose="020F0502020204030204" pitchFamily="34" charset="0"/>
                          <a:ea typeface="+mn-ea"/>
                          <a:cs typeface="+mn-cs"/>
                        </a:rPr>
                        <a:t>SYSTEMS OF INNOVATION</a:t>
                      </a:r>
                    </a:p>
                  </a:txBody>
                  <a:tcPr marL="64841" marR="64841" marT="32420" marB="3242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6DB33F"/>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algn="ctr" defTabSz="609585" rtl="0" eaLnBrk="1" latinLnBrk="0" hangingPunct="1"/>
                      <a:r>
                        <a:rPr lang="en-US" sz="1000" b="1" i="0" u="none" kern="1200" dirty="0">
                          <a:solidFill>
                            <a:schemeClr val="bg1"/>
                          </a:solidFill>
                          <a:latin typeface="Calibri" panose="020F0502020204030204" pitchFamily="34" charset="0"/>
                          <a:ea typeface="+mn-ea"/>
                          <a:cs typeface="+mn-cs"/>
                        </a:rPr>
                        <a:t>SYSTEMS OF DIFFERENTIATION</a:t>
                      </a:r>
                    </a:p>
                  </a:txBody>
                  <a:tcPr marL="64841" marR="64841" marT="32420" marB="3242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DF7A1C"/>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algn="ctr" defTabSz="609585" rtl="0" eaLnBrk="1" latinLnBrk="0" hangingPunct="1"/>
                      <a:r>
                        <a:rPr lang="en-US" sz="1000" b="1" i="0" u="none" kern="1200" dirty="0">
                          <a:solidFill>
                            <a:schemeClr val="bg1"/>
                          </a:solidFill>
                          <a:latin typeface="Calibri" panose="020F0502020204030204" pitchFamily="34" charset="0"/>
                          <a:ea typeface="+mn-ea"/>
                          <a:cs typeface="+mn-cs"/>
                        </a:rPr>
                        <a:t>SYSTEMS OF RECORD</a:t>
                      </a:r>
                    </a:p>
                  </a:txBody>
                  <a:tcPr marL="64841" marR="64841" marT="32420" marB="3242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728F"/>
                    </a:solidFill>
                  </a:tcPr>
                </a:tc>
                <a:extLst>
                  <a:ext uri="{0D108BD9-81ED-4DB2-BD59-A6C34878D82A}">
                    <a16:rowId xmlns:a16="http://schemas.microsoft.com/office/drawing/2014/main" val="2215350979"/>
                  </a:ext>
                </a:extLst>
              </a:tr>
              <a:tr h="304313">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800" b="1" dirty="0">
                          <a:solidFill>
                            <a:schemeClr val="tx2"/>
                          </a:solidFill>
                          <a:latin typeface="Calibri" panose="020F0502020204030204" pitchFamily="34" charset="0"/>
                        </a:rPr>
                        <a:t>Strategic</a:t>
                      </a:r>
                      <a:r>
                        <a:rPr lang="en-US" sz="800" b="1" baseline="0" dirty="0">
                          <a:solidFill>
                            <a:schemeClr val="tx2"/>
                          </a:solidFill>
                          <a:latin typeface="Calibri" panose="020F0502020204030204" pitchFamily="34" charset="0"/>
                        </a:rPr>
                        <a:t> Focus</a:t>
                      </a:r>
                      <a:endParaRPr lang="en-US" sz="800" b="1" dirty="0">
                        <a:solidFill>
                          <a:schemeClr val="tx2"/>
                        </a:solidFill>
                        <a:latin typeface="Calibri" panose="020F0502020204030204" pitchFamily="34" charset="0"/>
                      </a:endParaRPr>
                    </a:p>
                  </a:txBody>
                  <a:tcPr marL="64841" marR="64841" marT="32420" marB="3242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50B3CF">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800" b="1" dirty="0">
                          <a:solidFill>
                            <a:schemeClr val="tx2"/>
                          </a:solidFill>
                          <a:latin typeface="Calibri" panose="020F0502020204030204" pitchFamily="34" charset="0"/>
                        </a:rPr>
                        <a:t>Engage</a:t>
                      </a:r>
                      <a:r>
                        <a:rPr lang="en-US" sz="800" b="1" baseline="0" dirty="0">
                          <a:solidFill>
                            <a:schemeClr val="tx2"/>
                          </a:solidFill>
                          <a:latin typeface="Calibri" panose="020F0502020204030204" pitchFamily="34" charset="0"/>
                        </a:rPr>
                        <a:t> like disruptive retailer </a:t>
                      </a:r>
                      <a:endParaRPr lang="en-US" sz="800" b="1" dirty="0">
                        <a:solidFill>
                          <a:schemeClr val="tx2"/>
                        </a:solidFill>
                        <a:latin typeface="Calibri" panose="020F0502020204030204" pitchFamily="34" charset="0"/>
                      </a:endParaRPr>
                    </a:p>
                  </a:txBody>
                  <a:tcPr marL="64841" marR="64841" marT="32420" marB="3242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50B3CF">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800" b="1" dirty="0">
                          <a:solidFill>
                            <a:schemeClr val="tx2"/>
                          </a:solidFill>
                          <a:latin typeface="Calibri" panose="020F0502020204030204" pitchFamily="34" charset="0"/>
                        </a:rPr>
                        <a:t>Increase </a:t>
                      </a:r>
                      <a:r>
                        <a:rPr lang="en-US" sz="800" b="1" baseline="0" dirty="0">
                          <a:solidFill>
                            <a:schemeClr val="tx2"/>
                          </a:solidFill>
                          <a:latin typeface="Calibri" panose="020F0502020204030204" pitchFamily="34" charset="0"/>
                        </a:rPr>
                        <a:t> passenger traffic</a:t>
                      </a:r>
                      <a:endParaRPr lang="en-US" sz="800" b="1" dirty="0">
                        <a:solidFill>
                          <a:schemeClr val="tx2"/>
                        </a:solidFill>
                        <a:latin typeface="Calibri" panose="020F0502020204030204" pitchFamily="34" charset="0"/>
                      </a:endParaRPr>
                    </a:p>
                  </a:txBody>
                  <a:tcPr marL="64841" marR="64841" marT="32420" marB="3242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50B3CF">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800" b="1" dirty="0">
                          <a:solidFill>
                            <a:schemeClr val="tx2"/>
                          </a:solidFill>
                          <a:latin typeface="Calibri" panose="020F0502020204030204" pitchFamily="34" charset="0"/>
                        </a:rPr>
                        <a:t>On time</a:t>
                      </a:r>
                      <a:r>
                        <a:rPr lang="en-US" sz="800" b="1" baseline="0" dirty="0">
                          <a:solidFill>
                            <a:schemeClr val="tx2"/>
                          </a:solidFill>
                          <a:latin typeface="Calibri" panose="020F0502020204030204" pitchFamily="34" charset="0"/>
                        </a:rPr>
                        <a:t> performance and consistent operations  </a:t>
                      </a:r>
                      <a:endParaRPr lang="en-US" sz="800" b="1" dirty="0">
                        <a:solidFill>
                          <a:schemeClr val="tx2"/>
                        </a:solidFill>
                        <a:latin typeface="Calibri" panose="020F0502020204030204" pitchFamily="34" charset="0"/>
                      </a:endParaRPr>
                    </a:p>
                  </a:txBody>
                  <a:tcPr marL="64841" marR="64841" marT="32420" marB="3242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50B3CF">
                        <a:tint val="40000"/>
                      </a:srgbClr>
                    </a:solidFill>
                  </a:tcPr>
                </a:tc>
                <a:extLst>
                  <a:ext uri="{0D108BD9-81ED-4DB2-BD59-A6C34878D82A}">
                    <a16:rowId xmlns:a16="http://schemas.microsoft.com/office/drawing/2014/main" val="182581559"/>
                  </a:ext>
                </a:extLst>
              </a:tr>
              <a:tr h="304313">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800" b="1" dirty="0">
                          <a:solidFill>
                            <a:schemeClr val="tx2"/>
                          </a:solidFill>
                          <a:latin typeface="Calibri" panose="020F0502020204030204" pitchFamily="34" charset="0"/>
                        </a:rPr>
                        <a:t>Pace of change</a:t>
                      </a:r>
                    </a:p>
                  </a:txBody>
                  <a:tcPr marL="64841" marR="64841" marT="32420" marB="324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0B3CF">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800" b="1" dirty="0">
                          <a:solidFill>
                            <a:schemeClr val="tx2"/>
                          </a:solidFill>
                          <a:latin typeface="Calibri" panose="020F0502020204030204" pitchFamily="34" charset="0"/>
                        </a:rPr>
                        <a:t>Rapid, Frequent, </a:t>
                      </a:r>
                      <a:r>
                        <a:rPr lang="en-US" sz="800" b="1" dirty="0" err="1">
                          <a:solidFill>
                            <a:schemeClr val="tx2"/>
                          </a:solidFill>
                          <a:latin typeface="Calibri" panose="020F0502020204030204" pitchFamily="34" charset="0"/>
                        </a:rPr>
                        <a:t>Adhoc</a:t>
                      </a:r>
                      <a:endParaRPr lang="en-US" sz="800" b="1" dirty="0">
                        <a:solidFill>
                          <a:schemeClr val="tx2"/>
                        </a:solidFill>
                        <a:latin typeface="Calibri" panose="020F0502020204030204" pitchFamily="34" charset="0"/>
                      </a:endParaRPr>
                    </a:p>
                  </a:txBody>
                  <a:tcPr marL="64841" marR="64841" marT="32420" marB="324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0B3CF">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800" b="1" dirty="0">
                          <a:solidFill>
                            <a:schemeClr val="tx2"/>
                          </a:solidFill>
                          <a:latin typeface="Calibri" panose="020F0502020204030204" pitchFamily="34" charset="0"/>
                        </a:rPr>
                        <a:t>Moderate, More Frequent, Configurability </a:t>
                      </a:r>
                    </a:p>
                  </a:txBody>
                  <a:tcPr marL="64841" marR="64841" marT="32420" marB="324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0B3CF">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800" b="1" dirty="0">
                          <a:solidFill>
                            <a:schemeClr val="tx2"/>
                          </a:solidFill>
                          <a:latin typeface="Calibri" panose="020F0502020204030204" pitchFamily="34" charset="0"/>
                        </a:rPr>
                        <a:t>Slow, Infrequent, Incremental</a:t>
                      </a:r>
                    </a:p>
                  </a:txBody>
                  <a:tcPr marL="64841" marR="64841" marT="32420" marB="324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0B3CF">
                        <a:tint val="20000"/>
                      </a:srgbClr>
                    </a:solidFill>
                  </a:tcPr>
                </a:tc>
                <a:extLst>
                  <a:ext uri="{0D108BD9-81ED-4DB2-BD59-A6C34878D82A}">
                    <a16:rowId xmlns:a16="http://schemas.microsoft.com/office/drawing/2014/main" val="1949537282"/>
                  </a:ext>
                </a:extLst>
              </a:tr>
              <a:tr h="184118">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800" b="1" dirty="0">
                          <a:solidFill>
                            <a:schemeClr val="tx2"/>
                          </a:solidFill>
                          <a:latin typeface="Calibri" panose="020F0502020204030204" pitchFamily="34" charset="0"/>
                        </a:rPr>
                        <a:t>Planning</a:t>
                      </a:r>
                      <a:r>
                        <a:rPr lang="en-US" sz="800" b="1" baseline="0" dirty="0">
                          <a:solidFill>
                            <a:schemeClr val="tx2"/>
                          </a:solidFill>
                          <a:latin typeface="Calibri" panose="020F0502020204030204" pitchFamily="34" charset="0"/>
                        </a:rPr>
                        <a:t> horizon</a:t>
                      </a:r>
                      <a:endParaRPr lang="en-US" sz="800" b="1" dirty="0">
                        <a:solidFill>
                          <a:schemeClr val="tx2"/>
                        </a:solidFill>
                        <a:latin typeface="Calibri" panose="020F0502020204030204" pitchFamily="34" charset="0"/>
                      </a:endParaRPr>
                    </a:p>
                  </a:txBody>
                  <a:tcPr marL="64841" marR="64841" marT="32420" marB="324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0B3CF">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800" b="1" dirty="0">
                          <a:solidFill>
                            <a:schemeClr val="tx2"/>
                          </a:solidFill>
                          <a:latin typeface="Calibri" panose="020F0502020204030204" pitchFamily="34" charset="0"/>
                        </a:rPr>
                        <a:t>LOW</a:t>
                      </a:r>
                    </a:p>
                  </a:txBody>
                  <a:tcPr marL="64841" marR="64841" marT="32420" marB="324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0B3CF">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800" b="1" dirty="0">
                          <a:solidFill>
                            <a:schemeClr val="tx2"/>
                          </a:solidFill>
                          <a:latin typeface="Calibri" panose="020F0502020204030204" pitchFamily="34" charset="0"/>
                        </a:rPr>
                        <a:t>MEDIUM</a:t>
                      </a:r>
                    </a:p>
                  </a:txBody>
                  <a:tcPr marL="64841" marR="64841" marT="32420" marB="324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0B3CF">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800" b="1" dirty="0">
                          <a:solidFill>
                            <a:schemeClr val="tx2"/>
                          </a:solidFill>
                          <a:latin typeface="Calibri" panose="020F0502020204030204" pitchFamily="34" charset="0"/>
                        </a:rPr>
                        <a:t>HIGH</a:t>
                      </a:r>
                    </a:p>
                  </a:txBody>
                  <a:tcPr marL="64841" marR="64841" marT="32420" marB="324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0B3CF">
                        <a:tint val="40000"/>
                      </a:srgbClr>
                    </a:solidFill>
                  </a:tcPr>
                </a:tc>
                <a:extLst>
                  <a:ext uri="{0D108BD9-81ED-4DB2-BD59-A6C34878D82A}">
                    <a16:rowId xmlns:a16="http://schemas.microsoft.com/office/drawing/2014/main" val="1463633571"/>
                  </a:ext>
                </a:extLst>
              </a:tr>
              <a:tr h="184118">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800" b="1" dirty="0">
                          <a:solidFill>
                            <a:schemeClr val="tx2"/>
                          </a:solidFill>
                          <a:latin typeface="Calibri" panose="020F0502020204030204" pitchFamily="34" charset="0"/>
                        </a:rPr>
                        <a:t>Agile Maturity Need</a:t>
                      </a:r>
                    </a:p>
                  </a:txBody>
                  <a:tcPr marL="64841" marR="64841" marT="32420" marB="324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0B3CF">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800" b="1" dirty="0">
                          <a:solidFill>
                            <a:schemeClr val="tx2"/>
                          </a:solidFill>
                          <a:latin typeface="Calibri" panose="020F0502020204030204" pitchFamily="34" charset="0"/>
                        </a:rPr>
                        <a:t>High</a:t>
                      </a:r>
                    </a:p>
                  </a:txBody>
                  <a:tcPr marL="64841" marR="64841" marT="32420" marB="324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0B3CF">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800" b="1" dirty="0">
                          <a:solidFill>
                            <a:schemeClr val="tx2"/>
                          </a:solidFill>
                          <a:latin typeface="Calibri" panose="020F0502020204030204" pitchFamily="34" charset="0"/>
                        </a:rPr>
                        <a:t>Moderate</a:t>
                      </a:r>
                    </a:p>
                  </a:txBody>
                  <a:tcPr marL="64841" marR="64841" marT="32420" marB="324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0B3CF">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800" b="1" dirty="0">
                          <a:solidFill>
                            <a:schemeClr val="tx2"/>
                          </a:solidFill>
                          <a:latin typeface="Calibri" panose="020F0502020204030204" pitchFamily="34" charset="0"/>
                        </a:rPr>
                        <a:t>Moderate</a:t>
                      </a:r>
                    </a:p>
                  </a:txBody>
                  <a:tcPr marL="64841" marR="64841" marT="32420" marB="324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0B3CF">
                        <a:tint val="20000"/>
                      </a:srgbClr>
                    </a:solidFill>
                  </a:tcPr>
                </a:tc>
                <a:extLst>
                  <a:ext uri="{0D108BD9-81ED-4DB2-BD59-A6C34878D82A}">
                    <a16:rowId xmlns:a16="http://schemas.microsoft.com/office/drawing/2014/main" val="922788317"/>
                  </a:ext>
                </a:extLst>
              </a:tr>
              <a:tr h="184118">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800" b="1" dirty="0">
                          <a:solidFill>
                            <a:schemeClr val="tx2"/>
                          </a:solidFill>
                          <a:latin typeface="Calibri" panose="020F0502020204030204" pitchFamily="34" charset="0"/>
                        </a:rPr>
                        <a:t>DevOps</a:t>
                      </a:r>
                    </a:p>
                  </a:txBody>
                  <a:tcPr marL="64841" marR="64841" marT="32420" marB="324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0B3CF">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800" b="1" dirty="0">
                          <a:solidFill>
                            <a:schemeClr val="tx2"/>
                          </a:solidFill>
                          <a:latin typeface="Calibri" panose="020F0502020204030204" pitchFamily="34" charset="0"/>
                        </a:rPr>
                        <a:t>High</a:t>
                      </a:r>
                    </a:p>
                  </a:txBody>
                  <a:tcPr marL="64841" marR="64841" marT="32420" marB="324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0B3CF">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800" b="1" dirty="0">
                          <a:solidFill>
                            <a:schemeClr val="tx2"/>
                          </a:solidFill>
                          <a:latin typeface="Calibri" panose="020F0502020204030204" pitchFamily="34" charset="0"/>
                        </a:rPr>
                        <a:t>Moderate</a:t>
                      </a:r>
                    </a:p>
                  </a:txBody>
                  <a:tcPr marL="64841" marR="64841" marT="32420" marB="324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0B3CF">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800" b="1" dirty="0">
                          <a:solidFill>
                            <a:schemeClr val="tx2"/>
                          </a:solidFill>
                          <a:latin typeface="Calibri" panose="020F0502020204030204" pitchFamily="34" charset="0"/>
                        </a:rPr>
                        <a:t>RPA</a:t>
                      </a:r>
                    </a:p>
                  </a:txBody>
                  <a:tcPr marL="64841" marR="64841" marT="32420" marB="324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0B3CF">
                        <a:tint val="40000"/>
                      </a:srgbClr>
                    </a:solidFill>
                  </a:tcPr>
                </a:tc>
                <a:extLst>
                  <a:ext uri="{0D108BD9-81ED-4DB2-BD59-A6C34878D82A}">
                    <a16:rowId xmlns:a16="http://schemas.microsoft.com/office/drawing/2014/main" val="68556127"/>
                  </a:ext>
                </a:extLst>
              </a:tr>
              <a:tr h="304313">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800" b="1" dirty="0">
                          <a:solidFill>
                            <a:schemeClr val="tx2"/>
                          </a:solidFill>
                          <a:latin typeface="Calibri" panose="020F0502020204030204" pitchFamily="34" charset="0"/>
                        </a:rPr>
                        <a:t>Cloud</a:t>
                      </a:r>
                    </a:p>
                  </a:txBody>
                  <a:tcPr marL="64841" marR="64841" marT="32420" marB="324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0B3CF">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800" b="1" dirty="0">
                          <a:solidFill>
                            <a:schemeClr val="tx2"/>
                          </a:solidFill>
                          <a:latin typeface="Calibri" panose="020F0502020204030204" pitchFamily="34" charset="0"/>
                        </a:rPr>
                        <a:t>End User Experience/</a:t>
                      </a:r>
                    </a:p>
                    <a:p>
                      <a:r>
                        <a:rPr lang="en-US" sz="800" b="1" dirty="0">
                          <a:solidFill>
                            <a:schemeClr val="tx2"/>
                          </a:solidFill>
                          <a:latin typeface="Calibri" panose="020F0502020204030204" pitchFamily="34" charset="0"/>
                        </a:rPr>
                        <a:t>Scalability</a:t>
                      </a:r>
                    </a:p>
                  </a:txBody>
                  <a:tcPr marL="64841" marR="64841" marT="32420" marB="324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0B3CF">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800" b="1" dirty="0">
                          <a:solidFill>
                            <a:schemeClr val="tx2"/>
                          </a:solidFill>
                          <a:latin typeface="Calibri" panose="020F0502020204030204" pitchFamily="34" charset="0"/>
                        </a:rPr>
                        <a:t>Differentiation/Time to market</a:t>
                      </a:r>
                    </a:p>
                  </a:txBody>
                  <a:tcPr marL="64841" marR="64841" marT="32420" marB="324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0B3CF">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800" b="1" dirty="0">
                          <a:solidFill>
                            <a:schemeClr val="tx2"/>
                          </a:solidFill>
                          <a:latin typeface="Calibri" panose="020F0502020204030204" pitchFamily="34" charset="0"/>
                        </a:rPr>
                        <a:t>Operational Excellence</a:t>
                      </a:r>
                    </a:p>
                  </a:txBody>
                  <a:tcPr marL="64841" marR="64841" marT="32420" marB="324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0B3CF">
                        <a:tint val="20000"/>
                      </a:srgbClr>
                    </a:solidFill>
                  </a:tcPr>
                </a:tc>
                <a:extLst>
                  <a:ext uri="{0D108BD9-81ED-4DB2-BD59-A6C34878D82A}">
                    <a16:rowId xmlns:a16="http://schemas.microsoft.com/office/drawing/2014/main" val="1339193646"/>
                  </a:ext>
                </a:extLst>
              </a:tr>
              <a:tr h="426378">
                <a:tc>
                  <a:txBody>
                    <a:bodyPr/>
                    <a:lstStyle/>
                    <a:p>
                      <a:r>
                        <a:rPr lang="en-US" sz="800" b="1" dirty="0">
                          <a:solidFill>
                            <a:schemeClr val="tx2"/>
                          </a:solidFill>
                          <a:latin typeface="Calibri" panose="020F0502020204030204" pitchFamily="34" charset="0"/>
                        </a:rPr>
                        <a:t>Example</a:t>
                      </a:r>
                      <a:r>
                        <a:rPr lang="en-US" sz="800" b="1" baseline="0" dirty="0">
                          <a:solidFill>
                            <a:schemeClr val="tx2"/>
                          </a:solidFill>
                          <a:latin typeface="Calibri" panose="020F0502020204030204" pitchFamily="34" charset="0"/>
                        </a:rPr>
                        <a:t> Applications</a:t>
                      </a:r>
                      <a:endParaRPr lang="en-US" sz="800" b="1" dirty="0">
                        <a:solidFill>
                          <a:schemeClr val="tx2"/>
                        </a:solidFill>
                        <a:latin typeface="Calibri" panose="020F0502020204030204" pitchFamily="34" charset="0"/>
                      </a:endParaRPr>
                    </a:p>
                  </a:txBody>
                  <a:tcPr marL="64841" marR="64841" marT="32420" marB="324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0B3CF">
                        <a:tint val="20000"/>
                      </a:srgbClr>
                    </a:solidFill>
                  </a:tcPr>
                </a:tc>
                <a:tc>
                  <a:txBody>
                    <a:bodyPr/>
                    <a:lstStyle/>
                    <a:p>
                      <a:r>
                        <a:rPr lang="en-US" sz="800" b="1" dirty="0">
                          <a:solidFill>
                            <a:schemeClr val="tx2"/>
                          </a:solidFill>
                          <a:latin typeface="Calibri" panose="020F0502020204030204" pitchFamily="34" charset="0"/>
                        </a:rPr>
                        <a:t>Aircanada.com, Mobile apps,</a:t>
                      </a:r>
                      <a:r>
                        <a:rPr lang="en-US" sz="800" b="1" baseline="0" dirty="0">
                          <a:solidFill>
                            <a:schemeClr val="tx2"/>
                          </a:solidFill>
                          <a:latin typeface="Calibri" panose="020F0502020204030204" pitchFamily="34" charset="0"/>
                        </a:rPr>
                        <a:t> Reservations, Loyalty</a:t>
                      </a:r>
                      <a:endParaRPr lang="en-US" sz="800" b="1" dirty="0">
                        <a:solidFill>
                          <a:schemeClr val="tx2"/>
                        </a:solidFill>
                        <a:latin typeface="Calibri" panose="020F0502020204030204" pitchFamily="34" charset="0"/>
                      </a:endParaRPr>
                    </a:p>
                  </a:txBody>
                  <a:tcPr marL="64841" marR="64841" marT="32420" marB="324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0B3CF">
                        <a:tint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solidFill>
                            <a:schemeClr val="tx2"/>
                          </a:solidFill>
                          <a:latin typeface="Calibri" panose="020F0502020204030204" pitchFamily="34" charset="0"/>
                        </a:rPr>
                        <a:t>Altitude</a:t>
                      </a:r>
                      <a:r>
                        <a:rPr lang="en-US" sz="800" b="1" baseline="0" dirty="0">
                          <a:solidFill>
                            <a:schemeClr val="tx2"/>
                          </a:solidFill>
                          <a:latin typeface="Calibri" panose="020F0502020204030204" pitchFamily="34" charset="0"/>
                        </a:rPr>
                        <a:t>, Cargo (B2B) , </a:t>
                      </a:r>
                      <a:r>
                        <a:rPr lang="en-US" sz="800" b="1" dirty="0">
                          <a:solidFill>
                            <a:schemeClr val="tx2"/>
                          </a:solidFill>
                          <a:latin typeface="Calibri" panose="020F0502020204030204" pitchFamily="34" charset="0"/>
                        </a:rPr>
                        <a:t>Crew Management</a:t>
                      </a:r>
                      <a:r>
                        <a:rPr lang="en-US" sz="800" b="1" baseline="0" dirty="0">
                          <a:solidFill>
                            <a:schemeClr val="tx2"/>
                          </a:solidFill>
                          <a:latin typeface="Calibri" panose="020F0502020204030204" pitchFamily="34" charset="0"/>
                        </a:rPr>
                        <a:t> , Network Schedules</a:t>
                      </a:r>
                      <a:endParaRPr lang="en-US" sz="800" b="1" dirty="0">
                        <a:solidFill>
                          <a:schemeClr val="tx2"/>
                        </a:solidFill>
                        <a:latin typeface="Calibri" panose="020F0502020204030204" pitchFamily="34" charset="0"/>
                      </a:endParaRPr>
                    </a:p>
                  </a:txBody>
                  <a:tcPr marL="64841" marR="64841" marT="32420" marB="324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0B3CF">
                        <a:tint val="20000"/>
                      </a:srgbClr>
                    </a:solidFill>
                  </a:tcPr>
                </a:tc>
                <a:tc>
                  <a:txBody>
                    <a:bodyPr/>
                    <a:lstStyle/>
                    <a:p>
                      <a:r>
                        <a:rPr lang="en-US" sz="800" b="1" dirty="0">
                          <a:solidFill>
                            <a:schemeClr val="tx2"/>
                          </a:solidFill>
                          <a:latin typeface="Calibri" panose="020F0502020204030204" pitchFamily="34" charset="0"/>
                        </a:rPr>
                        <a:t>Airport Operations,</a:t>
                      </a:r>
                      <a:r>
                        <a:rPr lang="en-US" sz="800" b="1" baseline="0" dirty="0">
                          <a:solidFill>
                            <a:schemeClr val="tx2"/>
                          </a:solidFill>
                          <a:latin typeface="Calibri" panose="020F0502020204030204" pitchFamily="34" charset="0"/>
                        </a:rPr>
                        <a:t> Aircraft Maintenance and engineering</a:t>
                      </a:r>
                      <a:endParaRPr lang="en-US" sz="800" b="1" dirty="0">
                        <a:solidFill>
                          <a:schemeClr val="tx2"/>
                        </a:solidFill>
                        <a:latin typeface="Calibri" panose="020F0502020204030204" pitchFamily="34" charset="0"/>
                      </a:endParaRPr>
                    </a:p>
                  </a:txBody>
                  <a:tcPr marL="64841" marR="64841" marT="32420" marB="3242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50B3CF">
                        <a:tint val="20000"/>
                      </a:srgbClr>
                    </a:solidFill>
                  </a:tcPr>
                </a:tc>
                <a:extLst>
                  <a:ext uri="{0D108BD9-81ED-4DB2-BD59-A6C34878D82A}">
                    <a16:rowId xmlns:a16="http://schemas.microsoft.com/office/drawing/2014/main" val="4247591385"/>
                  </a:ext>
                </a:extLst>
              </a:tr>
            </a:tbl>
          </a:graphicData>
        </a:graphic>
      </p:graphicFrame>
      <p:sp>
        <p:nvSpPr>
          <p:cNvPr id="2" name="Rectangle 1"/>
          <p:cNvSpPr/>
          <p:nvPr/>
        </p:nvSpPr>
        <p:spPr>
          <a:xfrm>
            <a:off x="112266" y="664354"/>
            <a:ext cx="2042071" cy="1828020"/>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400">
              <a:defRPr/>
            </a:pPr>
            <a:r>
              <a:rPr lang="en-US" sz="1200" b="1" kern="0" dirty="0">
                <a:solidFill>
                  <a:srgbClr val="141414"/>
                </a:solidFill>
                <a:latin typeface="Calibri" panose="020F0502020204030204" pitchFamily="34" charset="0"/>
                <a:cs typeface="Calibri" panose="020F0502020204030204" pitchFamily="34" charset="0"/>
              </a:rPr>
              <a:t>Cognizant recommends Air Canada adopt a </a:t>
            </a:r>
            <a:r>
              <a:rPr lang="en-US" sz="1200" b="1" kern="0" dirty="0">
                <a:gradFill>
                  <a:gsLst>
                    <a:gs pos="0">
                      <a:srgbClr val="6DB33F"/>
                    </a:gs>
                    <a:gs pos="100000">
                      <a:srgbClr val="00B0F0"/>
                    </a:gs>
                  </a:gsLst>
                  <a:lin ang="10800000" scaled="1"/>
                </a:gradFill>
                <a:latin typeface="Calibri" panose="020F0502020204030204" pitchFamily="34" charset="0"/>
                <a:ea typeface="Times New Roman" charset="0"/>
                <a:cs typeface="Calibri" panose="020F0502020204030204" pitchFamily="34" charset="0"/>
              </a:rPr>
              <a:t>Bi-Modal IT Strategy </a:t>
            </a:r>
            <a:r>
              <a:rPr lang="en-US" sz="1200" b="1" kern="0" dirty="0">
                <a:solidFill>
                  <a:srgbClr val="141414"/>
                </a:solidFill>
                <a:latin typeface="Calibri" panose="020F0502020204030204" pitchFamily="34" charset="0"/>
                <a:cs typeface="Calibri" panose="020F0502020204030204" pitchFamily="34" charset="0"/>
              </a:rPr>
              <a:t>focusing on </a:t>
            </a:r>
            <a:r>
              <a:rPr lang="en-US" sz="1200" b="1" kern="0" dirty="0">
                <a:gradFill>
                  <a:gsLst>
                    <a:gs pos="0">
                      <a:srgbClr val="6DB33F"/>
                    </a:gs>
                    <a:gs pos="100000">
                      <a:srgbClr val="00B0F0"/>
                    </a:gs>
                  </a:gsLst>
                  <a:lin ang="10800000" scaled="1"/>
                </a:gradFill>
                <a:latin typeface="Calibri" panose="020F0502020204030204" pitchFamily="34" charset="0"/>
                <a:ea typeface="Times New Roman" charset="0"/>
                <a:cs typeface="Calibri" panose="020F0502020204030204" pitchFamily="34" charset="0"/>
              </a:rPr>
              <a:t>Two- Speed &amp; Pace-layered approach</a:t>
            </a:r>
            <a:r>
              <a:rPr lang="en-US" sz="1200" b="1" kern="0" dirty="0">
                <a:solidFill>
                  <a:srgbClr val="141414"/>
                </a:solidFill>
                <a:latin typeface="Calibri" panose="020F0502020204030204" pitchFamily="34" charset="0"/>
                <a:cs typeface="Calibri" panose="020F0502020204030204" pitchFamily="34" charset="0"/>
              </a:rPr>
              <a:t> is key to accomplishing the dual mandate of</a:t>
            </a:r>
            <a:r>
              <a:rPr lang="en-US" sz="1200" b="1" kern="0" dirty="0">
                <a:gradFill>
                  <a:gsLst>
                    <a:gs pos="0">
                      <a:srgbClr val="6DB33F"/>
                    </a:gs>
                    <a:gs pos="100000">
                      <a:srgbClr val="00B0F0"/>
                    </a:gs>
                  </a:gsLst>
                  <a:lin ang="10800000" scaled="1"/>
                </a:gradFill>
                <a:latin typeface="Calibri" panose="020F0502020204030204" pitchFamily="34" charset="0"/>
                <a:ea typeface="Times New Roman" charset="0"/>
                <a:cs typeface="Calibri" panose="020F0502020204030204" pitchFamily="34" charset="0"/>
              </a:rPr>
              <a:t> Driving deep Customer experience and Operational excellence</a:t>
            </a:r>
          </a:p>
        </p:txBody>
      </p:sp>
      <p:sp>
        <p:nvSpPr>
          <p:cNvPr id="44" name="Striped Right Arrow 43">
            <a:extLst>
              <a:ext uri="{FF2B5EF4-FFF2-40B4-BE49-F238E27FC236}">
                <a16:creationId xmlns:a16="http://schemas.microsoft.com/office/drawing/2014/main" id="{38090104-42DB-7C49-A1F7-0D67D6CB72DC}"/>
              </a:ext>
            </a:extLst>
          </p:cNvPr>
          <p:cNvSpPr/>
          <p:nvPr/>
        </p:nvSpPr>
        <p:spPr>
          <a:xfrm>
            <a:off x="6345696" y="2939974"/>
            <a:ext cx="534606" cy="1273939"/>
          </a:xfrm>
          <a:prstGeom prst="stripedRightArrow">
            <a:avLst/>
          </a:prstGeom>
          <a:solidFill>
            <a:srgbClr val="00B050"/>
          </a:solidFill>
          <a:ln>
            <a:solidFill>
              <a:srgbClr val="00B05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141414"/>
              </a:solidFill>
              <a:effectLst/>
              <a:uLnTx/>
              <a:uFillTx/>
              <a:latin typeface="Calibri" panose="020F0502020204030204" pitchFamily="34" charset="0"/>
              <a:cs typeface="Calibri" panose="020F0502020204030204" pitchFamily="34" charset="0"/>
            </a:endParaRPr>
          </a:p>
        </p:txBody>
      </p:sp>
      <p:sp>
        <p:nvSpPr>
          <p:cNvPr id="47" name="Rectangle 46"/>
          <p:cNvSpPr/>
          <p:nvPr/>
        </p:nvSpPr>
        <p:spPr>
          <a:xfrm>
            <a:off x="7005525" y="2538720"/>
            <a:ext cx="1936601" cy="2256080"/>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400">
              <a:lnSpc>
                <a:spcPct val="150000"/>
              </a:lnSpc>
              <a:defRPr/>
            </a:pPr>
            <a:r>
              <a:rPr lang="en-US" sz="1200" b="1" kern="0" dirty="0">
                <a:solidFill>
                  <a:srgbClr val="141414"/>
                </a:solidFill>
                <a:latin typeface="Calibri" panose="020F0502020204030204" pitchFamily="34" charset="0"/>
                <a:cs typeface="Calibri" panose="020F0502020204030204" pitchFamily="34" charset="0"/>
              </a:rPr>
              <a:t>…This approach allows Air Canada to build a prioritization catalog focusing around key business products while driving ROI on transformation…</a:t>
            </a:r>
          </a:p>
        </p:txBody>
      </p:sp>
    </p:spTree>
    <p:extLst>
      <p:ext uri="{BB962C8B-B14F-4D97-AF65-F5344CB8AC3E}">
        <p14:creationId xmlns:p14="http://schemas.microsoft.com/office/powerpoint/2010/main" val="1849831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0" tIns="0" rIns="0" bIns="0" rtlCol="0" anchor="ctr" anchorCtr="0">
            <a:normAutofit/>
          </a:bodyPr>
          <a:lstStyle/>
          <a:p>
            <a:r>
              <a:rPr lang="en-US" sz="1800" dirty="0"/>
              <a:t>Being Digital – Key Attributes</a:t>
            </a:r>
          </a:p>
        </p:txBody>
      </p:sp>
      <p:grpSp>
        <p:nvGrpSpPr>
          <p:cNvPr id="2" name="Group 1"/>
          <p:cNvGrpSpPr/>
          <p:nvPr/>
        </p:nvGrpSpPr>
        <p:grpSpPr>
          <a:xfrm>
            <a:off x="213614" y="708398"/>
            <a:ext cx="8716772" cy="3975047"/>
            <a:chOff x="464175" y="708398"/>
            <a:chExt cx="8094316" cy="3975047"/>
          </a:xfrm>
        </p:grpSpPr>
        <p:sp>
          <p:nvSpPr>
            <p:cNvPr id="131" name="Rectangle 130">
              <a:extLst>
                <a:ext uri="{FF2B5EF4-FFF2-40B4-BE49-F238E27FC236}">
                  <a16:creationId xmlns:a16="http://schemas.microsoft.com/office/drawing/2014/main" id="{A7AAB59C-7083-9D44-9553-95AEC06E2210}"/>
                </a:ext>
              </a:extLst>
            </p:cNvPr>
            <p:cNvSpPr/>
            <p:nvPr/>
          </p:nvSpPr>
          <p:spPr>
            <a:xfrm>
              <a:off x="464175" y="4237169"/>
              <a:ext cx="8094316" cy="446276"/>
            </a:xfrm>
            <a:prstGeom prst="rect">
              <a:avLst/>
            </a:prstGeom>
          </p:spPr>
          <p:txBody>
            <a:bodyPr wrap="square">
              <a:spAutoFit/>
            </a:bodyPr>
            <a:lstStyle/>
            <a:p>
              <a:pPr marL="0" marR="0" lvl="0" indent="0" defTabSz="121911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ＭＳ Ｐゴシック" pitchFamily="34" charset="-128"/>
                  <a:cs typeface="Calibri" panose="020F0502020204030204" pitchFamily="34" charset="0"/>
                </a:rPr>
                <a:t>Cognizant Enablers</a:t>
              </a:r>
            </a:p>
            <a:p>
              <a:pPr lvl="0" defTabSz="1676193">
                <a:spcAft>
                  <a:spcPts val="400"/>
                </a:spcAft>
                <a:defRPr/>
              </a:pPr>
              <a:r>
                <a:rPr lang="en-US" sz="1100" kern="0" dirty="0">
                  <a:solidFill>
                    <a:srgbClr val="000000"/>
                  </a:solidFill>
                  <a:latin typeface="Calibri" panose="020F0502020204030204" pitchFamily="34" charset="0"/>
                  <a:ea typeface="ＭＳ Ｐゴシック" pitchFamily="34" charset="-128"/>
                  <a:cs typeface="Calibri" panose="020F0502020204030204" pitchFamily="34" charset="0"/>
                </a:rPr>
                <a:t>Transformation Office | Talent Management | Academy | Accelerators | Digital | Partnership &amp; Alliance | Delivery Excellence</a:t>
              </a:r>
            </a:p>
          </p:txBody>
        </p:sp>
        <p:sp>
          <p:nvSpPr>
            <p:cNvPr id="70" name="Rounded Rectangle 23">
              <a:extLst>
                <a:ext uri="{FF2B5EF4-FFF2-40B4-BE49-F238E27FC236}">
                  <a16:creationId xmlns:a16="http://schemas.microsoft.com/office/drawing/2014/main" id="{3318B488-F826-5649-95B9-D401F8689D8D}"/>
                </a:ext>
              </a:extLst>
            </p:cNvPr>
            <p:cNvSpPr/>
            <p:nvPr/>
          </p:nvSpPr>
          <p:spPr bwMode="gray">
            <a:xfrm rot="10800000" flipH="1" flipV="1">
              <a:off x="473403" y="1458597"/>
              <a:ext cx="2560320" cy="548640"/>
            </a:xfrm>
            <a:prstGeom prst="rect">
              <a:avLst/>
            </a:prstGeom>
            <a:solidFill>
              <a:srgbClr val="E1EDF8"/>
            </a:solidFill>
            <a:ln w="3175" algn="ctr">
              <a:solidFill>
                <a:srgbClr val="E1EDF8"/>
              </a:solidFill>
              <a:round/>
              <a:headEnd/>
              <a:tailEnd/>
            </a:ln>
            <a:effectLst>
              <a:outerShdw blurRad="50800" dist="38100" dir="5400000" algn="t" rotWithShape="0">
                <a:prstClr val="black">
                  <a:alpha val="14000"/>
                </a:prstClr>
              </a:outerShdw>
            </a:effectLst>
          </p:spPr>
          <p:txBody>
            <a:bodyPr lIns="37719" tIns="37719" rIns="37719" bIns="37719" anchor="ctr" anchorCtr="0"/>
            <a:lstStyle/>
            <a:p>
              <a:pPr marL="0" marR="0" lvl="2" indent="0" algn="ctr" defTabSz="1185216" eaLnBrk="1" fontAlgn="auto" latinLnBrk="0" hangingPunct="1">
                <a:lnSpc>
                  <a:spcPct val="90000"/>
                </a:lnSpc>
                <a:spcBef>
                  <a:spcPts val="0"/>
                </a:spcBef>
                <a:spcAft>
                  <a:spcPts val="8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Proven Transition Framework</a:t>
              </a:r>
            </a:p>
          </p:txBody>
        </p:sp>
        <p:sp>
          <p:nvSpPr>
            <p:cNvPr id="71" name="Rounded Rectangle 23">
              <a:extLst>
                <a:ext uri="{FF2B5EF4-FFF2-40B4-BE49-F238E27FC236}">
                  <a16:creationId xmlns:a16="http://schemas.microsoft.com/office/drawing/2014/main" id="{EEA66334-5612-7042-9F7E-85FA03D24428}"/>
                </a:ext>
              </a:extLst>
            </p:cNvPr>
            <p:cNvSpPr/>
            <p:nvPr/>
          </p:nvSpPr>
          <p:spPr bwMode="gray">
            <a:xfrm rot="10800000" flipH="1" flipV="1">
              <a:off x="3214740" y="1425074"/>
              <a:ext cx="5343751" cy="320040"/>
            </a:xfrm>
            <a:prstGeom prst="roundRect">
              <a:avLst/>
            </a:prstGeom>
            <a:solidFill>
              <a:srgbClr val="DCE8D4"/>
            </a:solidFill>
            <a:ln w="3175" algn="ctr">
              <a:solidFill>
                <a:srgbClr val="DCE8D4"/>
              </a:solidFill>
              <a:round/>
              <a:headEnd/>
              <a:tailEnd/>
            </a:ln>
            <a:effectLst>
              <a:outerShdw blurRad="50800" dist="38100" dir="5400000" algn="t" rotWithShape="0">
                <a:prstClr val="black">
                  <a:alpha val="14000"/>
                </a:prstClr>
              </a:outerShdw>
            </a:effectLst>
          </p:spPr>
          <p:txBody>
            <a:bodyPr lIns="37719" tIns="37719" rIns="37719" bIns="37719" anchor="ctr" anchorCtr="0"/>
            <a:lstStyle/>
            <a:p>
              <a:pPr marL="0" marR="0" lvl="2" indent="0" algn="ctr" defTabSz="1257207"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Product &amp; Platforms based approach</a:t>
              </a:r>
            </a:p>
          </p:txBody>
        </p:sp>
        <p:sp>
          <p:nvSpPr>
            <p:cNvPr id="72" name="Rounded Rectangle 23">
              <a:extLst>
                <a:ext uri="{FF2B5EF4-FFF2-40B4-BE49-F238E27FC236}">
                  <a16:creationId xmlns:a16="http://schemas.microsoft.com/office/drawing/2014/main" id="{8EC937F7-56E9-9449-8914-AD8C1D73ED93}"/>
                </a:ext>
              </a:extLst>
            </p:cNvPr>
            <p:cNvSpPr/>
            <p:nvPr/>
          </p:nvSpPr>
          <p:spPr bwMode="gray">
            <a:xfrm rot="10800000" flipH="1" flipV="1">
              <a:off x="464175" y="2081118"/>
              <a:ext cx="2560320" cy="548640"/>
            </a:xfrm>
            <a:prstGeom prst="rect">
              <a:avLst/>
            </a:prstGeom>
            <a:solidFill>
              <a:srgbClr val="E1EDF8"/>
            </a:solidFill>
            <a:ln w="3175" algn="ctr">
              <a:solidFill>
                <a:srgbClr val="E1EDF8"/>
              </a:solidFill>
              <a:round/>
              <a:headEnd/>
              <a:tailEnd/>
            </a:ln>
            <a:effectLst>
              <a:outerShdw blurRad="50800" dist="38100" dir="5400000" algn="t" rotWithShape="0">
                <a:prstClr val="black">
                  <a:alpha val="14000"/>
                </a:prstClr>
              </a:outerShdw>
            </a:effectLst>
          </p:spPr>
          <p:txBody>
            <a:bodyPr lIns="37719" tIns="37719" rIns="37719" bIns="37719" anchor="ctr" anchorCtr="0"/>
            <a:lstStyle/>
            <a:p>
              <a:pPr marL="0" marR="0" lvl="2" indent="0" algn="ctr" defTabSz="1185216" eaLnBrk="1" fontAlgn="auto" latinLnBrk="0" hangingPunct="1">
                <a:lnSpc>
                  <a:spcPct val="90000"/>
                </a:lnSpc>
                <a:spcBef>
                  <a:spcPts val="0"/>
                </a:spcBef>
                <a:spcAft>
                  <a:spcPts val="8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Assessments / Baseline current maturity and identify KPIs to measure</a:t>
              </a:r>
            </a:p>
          </p:txBody>
        </p:sp>
        <p:sp>
          <p:nvSpPr>
            <p:cNvPr id="73" name="Rounded Rectangle 23">
              <a:extLst>
                <a:ext uri="{FF2B5EF4-FFF2-40B4-BE49-F238E27FC236}">
                  <a16:creationId xmlns:a16="http://schemas.microsoft.com/office/drawing/2014/main" id="{97980D7C-A1B5-6341-9F39-97D6F71877F2}"/>
                </a:ext>
              </a:extLst>
            </p:cNvPr>
            <p:cNvSpPr/>
            <p:nvPr/>
          </p:nvSpPr>
          <p:spPr bwMode="gray">
            <a:xfrm rot="10800000" flipH="1" flipV="1">
              <a:off x="473402" y="3326161"/>
              <a:ext cx="2560320" cy="548640"/>
            </a:xfrm>
            <a:prstGeom prst="rect">
              <a:avLst/>
            </a:prstGeom>
            <a:solidFill>
              <a:srgbClr val="E1EDF8"/>
            </a:solidFill>
            <a:ln w="3175" algn="ctr">
              <a:solidFill>
                <a:srgbClr val="E1EDF8"/>
              </a:solidFill>
              <a:round/>
              <a:headEnd/>
              <a:tailEnd/>
            </a:ln>
            <a:effectLst>
              <a:outerShdw blurRad="50800" dist="38100" dir="5400000" algn="t" rotWithShape="0">
                <a:prstClr val="black">
                  <a:alpha val="14000"/>
                </a:prstClr>
              </a:outerShdw>
            </a:effectLst>
          </p:spPr>
          <p:txBody>
            <a:bodyPr lIns="37719" tIns="37719" rIns="37719" bIns="37719" anchor="ctr" anchorCtr="0"/>
            <a:lstStyle/>
            <a:p>
              <a:pPr marL="0" marR="0" lvl="2" indent="0" algn="ctr" defTabSz="1185216" eaLnBrk="1" fontAlgn="auto" latinLnBrk="0" hangingPunct="1">
                <a:lnSpc>
                  <a:spcPct val="90000"/>
                </a:lnSpc>
                <a:spcBef>
                  <a:spcPts val="0"/>
                </a:spcBef>
                <a:spcAft>
                  <a:spcPts val="8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Build roadmap</a:t>
              </a:r>
              <a:r>
                <a:rPr kumimoji="0" lang="en-US" sz="1100" b="0" i="0" u="none" strike="noStrike" kern="0" cap="none" spc="0" normalizeH="0" noProof="0" dirty="0">
                  <a:ln>
                    <a:noFill/>
                  </a:ln>
                  <a:solidFill>
                    <a:srgbClr val="000000"/>
                  </a:solidFill>
                  <a:effectLst/>
                  <a:uLnTx/>
                  <a:uFillTx/>
                  <a:latin typeface="Calibri" panose="020F0502020204030204" pitchFamily="34" charset="0"/>
                  <a:cs typeface="Calibri" panose="020F0502020204030204" pitchFamily="34" charset="0"/>
                </a:rPr>
                <a:t> for transition to Product based organization and POD based delivery</a:t>
              </a:r>
              <a:endPar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74" name="Rounded Rectangle 23">
              <a:extLst>
                <a:ext uri="{FF2B5EF4-FFF2-40B4-BE49-F238E27FC236}">
                  <a16:creationId xmlns:a16="http://schemas.microsoft.com/office/drawing/2014/main" id="{2C6BC3C9-7836-B84D-A40F-B7E4DD005E6A}"/>
                </a:ext>
              </a:extLst>
            </p:cNvPr>
            <p:cNvSpPr/>
            <p:nvPr/>
          </p:nvSpPr>
          <p:spPr bwMode="gray">
            <a:xfrm rot="10800000" flipH="1" flipV="1">
              <a:off x="464175" y="3974270"/>
              <a:ext cx="8094316" cy="274320"/>
            </a:xfrm>
            <a:prstGeom prst="roundRect">
              <a:avLst/>
            </a:prstGeom>
            <a:solidFill>
              <a:schemeClr val="bg1">
                <a:lumMod val="50000"/>
              </a:schemeClr>
            </a:solidFill>
            <a:ln w="19050" algn="ctr">
              <a:solidFill>
                <a:schemeClr val="bg1">
                  <a:lumMod val="50000"/>
                </a:schemeClr>
              </a:solidFill>
              <a:round/>
              <a:headEnd/>
              <a:tailEnd/>
            </a:ln>
            <a:effectLst>
              <a:outerShdw blurRad="50800" dist="38100" dir="5400000" algn="t" rotWithShape="0">
                <a:prstClr val="black">
                  <a:alpha val="14000"/>
                </a:prstClr>
              </a:outerShdw>
            </a:effectLst>
          </p:spPr>
          <p:txBody>
            <a:bodyPr lIns="37719" tIns="37719" rIns="37719" bIns="37719" anchor="ctr" anchorCtr="0"/>
            <a:lstStyle/>
            <a:p>
              <a:pPr marL="0" marR="0" lvl="2" indent="0" algn="ctr" defTabSz="1257207" eaLnBrk="0"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Workforce &amp; Organization Transformation – Organization Change Management</a:t>
              </a:r>
            </a:p>
          </p:txBody>
        </p:sp>
        <p:sp>
          <p:nvSpPr>
            <p:cNvPr id="75" name="Rounded Rectangle 74">
              <a:extLst>
                <a:ext uri="{FF2B5EF4-FFF2-40B4-BE49-F238E27FC236}">
                  <a16:creationId xmlns:a16="http://schemas.microsoft.com/office/drawing/2014/main" id="{3EC477D0-9F87-C94D-85BF-FD1D861FC5AD}"/>
                </a:ext>
              </a:extLst>
            </p:cNvPr>
            <p:cNvSpPr/>
            <p:nvPr/>
          </p:nvSpPr>
          <p:spPr>
            <a:xfrm>
              <a:off x="473402" y="708398"/>
              <a:ext cx="2560320" cy="439036"/>
            </a:xfrm>
            <a:prstGeom prst="roundRect">
              <a:avLst>
                <a:gd name="adj" fmla="val 22061"/>
              </a:avLst>
            </a:prstGeom>
            <a:solidFill>
              <a:srgbClr val="0070C0"/>
            </a:solidFill>
            <a:ln w="9525" cap="flat" cmpd="sng" algn="ctr">
              <a:solidFill>
                <a:srgbClr val="0070C0"/>
              </a:solidFill>
              <a:prstDash val="solid"/>
            </a:ln>
            <a:effectLst/>
          </p:spPr>
          <p:txBody>
            <a:bodyPr rtlCol="0" anchor="ctr"/>
            <a:lstStyle/>
            <a:p>
              <a:pPr marL="0" marR="0" lvl="0" indent="0" algn="ctr" defTabSz="609555"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Calibri" panose="020F0502020204030204" pitchFamily="34" charset="0"/>
              </a:endParaRPr>
            </a:p>
          </p:txBody>
        </p:sp>
        <p:pic>
          <p:nvPicPr>
            <p:cNvPr id="76" name="Picture 75">
              <a:extLst>
                <a:ext uri="{FF2B5EF4-FFF2-40B4-BE49-F238E27FC236}">
                  <a16:creationId xmlns:a16="http://schemas.microsoft.com/office/drawing/2014/main" id="{8D079201-B562-8244-9BF4-5715D71EFA70}"/>
                </a:ext>
              </a:extLst>
            </p:cNvPr>
            <p:cNvPicPr>
              <a:picLocks noChangeAspect="1"/>
            </p:cNvPicPr>
            <p:nvPr/>
          </p:nvPicPr>
          <p:blipFill>
            <a:blip r:embed="rId3">
              <a:lum bright="70000" contrast="-70000"/>
            </a:blip>
            <a:stretch>
              <a:fillRect/>
            </a:stretch>
          </p:blipFill>
          <p:spPr>
            <a:xfrm>
              <a:off x="644324" y="741683"/>
              <a:ext cx="225204" cy="361364"/>
            </a:xfrm>
            <a:prstGeom prst="rect">
              <a:avLst/>
            </a:prstGeom>
          </p:spPr>
        </p:pic>
        <p:sp>
          <p:nvSpPr>
            <p:cNvPr id="77" name="Rectangle 76">
              <a:extLst>
                <a:ext uri="{FF2B5EF4-FFF2-40B4-BE49-F238E27FC236}">
                  <a16:creationId xmlns:a16="http://schemas.microsoft.com/office/drawing/2014/main" id="{8F38EA46-DBD5-AD44-B60B-10519FDE0E3D}"/>
                </a:ext>
              </a:extLst>
            </p:cNvPr>
            <p:cNvSpPr/>
            <p:nvPr/>
          </p:nvSpPr>
          <p:spPr>
            <a:xfrm>
              <a:off x="981039" y="789545"/>
              <a:ext cx="1803031" cy="276999"/>
            </a:xfrm>
            <a:prstGeom prst="rect">
              <a:avLst/>
            </a:prstGeom>
          </p:spPr>
          <p:txBody>
            <a:bodyPr wrap="square">
              <a:spAutoFit/>
            </a:bodyPr>
            <a:lstStyle/>
            <a:p>
              <a:pPr marL="0" marR="0" lvl="0" indent="0" algn="ctr" defTabSz="609555"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Laying the Foundation</a:t>
              </a:r>
            </a:p>
          </p:txBody>
        </p:sp>
        <p:sp>
          <p:nvSpPr>
            <p:cNvPr id="78" name="Rounded Rectangle 77">
              <a:extLst>
                <a:ext uri="{FF2B5EF4-FFF2-40B4-BE49-F238E27FC236}">
                  <a16:creationId xmlns:a16="http://schemas.microsoft.com/office/drawing/2014/main" id="{EAC7E7F3-9927-1247-9315-2FEF20315D49}"/>
                </a:ext>
              </a:extLst>
            </p:cNvPr>
            <p:cNvSpPr/>
            <p:nvPr/>
          </p:nvSpPr>
          <p:spPr>
            <a:xfrm>
              <a:off x="3214740" y="708398"/>
              <a:ext cx="5343751" cy="439036"/>
            </a:xfrm>
            <a:prstGeom prst="roundRect">
              <a:avLst>
                <a:gd name="adj" fmla="val 16981"/>
              </a:avLst>
            </a:prstGeom>
            <a:solidFill>
              <a:srgbClr val="00B050"/>
            </a:solidFill>
            <a:ln w="9525" cap="flat" cmpd="sng" algn="ctr">
              <a:solidFill>
                <a:srgbClr val="00B050"/>
              </a:solidFill>
              <a:prstDash val="solid"/>
            </a:ln>
            <a:effectLst/>
          </p:spPr>
          <p:txBody>
            <a:bodyPr rtlCol="0" anchor="ctr"/>
            <a:lstStyle/>
            <a:p>
              <a:pPr marL="0" marR="0" lvl="0" indent="0" algn="ctr" defTabSz="609555"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Calibri" panose="020F0502020204030204" pitchFamily="34" charset="0"/>
              </a:endParaRPr>
            </a:p>
          </p:txBody>
        </p:sp>
        <p:sp>
          <p:nvSpPr>
            <p:cNvPr id="79" name="Rectangle 78">
              <a:extLst>
                <a:ext uri="{FF2B5EF4-FFF2-40B4-BE49-F238E27FC236}">
                  <a16:creationId xmlns:a16="http://schemas.microsoft.com/office/drawing/2014/main" id="{75076DC0-E3A5-4448-8680-0C37E735D0BC}"/>
                </a:ext>
              </a:extLst>
            </p:cNvPr>
            <p:cNvSpPr/>
            <p:nvPr/>
          </p:nvSpPr>
          <p:spPr>
            <a:xfrm>
              <a:off x="3432780" y="1175489"/>
              <a:ext cx="2077122" cy="276999"/>
            </a:xfrm>
            <a:prstGeom prst="rect">
              <a:avLst/>
            </a:prstGeom>
          </p:spPr>
          <p:txBody>
            <a:bodyPr wrap="square">
              <a:spAutoFit/>
            </a:bodyPr>
            <a:lstStyle/>
            <a:p>
              <a:pPr marL="0" marR="0" lvl="0" indent="0" algn="ctr" defTabSz="838118" eaLnBrk="1" fontAlgn="auto" latinLnBrk="0" hangingPunct="1">
                <a:lnSpc>
                  <a:spcPct val="100000"/>
                </a:lnSpc>
                <a:spcBef>
                  <a:spcPts val="0"/>
                </a:spcBef>
                <a:spcAft>
                  <a:spcPts val="0"/>
                </a:spcAft>
                <a:buClrTx/>
                <a:buSzTx/>
                <a:buFontTx/>
                <a:buNone/>
                <a:tabLst/>
                <a:defRPr/>
              </a:pPr>
              <a:r>
                <a:rPr kumimoji="0" lang="en-US" sz="1200" b="1" i="1" u="none" strike="noStrike" kern="0" cap="none" spc="0" normalizeH="0" baseline="0" noProof="0" dirty="0">
                  <a:ln>
                    <a:noFill/>
                  </a:ln>
                  <a:solidFill>
                    <a:schemeClr val="tx2"/>
                  </a:solidFill>
                  <a:effectLst/>
                  <a:uLnTx/>
                  <a:uFillTx/>
                  <a:latin typeface="Calibri" panose="020F0502020204030204" pitchFamily="34" charset="0"/>
                  <a:ea typeface="Open Sans" panose="020B0606030504020204" pitchFamily="34" charset="0"/>
                  <a:cs typeface="Calibri" panose="020F0502020204030204" pitchFamily="34" charset="0"/>
                </a:rPr>
                <a:t>Drive IT Efficiency at Scale</a:t>
              </a:r>
            </a:p>
          </p:txBody>
        </p:sp>
        <p:sp>
          <p:nvSpPr>
            <p:cNvPr id="80" name="Rectangle 79">
              <a:extLst>
                <a:ext uri="{FF2B5EF4-FFF2-40B4-BE49-F238E27FC236}">
                  <a16:creationId xmlns:a16="http://schemas.microsoft.com/office/drawing/2014/main" id="{CB2C1EB7-C090-E14F-A7DE-B2C6B7B3C0B3}"/>
                </a:ext>
              </a:extLst>
            </p:cNvPr>
            <p:cNvSpPr/>
            <p:nvPr/>
          </p:nvSpPr>
          <p:spPr>
            <a:xfrm>
              <a:off x="4245892" y="777058"/>
              <a:ext cx="3129824" cy="276999"/>
            </a:xfrm>
            <a:prstGeom prst="rect">
              <a:avLst/>
            </a:prstGeom>
          </p:spPr>
          <p:txBody>
            <a:bodyPr wrap="square">
              <a:spAutoFit/>
            </a:bodyPr>
            <a:lstStyle/>
            <a:p>
              <a:pPr marL="0" marR="0" lvl="0" indent="0" algn="ctr" defTabSz="609555"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Modernize IT platform</a:t>
              </a:r>
            </a:p>
          </p:txBody>
        </p:sp>
        <p:sp>
          <p:nvSpPr>
            <p:cNvPr id="81" name="Rectangle 80">
              <a:extLst>
                <a:ext uri="{FF2B5EF4-FFF2-40B4-BE49-F238E27FC236}">
                  <a16:creationId xmlns:a16="http://schemas.microsoft.com/office/drawing/2014/main" id="{53D0D101-C6F2-E646-B24A-349BAAE4F4BD}"/>
                </a:ext>
              </a:extLst>
            </p:cNvPr>
            <p:cNvSpPr/>
            <p:nvPr/>
          </p:nvSpPr>
          <p:spPr>
            <a:xfrm>
              <a:off x="5977053" y="1175489"/>
              <a:ext cx="2266670" cy="276999"/>
            </a:xfrm>
            <a:prstGeom prst="rect">
              <a:avLst/>
            </a:prstGeom>
          </p:spPr>
          <p:txBody>
            <a:bodyPr wrap="square">
              <a:spAutoFit/>
            </a:bodyPr>
            <a:lstStyle/>
            <a:p>
              <a:pPr marL="0" marR="0" lvl="0" indent="0" algn="ctr" defTabSz="838118" eaLnBrk="1" fontAlgn="auto" latinLnBrk="0" hangingPunct="1">
                <a:lnSpc>
                  <a:spcPct val="100000"/>
                </a:lnSpc>
                <a:spcBef>
                  <a:spcPts val="0"/>
                </a:spcBef>
                <a:spcAft>
                  <a:spcPts val="0"/>
                </a:spcAft>
                <a:buClrTx/>
                <a:buSzTx/>
                <a:buFontTx/>
                <a:buNone/>
                <a:tabLst/>
                <a:defRPr/>
              </a:pPr>
              <a:r>
                <a:rPr kumimoji="0" lang="en-US" sz="1200" b="1" i="1" u="none" strike="noStrike" kern="0" cap="none" spc="0" normalizeH="0" baseline="0" noProof="0" dirty="0">
                  <a:ln>
                    <a:noFill/>
                  </a:ln>
                  <a:solidFill>
                    <a:schemeClr val="tx2"/>
                  </a:solidFill>
                  <a:effectLst/>
                  <a:uLnTx/>
                  <a:uFillTx/>
                  <a:latin typeface="Calibri" panose="020F0502020204030204" pitchFamily="34" charset="0"/>
                  <a:ea typeface="Open Sans" panose="020B0606030504020204" pitchFamily="34" charset="0"/>
                  <a:cs typeface="Calibri" panose="020F0502020204030204" pitchFamily="34" charset="0"/>
                </a:rPr>
                <a:t>Enable Faster Transformation</a:t>
              </a:r>
            </a:p>
          </p:txBody>
        </p:sp>
        <p:pic>
          <p:nvPicPr>
            <p:cNvPr id="82" name="Picture 81">
              <a:extLst>
                <a:ext uri="{FF2B5EF4-FFF2-40B4-BE49-F238E27FC236}">
                  <a16:creationId xmlns:a16="http://schemas.microsoft.com/office/drawing/2014/main" id="{D392D238-7F43-8C42-BA8C-6A76DBAEDAB7}"/>
                </a:ext>
              </a:extLst>
            </p:cNvPr>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3381437" y="718102"/>
              <a:ext cx="338595" cy="374688"/>
            </a:xfrm>
            <a:prstGeom prst="rect">
              <a:avLst/>
            </a:prstGeom>
          </p:spPr>
        </p:pic>
        <p:sp>
          <p:nvSpPr>
            <p:cNvPr id="83" name="Rounded Rectangle 23">
              <a:extLst>
                <a:ext uri="{FF2B5EF4-FFF2-40B4-BE49-F238E27FC236}">
                  <a16:creationId xmlns:a16="http://schemas.microsoft.com/office/drawing/2014/main" id="{B7C9DE6F-8A13-564C-B0B4-E08247794430}"/>
                </a:ext>
              </a:extLst>
            </p:cNvPr>
            <p:cNvSpPr/>
            <p:nvPr/>
          </p:nvSpPr>
          <p:spPr bwMode="gray">
            <a:xfrm rot="10800000" flipH="1" flipV="1">
              <a:off x="468084" y="2703639"/>
              <a:ext cx="2560320" cy="548640"/>
            </a:xfrm>
            <a:prstGeom prst="rect">
              <a:avLst/>
            </a:prstGeom>
            <a:solidFill>
              <a:srgbClr val="E1EDF8"/>
            </a:solidFill>
            <a:ln w="3175" algn="ctr">
              <a:solidFill>
                <a:srgbClr val="E1EDF8"/>
              </a:solidFill>
              <a:round/>
              <a:headEnd/>
              <a:tailEnd/>
            </a:ln>
            <a:effectLst>
              <a:outerShdw blurRad="50800" dist="38100" dir="5400000" algn="t" rotWithShape="0">
                <a:prstClr val="black">
                  <a:alpha val="14000"/>
                </a:prstClr>
              </a:outerShdw>
            </a:effectLst>
          </p:spPr>
          <p:txBody>
            <a:bodyPr lIns="37719" tIns="37719" rIns="37719" bIns="37719" anchor="ctr" anchorCtr="0"/>
            <a:lstStyle/>
            <a:p>
              <a:pPr marL="0" marR="0" lvl="2" indent="0" algn="ctr" defTabSz="1185216" eaLnBrk="1" fontAlgn="auto" latinLnBrk="0" hangingPunct="1">
                <a:lnSpc>
                  <a:spcPct val="90000"/>
                </a:lnSpc>
                <a:spcBef>
                  <a:spcPts val="0"/>
                </a:spcBef>
                <a:spcAft>
                  <a:spcPts val="8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Setup Foundation – </a:t>
              </a:r>
            </a:p>
            <a:p>
              <a:pPr marL="0" marR="0" lvl="2" indent="0" algn="ctr" defTabSz="1185216" eaLnBrk="1" fontAlgn="auto" latinLnBrk="0" hangingPunct="1">
                <a:lnSpc>
                  <a:spcPct val="90000"/>
                </a:lnSpc>
                <a:spcBef>
                  <a:spcPts val="0"/>
                </a:spcBef>
                <a:spcAft>
                  <a:spcPts val="800"/>
                </a:spcAft>
                <a:buClrTx/>
                <a:buSzTx/>
                <a:buFontTx/>
                <a:buNone/>
                <a:tabLst/>
                <a:defRPr/>
              </a:pPr>
              <a:r>
                <a:rPr lang="en-US" sz="1100" kern="0" dirty="0">
                  <a:solidFill>
                    <a:srgbClr val="000000"/>
                  </a:solidFill>
                  <a:latin typeface="Calibri" panose="020F0502020204030204" pitchFamily="34" charset="0"/>
                  <a:cs typeface="Calibri" panose="020F0502020204030204" pitchFamily="34" charset="0"/>
                </a:rPr>
                <a:t>Agile</a:t>
              </a: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&amp; </a:t>
              </a:r>
              <a:r>
                <a:rPr kumimoji="0" lang="en-US" sz="1100" b="0" i="0" u="none" strike="noStrike" kern="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DevSecOps</a:t>
              </a:r>
              <a:r>
                <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CoE, Cloud</a:t>
              </a:r>
              <a:r>
                <a:rPr kumimoji="0" lang="en-US" sz="1100" b="0" i="0" u="none" strike="noStrike" kern="0" cap="none" spc="0" normalizeH="0" noProof="0" dirty="0">
                  <a:ln>
                    <a:noFill/>
                  </a:ln>
                  <a:solidFill>
                    <a:srgbClr val="000000"/>
                  </a:solidFill>
                  <a:effectLst/>
                  <a:uLnTx/>
                  <a:uFillTx/>
                  <a:latin typeface="Calibri" panose="020F0502020204030204" pitchFamily="34" charset="0"/>
                  <a:cs typeface="Calibri" panose="020F0502020204030204" pitchFamily="34" charset="0"/>
                </a:rPr>
                <a:t> CoE</a:t>
              </a:r>
              <a:endParaRPr kumimoji="0" lang="en-US" sz="11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84" name="Rounded Rectangle 23">
              <a:extLst>
                <a:ext uri="{FF2B5EF4-FFF2-40B4-BE49-F238E27FC236}">
                  <a16:creationId xmlns:a16="http://schemas.microsoft.com/office/drawing/2014/main" id="{50876AB4-435F-E04D-B1B5-154792BDCABE}"/>
                </a:ext>
              </a:extLst>
            </p:cNvPr>
            <p:cNvSpPr/>
            <p:nvPr/>
          </p:nvSpPr>
          <p:spPr bwMode="gray">
            <a:xfrm rot="10800000" flipH="1" flipV="1">
              <a:off x="3214740" y="1777272"/>
              <a:ext cx="5343751" cy="320040"/>
            </a:xfrm>
            <a:prstGeom prst="roundRect">
              <a:avLst/>
            </a:prstGeom>
            <a:solidFill>
              <a:srgbClr val="DCE8D4"/>
            </a:solidFill>
            <a:ln w="3175" algn="ctr">
              <a:solidFill>
                <a:srgbClr val="DCE8D4"/>
              </a:solidFill>
              <a:round/>
              <a:headEnd/>
              <a:tailEnd/>
            </a:ln>
            <a:effectLst>
              <a:outerShdw blurRad="50800" dist="38100" dir="5400000" algn="t" rotWithShape="0">
                <a:prstClr val="black">
                  <a:alpha val="14000"/>
                </a:prstClr>
              </a:outerShdw>
            </a:effectLst>
          </p:spPr>
          <p:txBody>
            <a:bodyPr lIns="37719" tIns="37719" rIns="37719" bIns="37719" anchor="ctr" anchorCtr="0"/>
            <a:lstStyle/>
            <a:p>
              <a:pPr marL="0" lvl="2" algn="ctr" defTabSz="1257207" eaLnBrk="0" hangingPunct="0">
                <a:defRPr/>
              </a:pPr>
              <a:r>
                <a:rPr lang="en-US" sz="1200" kern="0" dirty="0">
                  <a:solidFill>
                    <a:srgbClr val="000000"/>
                  </a:solidFill>
                  <a:latin typeface="Calibri" panose="020F0502020204030204" pitchFamily="34" charset="0"/>
                  <a:cs typeface="Calibri" panose="020F0502020204030204" pitchFamily="34" charset="0"/>
                </a:rPr>
                <a:t>Agile &amp; </a:t>
              </a:r>
              <a:r>
                <a:rPr lang="en-US" sz="1200" kern="0" dirty="0" err="1">
                  <a:solidFill>
                    <a:srgbClr val="000000"/>
                  </a:solidFill>
                  <a:latin typeface="Calibri" panose="020F0502020204030204" pitchFamily="34" charset="0"/>
                  <a:cs typeface="Calibri" panose="020F0502020204030204" pitchFamily="34" charset="0"/>
                </a:rPr>
                <a:t>DevSecOps</a:t>
              </a:r>
              <a:r>
                <a:rPr lang="en-US" sz="1200" kern="0" dirty="0">
                  <a:solidFill>
                    <a:srgbClr val="000000"/>
                  </a:solidFill>
                  <a:latin typeface="Calibri" panose="020F0502020204030204" pitchFamily="34" charset="0"/>
                  <a:cs typeface="Calibri" panose="020F0502020204030204" pitchFamily="34" charset="0"/>
                </a:rPr>
                <a:t> driven Delivery, Increased level of Collaboration</a:t>
              </a:r>
            </a:p>
          </p:txBody>
        </p:sp>
        <p:sp>
          <p:nvSpPr>
            <p:cNvPr id="85" name="Rounded Rectangle 23">
              <a:extLst>
                <a:ext uri="{FF2B5EF4-FFF2-40B4-BE49-F238E27FC236}">
                  <a16:creationId xmlns:a16="http://schemas.microsoft.com/office/drawing/2014/main" id="{A7C70D9B-0E4B-914F-BC29-0EB5FE0B3C63}"/>
                </a:ext>
              </a:extLst>
            </p:cNvPr>
            <p:cNvSpPr/>
            <p:nvPr/>
          </p:nvSpPr>
          <p:spPr bwMode="gray">
            <a:xfrm rot="10800000" flipH="1" flipV="1">
              <a:off x="3214740" y="2129470"/>
              <a:ext cx="5343751" cy="320040"/>
            </a:xfrm>
            <a:prstGeom prst="roundRect">
              <a:avLst/>
            </a:prstGeom>
            <a:solidFill>
              <a:srgbClr val="DCE8D4"/>
            </a:solidFill>
            <a:ln w="3175" algn="ctr">
              <a:solidFill>
                <a:srgbClr val="DCE8D4"/>
              </a:solidFill>
              <a:round/>
              <a:headEnd/>
              <a:tailEnd/>
            </a:ln>
            <a:effectLst>
              <a:outerShdw blurRad="50800" dist="38100" dir="5400000" algn="t" rotWithShape="0">
                <a:prstClr val="black">
                  <a:alpha val="14000"/>
                </a:prstClr>
              </a:outerShdw>
            </a:effectLst>
          </p:spPr>
          <p:txBody>
            <a:bodyPr lIns="37719" tIns="37719" rIns="37719" bIns="37719" anchor="ctr" anchorCtr="0"/>
            <a:lstStyle/>
            <a:p>
              <a:pPr marL="0" lvl="2" algn="ctr" defTabSz="1257207" eaLnBrk="0" hangingPunct="0">
                <a:defRPr/>
              </a:pPr>
              <a:r>
                <a:rPr lang="en-US" sz="1200" kern="0" dirty="0">
                  <a:solidFill>
                    <a:srgbClr val="000000"/>
                  </a:solidFill>
                  <a:latin typeface="Calibri" panose="020F0502020204030204" pitchFamily="34" charset="0"/>
                  <a:cs typeface="Calibri" panose="020F0502020204030204" pitchFamily="34" charset="0"/>
                </a:rPr>
                <a:t>Core modernization driven by ROIs &amp; Business value</a:t>
              </a:r>
            </a:p>
          </p:txBody>
        </p:sp>
        <p:sp>
          <p:nvSpPr>
            <p:cNvPr id="127" name="Rounded Rectangle 23">
              <a:extLst>
                <a:ext uri="{FF2B5EF4-FFF2-40B4-BE49-F238E27FC236}">
                  <a16:creationId xmlns:a16="http://schemas.microsoft.com/office/drawing/2014/main" id="{456204B5-C122-5948-A950-534B51F25733}"/>
                </a:ext>
              </a:extLst>
            </p:cNvPr>
            <p:cNvSpPr/>
            <p:nvPr/>
          </p:nvSpPr>
          <p:spPr bwMode="gray">
            <a:xfrm rot="10800000" flipH="1" flipV="1">
              <a:off x="3214740" y="2481668"/>
              <a:ext cx="5343751" cy="320040"/>
            </a:xfrm>
            <a:prstGeom prst="roundRect">
              <a:avLst/>
            </a:prstGeom>
            <a:solidFill>
              <a:srgbClr val="DCE8D4"/>
            </a:solidFill>
            <a:ln w="3175" algn="ctr">
              <a:solidFill>
                <a:srgbClr val="DCE8D4"/>
              </a:solidFill>
              <a:round/>
              <a:headEnd/>
              <a:tailEnd/>
            </a:ln>
            <a:effectLst>
              <a:outerShdw blurRad="50800" dist="38100" dir="5400000" algn="t" rotWithShape="0">
                <a:prstClr val="black">
                  <a:alpha val="14000"/>
                </a:prstClr>
              </a:outerShdw>
            </a:effectLst>
          </p:spPr>
          <p:txBody>
            <a:bodyPr lIns="37719" tIns="37719" rIns="37719" bIns="37719" anchor="ctr" anchorCtr="0"/>
            <a:lstStyle/>
            <a:p>
              <a:pPr marL="0" lvl="2" algn="ctr" defTabSz="1257207" eaLnBrk="0" hangingPunct="0">
                <a:defRPr/>
              </a:pPr>
              <a:r>
                <a:rPr lang="en-US" sz="1200" kern="0" dirty="0">
                  <a:solidFill>
                    <a:srgbClr val="000000"/>
                  </a:solidFill>
                  <a:latin typeface="Calibri" panose="020F0502020204030204" pitchFamily="34" charset="0"/>
                  <a:cs typeface="Calibri" panose="020F0502020204030204" pitchFamily="34" charset="0"/>
                </a:rPr>
                <a:t>Mobile First Responsive design approach</a:t>
              </a:r>
            </a:p>
          </p:txBody>
        </p:sp>
        <p:sp>
          <p:nvSpPr>
            <p:cNvPr id="128" name="Rounded Rectangle 23">
              <a:extLst>
                <a:ext uri="{FF2B5EF4-FFF2-40B4-BE49-F238E27FC236}">
                  <a16:creationId xmlns:a16="http://schemas.microsoft.com/office/drawing/2014/main" id="{D8EDD3B2-B780-2E4A-BD48-DF5DE43E2084}"/>
                </a:ext>
              </a:extLst>
            </p:cNvPr>
            <p:cNvSpPr/>
            <p:nvPr/>
          </p:nvSpPr>
          <p:spPr bwMode="gray">
            <a:xfrm rot="10800000" flipH="1" flipV="1">
              <a:off x="3214740" y="2833866"/>
              <a:ext cx="5343751" cy="320040"/>
            </a:xfrm>
            <a:prstGeom prst="roundRect">
              <a:avLst/>
            </a:prstGeom>
            <a:solidFill>
              <a:srgbClr val="DCE8D4"/>
            </a:solidFill>
            <a:ln w="3175" algn="ctr">
              <a:solidFill>
                <a:srgbClr val="DCE8D4"/>
              </a:solidFill>
              <a:round/>
              <a:headEnd/>
              <a:tailEnd/>
            </a:ln>
            <a:effectLst>
              <a:outerShdw blurRad="50800" dist="38100" dir="5400000" algn="t" rotWithShape="0">
                <a:prstClr val="black">
                  <a:alpha val="14000"/>
                </a:prstClr>
              </a:outerShdw>
            </a:effectLst>
          </p:spPr>
          <p:txBody>
            <a:bodyPr lIns="37719" tIns="37719" rIns="37719" bIns="37719" anchor="ctr" anchorCtr="0"/>
            <a:lstStyle/>
            <a:p>
              <a:pPr marL="0" lvl="2" algn="ctr" defTabSz="1257207" eaLnBrk="0" hangingPunct="0">
                <a:defRPr/>
              </a:pPr>
              <a:r>
                <a:rPr lang="en-US" sz="1200" kern="0" dirty="0">
                  <a:solidFill>
                    <a:srgbClr val="000000"/>
                  </a:solidFill>
                  <a:latin typeface="Calibri" panose="020F0502020204030204" pitchFamily="34" charset="0"/>
                  <a:cs typeface="Calibri" panose="020F0502020204030204" pitchFamily="34" charset="0"/>
                </a:rPr>
                <a:t>Multi Speed IT &amp; transition to Pod based delivery model</a:t>
              </a:r>
            </a:p>
          </p:txBody>
        </p:sp>
        <p:sp>
          <p:nvSpPr>
            <p:cNvPr id="129" name="Rounded Rectangle 23">
              <a:extLst>
                <a:ext uri="{FF2B5EF4-FFF2-40B4-BE49-F238E27FC236}">
                  <a16:creationId xmlns:a16="http://schemas.microsoft.com/office/drawing/2014/main" id="{153A4001-BB8A-3546-860B-0E6BE0DEF483}"/>
                </a:ext>
              </a:extLst>
            </p:cNvPr>
            <p:cNvSpPr/>
            <p:nvPr/>
          </p:nvSpPr>
          <p:spPr bwMode="gray">
            <a:xfrm rot="10800000" flipH="1" flipV="1">
              <a:off x="3214740" y="3186064"/>
              <a:ext cx="5343751" cy="320040"/>
            </a:xfrm>
            <a:prstGeom prst="roundRect">
              <a:avLst/>
            </a:prstGeom>
            <a:solidFill>
              <a:srgbClr val="DCE8D4"/>
            </a:solidFill>
            <a:ln w="3175" algn="ctr">
              <a:solidFill>
                <a:srgbClr val="DCE8D4"/>
              </a:solidFill>
              <a:round/>
              <a:headEnd/>
              <a:tailEnd/>
            </a:ln>
            <a:effectLst>
              <a:outerShdw blurRad="50800" dist="38100" dir="5400000" algn="t" rotWithShape="0">
                <a:prstClr val="black">
                  <a:alpha val="14000"/>
                </a:prstClr>
              </a:outerShdw>
            </a:effectLst>
          </p:spPr>
          <p:txBody>
            <a:bodyPr lIns="37719" tIns="37719" rIns="37719" bIns="37719" anchor="ctr" anchorCtr="0"/>
            <a:lstStyle/>
            <a:p>
              <a:pPr marL="0" marR="0" lvl="2" indent="0" algn="ctr" defTabSz="1257207"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Business Transformation</a:t>
              </a:r>
            </a:p>
          </p:txBody>
        </p:sp>
        <p:sp>
          <p:nvSpPr>
            <p:cNvPr id="130" name="Rounded Rectangle 23">
              <a:extLst>
                <a:ext uri="{FF2B5EF4-FFF2-40B4-BE49-F238E27FC236}">
                  <a16:creationId xmlns:a16="http://schemas.microsoft.com/office/drawing/2014/main" id="{03DDD1E0-8C43-B64F-BB00-B23573FBF0C4}"/>
                </a:ext>
              </a:extLst>
            </p:cNvPr>
            <p:cNvSpPr/>
            <p:nvPr/>
          </p:nvSpPr>
          <p:spPr bwMode="gray">
            <a:xfrm rot="10800000" flipH="1" flipV="1">
              <a:off x="3214740" y="3538262"/>
              <a:ext cx="5343751" cy="320040"/>
            </a:xfrm>
            <a:prstGeom prst="roundRect">
              <a:avLst/>
            </a:prstGeom>
            <a:solidFill>
              <a:srgbClr val="DCE8D4"/>
            </a:solidFill>
            <a:ln w="3175" algn="ctr">
              <a:solidFill>
                <a:srgbClr val="DCE8D4"/>
              </a:solidFill>
              <a:round/>
              <a:headEnd/>
              <a:tailEnd/>
            </a:ln>
            <a:effectLst>
              <a:outerShdw blurRad="50800" dist="38100" dir="5400000" algn="t" rotWithShape="0">
                <a:prstClr val="black">
                  <a:alpha val="14000"/>
                </a:prstClr>
              </a:outerShdw>
            </a:effectLst>
          </p:spPr>
          <p:txBody>
            <a:bodyPr lIns="37719" tIns="37719" rIns="37719" bIns="37719" anchor="ctr" anchorCtr="0"/>
            <a:lstStyle/>
            <a:p>
              <a:pPr marL="0" lvl="2" algn="ctr" defTabSz="1257207" eaLnBrk="0" hangingPunct="0">
                <a:defRPr/>
              </a:pPr>
              <a:r>
                <a:rPr lang="en-US" sz="1200" kern="0" dirty="0">
                  <a:solidFill>
                    <a:srgbClr val="000000"/>
                  </a:solidFill>
                  <a:latin typeface="Calibri" panose="020F0502020204030204" pitchFamily="34" charset="0"/>
                  <a:cs typeface="Calibri" panose="020F0502020204030204" pitchFamily="34" charset="0"/>
                </a:rPr>
                <a:t>App led IT Rationalization –Future proofing</a:t>
              </a:r>
            </a:p>
          </p:txBody>
        </p:sp>
      </p:grpSp>
    </p:spTree>
    <p:extLst>
      <p:ext uri="{BB962C8B-B14F-4D97-AF65-F5344CB8AC3E}">
        <p14:creationId xmlns:p14="http://schemas.microsoft.com/office/powerpoint/2010/main" val="13501503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0" tIns="0" rIns="0" bIns="0" rtlCol="0" anchor="ctr" anchorCtr="0">
            <a:normAutofit/>
          </a:bodyPr>
          <a:lstStyle/>
          <a:p>
            <a:r>
              <a:rPr lang="en-US" sz="1800" dirty="0"/>
              <a:t>Being Digital – Product and Platforms</a:t>
            </a:r>
          </a:p>
        </p:txBody>
      </p:sp>
      <p:grpSp>
        <p:nvGrpSpPr>
          <p:cNvPr id="6" name="Group 5"/>
          <p:cNvGrpSpPr/>
          <p:nvPr/>
        </p:nvGrpSpPr>
        <p:grpSpPr>
          <a:xfrm>
            <a:off x="223563" y="595293"/>
            <a:ext cx="8753169" cy="4203359"/>
            <a:chOff x="223563" y="505218"/>
            <a:chExt cx="8753169" cy="4293434"/>
          </a:xfrm>
        </p:grpSpPr>
        <p:sp>
          <p:nvSpPr>
            <p:cNvPr id="148" name="Rectangle: Rounded Corners 171">
              <a:extLst>
                <a:ext uri="{FF2B5EF4-FFF2-40B4-BE49-F238E27FC236}">
                  <a16:creationId xmlns:a16="http://schemas.microsoft.com/office/drawing/2014/main" id="{E61D74D6-C9E3-5248-B77D-2455A73A6585}"/>
                </a:ext>
              </a:extLst>
            </p:cNvPr>
            <p:cNvSpPr/>
            <p:nvPr/>
          </p:nvSpPr>
          <p:spPr>
            <a:xfrm>
              <a:off x="227071" y="2059193"/>
              <a:ext cx="8749661" cy="2739459"/>
            </a:xfrm>
            <a:prstGeom prst="roundRect">
              <a:avLst>
                <a:gd name="adj" fmla="val 3540"/>
              </a:avLst>
            </a:prstGeom>
            <a:solidFill>
              <a:srgbClr val="FFFFFF"/>
            </a:solidFill>
            <a:ln w="12700" cap="flat" cmpd="sng" algn="ctr">
              <a:solidFill>
                <a:srgbClr val="4DAE57"/>
              </a:solidFill>
              <a:prstDash val="solid"/>
              <a:miter lim="800000"/>
            </a:ln>
            <a:effectLst/>
          </p:spPr>
          <p:txBody>
            <a:bodyPr rtlCol="0" anchor="ctr"/>
            <a:lstStyle/>
            <a:p>
              <a:pPr marL="0" marR="0" lvl="0" indent="0" algn="ctr" defTabSz="1096732"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149" name="Rectangle: Rounded Corners 85">
              <a:extLst>
                <a:ext uri="{FF2B5EF4-FFF2-40B4-BE49-F238E27FC236}">
                  <a16:creationId xmlns:a16="http://schemas.microsoft.com/office/drawing/2014/main" id="{C9D0AEC7-25D3-554D-8E70-EA6F22B31FEA}"/>
                </a:ext>
              </a:extLst>
            </p:cNvPr>
            <p:cNvSpPr/>
            <p:nvPr/>
          </p:nvSpPr>
          <p:spPr>
            <a:xfrm>
              <a:off x="223563" y="546409"/>
              <a:ext cx="8749661" cy="1473982"/>
            </a:xfrm>
            <a:prstGeom prst="roundRect">
              <a:avLst>
                <a:gd name="adj" fmla="val 3540"/>
              </a:avLst>
            </a:prstGeom>
            <a:solidFill>
              <a:srgbClr val="FFFFFF"/>
            </a:solidFill>
            <a:ln w="12700" cap="flat" cmpd="sng" algn="ctr">
              <a:solidFill>
                <a:srgbClr val="0070C0"/>
              </a:solidFill>
              <a:prstDash val="solid"/>
              <a:miter lim="800000"/>
            </a:ln>
            <a:effectLst/>
          </p:spPr>
          <p:txBody>
            <a:bodyPr rtlCol="0" anchor="ctr"/>
            <a:lstStyle/>
            <a:p>
              <a:pPr marL="0" marR="0" lvl="0" indent="0" algn="ctr" defTabSz="1096732"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150" name="TextBox 149">
              <a:extLst>
                <a:ext uri="{FF2B5EF4-FFF2-40B4-BE49-F238E27FC236}">
                  <a16:creationId xmlns:a16="http://schemas.microsoft.com/office/drawing/2014/main" id="{806AC516-4173-8E42-96FB-95244125ACC7}"/>
                </a:ext>
              </a:extLst>
            </p:cNvPr>
            <p:cNvSpPr txBox="1"/>
            <p:nvPr/>
          </p:nvSpPr>
          <p:spPr>
            <a:xfrm>
              <a:off x="4445824" y="802258"/>
              <a:ext cx="2201489" cy="274320"/>
            </a:xfrm>
            <a:prstGeom prst="round2SameRect">
              <a:avLst/>
            </a:prstGeom>
            <a:solidFill>
              <a:srgbClr val="0070C0"/>
            </a:solidFill>
            <a:ln w="12700" cap="flat" cmpd="sng" algn="ctr">
              <a:solidFill>
                <a:srgbClr val="0070C0"/>
              </a:solidFill>
              <a:prstDash val="solid"/>
              <a:miter lim="800000"/>
            </a:ln>
            <a:effectLst/>
          </p:spPr>
          <p:txBody>
            <a:bodyPr rtlCol="0" anchor="ctr"/>
            <a:lstStyle>
              <a:defPPr>
                <a:defRPr lang="en-US"/>
              </a:defPPr>
              <a:lvl1pPr algn="ctr">
                <a:defRPr sz="1200" b="1" kern="0">
                  <a:solidFill>
                    <a:srgbClr val="FFFFFF"/>
                  </a:solidFill>
                  <a:latin typeface="Calibri" panose="020F0502020204030204"/>
                </a:defRPr>
              </a:lvl1pPr>
            </a:lstStyle>
            <a:p>
              <a:pPr defTabSz="914400">
                <a:defRPr/>
              </a:pPr>
              <a:r>
                <a:rPr lang="en-US" sz="1000" dirty="0">
                  <a:latin typeface="Calibri" panose="020F0502020204030204" pitchFamily="34" charset="0"/>
                </a:rPr>
                <a:t>Product Design, Manufacturing &amp; SC</a:t>
              </a:r>
            </a:p>
          </p:txBody>
        </p:sp>
        <p:sp>
          <p:nvSpPr>
            <p:cNvPr id="151" name="TextBox 150">
              <a:extLst>
                <a:ext uri="{FF2B5EF4-FFF2-40B4-BE49-F238E27FC236}">
                  <a16:creationId xmlns:a16="http://schemas.microsoft.com/office/drawing/2014/main" id="{000A6BBA-1E0F-964D-A84A-21F3CA4725AF}"/>
                </a:ext>
              </a:extLst>
            </p:cNvPr>
            <p:cNvSpPr txBox="1"/>
            <p:nvPr/>
          </p:nvSpPr>
          <p:spPr>
            <a:xfrm>
              <a:off x="5270303" y="1098475"/>
              <a:ext cx="562798" cy="380055"/>
            </a:xfrm>
            <a:prstGeom prst="rect">
              <a:avLst/>
            </a:prstGeom>
            <a:solidFill>
              <a:srgbClr val="E1EDF8"/>
            </a:solidFill>
            <a:ln w="3175">
              <a:solidFill>
                <a:schemeClr val="accent2">
                  <a:lumMod val="10000"/>
                  <a:lumOff val="90000"/>
                </a:schemeClr>
              </a:solidFill>
            </a:ln>
          </p:spPr>
          <p:txBody>
            <a:bodyPr wrap="square" lIns="57143" tIns="0" rIns="57143" bIns="28571" rtlCol="0" anchor="ctr">
              <a:noAutofit/>
            </a:bodyPr>
            <a:lstStyle>
              <a:defPPr>
                <a:defRPr lang="en-US"/>
              </a:defPPr>
              <a:lvl1pPr algn="ctr" defTabSz="571500" fontAlgn="base">
                <a:spcBef>
                  <a:spcPct val="0"/>
                </a:spcBef>
                <a:spcAft>
                  <a:spcPct val="0"/>
                </a:spcAft>
                <a:defRPr sz="800" b="1" kern="0">
                  <a:solidFill>
                    <a:prstClr val="black"/>
                  </a:solidFill>
                  <a:latin typeface="Calibri" pitchFamily="34" charset="0"/>
                  <a:ea typeface="Tahoma" pitchFamily="34" charset="0"/>
                  <a:cs typeface="Calibri" pitchFamily="34" charset="0"/>
                </a:defRPr>
              </a:lvl1pPr>
            </a:lstStyle>
            <a:p>
              <a:pPr marL="0" marR="0" lvl="0" indent="0" algn="ctr" defTabSz="571500" eaLnBrk="1" fontAlgn="base" latinLnBrk="0" hangingPunct="1">
                <a:lnSpc>
                  <a:spcPct val="100000"/>
                </a:lnSpc>
                <a:spcBef>
                  <a:spcPct val="0"/>
                </a:spcBef>
                <a:spcAft>
                  <a:spcPct val="0"/>
                </a:spcAft>
                <a:buClrTx/>
                <a:buSzTx/>
                <a:buFontTx/>
                <a:buNone/>
                <a:tabLst/>
                <a:defRPr/>
              </a:pPr>
              <a:r>
                <a:rPr kumimoji="0" lang="en-US" i="0" u="none" strike="noStrike" kern="0" cap="none" spc="0" normalizeH="0" baseline="0" noProof="0" dirty="0">
                  <a:ln>
                    <a:noFill/>
                  </a:ln>
                  <a:solidFill>
                    <a:prstClr val="black"/>
                  </a:solidFill>
                  <a:effectLst/>
                  <a:uLnTx/>
                  <a:uFillTx/>
                </a:rPr>
                <a:t>Supply chain planning</a:t>
              </a:r>
            </a:p>
          </p:txBody>
        </p:sp>
        <p:sp>
          <p:nvSpPr>
            <p:cNvPr id="152" name="TextBox 151">
              <a:extLst>
                <a:ext uri="{FF2B5EF4-FFF2-40B4-BE49-F238E27FC236}">
                  <a16:creationId xmlns:a16="http://schemas.microsoft.com/office/drawing/2014/main" id="{4D8B007C-18C5-D844-B606-6E583C07F31A}"/>
                </a:ext>
              </a:extLst>
            </p:cNvPr>
            <p:cNvSpPr txBox="1"/>
            <p:nvPr/>
          </p:nvSpPr>
          <p:spPr>
            <a:xfrm>
              <a:off x="4445825" y="1098475"/>
              <a:ext cx="770480" cy="383560"/>
            </a:xfrm>
            <a:prstGeom prst="rect">
              <a:avLst/>
            </a:prstGeom>
            <a:solidFill>
              <a:srgbClr val="E1EDF8"/>
            </a:solidFill>
            <a:ln w="3175">
              <a:solidFill>
                <a:schemeClr val="accent2">
                  <a:lumMod val="10000"/>
                  <a:lumOff val="90000"/>
                </a:schemeClr>
              </a:solidFill>
            </a:ln>
          </p:spPr>
          <p:txBody>
            <a:bodyPr wrap="square" lIns="57143" tIns="0" rIns="57143" bIns="28571" rtlCol="0" anchor="ctr">
              <a:noAutofit/>
            </a:bodyPr>
            <a:lstStyle>
              <a:defPPr>
                <a:defRPr lang="en-US"/>
              </a:defPPr>
              <a:lvl1pPr algn="ctr" defTabSz="571500" fontAlgn="base">
                <a:spcBef>
                  <a:spcPct val="0"/>
                </a:spcBef>
                <a:spcAft>
                  <a:spcPct val="0"/>
                </a:spcAft>
                <a:defRPr sz="800" b="1" kern="0">
                  <a:solidFill>
                    <a:prstClr val="black"/>
                  </a:solidFill>
                  <a:latin typeface="Calibri" pitchFamily="34" charset="0"/>
                  <a:ea typeface="Tahoma" pitchFamily="34" charset="0"/>
                  <a:cs typeface="Calibri" pitchFamily="34" charset="0"/>
                </a:defRPr>
              </a:lvl1pPr>
            </a:lstStyle>
            <a:p>
              <a:pPr marL="0" marR="0" lvl="0" indent="0" algn="ctr" defTabSz="571500" eaLnBrk="1" fontAlgn="base" latinLnBrk="0" hangingPunct="1">
                <a:lnSpc>
                  <a:spcPct val="100000"/>
                </a:lnSpc>
                <a:spcBef>
                  <a:spcPct val="0"/>
                </a:spcBef>
                <a:spcAft>
                  <a:spcPct val="0"/>
                </a:spcAft>
                <a:buClrTx/>
                <a:buSzTx/>
                <a:buFontTx/>
                <a:buNone/>
                <a:tabLst/>
                <a:defRPr/>
              </a:pPr>
              <a:r>
                <a:rPr kumimoji="0" lang="en-US" i="0" u="none" strike="noStrike" kern="0" cap="none" spc="0" normalizeH="0" baseline="0" noProof="0" dirty="0">
                  <a:ln>
                    <a:noFill/>
                  </a:ln>
                  <a:solidFill>
                    <a:prstClr val="black"/>
                  </a:solidFill>
                  <a:effectLst/>
                  <a:uLnTx/>
                  <a:uFillTx/>
                </a:rPr>
                <a:t>Product Directory / PIM</a:t>
              </a:r>
            </a:p>
          </p:txBody>
        </p:sp>
        <p:sp>
          <p:nvSpPr>
            <p:cNvPr id="153" name="TextBox 152">
              <a:extLst>
                <a:ext uri="{FF2B5EF4-FFF2-40B4-BE49-F238E27FC236}">
                  <a16:creationId xmlns:a16="http://schemas.microsoft.com/office/drawing/2014/main" id="{CFCF6BBE-6F26-F546-8B96-CEDA45BE1593}"/>
                </a:ext>
              </a:extLst>
            </p:cNvPr>
            <p:cNvSpPr txBox="1"/>
            <p:nvPr/>
          </p:nvSpPr>
          <p:spPr>
            <a:xfrm>
              <a:off x="5875185" y="1098475"/>
              <a:ext cx="759958" cy="811151"/>
            </a:xfrm>
            <a:prstGeom prst="rect">
              <a:avLst/>
            </a:prstGeom>
            <a:solidFill>
              <a:srgbClr val="E1EDF8"/>
            </a:solidFill>
            <a:ln w="3175">
              <a:solidFill>
                <a:schemeClr val="accent2">
                  <a:lumMod val="10000"/>
                  <a:lumOff val="90000"/>
                </a:schemeClr>
              </a:solidFill>
            </a:ln>
          </p:spPr>
          <p:txBody>
            <a:bodyPr wrap="square" lIns="57143" tIns="0" rIns="57143" bIns="28571" rtlCol="0" anchor="ctr">
              <a:noAutofit/>
            </a:bodyPr>
            <a:lstStyle/>
            <a:p>
              <a:pPr marL="0" marR="0" lvl="0" indent="0" algn="ctr" defTabSz="5715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prstClr val="black"/>
                  </a:solidFill>
                  <a:effectLst/>
                  <a:uLnTx/>
                  <a:uFillTx/>
                  <a:latin typeface="Calibri" panose="020F0502020204030204" pitchFamily="34" charset="0"/>
                  <a:ea typeface="Tahoma" pitchFamily="34" charset="0"/>
                  <a:cs typeface="Calibri" panose="020F0502020204030204" pitchFamily="34" charset="0"/>
                </a:rPr>
                <a:t>Transportation Mgmt.</a:t>
              </a:r>
            </a:p>
          </p:txBody>
        </p:sp>
        <p:sp>
          <p:nvSpPr>
            <p:cNvPr id="154" name="TextBox 153">
              <a:extLst>
                <a:ext uri="{FF2B5EF4-FFF2-40B4-BE49-F238E27FC236}">
                  <a16:creationId xmlns:a16="http://schemas.microsoft.com/office/drawing/2014/main" id="{71A0CA01-2B1D-0A44-BFF8-C1F0C9D1DBA2}"/>
                </a:ext>
              </a:extLst>
            </p:cNvPr>
            <p:cNvSpPr txBox="1"/>
            <p:nvPr/>
          </p:nvSpPr>
          <p:spPr>
            <a:xfrm>
              <a:off x="339461" y="802258"/>
              <a:ext cx="2120862" cy="274320"/>
            </a:xfrm>
            <a:prstGeom prst="round2SameRect">
              <a:avLst/>
            </a:prstGeom>
            <a:solidFill>
              <a:srgbClr val="0070C0"/>
            </a:solidFill>
            <a:ln w="12700" cap="flat" cmpd="sng" algn="ctr">
              <a:solidFill>
                <a:srgbClr val="0070C0"/>
              </a:solidFill>
              <a:prstDash val="solid"/>
              <a:miter lim="800000"/>
            </a:ln>
            <a:effectLst/>
          </p:spPr>
          <p:txBody>
            <a:bodyPr rtlCol="0" anchor="ctr"/>
            <a:lstStyle>
              <a:defPPr>
                <a:defRPr lang="en-US"/>
              </a:defPPr>
              <a:lvl1pPr algn="ctr">
                <a:defRPr sz="1600" b="1" kern="0">
                  <a:solidFill>
                    <a:srgbClr val="FFFFFF"/>
                  </a:solidFill>
                  <a:latin typeface="Calibri" panose="020F0502020204030204"/>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FFFFFF"/>
                  </a:solidFill>
                  <a:effectLst/>
                  <a:uLnTx/>
                  <a:uFillTx/>
                  <a:latin typeface="Calibri" panose="020F0502020204030204" pitchFamily="34" charset="0"/>
                </a:rPr>
                <a:t>Omni Channel Customer Engagement</a:t>
              </a:r>
            </a:p>
          </p:txBody>
        </p:sp>
        <p:sp>
          <p:nvSpPr>
            <p:cNvPr id="155" name="TextBox 154">
              <a:extLst>
                <a:ext uri="{FF2B5EF4-FFF2-40B4-BE49-F238E27FC236}">
                  <a16:creationId xmlns:a16="http://schemas.microsoft.com/office/drawing/2014/main" id="{2EE69754-DAE7-E84F-9F75-B131945F7004}"/>
                </a:ext>
              </a:extLst>
            </p:cNvPr>
            <p:cNvSpPr txBox="1"/>
            <p:nvPr/>
          </p:nvSpPr>
          <p:spPr>
            <a:xfrm>
              <a:off x="1769668" y="1519312"/>
              <a:ext cx="684149" cy="385788"/>
            </a:xfrm>
            <a:prstGeom prst="rect">
              <a:avLst/>
            </a:prstGeom>
            <a:solidFill>
              <a:srgbClr val="E1EDF8"/>
            </a:solidFill>
            <a:ln w="3175">
              <a:solidFill>
                <a:schemeClr val="accent2">
                  <a:lumMod val="10000"/>
                  <a:lumOff val="90000"/>
                </a:schemeClr>
              </a:solidFill>
            </a:ln>
          </p:spPr>
          <p:txBody>
            <a:bodyPr wrap="square" lIns="57143" tIns="0" rIns="57143" bIns="28571" rtlCol="0" anchor="ctr">
              <a:noAutofit/>
            </a:bodyPr>
            <a:lstStyle>
              <a:defPPr>
                <a:defRPr lang="en-US"/>
              </a:defPPr>
              <a:lvl1pPr algn="ctr" defTabSz="571500" fontAlgn="base">
                <a:spcBef>
                  <a:spcPct val="0"/>
                </a:spcBef>
                <a:spcAft>
                  <a:spcPct val="0"/>
                </a:spcAft>
                <a:defRPr sz="800" b="1" kern="0">
                  <a:solidFill>
                    <a:prstClr val="black"/>
                  </a:solidFill>
                  <a:latin typeface="Calibri" pitchFamily="34" charset="0"/>
                  <a:ea typeface="Tahoma" pitchFamily="34" charset="0"/>
                  <a:cs typeface="Calibri" pitchFamily="34" charset="0"/>
                </a:defRPr>
              </a:lvl1pPr>
            </a:lstStyle>
            <a:p>
              <a:pPr marL="0" marR="0" lvl="0" indent="0" algn="ctr" defTabSz="571500" eaLnBrk="1" fontAlgn="base" latinLnBrk="0" hangingPunct="1">
                <a:lnSpc>
                  <a:spcPct val="100000"/>
                </a:lnSpc>
                <a:spcBef>
                  <a:spcPct val="0"/>
                </a:spcBef>
                <a:spcAft>
                  <a:spcPct val="0"/>
                </a:spcAft>
                <a:buClrTx/>
                <a:buSzTx/>
                <a:buFontTx/>
                <a:buNone/>
                <a:tabLst/>
                <a:defRPr/>
              </a:pPr>
              <a:r>
                <a:rPr kumimoji="0" lang="en-US" i="0" u="none" strike="noStrike" kern="0" cap="none" spc="0" normalizeH="0" baseline="0" noProof="0" dirty="0">
                  <a:ln>
                    <a:noFill/>
                  </a:ln>
                  <a:solidFill>
                    <a:prstClr val="black"/>
                  </a:solidFill>
                  <a:effectLst/>
                  <a:uLnTx/>
                  <a:uFillTx/>
                </a:rPr>
                <a:t>SMS / Email / Chat</a:t>
              </a:r>
            </a:p>
          </p:txBody>
        </p:sp>
        <p:sp>
          <p:nvSpPr>
            <p:cNvPr id="156" name="TextBox 155">
              <a:extLst>
                <a:ext uri="{FF2B5EF4-FFF2-40B4-BE49-F238E27FC236}">
                  <a16:creationId xmlns:a16="http://schemas.microsoft.com/office/drawing/2014/main" id="{18C6E52F-23C7-834B-B43C-6BF66815664F}"/>
                </a:ext>
              </a:extLst>
            </p:cNvPr>
            <p:cNvSpPr txBox="1"/>
            <p:nvPr/>
          </p:nvSpPr>
          <p:spPr>
            <a:xfrm>
              <a:off x="1768433" y="1098475"/>
              <a:ext cx="684149" cy="385827"/>
            </a:xfrm>
            <a:prstGeom prst="rect">
              <a:avLst/>
            </a:prstGeom>
            <a:solidFill>
              <a:srgbClr val="E1EDF8"/>
            </a:solidFill>
            <a:ln w="3175">
              <a:solidFill>
                <a:schemeClr val="accent2">
                  <a:lumMod val="10000"/>
                  <a:lumOff val="90000"/>
                </a:schemeClr>
              </a:solidFill>
            </a:ln>
          </p:spPr>
          <p:txBody>
            <a:bodyPr wrap="square" lIns="57143" tIns="0" rIns="57143" bIns="28571" rtlCol="0" anchor="ctr">
              <a:noAutofit/>
            </a:bodyPr>
            <a:lstStyle>
              <a:defPPr>
                <a:defRPr lang="en-US"/>
              </a:defPPr>
              <a:lvl1pPr algn="ctr" defTabSz="571500" fontAlgn="base">
                <a:spcBef>
                  <a:spcPct val="0"/>
                </a:spcBef>
                <a:spcAft>
                  <a:spcPct val="0"/>
                </a:spcAft>
                <a:defRPr sz="800" b="1" kern="0">
                  <a:solidFill>
                    <a:prstClr val="black"/>
                  </a:solidFill>
                  <a:latin typeface="Calibri" pitchFamily="34" charset="0"/>
                  <a:ea typeface="Tahoma" pitchFamily="34" charset="0"/>
                  <a:cs typeface="Calibri" pitchFamily="34" charset="0"/>
                </a:defRPr>
              </a:lvl1pPr>
            </a:lstStyle>
            <a:p>
              <a:pPr marL="0" marR="0" lvl="0" indent="0" algn="ctr" defTabSz="571500" eaLnBrk="1" fontAlgn="base" latinLnBrk="0" hangingPunct="1">
                <a:lnSpc>
                  <a:spcPct val="100000"/>
                </a:lnSpc>
                <a:spcBef>
                  <a:spcPct val="0"/>
                </a:spcBef>
                <a:spcAft>
                  <a:spcPct val="0"/>
                </a:spcAft>
                <a:buClrTx/>
                <a:buSzTx/>
                <a:buFontTx/>
                <a:buNone/>
                <a:tabLst/>
                <a:defRPr/>
              </a:pPr>
              <a:r>
                <a:rPr kumimoji="0" lang="en-US" i="0" u="none" strike="noStrike" kern="0" cap="none" spc="0" normalizeH="0" baseline="0" noProof="0" dirty="0">
                  <a:ln>
                    <a:noFill/>
                  </a:ln>
                  <a:solidFill>
                    <a:prstClr val="black"/>
                  </a:solidFill>
                  <a:effectLst/>
                  <a:uLnTx/>
                  <a:uFillTx/>
                </a:rPr>
                <a:t>Web</a:t>
              </a:r>
            </a:p>
          </p:txBody>
        </p:sp>
        <p:sp>
          <p:nvSpPr>
            <p:cNvPr id="157" name="TextBox 156">
              <a:extLst>
                <a:ext uri="{FF2B5EF4-FFF2-40B4-BE49-F238E27FC236}">
                  <a16:creationId xmlns:a16="http://schemas.microsoft.com/office/drawing/2014/main" id="{6616A2FC-8DC1-354F-843B-1B6D6E84DA1A}"/>
                </a:ext>
              </a:extLst>
            </p:cNvPr>
            <p:cNvSpPr txBox="1"/>
            <p:nvPr/>
          </p:nvSpPr>
          <p:spPr>
            <a:xfrm>
              <a:off x="1048004" y="1098475"/>
              <a:ext cx="684149" cy="392190"/>
            </a:xfrm>
            <a:prstGeom prst="rect">
              <a:avLst/>
            </a:prstGeom>
            <a:solidFill>
              <a:srgbClr val="E1EDF8"/>
            </a:solidFill>
            <a:ln w="3175">
              <a:solidFill>
                <a:schemeClr val="accent2">
                  <a:lumMod val="10000"/>
                  <a:lumOff val="90000"/>
                </a:schemeClr>
              </a:solidFill>
            </a:ln>
          </p:spPr>
          <p:txBody>
            <a:bodyPr wrap="square" lIns="57143" tIns="0" rIns="57143" bIns="28571" rtlCol="0" anchor="ctr">
              <a:noAutofit/>
            </a:bodyPr>
            <a:lstStyle>
              <a:defPPr>
                <a:defRPr lang="en-US"/>
              </a:defPPr>
              <a:lvl1pPr algn="ctr" defTabSz="571500" fontAlgn="base">
                <a:spcBef>
                  <a:spcPct val="0"/>
                </a:spcBef>
                <a:spcAft>
                  <a:spcPct val="0"/>
                </a:spcAft>
                <a:defRPr sz="800" b="1" kern="0">
                  <a:solidFill>
                    <a:prstClr val="black"/>
                  </a:solidFill>
                  <a:latin typeface="Calibri" pitchFamily="34" charset="0"/>
                  <a:ea typeface="Tahoma" pitchFamily="34" charset="0"/>
                  <a:cs typeface="Calibri" pitchFamily="34" charset="0"/>
                </a:defRPr>
              </a:lvl1pPr>
            </a:lstStyle>
            <a:p>
              <a:pPr marL="0" marR="0" lvl="0" indent="0" algn="ctr" defTabSz="571500" eaLnBrk="1" fontAlgn="base" latinLnBrk="0" hangingPunct="1">
                <a:lnSpc>
                  <a:spcPct val="100000"/>
                </a:lnSpc>
                <a:spcBef>
                  <a:spcPct val="0"/>
                </a:spcBef>
                <a:spcAft>
                  <a:spcPct val="0"/>
                </a:spcAft>
                <a:buClrTx/>
                <a:buSzTx/>
                <a:buFontTx/>
                <a:buNone/>
                <a:tabLst/>
                <a:defRPr/>
              </a:pPr>
              <a:r>
                <a:rPr kumimoji="0" lang="en-US" i="0" u="none" strike="noStrike" kern="0" cap="none" spc="0" normalizeH="0" baseline="0" noProof="0" dirty="0">
                  <a:ln>
                    <a:noFill/>
                  </a:ln>
                  <a:solidFill>
                    <a:prstClr val="black"/>
                  </a:solidFill>
                  <a:effectLst/>
                  <a:uLnTx/>
                  <a:uFillTx/>
                </a:rPr>
                <a:t>Mobile Apps</a:t>
              </a:r>
            </a:p>
          </p:txBody>
        </p:sp>
        <p:sp>
          <p:nvSpPr>
            <p:cNvPr id="158" name="TextBox 157">
              <a:extLst>
                <a:ext uri="{FF2B5EF4-FFF2-40B4-BE49-F238E27FC236}">
                  <a16:creationId xmlns:a16="http://schemas.microsoft.com/office/drawing/2014/main" id="{999C7196-927D-4E4F-8E39-E738C377CD5A}"/>
                </a:ext>
              </a:extLst>
            </p:cNvPr>
            <p:cNvSpPr txBox="1"/>
            <p:nvPr/>
          </p:nvSpPr>
          <p:spPr>
            <a:xfrm>
              <a:off x="339461" y="1098475"/>
              <a:ext cx="684149" cy="391222"/>
            </a:xfrm>
            <a:prstGeom prst="rect">
              <a:avLst/>
            </a:prstGeom>
            <a:solidFill>
              <a:srgbClr val="E1EDF8"/>
            </a:solidFill>
            <a:ln w="3175">
              <a:solidFill>
                <a:schemeClr val="accent2">
                  <a:lumMod val="10000"/>
                  <a:lumOff val="90000"/>
                </a:schemeClr>
              </a:solidFill>
            </a:ln>
          </p:spPr>
          <p:txBody>
            <a:bodyPr wrap="square" lIns="57143" tIns="0" rIns="57143" bIns="28571" rtlCol="0" anchor="ctr">
              <a:noAutofit/>
            </a:bodyPr>
            <a:lstStyle>
              <a:defPPr>
                <a:defRPr lang="en-US"/>
              </a:defPPr>
              <a:lvl1pPr algn="ctr" defTabSz="571500" fontAlgn="base">
                <a:spcBef>
                  <a:spcPct val="0"/>
                </a:spcBef>
                <a:spcAft>
                  <a:spcPct val="0"/>
                </a:spcAft>
                <a:defRPr sz="800" b="1" kern="0">
                  <a:solidFill>
                    <a:prstClr val="black"/>
                  </a:solidFill>
                  <a:latin typeface="Calibri" pitchFamily="34" charset="0"/>
                  <a:ea typeface="Tahoma" pitchFamily="34" charset="0"/>
                  <a:cs typeface="Calibri" pitchFamily="34" charset="0"/>
                </a:defRPr>
              </a:lvl1pPr>
            </a:lstStyle>
            <a:p>
              <a:pPr marL="0" marR="0" lvl="0" indent="0" algn="ctr" defTabSz="571500" eaLnBrk="1" fontAlgn="base" latinLnBrk="0" hangingPunct="1">
                <a:lnSpc>
                  <a:spcPct val="100000"/>
                </a:lnSpc>
                <a:spcBef>
                  <a:spcPct val="0"/>
                </a:spcBef>
                <a:spcAft>
                  <a:spcPct val="0"/>
                </a:spcAft>
                <a:buClrTx/>
                <a:buSzTx/>
                <a:buFontTx/>
                <a:buNone/>
                <a:tabLst/>
                <a:defRPr/>
              </a:pPr>
              <a:r>
                <a:rPr kumimoji="0" lang="en-US" i="0" u="none" strike="noStrike" kern="0" cap="none" spc="0" normalizeH="0" baseline="0" noProof="0" dirty="0">
                  <a:ln>
                    <a:noFill/>
                  </a:ln>
                  <a:solidFill>
                    <a:prstClr val="black"/>
                  </a:solidFill>
                  <a:effectLst/>
                  <a:uLnTx/>
                  <a:uFillTx/>
                </a:rPr>
                <a:t>Social</a:t>
              </a:r>
            </a:p>
          </p:txBody>
        </p:sp>
        <p:sp>
          <p:nvSpPr>
            <p:cNvPr id="159" name="TextBox 158">
              <a:extLst>
                <a:ext uri="{FF2B5EF4-FFF2-40B4-BE49-F238E27FC236}">
                  <a16:creationId xmlns:a16="http://schemas.microsoft.com/office/drawing/2014/main" id="{72F26067-9494-D640-BDC6-7D6CCAA605AA}"/>
                </a:ext>
              </a:extLst>
            </p:cNvPr>
            <p:cNvSpPr txBox="1"/>
            <p:nvPr/>
          </p:nvSpPr>
          <p:spPr>
            <a:xfrm>
              <a:off x="339461" y="1519312"/>
              <a:ext cx="684149" cy="385788"/>
            </a:xfrm>
            <a:prstGeom prst="rect">
              <a:avLst/>
            </a:prstGeom>
            <a:solidFill>
              <a:srgbClr val="E1EDF8"/>
            </a:solidFill>
            <a:ln w="3175">
              <a:solidFill>
                <a:schemeClr val="accent2">
                  <a:lumMod val="10000"/>
                  <a:lumOff val="90000"/>
                </a:schemeClr>
              </a:solidFill>
            </a:ln>
          </p:spPr>
          <p:txBody>
            <a:bodyPr wrap="square" lIns="57143" tIns="0" rIns="57143" bIns="28571" rtlCol="0" anchor="ctr">
              <a:noAutofit/>
            </a:bodyPr>
            <a:lstStyle>
              <a:defPPr>
                <a:defRPr lang="en-US"/>
              </a:defPPr>
              <a:lvl1pPr algn="ctr" defTabSz="571500" fontAlgn="base">
                <a:spcBef>
                  <a:spcPct val="0"/>
                </a:spcBef>
                <a:spcAft>
                  <a:spcPct val="0"/>
                </a:spcAft>
                <a:defRPr sz="800" b="1" kern="0">
                  <a:solidFill>
                    <a:prstClr val="black"/>
                  </a:solidFill>
                  <a:latin typeface="Calibri" pitchFamily="34" charset="0"/>
                  <a:ea typeface="Tahoma" pitchFamily="34" charset="0"/>
                  <a:cs typeface="Calibri" pitchFamily="34" charset="0"/>
                </a:defRPr>
              </a:lvl1pPr>
            </a:lstStyle>
            <a:p>
              <a:pPr marL="0" marR="0" lvl="0" indent="0" algn="ctr" defTabSz="571500" eaLnBrk="1" fontAlgn="base" latinLnBrk="0" hangingPunct="1">
                <a:lnSpc>
                  <a:spcPct val="100000"/>
                </a:lnSpc>
                <a:spcBef>
                  <a:spcPct val="0"/>
                </a:spcBef>
                <a:spcAft>
                  <a:spcPct val="0"/>
                </a:spcAft>
                <a:buClrTx/>
                <a:buSzTx/>
                <a:buFontTx/>
                <a:buNone/>
                <a:tabLst/>
                <a:defRPr/>
              </a:pPr>
              <a:r>
                <a:rPr kumimoji="0" lang="en-US" i="0" u="none" strike="noStrike" kern="0" cap="none" spc="0" normalizeH="0" baseline="0" noProof="0" dirty="0">
                  <a:ln>
                    <a:noFill/>
                  </a:ln>
                  <a:solidFill>
                    <a:prstClr val="black"/>
                  </a:solidFill>
                  <a:effectLst/>
                  <a:uLnTx/>
                  <a:uFillTx/>
                </a:rPr>
                <a:t>Portals</a:t>
              </a:r>
            </a:p>
          </p:txBody>
        </p:sp>
        <p:sp>
          <p:nvSpPr>
            <p:cNvPr id="160" name="TextBox 159">
              <a:extLst>
                <a:ext uri="{FF2B5EF4-FFF2-40B4-BE49-F238E27FC236}">
                  <a16:creationId xmlns:a16="http://schemas.microsoft.com/office/drawing/2014/main" id="{1E9354BD-FCB2-B042-8BDB-6A569B76A086}"/>
                </a:ext>
              </a:extLst>
            </p:cNvPr>
            <p:cNvSpPr txBox="1"/>
            <p:nvPr/>
          </p:nvSpPr>
          <p:spPr>
            <a:xfrm>
              <a:off x="1049239" y="1519312"/>
              <a:ext cx="684149" cy="385788"/>
            </a:xfrm>
            <a:prstGeom prst="rect">
              <a:avLst/>
            </a:prstGeom>
            <a:solidFill>
              <a:srgbClr val="E1EDF8"/>
            </a:solidFill>
            <a:ln w="3175">
              <a:solidFill>
                <a:schemeClr val="accent2">
                  <a:lumMod val="10000"/>
                  <a:lumOff val="90000"/>
                </a:schemeClr>
              </a:solidFill>
            </a:ln>
          </p:spPr>
          <p:txBody>
            <a:bodyPr wrap="square" lIns="57143" tIns="0" rIns="57143" bIns="28571" rtlCol="0" anchor="ctr">
              <a:noAutofit/>
            </a:bodyPr>
            <a:lstStyle>
              <a:defPPr>
                <a:defRPr lang="en-US"/>
              </a:defPPr>
              <a:lvl1pPr algn="ctr" defTabSz="571500" fontAlgn="base">
                <a:spcBef>
                  <a:spcPct val="0"/>
                </a:spcBef>
                <a:spcAft>
                  <a:spcPct val="0"/>
                </a:spcAft>
                <a:defRPr sz="800" b="1" kern="0">
                  <a:solidFill>
                    <a:prstClr val="black"/>
                  </a:solidFill>
                  <a:latin typeface="Calibri" pitchFamily="34" charset="0"/>
                  <a:ea typeface="Tahoma" pitchFamily="34" charset="0"/>
                  <a:cs typeface="Calibri" pitchFamily="34" charset="0"/>
                </a:defRPr>
              </a:lvl1pPr>
            </a:lstStyle>
            <a:p>
              <a:pPr marL="0" marR="0" lvl="0" indent="0" algn="ctr" defTabSz="571500" eaLnBrk="1" fontAlgn="base" latinLnBrk="0" hangingPunct="1">
                <a:lnSpc>
                  <a:spcPct val="100000"/>
                </a:lnSpc>
                <a:spcBef>
                  <a:spcPct val="0"/>
                </a:spcBef>
                <a:spcAft>
                  <a:spcPct val="0"/>
                </a:spcAft>
                <a:buClrTx/>
                <a:buSzTx/>
                <a:buFontTx/>
                <a:buNone/>
                <a:tabLst/>
                <a:defRPr/>
              </a:pPr>
              <a:r>
                <a:rPr kumimoji="0" lang="en-US" i="0" u="none" strike="noStrike" kern="0" cap="none" spc="0" normalizeH="0" baseline="0" noProof="0" dirty="0">
                  <a:ln>
                    <a:noFill/>
                  </a:ln>
                  <a:solidFill>
                    <a:prstClr val="black"/>
                  </a:solidFill>
                  <a:effectLst/>
                  <a:uLnTx/>
                  <a:uFillTx/>
                </a:rPr>
                <a:t>Call Center</a:t>
              </a:r>
            </a:p>
          </p:txBody>
        </p:sp>
        <p:sp>
          <p:nvSpPr>
            <p:cNvPr id="161" name="TextBox 160">
              <a:extLst>
                <a:ext uri="{FF2B5EF4-FFF2-40B4-BE49-F238E27FC236}">
                  <a16:creationId xmlns:a16="http://schemas.microsoft.com/office/drawing/2014/main" id="{4E0999DB-1B0B-7540-8F96-D1AF1E97B511}"/>
                </a:ext>
              </a:extLst>
            </p:cNvPr>
            <p:cNvSpPr txBox="1"/>
            <p:nvPr/>
          </p:nvSpPr>
          <p:spPr>
            <a:xfrm>
              <a:off x="2549473" y="802258"/>
              <a:ext cx="1778788" cy="274320"/>
            </a:xfrm>
            <a:prstGeom prst="round2SameRect">
              <a:avLst/>
            </a:prstGeom>
            <a:solidFill>
              <a:srgbClr val="0070C0"/>
            </a:solidFill>
            <a:ln w="12700" cap="flat" cmpd="sng" algn="ctr">
              <a:solidFill>
                <a:srgbClr val="0070C0"/>
              </a:solidFill>
              <a:prstDash val="solid"/>
              <a:miter lim="800000"/>
            </a:ln>
            <a:effectLst/>
          </p:spPr>
          <p:txBody>
            <a:bodyPr rtlCol="0" anchor="ctr"/>
            <a:lstStyle>
              <a:defPPr>
                <a:defRPr lang="en-US"/>
              </a:defPPr>
              <a:lvl1pPr algn="ctr">
                <a:defRPr sz="1200" b="1" kern="0">
                  <a:solidFill>
                    <a:srgbClr val="FFFFFF"/>
                  </a:solidFill>
                  <a:latin typeface="Calibri" panose="020F0502020204030204"/>
                </a:defRPr>
              </a:lvl1pPr>
            </a:lstStyle>
            <a:p>
              <a:pPr defTabSz="914400">
                <a:defRPr/>
              </a:pPr>
              <a:r>
                <a:rPr lang="en-US" sz="1000" dirty="0">
                  <a:latin typeface="Calibri" panose="020F0502020204030204" pitchFamily="34" charset="0"/>
                </a:rPr>
                <a:t>Sales, Service, Mktg., </a:t>
              </a:r>
            </a:p>
            <a:p>
              <a:pPr defTabSz="914400">
                <a:defRPr/>
              </a:pPr>
              <a:r>
                <a:rPr lang="en-US" sz="1000" dirty="0">
                  <a:latin typeface="Calibri" panose="020F0502020204030204" pitchFamily="34" charset="0"/>
                </a:rPr>
                <a:t>Trade, Orders</a:t>
              </a:r>
            </a:p>
          </p:txBody>
        </p:sp>
        <p:sp>
          <p:nvSpPr>
            <p:cNvPr id="162" name="TextBox 161">
              <a:extLst>
                <a:ext uri="{FF2B5EF4-FFF2-40B4-BE49-F238E27FC236}">
                  <a16:creationId xmlns:a16="http://schemas.microsoft.com/office/drawing/2014/main" id="{841325ED-7A7E-1C41-8F65-246499DFAC6D}"/>
                </a:ext>
              </a:extLst>
            </p:cNvPr>
            <p:cNvSpPr txBox="1"/>
            <p:nvPr/>
          </p:nvSpPr>
          <p:spPr>
            <a:xfrm>
              <a:off x="2549473" y="1519312"/>
              <a:ext cx="547319" cy="385788"/>
            </a:xfrm>
            <a:prstGeom prst="rect">
              <a:avLst/>
            </a:prstGeom>
            <a:solidFill>
              <a:srgbClr val="E1EDF8"/>
            </a:solidFill>
            <a:ln w="3175">
              <a:solidFill>
                <a:schemeClr val="accent2">
                  <a:lumMod val="10000"/>
                  <a:lumOff val="90000"/>
                </a:schemeClr>
              </a:solidFill>
            </a:ln>
          </p:spPr>
          <p:txBody>
            <a:bodyPr wrap="square" lIns="57143" tIns="0" rIns="57143" bIns="28571" rtlCol="0" anchor="ctr">
              <a:noAutofit/>
            </a:bodyPr>
            <a:lstStyle>
              <a:defPPr>
                <a:defRPr lang="en-US"/>
              </a:defPPr>
              <a:lvl1pPr marL="0" marR="0" lvl="0" indent="0" algn="ctr" defTabSz="571500" eaLnBrk="1" latinLnBrk="0" hangingPunct="1">
                <a:lnSpc>
                  <a:spcPct val="100000"/>
                </a:lnSpc>
                <a:buClrTx/>
                <a:buSzTx/>
                <a:buFontTx/>
                <a:buNone/>
                <a:tabLst/>
                <a:defRPr kumimoji="0" sz="800" b="0" i="0" u="none" strike="noStrike" kern="0" cap="none" spc="0" normalizeH="0" baseline="0">
                  <a:ln>
                    <a:noFill/>
                  </a:ln>
                  <a:solidFill>
                    <a:prstClr val="black"/>
                  </a:solidFill>
                  <a:effectLst/>
                  <a:uLnTx/>
                  <a:uFillTx/>
                  <a:latin typeface="Calibri" panose="020F0502020204030204"/>
                  <a:ea typeface="Tahoma" pitchFamily="34" charset="0"/>
                  <a:cs typeface="Calibri" pitchFamily="34" charset="0"/>
                </a:defRPr>
              </a:lvl1pPr>
            </a:lstStyle>
            <a:p>
              <a:pPr marL="0" marR="0" lvl="0" indent="0" algn="ctr" defTabSz="5715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prstClr val="black"/>
                  </a:solidFill>
                  <a:effectLst/>
                  <a:uLnTx/>
                  <a:uFillTx/>
                  <a:latin typeface="Calibri" panose="020F0502020204030204" pitchFamily="34" charset="0"/>
                </a:rPr>
                <a:t>Trade</a:t>
              </a:r>
            </a:p>
          </p:txBody>
        </p:sp>
        <p:sp>
          <p:nvSpPr>
            <p:cNvPr id="163" name="TextBox 162">
              <a:extLst>
                <a:ext uri="{FF2B5EF4-FFF2-40B4-BE49-F238E27FC236}">
                  <a16:creationId xmlns:a16="http://schemas.microsoft.com/office/drawing/2014/main" id="{AE60C37D-03A6-9B4E-A3ED-DEA709BC3212}"/>
                </a:ext>
              </a:extLst>
            </p:cNvPr>
            <p:cNvSpPr txBox="1"/>
            <p:nvPr/>
          </p:nvSpPr>
          <p:spPr>
            <a:xfrm>
              <a:off x="2549473" y="1098475"/>
              <a:ext cx="547319" cy="382257"/>
            </a:xfrm>
            <a:prstGeom prst="rect">
              <a:avLst/>
            </a:prstGeom>
            <a:solidFill>
              <a:srgbClr val="E1EDF8"/>
            </a:solidFill>
            <a:ln w="3175">
              <a:solidFill>
                <a:schemeClr val="accent2">
                  <a:lumMod val="10000"/>
                  <a:lumOff val="90000"/>
                </a:schemeClr>
              </a:solidFill>
            </a:ln>
          </p:spPr>
          <p:txBody>
            <a:bodyPr wrap="square" lIns="57143" tIns="0" rIns="57143" bIns="28571" rtlCol="0" anchor="ctr">
              <a:noAutofit/>
            </a:bodyPr>
            <a:lstStyle/>
            <a:p>
              <a:pPr marL="0" marR="0" lvl="0" indent="0" algn="ctr" defTabSz="5715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prstClr val="black"/>
                  </a:solidFill>
                  <a:effectLst/>
                  <a:uLnTx/>
                  <a:uFillTx/>
                  <a:latin typeface="Calibri" panose="020F0502020204030204" pitchFamily="34" charset="0"/>
                  <a:ea typeface="Tahoma" pitchFamily="34" charset="0"/>
                  <a:cs typeface="Calibri" pitchFamily="34" charset="0"/>
                </a:rPr>
                <a:t>Sales</a:t>
              </a:r>
            </a:p>
          </p:txBody>
        </p:sp>
        <p:sp>
          <p:nvSpPr>
            <p:cNvPr id="164" name="TextBox 163">
              <a:extLst>
                <a:ext uri="{FF2B5EF4-FFF2-40B4-BE49-F238E27FC236}">
                  <a16:creationId xmlns:a16="http://schemas.microsoft.com/office/drawing/2014/main" id="{4C9D0F7D-D71B-A64D-95D3-A70CD97562A4}"/>
                </a:ext>
              </a:extLst>
            </p:cNvPr>
            <p:cNvSpPr txBox="1"/>
            <p:nvPr/>
          </p:nvSpPr>
          <p:spPr>
            <a:xfrm>
              <a:off x="3150926" y="1098475"/>
              <a:ext cx="547319" cy="385130"/>
            </a:xfrm>
            <a:prstGeom prst="rect">
              <a:avLst/>
            </a:prstGeom>
            <a:solidFill>
              <a:srgbClr val="E1EDF8"/>
            </a:solidFill>
            <a:ln w="3175">
              <a:solidFill>
                <a:schemeClr val="accent2">
                  <a:lumMod val="10000"/>
                  <a:lumOff val="90000"/>
                </a:schemeClr>
              </a:solidFill>
            </a:ln>
          </p:spPr>
          <p:txBody>
            <a:bodyPr wrap="square" lIns="57143" tIns="0" rIns="57143" bIns="28571" rtlCol="0" anchor="ctr">
              <a:noAutofit/>
            </a:bodyPr>
            <a:lstStyle>
              <a:defPPr>
                <a:defRPr lang="en-US"/>
              </a:defPPr>
              <a:lvl1pPr algn="ctr" defTabSz="571500" fontAlgn="base">
                <a:spcBef>
                  <a:spcPct val="0"/>
                </a:spcBef>
                <a:spcAft>
                  <a:spcPct val="0"/>
                </a:spcAft>
                <a:defRPr sz="800" b="1" kern="0">
                  <a:solidFill>
                    <a:prstClr val="black"/>
                  </a:solidFill>
                  <a:latin typeface="Calibri" pitchFamily="34" charset="0"/>
                  <a:ea typeface="Tahoma" pitchFamily="34" charset="0"/>
                  <a:cs typeface="Calibri" pitchFamily="34" charset="0"/>
                </a:defRPr>
              </a:lvl1pPr>
            </a:lstStyle>
            <a:p>
              <a:pPr marL="0" marR="0" lvl="0" indent="0" algn="ctr" defTabSz="571500" eaLnBrk="1" fontAlgn="base" latinLnBrk="0" hangingPunct="1">
                <a:lnSpc>
                  <a:spcPct val="100000"/>
                </a:lnSpc>
                <a:spcBef>
                  <a:spcPct val="0"/>
                </a:spcBef>
                <a:spcAft>
                  <a:spcPct val="0"/>
                </a:spcAft>
                <a:buClrTx/>
                <a:buSzTx/>
                <a:buFontTx/>
                <a:buNone/>
                <a:tabLst/>
                <a:defRPr/>
              </a:pPr>
              <a:r>
                <a:rPr kumimoji="0" lang="en-US" i="0" u="none" strike="noStrike" kern="0" cap="none" spc="0" normalizeH="0" baseline="0" noProof="0" dirty="0">
                  <a:ln>
                    <a:noFill/>
                  </a:ln>
                  <a:solidFill>
                    <a:prstClr val="black"/>
                  </a:solidFill>
                  <a:effectLst/>
                  <a:uLnTx/>
                  <a:uFillTx/>
                </a:rPr>
                <a:t>Service</a:t>
              </a:r>
            </a:p>
          </p:txBody>
        </p:sp>
        <p:sp>
          <p:nvSpPr>
            <p:cNvPr id="165" name="TextBox 164">
              <a:extLst>
                <a:ext uri="{FF2B5EF4-FFF2-40B4-BE49-F238E27FC236}">
                  <a16:creationId xmlns:a16="http://schemas.microsoft.com/office/drawing/2014/main" id="{D07A8991-CF35-1743-895E-960C754D0DBE}"/>
                </a:ext>
              </a:extLst>
            </p:cNvPr>
            <p:cNvSpPr txBox="1"/>
            <p:nvPr/>
          </p:nvSpPr>
          <p:spPr>
            <a:xfrm>
              <a:off x="3154355" y="1519312"/>
              <a:ext cx="547319" cy="385788"/>
            </a:xfrm>
            <a:prstGeom prst="rect">
              <a:avLst/>
            </a:prstGeom>
            <a:solidFill>
              <a:srgbClr val="E1EDF8"/>
            </a:solidFill>
            <a:ln w="3175">
              <a:solidFill>
                <a:schemeClr val="accent2">
                  <a:lumMod val="10000"/>
                  <a:lumOff val="90000"/>
                </a:schemeClr>
              </a:solidFill>
            </a:ln>
          </p:spPr>
          <p:txBody>
            <a:bodyPr wrap="square" lIns="57143" tIns="0" rIns="57143" bIns="28571" rtlCol="0" anchor="ctr">
              <a:noAutofit/>
            </a:bodyPr>
            <a:lstStyle>
              <a:defPPr>
                <a:defRPr lang="en-US"/>
              </a:defPPr>
              <a:lvl1pPr algn="ctr" defTabSz="571500" fontAlgn="base">
                <a:spcBef>
                  <a:spcPct val="0"/>
                </a:spcBef>
                <a:spcAft>
                  <a:spcPct val="0"/>
                </a:spcAft>
                <a:defRPr sz="800" b="1" kern="0">
                  <a:solidFill>
                    <a:prstClr val="black"/>
                  </a:solidFill>
                  <a:latin typeface="Calibri" pitchFamily="34" charset="0"/>
                  <a:ea typeface="Tahoma" pitchFamily="34" charset="0"/>
                  <a:cs typeface="Calibri" pitchFamily="34" charset="0"/>
                </a:defRPr>
              </a:lvl1pPr>
            </a:lstStyle>
            <a:p>
              <a:pPr marL="0" marR="0" lvl="0" indent="0" algn="ctr" defTabSz="571500" eaLnBrk="1" fontAlgn="base" latinLnBrk="0" hangingPunct="1">
                <a:lnSpc>
                  <a:spcPct val="100000"/>
                </a:lnSpc>
                <a:spcBef>
                  <a:spcPct val="0"/>
                </a:spcBef>
                <a:spcAft>
                  <a:spcPct val="0"/>
                </a:spcAft>
                <a:buClrTx/>
                <a:buSzTx/>
                <a:buFontTx/>
                <a:buNone/>
                <a:tabLst/>
                <a:defRPr/>
              </a:pPr>
              <a:r>
                <a:rPr kumimoji="0" lang="en-US" i="0" u="none" strike="noStrike" kern="0" cap="none" spc="0" normalizeH="0" baseline="0" noProof="0" dirty="0">
                  <a:ln>
                    <a:noFill/>
                  </a:ln>
                  <a:solidFill>
                    <a:prstClr val="black"/>
                  </a:solidFill>
                  <a:effectLst/>
                  <a:uLnTx/>
                  <a:uFillTx/>
                </a:rPr>
                <a:t>Order Mgmt.</a:t>
              </a:r>
            </a:p>
          </p:txBody>
        </p:sp>
        <p:sp>
          <p:nvSpPr>
            <p:cNvPr id="166" name="TextBox 165">
              <a:extLst>
                <a:ext uri="{FF2B5EF4-FFF2-40B4-BE49-F238E27FC236}">
                  <a16:creationId xmlns:a16="http://schemas.microsoft.com/office/drawing/2014/main" id="{71F5F899-90CB-2D4A-AEA6-5842E2495DAC}"/>
                </a:ext>
              </a:extLst>
            </p:cNvPr>
            <p:cNvSpPr txBox="1"/>
            <p:nvPr/>
          </p:nvSpPr>
          <p:spPr>
            <a:xfrm>
              <a:off x="3748320" y="1110609"/>
              <a:ext cx="587844" cy="794491"/>
            </a:xfrm>
            <a:prstGeom prst="rect">
              <a:avLst/>
            </a:prstGeom>
            <a:solidFill>
              <a:srgbClr val="E1EDF8"/>
            </a:solidFill>
            <a:ln w="3175">
              <a:solidFill>
                <a:schemeClr val="accent2">
                  <a:lumMod val="10000"/>
                  <a:lumOff val="90000"/>
                </a:schemeClr>
              </a:solidFill>
            </a:ln>
          </p:spPr>
          <p:txBody>
            <a:bodyPr wrap="square" lIns="57143" tIns="0" rIns="57143" bIns="28571" rtlCol="0" anchor="ctr">
              <a:noAutofit/>
            </a:bodyPr>
            <a:lstStyle>
              <a:defPPr>
                <a:defRPr lang="en-US"/>
              </a:defPPr>
              <a:lvl1pPr algn="ctr" defTabSz="571500" fontAlgn="base">
                <a:spcBef>
                  <a:spcPct val="0"/>
                </a:spcBef>
                <a:spcAft>
                  <a:spcPct val="0"/>
                </a:spcAft>
                <a:defRPr sz="800" b="1" kern="0">
                  <a:solidFill>
                    <a:prstClr val="black"/>
                  </a:solidFill>
                  <a:latin typeface="Calibri" pitchFamily="34" charset="0"/>
                  <a:ea typeface="Tahoma" pitchFamily="34" charset="0"/>
                  <a:cs typeface="Calibri" pitchFamily="34" charset="0"/>
                </a:defRPr>
              </a:lvl1pPr>
            </a:lstStyle>
            <a:p>
              <a:pPr marL="0" marR="0" lvl="0" indent="0" algn="ctr" defTabSz="571500" eaLnBrk="1" fontAlgn="base" latinLnBrk="0" hangingPunct="1">
                <a:lnSpc>
                  <a:spcPct val="100000"/>
                </a:lnSpc>
                <a:spcBef>
                  <a:spcPct val="0"/>
                </a:spcBef>
                <a:spcAft>
                  <a:spcPct val="0"/>
                </a:spcAft>
                <a:buClrTx/>
                <a:buSzTx/>
                <a:buFontTx/>
                <a:buNone/>
                <a:tabLst/>
                <a:defRPr/>
              </a:pPr>
              <a:r>
                <a:rPr kumimoji="0" lang="en-US" i="0" u="none" strike="noStrike" kern="0" cap="none" spc="0" normalizeH="0" baseline="0" noProof="0" dirty="0">
                  <a:ln>
                    <a:noFill/>
                  </a:ln>
                  <a:solidFill>
                    <a:prstClr val="black"/>
                  </a:solidFill>
                  <a:effectLst/>
                  <a:uLnTx/>
                  <a:uFillTx/>
                </a:rPr>
                <a:t>Marketing</a:t>
              </a:r>
            </a:p>
          </p:txBody>
        </p:sp>
        <p:sp>
          <p:nvSpPr>
            <p:cNvPr id="167" name="TextBox 166">
              <a:extLst>
                <a:ext uri="{FF2B5EF4-FFF2-40B4-BE49-F238E27FC236}">
                  <a16:creationId xmlns:a16="http://schemas.microsoft.com/office/drawing/2014/main" id="{4F90F6EC-BF66-BE4D-805A-804E9C78E12C}"/>
                </a:ext>
              </a:extLst>
            </p:cNvPr>
            <p:cNvSpPr txBox="1"/>
            <p:nvPr/>
          </p:nvSpPr>
          <p:spPr>
            <a:xfrm>
              <a:off x="5270303" y="1519312"/>
              <a:ext cx="562798" cy="385788"/>
            </a:xfrm>
            <a:prstGeom prst="rect">
              <a:avLst/>
            </a:prstGeom>
            <a:solidFill>
              <a:srgbClr val="E1EDF8"/>
            </a:solidFill>
            <a:ln w="3175">
              <a:solidFill>
                <a:schemeClr val="accent2">
                  <a:lumMod val="10000"/>
                  <a:lumOff val="90000"/>
                </a:schemeClr>
              </a:solidFill>
            </a:ln>
          </p:spPr>
          <p:txBody>
            <a:bodyPr wrap="square" lIns="57143" tIns="0" rIns="57143" bIns="28571" rtlCol="0" anchor="ctr">
              <a:noAutofit/>
            </a:bodyPr>
            <a:lstStyle>
              <a:defPPr>
                <a:defRPr lang="en-US"/>
              </a:defPPr>
              <a:lvl1pPr algn="ctr" defTabSz="571500" fontAlgn="base">
                <a:spcBef>
                  <a:spcPct val="0"/>
                </a:spcBef>
                <a:spcAft>
                  <a:spcPct val="0"/>
                </a:spcAft>
                <a:defRPr sz="800" b="1" kern="0">
                  <a:solidFill>
                    <a:prstClr val="black"/>
                  </a:solidFill>
                  <a:latin typeface="Calibri" pitchFamily="34" charset="0"/>
                  <a:ea typeface="Tahoma" pitchFamily="34" charset="0"/>
                  <a:cs typeface="Calibri" pitchFamily="34" charset="0"/>
                </a:defRPr>
              </a:lvl1pPr>
            </a:lstStyle>
            <a:p>
              <a:pPr marL="0" marR="0" lvl="0" indent="0" algn="ctr" defTabSz="571500" eaLnBrk="1" fontAlgn="base" latinLnBrk="0" hangingPunct="1">
                <a:lnSpc>
                  <a:spcPct val="100000"/>
                </a:lnSpc>
                <a:spcBef>
                  <a:spcPct val="0"/>
                </a:spcBef>
                <a:spcAft>
                  <a:spcPct val="0"/>
                </a:spcAft>
                <a:buClrTx/>
                <a:buSzTx/>
                <a:buFontTx/>
                <a:buNone/>
                <a:tabLst/>
                <a:defRPr/>
              </a:pPr>
              <a:r>
                <a:rPr kumimoji="0" lang="en-US" i="0" u="none" strike="noStrike" kern="0" cap="none" spc="0" normalizeH="0" baseline="0" noProof="0" dirty="0">
                  <a:ln>
                    <a:noFill/>
                  </a:ln>
                  <a:solidFill>
                    <a:prstClr val="black"/>
                  </a:solidFill>
                  <a:effectLst/>
                  <a:uLnTx/>
                  <a:uFillTx/>
                </a:rPr>
                <a:t>Supply chain Execution</a:t>
              </a:r>
            </a:p>
          </p:txBody>
        </p:sp>
        <p:sp>
          <p:nvSpPr>
            <p:cNvPr id="168" name="TextBox 167">
              <a:extLst>
                <a:ext uri="{FF2B5EF4-FFF2-40B4-BE49-F238E27FC236}">
                  <a16:creationId xmlns:a16="http://schemas.microsoft.com/office/drawing/2014/main" id="{EF9EC3D8-B48C-AE46-8CAB-2CD297B54E18}"/>
                </a:ext>
              </a:extLst>
            </p:cNvPr>
            <p:cNvSpPr txBox="1"/>
            <p:nvPr/>
          </p:nvSpPr>
          <p:spPr>
            <a:xfrm>
              <a:off x="4445824" y="1519312"/>
              <a:ext cx="773909" cy="385788"/>
            </a:xfrm>
            <a:prstGeom prst="rect">
              <a:avLst/>
            </a:prstGeom>
            <a:solidFill>
              <a:srgbClr val="E1EDF8"/>
            </a:solidFill>
            <a:ln w="3175">
              <a:solidFill>
                <a:schemeClr val="accent2">
                  <a:lumMod val="10000"/>
                  <a:lumOff val="90000"/>
                </a:schemeClr>
              </a:solidFill>
            </a:ln>
          </p:spPr>
          <p:txBody>
            <a:bodyPr wrap="square" lIns="57143" tIns="0" rIns="57143" bIns="28571" rtlCol="0" anchor="ctr">
              <a:noAutofit/>
            </a:bodyPr>
            <a:lstStyle>
              <a:defPPr>
                <a:defRPr lang="en-US"/>
              </a:defPPr>
              <a:lvl1pPr algn="ctr" defTabSz="571500" fontAlgn="base">
                <a:spcBef>
                  <a:spcPct val="0"/>
                </a:spcBef>
                <a:spcAft>
                  <a:spcPct val="0"/>
                </a:spcAft>
                <a:defRPr sz="800" b="1" kern="0">
                  <a:solidFill>
                    <a:prstClr val="black"/>
                  </a:solidFill>
                  <a:latin typeface="Calibri" pitchFamily="34" charset="0"/>
                  <a:ea typeface="Tahoma" pitchFamily="34" charset="0"/>
                  <a:cs typeface="Calibri" pitchFamily="34" charset="0"/>
                </a:defRPr>
              </a:lvl1pPr>
            </a:lstStyle>
            <a:p>
              <a:pPr marL="0" marR="0" lvl="0" indent="0" algn="ctr" defTabSz="571500" eaLnBrk="1" fontAlgn="base" latinLnBrk="0" hangingPunct="1">
                <a:lnSpc>
                  <a:spcPct val="100000"/>
                </a:lnSpc>
                <a:spcBef>
                  <a:spcPct val="0"/>
                </a:spcBef>
                <a:spcAft>
                  <a:spcPct val="0"/>
                </a:spcAft>
                <a:buClrTx/>
                <a:buSzTx/>
                <a:buFontTx/>
                <a:buNone/>
                <a:tabLst/>
                <a:defRPr/>
              </a:pPr>
              <a:r>
                <a:rPr kumimoji="0" lang="en-US" i="0" u="none" strike="noStrike" kern="0" cap="none" spc="0" normalizeH="0" baseline="0" noProof="0" dirty="0">
                  <a:ln>
                    <a:noFill/>
                  </a:ln>
                  <a:solidFill>
                    <a:prstClr val="black"/>
                  </a:solidFill>
                  <a:effectLst/>
                  <a:uLnTx/>
                  <a:uFillTx/>
                </a:rPr>
                <a:t>Manufacturing</a:t>
              </a:r>
            </a:p>
          </p:txBody>
        </p:sp>
        <p:sp>
          <p:nvSpPr>
            <p:cNvPr id="169" name="TextBox 168">
              <a:extLst>
                <a:ext uri="{FF2B5EF4-FFF2-40B4-BE49-F238E27FC236}">
                  <a16:creationId xmlns:a16="http://schemas.microsoft.com/office/drawing/2014/main" id="{F779F0EE-2339-4849-8077-48247FD2C2A7}"/>
                </a:ext>
              </a:extLst>
            </p:cNvPr>
            <p:cNvSpPr txBox="1"/>
            <p:nvPr/>
          </p:nvSpPr>
          <p:spPr>
            <a:xfrm>
              <a:off x="3574804" y="505218"/>
              <a:ext cx="2092239" cy="276999"/>
            </a:xfrm>
            <a:prstGeom prst="rect">
              <a:avLst/>
            </a:prstGeom>
            <a:noFill/>
          </p:spPr>
          <p:txBody>
            <a:bodyPr wrap="none" rtlCol="0">
              <a:spAutoFit/>
            </a:bodyPr>
            <a:lstStyle/>
            <a:p>
              <a:pPr marL="0" marR="0" lvl="0" indent="0" defTabSz="1096732" eaLnBrk="1" fontAlgn="auto" latinLnBrk="0" hangingPunct="1">
                <a:lnSpc>
                  <a:spcPct val="100000"/>
                </a:lnSpc>
                <a:spcBef>
                  <a:spcPts val="0"/>
                </a:spcBef>
                <a:spcAft>
                  <a:spcPts val="0"/>
                </a:spcAft>
                <a:buClrTx/>
                <a:buSzTx/>
                <a:buFontTx/>
                <a:buNone/>
                <a:tabLst/>
                <a:defRPr/>
              </a:pPr>
              <a:r>
                <a:rPr kumimoji="0" lang="en-US" sz="1200" b="1" i="1" u="none" strike="noStrike" kern="0" cap="none" spc="0" normalizeH="0" baseline="0" noProof="0" dirty="0">
                  <a:ln>
                    <a:noFill/>
                  </a:ln>
                  <a:solidFill>
                    <a:srgbClr val="000000"/>
                  </a:solidFill>
                  <a:effectLst/>
                  <a:uLnTx/>
                  <a:uFillTx/>
                  <a:latin typeface="Calibri" panose="020F0502020204030204" pitchFamily="34" charset="0"/>
                  <a:ea typeface="ＭＳ Ｐゴシック" charset="-128"/>
                  <a:cs typeface="Calibri" panose="020F0502020204030204" pitchFamily="34" charset="0"/>
                </a:rPr>
                <a:t> Business Capabilities Domain</a:t>
              </a:r>
            </a:p>
          </p:txBody>
        </p:sp>
        <p:sp>
          <p:nvSpPr>
            <p:cNvPr id="218" name="TextBox 217">
              <a:extLst>
                <a:ext uri="{FF2B5EF4-FFF2-40B4-BE49-F238E27FC236}">
                  <a16:creationId xmlns:a16="http://schemas.microsoft.com/office/drawing/2014/main" id="{E18B386A-452F-E045-8375-A75F8CD11CCD}"/>
                </a:ext>
              </a:extLst>
            </p:cNvPr>
            <p:cNvSpPr txBox="1"/>
            <p:nvPr/>
          </p:nvSpPr>
          <p:spPr>
            <a:xfrm>
              <a:off x="6721251" y="813951"/>
              <a:ext cx="2208348" cy="274320"/>
            </a:xfrm>
            <a:prstGeom prst="round2SameRect">
              <a:avLst/>
            </a:prstGeom>
            <a:solidFill>
              <a:srgbClr val="0070C0"/>
            </a:solidFill>
            <a:ln w="12700" cap="flat" cmpd="sng" algn="ctr">
              <a:solidFill>
                <a:srgbClr val="0070C0"/>
              </a:solidFill>
              <a:prstDash val="solid"/>
              <a:miter lim="800000"/>
            </a:ln>
            <a:effectLst/>
          </p:spPr>
          <p:txBody>
            <a:bodyPr rtlCol="0" anchor="ctr"/>
            <a:lstStyle>
              <a:defPPr>
                <a:defRPr lang="en-US"/>
              </a:defPPr>
              <a:lvl1pPr algn="ctr">
                <a:defRPr sz="1200" b="1" kern="0">
                  <a:solidFill>
                    <a:srgbClr val="FFFFFF"/>
                  </a:solidFill>
                  <a:latin typeface="Calibri" panose="020F0502020204030204"/>
                </a:defRPr>
              </a:lvl1pPr>
            </a:lstStyle>
            <a:p>
              <a:pPr defTabSz="914400">
                <a:defRPr/>
              </a:pPr>
              <a:r>
                <a:rPr lang="en-US" sz="1000" dirty="0">
                  <a:latin typeface="Calibri" panose="020F0502020204030204" pitchFamily="34" charset="0"/>
                </a:rPr>
                <a:t>Corporate functions</a:t>
              </a:r>
            </a:p>
          </p:txBody>
        </p:sp>
        <p:sp>
          <p:nvSpPr>
            <p:cNvPr id="219" name="TextBox 218">
              <a:extLst>
                <a:ext uri="{FF2B5EF4-FFF2-40B4-BE49-F238E27FC236}">
                  <a16:creationId xmlns:a16="http://schemas.microsoft.com/office/drawing/2014/main" id="{8DAAF75A-4233-494E-AF38-56BC1A13B3C4}"/>
                </a:ext>
              </a:extLst>
            </p:cNvPr>
            <p:cNvSpPr txBox="1"/>
            <p:nvPr/>
          </p:nvSpPr>
          <p:spPr>
            <a:xfrm>
              <a:off x="7388316" y="1098475"/>
              <a:ext cx="722803" cy="380055"/>
            </a:xfrm>
            <a:prstGeom prst="rect">
              <a:avLst/>
            </a:prstGeom>
            <a:solidFill>
              <a:srgbClr val="E1EDF8"/>
            </a:solidFill>
            <a:ln w="3175">
              <a:solidFill>
                <a:schemeClr val="accent2">
                  <a:lumMod val="10000"/>
                  <a:lumOff val="90000"/>
                </a:schemeClr>
              </a:solidFill>
            </a:ln>
          </p:spPr>
          <p:txBody>
            <a:bodyPr wrap="square" lIns="57143" tIns="0" rIns="57143" bIns="28571" rtlCol="0" anchor="ctr">
              <a:noAutofit/>
            </a:bodyPr>
            <a:lstStyle>
              <a:defPPr>
                <a:defRPr lang="en-US"/>
              </a:defPPr>
              <a:lvl1pPr algn="ctr" defTabSz="571500" fontAlgn="base">
                <a:spcBef>
                  <a:spcPct val="0"/>
                </a:spcBef>
                <a:spcAft>
                  <a:spcPct val="0"/>
                </a:spcAft>
                <a:defRPr sz="800" b="1" kern="0">
                  <a:solidFill>
                    <a:prstClr val="black"/>
                  </a:solidFill>
                  <a:latin typeface="Calibri" pitchFamily="34" charset="0"/>
                  <a:ea typeface="Tahoma" pitchFamily="34" charset="0"/>
                  <a:cs typeface="Calibri" pitchFamily="34" charset="0"/>
                </a:defRPr>
              </a:lvl1pPr>
            </a:lstStyle>
            <a:p>
              <a:pPr marL="0" marR="0" lvl="0" indent="0" algn="ctr" defTabSz="571500" eaLnBrk="1" fontAlgn="base" latinLnBrk="0" hangingPunct="1">
                <a:lnSpc>
                  <a:spcPct val="100000"/>
                </a:lnSpc>
                <a:spcBef>
                  <a:spcPct val="0"/>
                </a:spcBef>
                <a:spcAft>
                  <a:spcPct val="0"/>
                </a:spcAft>
                <a:buClrTx/>
                <a:buSzTx/>
                <a:buFontTx/>
                <a:buNone/>
                <a:tabLst/>
                <a:defRPr/>
              </a:pPr>
              <a:r>
                <a:rPr kumimoji="0" lang="en-US" i="0" u="none" strike="noStrike" kern="0" cap="none" spc="0" normalizeH="0" baseline="0" noProof="0" dirty="0">
                  <a:ln>
                    <a:noFill/>
                  </a:ln>
                  <a:solidFill>
                    <a:prstClr val="black"/>
                  </a:solidFill>
                  <a:effectLst/>
                  <a:uLnTx/>
                  <a:uFillTx/>
                </a:rPr>
                <a:t>Procure materials &amp; services</a:t>
              </a:r>
            </a:p>
          </p:txBody>
        </p:sp>
        <p:sp>
          <p:nvSpPr>
            <p:cNvPr id="220" name="TextBox 219">
              <a:extLst>
                <a:ext uri="{FF2B5EF4-FFF2-40B4-BE49-F238E27FC236}">
                  <a16:creationId xmlns:a16="http://schemas.microsoft.com/office/drawing/2014/main" id="{E66401A8-E942-FD46-BE3A-013132F4971D}"/>
                </a:ext>
              </a:extLst>
            </p:cNvPr>
            <p:cNvSpPr txBox="1"/>
            <p:nvPr/>
          </p:nvSpPr>
          <p:spPr>
            <a:xfrm>
              <a:off x="6726320" y="1098475"/>
              <a:ext cx="624842" cy="383560"/>
            </a:xfrm>
            <a:prstGeom prst="rect">
              <a:avLst/>
            </a:prstGeom>
            <a:solidFill>
              <a:srgbClr val="E1EDF8"/>
            </a:solidFill>
            <a:ln w="3175">
              <a:solidFill>
                <a:schemeClr val="accent2">
                  <a:lumMod val="10000"/>
                  <a:lumOff val="90000"/>
                </a:schemeClr>
              </a:solidFill>
            </a:ln>
          </p:spPr>
          <p:txBody>
            <a:bodyPr wrap="square" lIns="57143" tIns="0" rIns="57143" bIns="28571" rtlCol="0" anchor="ctr">
              <a:noAutofit/>
            </a:bodyPr>
            <a:lstStyle>
              <a:defPPr>
                <a:defRPr lang="en-US"/>
              </a:defPPr>
              <a:lvl1pPr algn="ctr" defTabSz="571500" fontAlgn="base">
                <a:spcBef>
                  <a:spcPct val="0"/>
                </a:spcBef>
                <a:spcAft>
                  <a:spcPct val="0"/>
                </a:spcAft>
                <a:defRPr sz="800" b="1" kern="0">
                  <a:solidFill>
                    <a:prstClr val="black"/>
                  </a:solidFill>
                  <a:latin typeface="Calibri" pitchFamily="34" charset="0"/>
                  <a:ea typeface="Tahoma" pitchFamily="34" charset="0"/>
                  <a:cs typeface="Calibri" pitchFamily="34" charset="0"/>
                </a:defRPr>
              </a:lvl1pPr>
            </a:lstStyle>
            <a:p>
              <a:pPr marL="0" marR="0" lvl="0" indent="0" algn="ctr" defTabSz="571500" eaLnBrk="1" fontAlgn="base" latinLnBrk="0" hangingPunct="1">
                <a:lnSpc>
                  <a:spcPct val="100000"/>
                </a:lnSpc>
                <a:spcBef>
                  <a:spcPct val="0"/>
                </a:spcBef>
                <a:spcAft>
                  <a:spcPct val="0"/>
                </a:spcAft>
                <a:buClrTx/>
                <a:buSzTx/>
                <a:buFontTx/>
                <a:buNone/>
                <a:tabLst/>
                <a:defRPr/>
              </a:pPr>
              <a:r>
                <a:rPr kumimoji="0" lang="en-US" i="0" u="none" strike="noStrike" kern="0" cap="none" spc="0" normalizeH="0" baseline="0" noProof="0" dirty="0">
                  <a:ln>
                    <a:noFill/>
                  </a:ln>
                  <a:solidFill>
                    <a:prstClr val="black"/>
                  </a:solidFill>
                  <a:effectLst/>
                  <a:uLnTx/>
                  <a:uFillTx/>
                </a:rPr>
                <a:t>General Accounting</a:t>
              </a:r>
            </a:p>
          </p:txBody>
        </p:sp>
        <p:sp>
          <p:nvSpPr>
            <p:cNvPr id="221" name="TextBox 220">
              <a:extLst>
                <a:ext uri="{FF2B5EF4-FFF2-40B4-BE49-F238E27FC236}">
                  <a16:creationId xmlns:a16="http://schemas.microsoft.com/office/drawing/2014/main" id="{87889E2D-EDD2-1E49-8021-5DA87EBF8FD2}"/>
                </a:ext>
              </a:extLst>
            </p:cNvPr>
            <p:cNvSpPr txBox="1"/>
            <p:nvPr/>
          </p:nvSpPr>
          <p:spPr>
            <a:xfrm>
              <a:off x="8153203" y="1098475"/>
              <a:ext cx="776395" cy="811151"/>
            </a:xfrm>
            <a:prstGeom prst="rect">
              <a:avLst/>
            </a:prstGeom>
            <a:solidFill>
              <a:srgbClr val="E1EDF8"/>
            </a:solidFill>
            <a:ln w="3175">
              <a:solidFill>
                <a:schemeClr val="accent2">
                  <a:lumMod val="10000"/>
                  <a:lumOff val="90000"/>
                </a:schemeClr>
              </a:solidFill>
            </a:ln>
          </p:spPr>
          <p:txBody>
            <a:bodyPr wrap="square" lIns="57143" tIns="0" rIns="57143" bIns="28571" rtlCol="0" anchor="ctr">
              <a:noAutofit/>
            </a:bodyPr>
            <a:lstStyle/>
            <a:p>
              <a:pPr marL="0" marR="0" lvl="0" indent="0" algn="ctr" defTabSz="5715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prstClr val="black"/>
                  </a:solidFill>
                  <a:effectLst/>
                  <a:uLnTx/>
                  <a:uFillTx/>
                  <a:latin typeface="Calibri" panose="020F0502020204030204" pitchFamily="34" charset="0"/>
                  <a:ea typeface="Tahoma" pitchFamily="34" charset="0"/>
                  <a:cs typeface="Calibri" panose="020F0502020204030204" pitchFamily="34" charset="0"/>
                </a:rPr>
                <a:t>Sustainability</a:t>
              </a:r>
            </a:p>
          </p:txBody>
        </p:sp>
        <p:sp>
          <p:nvSpPr>
            <p:cNvPr id="222" name="TextBox 221">
              <a:extLst>
                <a:ext uri="{FF2B5EF4-FFF2-40B4-BE49-F238E27FC236}">
                  <a16:creationId xmlns:a16="http://schemas.microsoft.com/office/drawing/2014/main" id="{E9C5917E-3B0C-DB4D-9A43-3826A8D2F7BC}"/>
                </a:ext>
              </a:extLst>
            </p:cNvPr>
            <p:cNvSpPr txBox="1"/>
            <p:nvPr/>
          </p:nvSpPr>
          <p:spPr>
            <a:xfrm>
              <a:off x="7388317" y="1519312"/>
              <a:ext cx="722802" cy="385788"/>
            </a:xfrm>
            <a:prstGeom prst="rect">
              <a:avLst/>
            </a:prstGeom>
            <a:solidFill>
              <a:srgbClr val="E1EDF8"/>
            </a:solidFill>
            <a:ln w="3175">
              <a:solidFill>
                <a:schemeClr val="accent2">
                  <a:lumMod val="10000"/>
                  <a:lumOff val="90000"/>
                </a:schemeClr>
              </a:solidFill>
            </a:ln>
          </p:spPr>
          <p:txBody>
            <a:bodyPr wrap="square" lIns="57143" tIns="0" rIns="57143" bIns="28571" rtlCol="0" anchor="ctr">
              <a:noAutofit/>
            </a:bodyPr>
            <a:lstStyle>
              <a:defPPr>
                <a:defRPr lang="en-US"/>
              </a:defPPr>
              <a:lvl1pPr algn="ctr" defTabSz="571500" fontAlgn="base">
                <a:spcBef>
                  <a:spcPct val="0"/>
                </a:spcBef>
                <a:spcAft>
                  <a:spcPct val="0"/>
                </a:spcAft>
                <a:defRPr sz="800" b="1" kern="0">
                  <a:solidFill>
                    <a:prstClr val="black"/>
                  </a:solidFill>
                  <a:latin typeface="Calibri" pitchFamily="34" charset="0"/>
                  <a:ea typeface="Tahoma" pitchFamily="34" charset="0"/>
                  <a:cs typeface="Calibri" pitchFamily="34" charset="0"/>
                </a:defRPr>
              </a:lvl1pPr>
            </a:lstStyle>
            <a:p>
              <a:pPr marL="0" marR="0" lvl="0" indent="0" algn="ctr" defTabSz="571500" eaLnBrk="1" fontAlgn="base" latinLnBrk="0" hangingPunct="1">
                <a:lnSpc>
                  <a:spcPct val="100000"/>
                </a:lnSpc>
                <a:spcBef>
                  <a:spcPct val="0"/>
                </a:spcBef>
                <a:spcAft>
                  <a:spcPct val="0"/>
                </a:spcAft>
                <a:buClrTx/>
                <a:buSzTx/>
                <a:buFontTx/>
                <a:buNone/>
                <a:tabLst/>
                <a:defRPr/>
              </a:pPr>
              <a:r>
                <a:rPr kumimoji="0" lang="en-US" i="0" u="none" strike="noStrike" kern="0" cap="none" spc="0" normalizeH="0" baseline="0" noProof="0" dirty="0">
                  <a:ln>
                    <a:noFill/>
                  </a:ln>
                  <a:solidFill>
                    <a:prstClr val="black"/>
                  </a:solidFill>
                  <a:effectLst/>
                  <a:uLnTx/>
                  <a:uFillTx/>
                </a:rPr>
                <a:t>Human capital management</a:t>
              </a:r>
            </a:p>
          </p:txBody>
        </p:sp>
        <p:sp>
          <p:nvSpPr>
            <p:cNvPr id="223" name="TextBox 222">
              <a:extLst>
                <a:ext uri="{FF2B5EF4-FFF2-40B4-BE49-F238E27FC236}">
                  <a16:creationId xmlns:a16="http://schemas.microsoft.com/office/drawing/2014/main" id="{C29ACC16-7B98-EC48-A2BF-CBD86036005D}"/>
                </a:ext>
              </a:extLst>
            </p:cNvPr>
            <p:cNvSpPr txBox="1"/>
            <p:nvPr/>
          </p:nvSpPr>
          <p:spPr>
            <a:xfrm>
              <a:off x="6726320" y="1519312"/>
              <a:ext cx="624842" cy="385788"/>
            </a:xfrm>
            <a:prstGeom prst="rect">
              <a:avLst/>
            </a:prstGeom>
            <a:solidFill>
              <a:srgbClr val="E1EDF8"/>
            </a:solidFill>
            <a:ln w="3175">
              <a:solidFill>
                <a:schemeClr val="accent2">
                  <a:lumMod val="10000"/>
                  <a:lumOff val="90000"/>
                </a:schemeClr>
              </a:solidFill>
            </a:ln>
          </p:spPr>
          <p:txBody>
            <a:bodyPr wrap="square" lIns="57143" tIns="0" rIns="57143" bIns="28571" rtlCol="0" anchor="ctr">
              <a:noAutofit/>
            </a:bodyPr>
            <a:lstStyle>
              <a:defPPr>
                <a:defRPr lang="en-US"/>
              </a:defPPr>
              <a:lvl1pPr algn="ctr" defTabSz="571500" fontAlgn="base">
                <a:spcBef>
                  <a:spcPct val="0"/>
                </a:spcBef>
                <a:spcAft>
                  <a:spcPct val="0"/>
                </a:spcAft>
                <a:defRPr sz="800" b="1" kern="0">
                  <a:solidFill>
                    <a:prstClr val="black"/>
                  </a:solidFill>
                  <a:latin typeface="Calibri" pitchFamily="34" charset="0"/>
                  <a:ea typeface="Tahoma" pitchFamily="34" charset="0"/>
                  <a:cs typeface="Calibri" pitchFamily="34" charset="0"/>
                </a:defRPr>
              </a:lvl1pPr>
            </a:lstStyle>
            <a:p>
              <a:pPr marL="0" marR="0" lvl="0" indent="0" algn="ctr" defTabSz="571500" eaLnBrk="1" fontAlgn="base" latinLnBrk="0" hangingPunct="1">
                <a:lnSpc>
                  <a:spcPct val="100000"/>
                </a:lnSpc>
                <a:spcBef>
                  <a:spcPct val="0"/>
                </a:spcBef>
                <a:spcAft>
                  <a:spcPct val="0"/>
                </a:spcAft>
                <a:buClrTx/>
                <a:buSzTx/>
                <a:buFontTx/>
                <a:buNone/>
                <a:tabLst/>
                <a:defRPr/>
              </a:pPr>
              <a:r>
                <a:rPr kumimoji="0" lang="en-US" i="0" u="none" strike="noStrike" kern="0" cap="none" spc="0" normalizeH="0" baseline="0" noProof="0" dirty="0">
                  <a:ln>
                    <a:noFill/>
                  </a:ln>
                  <a:solidFill>
                    <a:prstClr val="black"/>
                  </a:solidFill>
                  <a:effectLst/>
                  <a:uLnTx/>
                  <a:uFillTx/>
                </a:rPr>
                <a:t>Tax &amp; Treasury</a:t>
              </a:r>
            </a:p>
          </p:txBody>
        </p:sp>
        <p:grpSp>
          <p:nvGrpSpPr>
            <p:cNvPr id="2" name="Group 1"/>
            <p:cNvGrpSpPr/>
            <p:nvPr/>
          </p:nvGrpSpPr>
          <p:grpSpPr>
            <a:xfrm>
              <a:off x="334768" y="2333113"/>
              <a:ext cx="8162916" cy="2411963"/>
              <a:chOff x="526932" y="2176039"/>
              <a:chExt cx="7970751" cy="2569037"/>
            </a:xfrm>
          </p:grpSpPr>
          <p:sp>
            <p:nvSpPr>
              <p:cNvPr id="170" name="Rectangle: Rounded Corners 87">
                <a:extLst>
                  <a:ext uri="{FF2B5EF4-FFF2-40B4-BE49-F238E27FC236}">
                    <a16:creationId xmlns:a16="http://schemas.microsoft.com/office/drawing/2014/main" id="{9A50FAC8-EDB3-1B49-9695-2356DF987A83}"/>
                  </a:ext>
                </a:extLst>
              </p:cNvPr>
              <p:cNvSpPr/>
              <p:nvPr/>
            </p:nvSpPr>
            <p:spPr>
              <a:xfrm>
                <a:off x="526932" y="2176039"/>
                <a:ext cx="7970748" cy="1352892"/>
              </a:xfrm>
              <a:prstGeom prst="roundRect">
                <a:avLst>
                  <a:gd name="adj" fmla="val 7200"/>
                </a:avLst>
              </a:prstGeom>
              <a:solidFill>
                <a:srgbClr val="00B050"/>
              </a:solidFill>
              <a:ln w="12700" cap="flat" cmpd="sng" algn="ctr">
                <a:solidFill>
                  <a:srgbClr val="4DAE5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solidFill>
                    <a:srgbClr val="FFFFFF"/>
                  </a:solidFill>
                  <a:effectLst/>
                  <a:uLnTx/>
                  <a:uFillTx/>
                  <a:latin typeface="Calibri" panose="020F0502020204030204" pitchFamily="34" charset="0"/>
                </a:endParaRPr>
              </a:p>
            </p:txBody>
          </p:sp>
          <p:sp>
            <p:nvSpPr>
              <p:cNvPr id="171" name="TextBox 170">
                <a:extLst>
                  <a:ext uri="{FF2B5EF4-FFF2-40B4-BE49-F238E27FC236}">
                    <a16:creationId xmlns:a16="http://schemas.microsoft.com/office/drawing/2014/main" id="{0ACA8A63-434D-514A-B6A5-AD9BCFBD4447}"/>
                  </a:ext>
                </a:extLst>
              </p:cNvPr>
              <p:cNvSpPr txBox="1"/>
              <p:nvPr/>
            </p:nvSpPr>
            <p:spPr>
              <a:xfrm>
                <a:off x="600206" y="2204731"/>
                <a:ext cx="1369286" cy="246221"/>
              </a:xfrm>
              <a:prstGeom prst="rect">
                <a:avLst/>
              </a:prstGeom>
              <a:noFill/>
            </p:spPr>
            <p:txBody>
              <a:bodyPr wrap="none" rtlCol="0">
                <a:spAutoFit/>
              </a:bodyPr>
              <a:lstStyle/>
              <a:p>
                <a:pPr marL="0" marR="0" lvl="0" indent="0" defTabSz="1096732" eaLnBrk="1" fontAlgn="auto" latinLnBrk="0" hangingPunct="1">
                  <a:lnSpc>
                    <a:spcPct val="100000"/>
                  </a:lnSpc>
                  <a:spcBef>
                    <a:spcPts val="0"/>
                  </a:spcBef>
                  <a:spcAft>
                    <a:spcPts val="0"/>
                  </a:spcAft>
                  <a:buClrTx/>
                  <a:buSzTx/>
                  <a:buFontTx/>
                  <a:buNone/>
                  <a:tabLst/>
                  <a:defRPr/>
                </a:pPr>
                <a:r>
                  <a:rPr kumimoji="0" lang="en-US" sz="1000" b="1" i="1" u="none" strike="noStrike" kern="0" cap="none" spc="0" normalizeH="0" baseline="0" noProof="0" dirty="0">
                    <a:ln>
                      <a:noFill/>
                    </a:ln>
                    <a:solidFill>
                      <a:schemeClr val="bg2"/>
                    </a:solidFill>
                    <a:effectLst/>
                    <a:uLnTx/>
                    <a:uFillTx/>
                    <a:latin typeface="Calibri" panose="020F0502020204030204" pitchFamily="34" charset="0"/>
                    <a:ea typeface="ＭＳ Ｐゴシック" charset="-128"/>
                    <a:cs typeface="Calibri" panose="020F0502020204030204" pitchFamily="34" charset="0"/>
                  </a:rPr>
                  <a:t> Application Platforms</a:t>
                </a:r>
              </a:p>
            </p:txBody>
          </p:sp>
          <p:sp>
            <p:nvSpPr>
              <p:cNvPr id="172" name="Rectangle: Rounded Corners 89">
                <a:extLst>
                  <a:ext uri="{FF2B5EF4-FFF2-40B4-BE49-F238E27FC236}">
                    <a16:creationId xmlns:a16="http://schemas.microsoft.com/office/drawing/2014/main" id="{2ACD1609-996A-2C4B-96F5-0CA39B7EE7CE}"/>
                  </a:ext>
                </a:extLst>
              </p:cNvPr>
              <p:cNvSpPr/>
              <p:nvPr/>
            </p:nvSpPr>
            <p:spPr>
              <a:xfrm>
                <a:off x="541449" y="3567394"/>
                <a:ext cx="7956234" cy="1177682"/>
              </a:xfrm>
              <a:prstGeom prst="roundRect">
                <a:avLst>
                  <a:gd name="adj" fmla="val 5052"/>
                </a:avLst>
              </a:prstGeom>
              <a:solidFill>
                <a:schemeClr val="bg1">
                  <a:lumMod val="85000"/>
                </a:schemeClr>
              </a:solidFill>
              <a:ln w="25400" cap="flat" cmpd="sng" algn="ctr">
                <a:solidFill>
                  <a:srgbClr val="EEF0F6"/>
                </a:solidFill>
                <a:prstDash val="solid"/>
              </a:ln>
              <a:effectLst/>
            </p:spPr>
            <p:txBody>
              <a:bodyPr rtlCol="0" anchor="ctr"/>
              <a:lstStyle/>
              <a:p>
                <a:pPr marL="0" marR="0" lvl="0" indent="0" algn="ctr" defTabSz="1096732"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173" name="TextBox 172">
                <a:extLst>
                  <a:ext uri="{FF2B5EF4-FFF2-40B4-BE49-F238E27FC236}">
                    <a16:creationId xmlns:a16="http://schemas.microsoft.com/office/drawing/2014/main" id="{27162B83-FAEE-0041-BA4C-1076562B9B2E}"/>
                  </a:ext>
                </a:extLst>
              </p:cNvPr>
              <p:cNvSpPr txBox="1"/>
              <p:nvPr/>
            </p:nvSpPr>
            <p:spPr>
              <a:xfrm>
                <a:off x="605331" y="3940791"/>
                <a:ext cx="955126" cy="458948"/>
              </a:xfrm>
              <a:prstGeom prst="rect">
                <a:avLst/>
              </a:prstGeom>
              <a:noFill/>
            </p:spPr>
            <p:txBody>
              <a:bodyPr wrap="none" rtlCol="0">
                <a:spAutoFit/>
              </a:bodyPr>
              <a:lstStyle/>
              <a:p>
                <a:pPr marL="0" marR="0" lvl="0" indent="0" defTabSz="1096732" eaLnBrk="1" fontAlgn="auto" latinLnBrk="0" hangingPunct="1">
                  <a:lnSpc>
                    <a:spcPct val="100000"/>
                  </a:lnSpc>
                  <a:spcBef>
                    <a:spcPts val="0"/>
                  </a:spcBef>
                  <a:spcAft>
                    <a:spcPts val="0"/>
                  </a:spcAft>
                  <a:buClrTx/>
                  <a:buSzTx/>
                  <a:buFontTx/>
                  <a:buNone/>
                  <a:tabLst/>
                  <a:defRPr/>
                </a:pPr>
                <a:r>
                  <a:rPr kumimoji="0" lang="en-US" sz="1050" b="1" i="1" u="none" strike="noStrike" kern="0" cap="none" spc="0" normalizeH="0" baseline="0" noProof="0" dirty="0">
                    <a:ln>
                      <a:noFill/>
                    </a:ln>
                    <a:solidFill>
                      <a:prstClr val="black"/>
                    </a:solidFill>
                    <a:effectLst/>
                    <a:uLnTx/>
                    <a:uFillTx/>
                    <a:latin typeface="Calibri" panose="020F0502020204030204" pitchFamily="34" charset="0"/>
                    <a:ea typeface="ＭＳ Ｐゴシック" charset="-128"/>
                    <a:cs typeface="Calibri" panose="020F0502020204030204" pitchFamily="34" charset="0"/>
                  </a:rPr>
                  <a:t>Reference </a:t>
                </a:r>
              </a:p>
              <a:p>
                <a:pPr marL="0" marR="0" lvl="0" indent="0" defTabSz="1096732" eaLnBrk="1" fontAlgn="auto" latinLnBrk="0" hangingPunct="1">
                  <a:lnSpc>
                    <a:spcPct val="100000"/>
                  </a:lnSpc>
                  <a:spcBef>
                    <a:spcPts val="0"/>
                  </a:spcBef>
                  <a:spcAft>
                    <a:spcPts val="0"/>
                  </a:spcAft>
                  <a:buClrTx/>
                  <a:buSzTx/>
                  <a:buFontTx/>
                  <a:buNone/>
                  <a:tabLst/>
                  <a:defRPr/>
                </a:pPr>
                <a:r>
                  <a:rPr kumimoji="0" lang="en-US" sz="1050" b="1" i="1" u="none" strike="noStrike" kern="0" cap="none" spc="0" normalizeH="0" baseline="0" noProof="0" dirty="0">
                    <a:ln>
                      <a:noFill/>
                    </a:ln>
                    <a:solidFill>
                      <a:prstClr val="black"/>
                    </a:solidFill>
                    <a:effectLst/>
                    <a:uLnTx/>
                    <a:uFillTx/>
                    <a:latin typeface="Calibri" panose="020F0502020204030204" pitchFamily="34" charset="0"/>
                    <a:ea typeface="ＭＳ Ｐゴシック" charset="-128"/>
                    <a:cs typeface="Calibri" panose="020F0502020204030204" pitchFamily="34" charset="0"/>
                  </a:rPr>
                  <a:t>Technologies </a:t>
                </a:r>
              </a:p>
            </p:txBody>
          </p:sp>
          <p:sp>
            <p:nvSpPr>
              <p:cNvPr id="174" name="TextBox 173">
                <a:extLst>
                  <a:ext uri="{FF2B5EF4-FFF2-40B4-BE49-F238E27FC236}">
                    <a16:creationId xmlns:a16="http://schemas.microsoft.com/office/drawing/2014/main" id="{F481029A-48D4-6140-8516-679702E4B738}"/>
                  </a:ext>
                </a:extLst>
              </p:cNvPr>
              <p:cNvSpPr txBox="1"/>
              <p:nvPr/>
            </p:nvSpPr>
            <p:spPr>
              <a:xfrm>
                <a:off x="3361122" y="2204731"/>
                <a:ext cx="1342034" cy="246221"/>
              </a:xfrm>
              <a:prstGeom prst="rect">
                <a:avLst/>
              </a:prstGeom>
              <a:noFill/>
            </p:spPr>
            <p:txBody>
              <a:bodyPr wrap="none" rtlCol="0">
                <a:spAutoFit/>
              </a:bodyPr>
              <a:lstStyle/>
              <a:p>
                <a:pPr marL="0" marR="0" lvl="0" indent="0" defTabSz="1096732" eaLnBrk="1" fontAlgn="auto" latinLnBrk="0" hangingPunct="1">
                  <a:lnSpc>
                    <a:spcPct val="100000"/>
                  </a:lnSpc>
                  <a:spcBef>
                    <a:spcPts val="0"/>
                  </a:spcBef>
                  <a:spcAft>
                    <a:spcPts val="0"/>
                  </a:spcAft>
                  <a:buClrTx/>
                  <a:buSzTx/>
                  <a:buFontTx/>
                  <a:buNone/>
                  <a:tabLst/>
                  <a:defRPr/>
                </a:pPr>
                <a:r>
                  <a:rPr kumimoji="0" lang="en-US" sz="1000" b="1" i="1" u="none" strike="noStrike" kern="0" cap="none" spc="0" normalizeH="0" baseline="0" noProof="0" dirty="0">
                    <a:ln>
                      <a:noFill/>
                    </a:ln>
                    <a:solidFill>
                      <a:schemeClr val="bg2"/>
                    </a:solidFill>
                    <a:effectLst/>
                    <a:uLnTx/>
                    <a:uFillTx/>
                    <a:latin typeface="Calibri" panose="020F0502020204030204" pitchFamily="34" charset="0"/>
                    <a:ea typeface="ＭＳ Ｐゴシック" charset="-128"/>
                    <a:cs typeface="Calibri" panose="020F0502020204030204" pitchFamily="34" charset="0"/>
                  </a:rPr>
                  <a:t>Technology Platforms</a:t>
                </a:r>
              </a:p>
            </p:txBody>
          </p:sp>
          <p:sp>
            <p:nvSpPr>
              <p:cNvPr id="175" name="Arrow: Up-Down 92">
                <a:extLst>
                  <a:ext uri="{FF2B5EF4-FFF2-40B4-BE49-F238E27FC236}">
                    <a16:creationId xmlns:a16="http://schemas.microsoft.com/office/drawing/2014/main" id="{3F469C3A-80F2-DC45-A13F-6A9DFA7A8B57}"/>
                  </a:ext>
                </a:extLst>
              </p:cNvPr>
              <p:cNvSpPr/>
              <p:nvPr/>
            </p:nvSpPr>
            <p:spPr>
              <a:xfrm>
                <a:off x="6474911" y="3453606"/>
                <a:ext cx="134851" cy="256515"/>
              </a:xfrm>
              <a:prstGeom prst="upDownArrow">
                <a:avLst/>
              </a:prstGeom>
              <a:solidFill>
                <a:sysClr val="window" lastClr="FFFFFF">
                  <a:lumMod val="85000"/>
                </a:sysClr>
              </a:solidFill>
              <a:ln w="25400" cap="flat" cmpd="sng" algn="ctr">
                <a:solidFill>
                  <a:srgbClr val="4F81BD">
                    <a:shade val="50000"/>
                  </a:srgbClr>
                </a:solidFill>
                <a:prstDash val="solid"/>
              </a:ln>
              <a:effectLst/>
            </p:spPr>
            <p:txBody>
              <a:bodyPr rtlCol="0" anchor="ctr"/>
              <a:lstStyle/>
              <a:p>
                <a:pPr marL="0" marR="0" lvl="0" indent="0" algn="ctr" defTabSz="1096732"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pitchFamily="34" charset="0"/>
                </a:endParaRPr>
              </a:p>
            </p:txBody>
          </p:sp>
          <p:sp>
            <p:nvSpPr>
              <p:cNvPr id="176" name="Arrow: Up-Down 93">
                <a:extLst>
                  <a:ext uri="{FF2B5EF4-FFF2-40B4-BE49-F238E27FC236}">
                    <a16:creationId xmlns:a16="http://schemas.microsoft.com/office/drawing/2014/main" id="{6951BC3A-6D51-4340-B386-DB1E8B1566B7}"/>
                  </a:ext>
                </a:extLst>
              </p:cNvPr>
              <p:cNvSpPr/>
              <p:nvPr/>
            </p:nvSpPr>
            <p:spPr>
              <a:xfrm>
                <a:off x="3732933" y="3453606"/>
                <a:ext cx="134851" cy="256515"/>
              </a:xfrm>
              <a:prstGeom prst="upDownArrow">
                <a:avLst/>
              </a:prstGeom>
              <a:solidFill>
                <a:sysClr val="window" lastClr="FFFFFF">
                  <a:lumMod val="85000"/>
                </a:sysClr>
              </a:solidFill>
              <a:ln w="25400" cap="flat" cmpd="sng" algn="ctr">
                <a:solidFill>
                  <a:srgbClr val="4F81BD">
                    <a:shade val="50000"/>
                  </a:srgbClr>
                </a:solidFill>
                <a:prstDash val="solid"/>
              </a:ln>
              <a:effectLst/>
            </p:spPr>
            <p:txBody>
              <a:bodyPr rtlCol="0" anchor="ctr"/>
              <a:lstStyle/>
              <a:p>
                <a:pPr marL="0" marR="0" lvl="0" indent="0" algn="ctr" defTabSz="1096732"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pitchFamily="34" charset="0"/>
                </a:endParaRPr>
              </a:p>
            </p:txBody>
          </p:sp>
          <p:sp>
            <p:nvSpPr>
              <p:cNvPr id="177" name="Rectangle: Rounded Corners 97">
                <a:extLst>
                  <a:ext uri="{FF2B5EF4-FFF2-40B4-BE49-F238E27FC236}">
                    <a16:creationId xmlns:a16="http://schemas.microsoft.com/office/drawing/2014/main" id="{822BF231-F69B-2548-83B4-E8D4130BADCA}"/>
                  </a:ext>
                </a:extLst>
              </p:cNvPr>
              <p:cNvSpPr/>
              <p:nvPr/>
            </p:nvSpPr>
            <p:spPr>
              <a:xfrm flipH="1">
                <a:off x="631349" y="2450416"/>
                <a:ext cx="2607127" cy="657902"/>
              </a:xfrm>
              <a:prstGeom prst="roundRect">
                <a:avLst/>
              </a:prstGeom>
              <a:solidFill>
                <a:srgbClr val="EEF0F6"/>
              </a:solidFill>
              <a:ln w="25400" cap="flat" cmpd="sng" algn="ctr">
                <a:solidFill>
                  <a:srgbClr val="EEF0F6"/>
                </a:solidFill>
                <a:prstDash val="solid"/>
              </a:ln>
              <a:effectLst/>
            </p:spPr>
            <p:txBody>
              <a:bodyPr rtlCol="0" anchor="ctr"/>
              <a:lstStyle/>
              <a:p>
                <a:pPr marL="0" marR="0" lvl="0" indent="0" algn="ctr" defTabSz="1096732" eaLnBrk="1" fontAlgn="auto" latinLnBrk="0" hangingPunct="1">
                  <a:lnSpc>
                    <a:spcPct val="100000"/>
                  </a:lnSpc>
                  <a:spcBef>
                    <a:spcPts val="0"/>
                  </a:spcBef>
                  <a:spcAft>
                    <a:spcPts val="0"/>
                  </a:spcAft>
                  <a:buClrTx/>
                  <a:buSzTx/>
                  <a:buFontTx/>
                  <a:buNone/>
                  <a:tabLst/>
                  <a:defRPr/>
                </a:pPr>
                <a:endParaRPr kumimoji="0" lang="en-US" sz="1600" b="0" i="1"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178" name="Freeform 1">
                <a:extLst>
                  <a:ext uri="{FF2B5EF4-FFF2-40B4-BE49-F238E27FC236}">
                    <a16:creationId xmlns:a16="http://schemas.microsoft.com/office/drawing/2014/main" id="{4DEFE48C-405F-A946-AD91-958CBB542470}"/>
                  </a:ext>
                </a:extLst>
              </p:cNvPr>
              <p:cNvSpPr>
                <a:spLocks noChangeArrowheads="1"/>
              </p:cNvSpPr>
              <p:nvPr/>
            </p:nvSpPr>
            <p:spPr bwMode="gray">
              <a:xfrm>
                <a:off x="660284" y="2492536"/>
                <a:ext cx="457677" cy="256515"/>
              </a:xfrm>
              <a:custGeom>
                <a:avLst/>
                <a:gdLst>
                  <a:gd name="T0" fmla="*/ 4102 w 27205"/>
                  <a:gd name="T1" fmla="*/ 13411 h 13597"/>
                  <a:gd name="T2" fmla="*/ 4102 w 27205"/>
                  <a:gd name="T3" fmla="*/ 13411 h 13597"/>
                  <a:gd name="T4" fmla="*/ 936 w 27205"/>
                  <a:gd name="T5" fmla="*/ 8941 h 13597"/>
                  <a:gd name="T6" fmla="*/ 5222 w 27205"/>
                  <a:gd name="T7" fmla="*/ 5775 h 13597"/>
                  <a:gd name="T8" fmla="*/ 6898 w 27205"/>
                  <a:gd name="T9" fmla="*/ 3540 h 13597"/>
                  <a:gd name="T10" fmla="*/ 9693 w 27205"/>
                  <a:gd name="T11" fmla="*/ 3540 h 13597"/>
                  <a:gd name="T12" fmla="*/ 16025 w 27205"/>
                  <a:gd name="T13" fmla="*/ 185 h 13597"/>
                  <a:gd name="T14" fmla="*/ 21803 w 27205"/>
                  <a:gd name="T15" fmla="*/ 4655 h 13597"/>
                  <a:gd name="T16" fmla="*/ 27204 w 27205"/>
                  <a:gd name="T17" fmla="*/ 9501 h 13597"/>
                  <a:gd name="T18" fmla="*/ 20681 w 27205"/>
                  <a:gd name="T19" fmla="*/ 13411 h 13597"/>
                  <a:gd name="T20" fmla="*/ 4102 w 27205"/>
                  <a:gd name="T21" fmla="*/ 13411 h 13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205" h="13597">
                    <a:moveTo>
                      <a:pt x="4102" y="13411"/>
                    </a:moveTo>
                    <a:lnTo>
                      <a:pt x="4102" y="13411"/>
                    </a:lnTo>
                    <a:cubicBezTo>
                      <a:pt x="4102" y="13411"/>
                      <a:pt x="0" y="12296"/>
                      <a:pt x="936" y="8941"/>
                    </a:cubicBezTo>
                    <a:cubicBezTo>
                      <a:pt x="1681" y="5590"/>
                      <a:pt x="5222" y="5775"/>
                      <a:pt x="5222" y="5775"/>
                    </a:cubicBezTo>
                    <a:cubicBezTo>
                      <a:pt x="5222" y="5775"/>
                      <a:pt x="5407" y="4285"/>
                      <a:pt x="6898" y="3540"/>
                    </a:cubicBezTo>
                    <a:cubicBezTo>
                      <a:pt x="8203" y="2796"/>
                      <a:pt x="9693" y="3540"/>
                      <a:pt x="9693" y="3540"/>
                    </a:cubicBezTo>
                    <a:cubicBezTo>
                      <a:pt x="9693" y="3540"/>
                      <a:pt x="10993" y="0"/>
                      <a:pt x="16025" y="185"/>
                    </a:cubicBezTo>
                    <a:cubicBezTo>
                      <a:pt x="20497" y="375"/>
                      <a:pt x="21803" y="4655"/>
                      <a:pt x="21803" y="4655"/>
                    </a:cubicBezTo>
                    <a:cubicBezTo>
                      <a:pt x="21803" y="4655"/>
                      <a:pt x="27019" y="3910"/>
                      <a:pt x="27204" y="9501"/>
                    </a:cubicBezTo>
                    <a:cubicBezTo>
                      <a:pt x="27204" y="13596"/>
                      <a:pt x="20681" y="13411"/>
                      <a:pt x="20681" y="13411"/>
                    </a:cubicBezTo>
                    <a:cubicBezTo>
                      <a:pt x="20681" y="13411"/>
                      <a:pt x="6337" y="13411"/>
                      <a:pt x="4102" y="13411"/>
                    </a:cubicBezTo>
                  </a:path>
                </a:pathLst>
              </a:custGeom>
              <a:solidFill>
                <a:sysClr val="window" lastClr="FFFFFF">
                  <a:lumMod val="85000"/>
                </a:sysClr>
              </a:solidFill>
              <a:ln w="19050" cap="flat">
                <a:solidFill>
                  <a:srgbClr val="C00000"/>
                </a:solidFill>
                <a:round/>
                <a:headEnd/>
                <a:tailEnd/>
              </a:ln>
              <a:effectLst/>
            </p:spPr>
            <p:txBody>
              <a:bodyPr wrap="none" lIns="91436" tIns="45719" rIns="91436" bIns="45719" anchor="ctr"/>
              <a:lstStyle/>
              <a:p>
                <a:pPr marL="0" marR="0" lvl="0" indent="0" algn="ctr" defTabSz="1096732" eaLnBrk="1" fontAlgn="auto" latinLnBrk="0" hangingPunct="1">
                  <a:lnSpc>
                    <a:spcPct val="100000"/>
                  </a:lnSpc>
                  <a:spcBef>
                    <a:spcPts val="0"/>
                  </a:spcBef>
                  <a:spcAft>
                    <a:spcPts val="0"/>
                  </a:spcAft>
                  <a:buClrTx/>
                  <a:buSzTx/>
                  <a:buFontTx/>
                  <a:buNone/>
                  <a:tabLst/>
                  <a:defRPr/>
                </a:pPr>
                <a:r>
                  <a:rPr kumimoji="0" lang="en-US" sz="600" b="1" i="1" u="none" strike="noStrike" kern="0" cap="none" spc="0" normalizeH="0" baseline="0" noProof="0" dirty="0">
                    <a:ln>
                      <a:noFill/>
                    </a:ln>
                    <a:solidFill>
                      <a:srgbClr val="5F5F5F"/>
                    </a:solidFill>
                    <a:effectLst/>
                    <a:uLnTx/>
                    <a:uFillTx/>
                    <a:latin typeface="Calibri" panose="020F0502020204030204" pitchFamily="34" charset="0"/>
                    <a:ea typeface="ＭＳ Ｐゴシック" charset="-128"/>
                    <a:cs typeface="Calibri" panose="020F0502020204030204" pitchFamily="34" charset="0"/>
                  </a:rPr>
                  <a:t>SaaS</a:t>
                </a:r>
              </a:p>
            </p:txBody>
          </p:sp>
          <p:sp>
            <p:nvSpPr>
              <p:cNvPr id="179" name="Rectangle 178">
                <a:extLst>
                  <a:ext uri="{FF2B5EF4-FFF2-40B4-BE49-F238E27FC236}">
                    <a16:creationId xmlns:a16="http://schemas.microsoft.com/office/drawing/2014/main" id="{6435874E-4BEA-B848-90E0-6CCC644D97CC}"/>
                  </a:ext>
                </a:extLst>
              </p:cNvPr>
              <p:cNvSpPr/>
              <p:nvPr/>
            </p:nvSpPr>
            <p:spPr>
              <a:xfrm>
                <a:off x="1260656" y="2522632"/>
                <a:ext cx="518241" cy="230956"/>
              </a:xfrm>
              <a:prstGeom prst="rect">
                <a:avLst/>
              </a:prstGeom>
              <a:solidFill>
                <a:srgbClr val="FFFFFF"/>
              </a:solidFill>
              <a:ln w="9525"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1096732" eaLnBrk="1" fontAlgn="auto" latinLnBrk="0" hangingPunct="1">
                  <a:lnSpc>
                    <a:spcPct val="100000"/>
                  </a:lnSpc>
                  <a:spcBef>
                    <a:spcPts val="0"/>
                  </a:spcBef>
                  <a:spcAft>
                    <a:spcPts val="0"/>
                  </a:spcAft>
                  <a:buClrTx/>
                  <a:buSzTx/>
                  <a:buFontTx/>
                  <a:buNone/>
                  <a:tabLst/>
                  <a:defRPr/>
                </a:pPr>
                <a:r>
                  <a:rPr kumimoji="0" lang="en-US" sz="800" b="0" i="1"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ERP</a:t>
                </a:r>
                <a:endParaRPr kumimoji="0" lang="en-US" sz="300" b="0" i="1"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180" name="Rectangle 179">
                <a:extLst>
                  <a:ext uri="{FF2B5EF4-FFF2-40B4-BE49-F238E27FC236}">
                    <a16:creationId xmlns:a16="http://schemas.microsoft.com/office/drawing/2014/main" id="{69136212-4C59-E546-9D5B-9FC1D4051EDC}"/>
                  </a:ext>
                </a:extLst>
              </p:cNvPr>
              <p:cNvSpPr/>
              <p:nvPr/>
            </p:nvSpPr>
            <p:spPr>
              <a:xfrm>
                <a:off x="1260656" y="2801307"/>
                <a:ext cx="518241" cy="231232"/>
              </a:xfrm>
              <a:prstGeom prst="rect">
                <a:avLst/>
              </a:prstGeom>
              <a:solidFill>
                <a:srgbClr val="FFFFFF"/>
              </a:solidFill>
              <a:ln w="9525"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1096732" eaLnBrk="1" fontAlgn="auto" latinLnBrk="0" hangingPunct="1">
                  <a:lnSpc>
                    <a:spcPct val="100000"/>
                  </a:lnSpc>
                  <a:spcBef>
                    <a:spcPts val="0"/>
                  </a:spcBef>
                  <a:spcAft>
                    <a:spcPts val="0"/>
                  </a:spcAft>
                  <a:buClrTx/>
                  <a:buSzTx/>
                  <a:buFontTx/>
                  <a:buNone/>
                  <a:tabLst/>
                  <a:defRPr/>
                </a:pPr>
                <a:r>
                  <a:rPr kumimoji="0" lang="en-US" sz="800" b="0" i="1"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HCM</a:t>
                </a:r>
                <a:endParaRPr kumimoji="0" lang="en-US" sz="300" b="0" i="1"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181" name="Rectangle 180">
                <a:extLst>
                  <a:ext uri="{FF2B5EF4-FFF2-40B4-BE49-F238E27FC236}">
                    <a16:creationId xmlns:a16="http://schemas.microsoft.com/office/drawing/2014/main" id="{124B64D5-033A-914D-8641-86C49E88AC15}"/>
                  </a:ext>
                </a:extLst>
              </p:cNvPr>
              <p:cNvSpPr/>
              <p:nvPr/>
            </p:nvSpPr>
            <p:spPr>
              <a:xfrm>
                <a:off x="1838701" y="2522632"/>
                <a:ext cx="535136" cy="229316"/>
              </a:xfrm>
              <a:prstGeom prst="rect">
                <a:avLst/>
              </a:prstGeom>
              <a:solidFill>
                <a:srgbClr val="FFFFFF"/>
              </a:solidFill>
              <a:ln w="9525"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1096732" eaLnBrk="1" fontAlgn="auto" latinLnBrk="0" hangingPunct="1">
                  <a:lnSpc>
                    <a:spcPct val="100000"/>
                  </a:lnSpc>
                  <a:spcBef>
                    <a:spcPts val="0"/>
                  </a:spcBef>
                  <a:spcAft>
                    <a:spcPts val="0"/>
                  </a:spcAft>
                  <a:buClrTx/>
                  <a:buSzTx/>
                  <a:buFontTx/>
                  <a:buNone/>
                  <a:tabLst/>
                  <a:defRPr/>
                </a:pPr>
                <a:r>
                  <a:rPr kumimoji="0" lang="en-US" sz="800" b="0" i="1"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SCM</a:t>
                </a:r>
                <a:endParaRPr kumimoji="0" lang="en-US" sz="300" b="0" i="1"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182" name="Rectangle 181">
                <a:extLst>
                  <a:ext uri="{FF2B5EF4-FFF2-40B4-BE49-F238E27FC236}">
                    <a16:creationId xmlns:a16="http://schemas.microsoft.com/office/drawing/2014/main" id="{D183C7F7-3840-9B46-A77C-249D02A63248}"/>
                  </a:ext>
                </a:extLst>
              </p:cNvPr>
              <p:cNvSpPr/>
              <p:nvPr/>
            </p:nvSpPr>
            <p:spPr>
              <a:xfrm>
                <a:off x="2441121" y="2522632"/>
                <a:ext cx="586952" cy="229316"/>
              </a:xfrm>
              <a:prstGeom prst="rect">
                <a:avLst/>
              </a:prstGeom>
              <a:solidFill>
                <a:srgbClr val="FFFFFF"/>
              </a:solidFill>
              <a:ln w="9525" cap="flat" cmpd="sng" algn="ctr">
                <a:solidFill>
                  <a:srgbClr val="FFFFFF"/>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96732" eaLnBrk="1" fontAlgn="auto" latinLnBrk="0" hangingPunct="1">
                  <a:lnSpc>
                    <a:spcPct val="100000"/>
                  </a:lnSpc>
                  <a:spcBef>
                    <a:spcPts val="0"/>
                  </a:spcBef>
                  <a:spcAft>
                    <a:spcPts val="0"/>
                  </a:spcAft>
                  <a:buClrTx/>
                  <a:buSzTx/>
                  <a:buFontTx/>
                  <a:buNone/>
                  <a:tabLst/>
                  <a:defRPr/>
                </a:pPr>
                <a:r>
                  <a:rPr kumimoji="0" lang="en-US" sz="800" b="0" i="1"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MDM</a:t>
                </a:r>
              </a:p>
            </p:txBody>
          </p:sp>
          <p:sp>
            <p:nvSpPr>
              <p:cNvPr id="183" name="Rectangle 182">
                <a:extLst>
                  <a:ext uri="{FF2B5EF4-FFF2-40B4-BE49-F238E27FC236}">
                    <a16:creationId xmlns:a16="http://schemas.microsoft.com/office/drawing/2014/main" id="{0C365B62-3973-F840-8D6F-3E0D8A08B802}"/>
                  </a:ext>
                </a:extLst>
              </p:cNvPr>
              <p:cNvSpPr/>
              <p:nvPr/>
            </p:nvSpPr>
            <p:spPr>
              <a:xfrm>
                <a:off x="2439354" y="2798990"/>
                <a:ext cx="588719" cy="233548"/>
              </a:xfrm>
              <a:prstGeom prst="rect">
                <a:avLst/>
              </a:prstGeom>
              <a:solidFill>
                <a:srgbClr val="FFFFFF"/>
              </a:solidFill>
              <a:ln w="9525" cap="flat" cmpd="sng" algn="ctr">
                <a:solidFill>
                  <a:srgbClr val="FFFFFF"/>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96732" eaLnBrk="1" fontAlgn="auto" latinLnBrk="0" hangingPunct="1">
                  <a:lnSpc>
                    <a:spcPct val="100000"/>
                  </a:lnSpc>
                  <a:spcBef>
                    <a:spcPts val="0"/>
                  </a:spcBef>
                  <a:spcAft>
                    <a:spcPts val="0"/>
                  </a:spcAft>
                  <a:buClrTx/>
                  <a:buSzTx/>
                  <a:buFontTx/>
                  <a:buNone/>
                  <a:tabLst/>
                  <a:defRPr/>
                </a:pPr>
                <a:r>
                  <a:rPr kumimoji="0" lang="en-US" sz="800" b="0" i="1"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PLM</a:t>
                </a:r>
              </a:p>
            </p:txBody>
          </p:sp>
          <p:sp>
            <p:nvSpPr>
              <p:cNvPr id="184" name="Rectangle 183">
                <a:extLst>
                  <a:ext uri="{FF2B5EF4-FFF2-40B4-BE49-F238E27FC236}">
                    <a16:creationId xmlns:a16="http://schemas.microsoft.com/office/drawing/2014/main" id="{C8E76596-FF1A-894B-9069-6994A3267D3D}"/>
                  </a:ext>
                </a:extLst>
              </p:cNvPr>
              <p:cNvSpPr/>
              <p:nvPr/>
            </p:nvSpPr>
            <p:spPr>
              <a:xfrm>
                <a:off x="1847922" y="2798990"/>
                <a:ext cx="535136" cy="233549"/>
              </a:xfrm>
              <a:prstGeom prst="rect">
                <a:avLst/>
              </a:prstGeom>
              <a:solidFill>
                <a:srgbClr val="FFFFFF"/>
              </a:solidFill>
              <a:ln w="9525"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1096732" eaLnBrk="1" fontAlgn="auto" latinLnBrk="0" hangingPunct="1">
                  <a:lnSpc>
                    <a:spcPct val="100000"/>
                  </a:lnSpc>
                  <a:spcBef>
                    <a:spcPts val="0"/>
                  </a:spcBef>
                  <a:spcAft>
                    <a:spcPts val="0"/>
                  </a:spcAft>
                  <a:buClrTx/>
                  <a:buSzTx/>
                  <a:buFontTx/>
                  <a:buNone/>
                  <a:tabLst/>
                  <a:defRPr/>
                </a:pPr>
                <a:r>
                  <a:rPr kumimoji="0" lang="en-US" sz="800" b="0" i="1"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CRM</a:t>
                </a:r>
                <a:endParaRPr kumimoji="0" lang="en-US" sz="300" b="0" i="1"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185" name="Rectangle: Rounded Corners 105">
                <a:extLst>
                  <a:ext uri="{FF2B5EF4-FFF2-40B4-BE49-F238E27FC236}">
                    <a16:creationId xmlns:a16="http://schemas.microsoft.com/office/drawing/2014/main" id="{328DF12E-5F8C-9A42-9AA9-BA7089CD4788}"/>
                  </a:ext>
                </a:extLst>
              </p:cNvPr>
              <p:cNvSpPr/>
              <p:nvPr/>
            </p:nvSpPr>
            <p:spPr>
              <a:xfrm flipH="1">
                <a:off x="3373327" y="2431248"/>
                <a:ext cx="2966733" cy="988410"/>
              </a:xfrm>
              <a:prstGeom prst="roundRect">
                <a:avLst/>
              </a:prstGeom>
              <a:solidFill>
                <a:srgbClr val="EEF0F6"/>
              </a:solidFill>
              <a:ln w="25400" cap="flat" cmpd="sng" algn="ctr">
                <a:solidFill>
                  <a:srgbClr val="EEF0F6"/>
                </a:solidFill>
                <a:prstDash val="solid"/>
              </a:ln>
              <a:effectLst/>
            </p:spPr>
            <p:txBody>
              <a:bodyPr rtlCol="0" anchor="ctr"/>
              <a:lstStyle/>
              <a:p>
                <a:pPr marL="0" marR="0" lvl="0" indent="0" algn="ctr" defTabSz="1096732" eaLnBrk="1" fontAlgn="auto" latinLnBrk="0" hangingPunct="1">
                  <a:lnSpc>
                    <a:spcPct val="100000"/>
                  </a:lnSpc>
                  <a:spcBef>
                    <a:spcPts val="0"/>
                  </a:spcBef>
                  <a:spcAft>
                    <a:spcPts val="0"/>
                  </a:spcAft>
                  <a:buClrTx/>
                  <a:buSzTx/>
                  <a:buFontTx/>
                  <a:buNone/>
                  <a:tabLst/>
                  <a:defRPr/>
                </a:pPr>
                <a:endParaRPr kumimoji="0" lang="en-US" sz="1400" b="0" i="1" u="none" strike="noStrike" kern="0" cap="none" spc="0" normalizeH="0" baseline="0" noProof="0">
                  <a:ln>
                    <a:noFill/>
                  </a:ln>
                  <a:solidFill>
                    <a:prstClr val="white"/>
                  </a:solidFill>
                  <a:effectLst/>
                  <a:uLnTx/>
                  <a:uFillTx/>
                  <a:latin typeface="Calibri" panose="020F0502020204030204" pitchFamily="34" charset="0"/>
                  <a:cs typeface="Calibri" panose="020F0502020204030204" pitchFamily="34" charset="0"/>
                </a:endParaRPr>
              </a:p>
            </p:txBody>
          </p:sp>
          <p:sp>
            <p:nvSpPr>
              <p:cNvPr id="186" name="Freeform 1">
                <a:extLst>
                  <a:ext uri="{FF2B5EF4-FFF2-40B4-BE49-F238E27FC236}">
                    <a16:creationId xmlns:a16="http://schemas.microsoft.com/office/drawing/2014/main" id="{A293307C-71CD-C04E-9255-5B8ED9428977}"/>
                  </a:ext>
                </a:extLst>
              </p:cNvPr>
              <p:cNvSpPr>
                <a:spLocks noChangeArrowheads="1"/>
              </p:cNvSpPr>
              <p:nvPr/>
            </p:nvSpPr>
            <p:spPr bwMode="gray">
              <a:xfrm>
                <a:off x="3402825" y="2467724"/>
                <a:ext cx="441829" cy="256516"/>
              </a:xfrm>
              <a:custGeom>
                <a:avLst/>
                <a:gdLst>
                  <a:gd name="T0" fmla="*/ 4102 w 27205"/>
                  <a:gd name="T1" fmla="*/ 13411 h 13597"/>
                  <a:gd name="T2" fmla="*/ 4102 w 27205"/>
                  <a:gd name="T3" fmla="*/ 13411 h 13597"/>
                  <a:gd name="T4" fmla="*/ 936 w 27205"/>
                  <a:gd name="T5" fmla="*/ 8941 h 13597"/>
                  <a:gd name="T6" fmla="*/ 5222 w 27205"/>
                  <a:gd name="T7" fmla="*/ 5775 h 13597"/>
                  <a:gd name="T8" fmla="*/ 6898 w 27205"/>
                  <a:gd name="T9" fmla="*/ 3540 h 13597"/>
                  <a:gd name="T10" fmla="*/ 9693 w 27205"/>
                  <a:gd name="T11" fmla="*/ 3540 h 13597"/>
                  <a:gd name="T12" fmla="*/ 16025 w 27205"/>
                  <a:gd name="T13" fmla="*/ 185 h 13597"/>
                  <a:gd name="T14" fmla="*/ 21803 w 27205"/>
                  <a:gd name="T15" fmla="*/ 4655 h 13597"/>
                  <a:gd name="T16" fmla="*/ 27204 w 27205"/>
                  <a:gd name="T17" fmla="*/ 9501 h 13597"/>
                  <a:gd name="T18" fmla="*/ 20681 w 27205"/>
                  <a:gd name="T19" fmla="*/ 13411 h 13597"/>
                  <a:gd name="T20" fmla="*/ 4102 w 27205"/>
                  <a:gd name="T21" fmla="*/ 13411 h 13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205" h="13597">
                    <a:moveTo>
                      <a:pt x="4102" y="13411"/>
                    </a:moveTo>
                    <a:lnTo>
                      <a:pt x="4102" y="13411"/>
                    </a:lnTo>
                    <a:cubicBezTo>
                      <a:pt x="4102" y="13411"/>
                      <a:pt x="0" y="12296"/>
                      <a:pt x="936" y="8941"/>
                    </a:cubicBezTo>
                    <a:cubicBezTo>
                      <a:pt x="1681" y="5590"/>
                      <a:pt x="5222" y="5775"/>
                      <a:pt x="5222" y="5775"/>
                    </a:cubicBezTo>
                    <a:cubicBezTo>
                      <a:pt x="5222" y="5775"/>
                      <a:pt x="5407" y="4285"/>
                      <a:pt x="6898" y="3540"/>
                    </a:cubicBezTo>
                    <a:cubicBezTo>
                      <a:pt x="8203" y="2796"/>
                      <a:pt x="9693" y="3540"/>
                      <a:pt x="9693" y="3540"/>
                    </a:cubicBezTo>
                    <a:cubicBezTo>
                      <a:pt x="9693" y="3540"/>
                      <a:pt x="10993" y="0"/>
                      <a:pt x="16025" y="185"/>
                    </a:cubicBezTo>
                    <a:cubicBezTo>
                      <a:pt x="20497" y="375"/>
                      <a:pt x="21803" y="4655"/>
                      <a:pt x="21803" y="4655"/>
                    </a:cubicBezTo>
                    <a:cubicBezTo>
                      <a:pt x="21803" y="4655"/>
                      <a:pt x="27019" y="3910"/>
                      <a:pt x="27204" y="9501"/>
                    </a:cubicBezTo>
                    <a:cubicBezTo>
                      <a:pt x="27204" y="13596"/>
                      <a:pt x="20681" y="13411"/>
                      <a:pt x="20681" y="13411"/>
                    </a:cubicBezTo>
                    <a:cubicBezTo>
                      <a:pt x="20681" y="13411"/>
                      <a:pt x="6337" y="13411"/>
                      <a:pt x="4102" y="13411"/>
                    </a:cubicBezTo>
                  </a:path>
                </a:pathLst>
              </a:custGeom>
              <a:solidFill>
                <a:sysClr val="window" lastClr="FFFFFF">
                  <a:lumMod val="85000"/>
                </a:sysClr>
              </a:solidFill>
              <a:ln w="19050" cap="flat">
                <a:solidFill>
                  <a:srgbClr val="C00000"/>
                </a:solidFill>
                <a:round/>
                <a:headEnd/>
                <a:tailEnd/>
              </a:ln>
              <a:effectLst/>
            </p:spPr>
            <p:txBody>
              <a:bodyPr wrap="none" lIns="91436" tIns="45719" rIns="91436" bIns="45719" anchor="ctr"/>
              <a:lstStyle/>
              <a:p>
                <a:pPr marL="0" marR="0" lvl="0" indent="0" algn="ctr" defTabSz="1096732" eaLnBrk="1" fontAlgn="auto" latinLnBrk="0" hangingPunct="1">
                  <a:lnSpc>
                    <a:spcPct val="100000"/>
                  </a:lnSpc>
                  <a:spcBef>
                    <a:spcPts val="0"/>
                  </a:spcBef>
                  <a:spcAft>
                    <a:spcPts val="0"/>
                  </a:spcAft>
                  <a:buClrTx/>
                  <a:buSzTx/>
                  <a:buFontTx/>
                  <a:buNone/>
                  <a:tabLst/>
                  <a:defRPr/>
                </a:pPr>
                <a:r>
                  <a:rPr kumimoji="0" lang="en-US" sz="600" b="1" i="1" u="none" strike="noStrike" kern="0" cap="none" spc="0" normalizeH="0" baseline="0" noProof="0" dirty="0">
                    <a:ln>
                      <a:noFill/>
                    </a:ln>
                    <a:solidFill>
                      <a:srgbClr val="5F5F5F"/>
                    </a:solidFill>
                    <a:effectLst/>
                    <a:uLnTx/>
                    <a:uFillTx/>
                    <a:latin typeface="Calibri" panose="020F0502020204030204" pitchFamily="34" charset="0"/>
                    <a:ea typeface="ＭＳ Ｐゴシック" charset="-128"/>
                    <a:cs typeface="Calibri" panose="020F0502020204030204" pitchFamily="34" charset="0"/>
                  </a:rPr>
                  <a:t>PaaS</a:t>
                </a:r>
                <a:endParaRPr kumimoji="0" lang="en-US" sz="1050" b="1" i="1" u="none" strike="noStrike" kern="0" cap="none" spc="0" normalizeH="0" baseline="0" noProof="0" dirty="0">
                  <a:ln>
                    <a:noFill/>
                  </a:ln>
                  <a:solidFill>
                    <a:srgbClr val="5F5F5F"/>
                  </a:solidFill>
                  <a:effectLst/>
                  <a:uLnTx/>
                  <a:uFillTx/>
                  <a:latin typeface="Calibri" panose="020F0502020204030204" pitchFamily="34" charset="0"/>
                  <a:ea typeface="ＭＳ Ｐゴシック" charset="-128"/>
                  <a:cs typeface="Calibri" panose="020F0502020204030204" pitchFamily="34" charset="0"/>
                </a:endParaRPr>
              </a:p>
            </p:txBody>
          </p:sp>
          <p:grpSp>
            <p:nvGrpSpPr>
              <p:cNvPr id="187" name="Group 186">
                <a:extLst>
                  <a:ext uri="{FF2B5EF4-FFF2-40B4-BE49-F238E27FC236}">
                    <a16:creationId xmlns:a16="http://schemas.microsoft.com/office/drawing/2014/main" id="{BAFC04D4-D13A-9046-8FB2-866F5670EB7E}"/>
                  </a:ext>
                </a:extLst>
              </p:cNvPr>
              <p:cNvGrpSpPr/>
              <p:nvPr/>
            </p:nvGrpSpPr>
            <p:grpSpPr>
              <a:xfrm>
                <a:off x="3890521" y="2573206"/>
                <a:ext cx="2273441" cy="514873"/>
                <a:chOff x="7295222" y="4372350"/>
                <a:chExt cx="3955364" cy="833981"/>
              </a:xfrm>
              <a:solidFill>
                <a:srgbClr val="FFFFFF"/>
              </a:solidFill>
            </p:grpSpPr>
            <p:sp>
              <p:nvSpPr>
                <p:cNvPr id="236" name="Rectangle 235">
                  <a:extLst>
                    <a:ext uri="{FF2B5EF4-FFF2-40B4-BE49-F238E27FC236}">
                      <a16:creationId xmlns:a16="http://schemas.microsoft.com/office/drawing/2014/main" id="{0DA64C85-EA48-6746-B075-4460B65C34F9}"/>
                    </a:ext>
                  </a:extLst>
                </p:cNvPr>
                <p:cNvSpPr/>
                <p:nvPr/>
              </p:nvSpPr>
              <p:spPr>
                <a:xfrm>
                  <a:off x="7295222" y="4372350"/>
                  <a:ext cx="881129" cy="388901"/>
                </a:xfrm>
                <a:prstGeom prst="rect">
                  <a:avLst/>
                </a:prstGeom>
                <a:grpFill/>
                <a:ln w="9525" cap="flat" cmpd="sng" algn="ctr">
                  <a:solidFill>
                    <a:srgbClr val="FFFFFF"/>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96732" eaLnBrk="1" fontAlgn="auto" latinLnBrk="0" hangingPunct="1">
                    <a:lnSpc>
                      <a:spcPct val="100000"/>
                    </a:lnSpc>
                    <a:spcBef>
                      <a:spcPts val="0"/>
                    </a:spcBef>
                    <a:spcAft>
                      <a:spcPts val="0"/>
                    </a:spcAft>
                    <a:buClrTx/>
                    <a:buSzTx/>
                    <a:buFontTx/>
                    <a:buNone/>
                    <a:tabLst/>
                    <a:defRPr/>
                  </a:pPr>
                  <a:r>
                    <a:rPr kumimoji="0" lang="en-US" sz="700" b="0" i="1"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UX</a:t>
                  </a:r>
                </a:p>
              </p:txBody>
            </p:sp>
            <p:sp>
              <p:nvSpPr>
                <p:cNvPr id="237" name="Rectangle 236">
                  <a:extLst>
                    <a:ext uri="{FF2B5EF4-FFF2-40B4-BE49-F238E27FC236}">
                      <a16:creationId xmlns:a16="http://schemas.microsoft.com/office/drawing/2014/main" id="{F74D43EB-FD71-8043-9714-2BD86117A4C7}"/>
                    </a:ext>
                  </a:extLst>
                </p:cNvPr>
                <p:cNvSpPr/>
                <p:nvPr/>
              </p:nvSpPr>
              <p:spPr>
                <a:xfrm>
                  <a:off x="7296067" y="4825694"/>
                  <a:ext cx="881132" cy="372614"/>
                </a:xfrm>
                <a:prstGeom prst="rect">
                  <a:avLst/>
                </a:prstGeom>
                <a:grpFill/>
                <a:ln w="9525"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marL="0" marR="0" lvl="0" indent="0" algn="ctr" defTabSz="1096732" eaLnBrk="1" fontAlgn="auto" latinLnBrk="0" hangingPunct="1">
                    <a:lnSpc>
                      <a:spcPct val="100000"/>
                    </a:lnSpc>
                    <a:spcBef>
                      <a:spcPts val="0"/>
                    </a:spcBef>
                    <a:spcAft>
                      <a:spcPts val="0"/>
                    </a:spcAft>
                    <a:buClrTx/>
                    <a:buSzTx/>
                    <a:buFontTx/>
                    <a:buNone/>
                    <a:tabLst/>
                    <a:defRPr/>
                  </a:pPr>
                  <a:r>
                    <a:rPr kumimoji="0" lang="en-US" sz="700" b="0" i="1"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Logging</a:t>
                  </a:r>
                </a:p>
              </p:txBody>
            </p:sp>
            <p:sp>
              <p:nvSpPr>
                <p:cNvPr id="238" name="Rectangle 237">
                  <a:extLst>
                    <a:ext uri="{FF2B5EF4-FFF2-40B4-BE49-F238E27FC236}">
                      <a16:creationId xmlns:a16="http://schemas.microsoft.com/office/drawing/2014/main" id="{B059CCA2-A866-7949-BD32-E0EA83221FED}"/>
                    </a:ext>
                  </a:extLst>
                </p:cNvPr>
                <p:cNvSpPr/>
                <p:nvPr/>
              </p:nvSpPr>
              <p:spPr>
                <a:xfrm>
                  <a:off x="8235915" y="4372350"/>
                  <a:ext cx="1120298" cy="387774"/>
                </a:xfrm>
                <a:prstGeom prst="rect">
                  <a:avLst/>
                </a:prstGeom>
                <a:grpFill/>
                <a:ln w="9525" cap="flat" cmpd="sng" algn="ctr">
                  <a:solidFill>
                    <a:srgbClr val="FFFFFF"/>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96732" eaLnBrk="1" fontAlgn="auto" latinLnBrk="0" hangingPunct="1">
                    <a:lnSpc>
                      <a:spcPct val="100000"/>
                    </a:lnSpc>
                    <a:spcBef>
                      <a:spcPts val="0"/>
                    </a:spcBef>
                    <a:spcAft>
                      <a:spcPts val="0"/>
                    </a:spcAft>
                    <a:buClrTx/>
                    <a:buSzTx/>
                    <a:buFontTx/>
                    <a:buNone/>
                    <a:tabLst/>
                    <a:defRPr/>
                  </a:pPr>
                  <a:r>
                    <a:rPr kumimoji="0" lang="en-US" sz="700" b="0" i="1"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API</a:t>
                  </a:r>
                </a:p>
              </p:txBody>
            </p:sp>
            <p:sp>
              <p:nvSpPr>
                <p:cNvPr id="239" name="Rectangle 238">
                  <a:extLst>
                    <a:ext uri="{FF2B5EF4-FFF2-40B4-BE49-F238E27FC236}">
                      <a16:creationId xmlns:a16="http://schemas.microsoft.com/office/drawing/2014/main" id="{B2E7BED9-53FE-D94B-9454-21FC117C1AEA}"/>
                    </a:ext>
                  </a:extLst>
                </p:cNvPr>
                <p:cNvSpPr/>
                <p:nvPr/>
              </p:nvSpPr>
              <p:spPr>
                <a:xfrm>
                  <a:off x="8241001" y="4823511"/>
                  <a:ext cx="1120626" cy="376979"/>
                </a:xfrm>
                <a:prstGeom prst="rect">
                  <a:avLst/>
                </a:prstGeom>
                <a:grpFill/>
                <a:ln w="9525" cap="flat" cmpd="sng" algn="ctr">
                  <a:solidFill>
                    <a:srgbClr val="FFFFFF"/>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96732" eaLnBrk="1" fontAlgn="auto" latinLnBrk="0" hangingPunct="1">
                    <a:lnSpc>
                      <a:spcPct val="100000"/>
                    </a:lnSpc>
                    <a:spcBef>
                      <a:spcPts val="0"/>
                    </a:spcBef>
                    <a:spcAft>
                      <a:spcPts val="0"/>
                    </a:spcAft>
                    <a:buClrTx/>
                    <a:buSzTx/>
                    <a:buFontTx/>
                    <a:buNone/>
                    <a:tabLst/>
                    <a:defRPr/>
                  </a:pPr>
                  <a:r>
                    <a:rPr kumimoji="0" lang="en-US" sz="700" b="0" i="1"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Error handling</a:t>
                  </a:r>
                </a:p>
              </p:txBody>
            </p:sp>
            <p:sp>
              <p:nvSpPr>
                <p:cNvPr id="240" name="Rectangle 239">
                  <a:extLst>
                    <a:ext uri="{FF2B5EF4-FFF2-40B4-BE49-F238E27FC236}">
                      <a16:creationId xmlns:a16="http://schemas.microsoft.com/office/drawing/2014/main" id="{120C0A9F-2974-094B-9B78-5B055EFB764F}"/>
                    </a:ext>
                  </a:extLst>
                </p:cNvPr>
                <p:cNvSpPr/>
                <p:nvPr/>
              </p:nvSpPr>
              <p:spPr>
                <a:xfrm>
                  <a:off x="9415777" y="4374965"/>
                  <a:ext cx="962334" cy="388900"/>
                </a:xfrm>
                <a:prstGeom prst="rect">
                  <a:avLst/>
                </a:prstGeom>
                <a:grpFill/>
                <a:ln w="9525" cap="flat" cmpd="sng" algn="ctr">
                  <a:solidFill>
                    <a:srgbClr val="FFFFFF"/>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96732" eaLnBrk="1" fontAlgn="auto" latinLnBrk="0" hangingPunct="1">
                    <a:lnSpc>
                      <a:spcPct val="100000"/>
                    </a:lnSpc>
                    <a:spcBef>
                      <a:spcPts val="0"/>
                    </a:spcBef>
                    <a:spcAft>
                      <a:spcPts val="0"/>
                    </a:spcAft>
                    <a:buClrTx/>
                    <a:buSzTx/>
                    <a:buFontTx/>
                    <a:buNone/>
                    <a:tabLst/>
                    <a:defRPr/>
                  </a:pPr>
                  <a:r>
                    <a:rPr kumimoji="0" lang="en-US" sz="700" b="0" i="1"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Security</a:t>
                  </a:r>
                </a:p>
              </p:txBody>
            </p:sp>
            <p:sp>
              <p:nvSpPr>
                <p:cNvPr id="241" name="Rectangle 240">
                  <a:extLst>
                    <a:ext uri="{FF2B5EF4-FFF2-40B4-BE49-F238E27FC236}">
                      <a16:creationId xmlns:a16="http://schemas.microsoft.com/office/drawing/2014/main" id="{A1105086-5CCE-AC42-B4C8-5078FD502824}"/>
                    </a:ext>
                  </a:extLst>
                </p:cNvPr>
                <p:cNvSpPr/>
                <p:nvPr/>
              </p:nvSpPr>
              <p:spPr>
                <a:xfrm>
                  <a:off x="9416916" y="4834713"/>
                  <a:ext cx="955292" cy="363596"/>
                </a:xfrm>
                <a:prstGeom prst="rect">
                  <a:avLst/>
                </a:prstGeom>
                <a:grpFill/>
                <a:ln w="9525" cap="flat" cmpd="sng" algn="ctr">
                  <a:solidFill>
                    <a:srgbClr val="FFFFFF"/>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96732" eaLnBrk="1" fontAlgn="auto" latinLnBrk="0" hangingPunct="1">
                    <a:lnSpc>
                      <a:spcPct val="100000"/>
                    </a:lnSpc>
                    <a:spcBef>
                      <a:spcPts val="0"/>
                    </a:spcBef>
                    <a:spcAft>
                      <a:spcPts val="0"/>
                    </a:spcAft>
                    <a:buClrTx/>
                    <a:buSzTx/>
                    <a:buFontTx/>
                    <a:buNone/>
                    <a:tabLst/>
                    <a:defRPr/>
                  </a:pPr>
                  <a:r>
                    <a:rPr kumimoji="0" lang="en-US" sz="600" b="0" i="1" u="none" strike="noStrike" kern="0" cap="none" spc="0" normalizeH="0" baseline="0" noProof="0" dirty="0" err="1">
                      <a:ln>
                        <a:noFill/>
                      </a:ln>
                      <a:solidFill>
                        <a:prstClr val="black"/>
                      </a:solidFill>
                      <a:effectLst/>
                      <a:uLnTx/>
                      <a:uFillTx/>
                      <a:latin typeface="Calibri" panose="020F0502020204030204" pitchFamily="34" charset="0"/>
                      <a:cs typeface="Calibri" panose="020F0502020204030204" pitchFamily="34" charset="0"/>
                    </a:rPr>
                    <a:t>DevSecOps</a:t>
                  </a:r>
                  <a:endParaRPr kumimoji="0" lang="en-US" sz="600" b="0" i="1"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242" name="Rectangle 241">
                  <a:extLst>
                    <a:ext uri="{FF2B5EF4-FFF2-40B4-BE49-F238E27FC236}">
                      <a16:creationId xmlns:a16="http://schemas.microsoft.com/office/drawing/2014/main" id="{08D939CB-3D07-F94B-A17E-E2B1105A3339}"/>
                    </a:ext>
                  </a:extLst>
                </p:cNvPr>
                <p:cNvSpPr/>
                <p:nvPr/>
              </p:nvSpPr>
              <p:spPr>
                <a:xfrm>
                  <a:off x="10434902" y="4372651"/>
                  <a:ext cx="815684" cy="833680"/>
                </a:xfrm>
                <a:prstGeom prst="rect">
                  <a:avLst/>
                </a:prstGeom>
                <a:grpFill/>
                <a:ln w="9525" cap="flat" cmpd="sng" algn="ctr">
                  <a:solidFill>
                    <a:srgbClr val="FFFFFF"/>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96732" eaLnBrk="1" fontAlgn="auto" latinLnBrk="0" hangingPunct="1">
                    <a:lnSpc>
                      <a:spcPct val="100000"/>
                    </a:lnSpc>
                    <a:spcBef>
                      <a:spcPts val="0"/>
                    </a:spcBef>
                    <a:spcAft>
                      <a:spcPts val="0"/>
                    </a:spcAft>
                    <a:buClrTx/>
                    <a:buSzTx/>
                    <a:buFontTx/>
                    <a:buNone/>
                    <a:tabLst/>
                    <a:defRPr/>
                  </a:pPr>
                  <a:r>
                    <a:rPr kumimoji="0" lang="en-US" sz="700" b="0" i="1"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Cloud</a:t>
                  </a:r>
                </a:p>
              </p:txBody>
            </p:sp>
          </p:grpSp>
          <p:sp>
            <p:nvSpPr>
              <p:cNvPr id="188" name="Rectangle 187">
                <a:extLst>
                  <a:ext uri="{FF2B5EF4-FFF2-40B4-BE49-F238E27FC236}">
                    <a16:creationId xmlns:a16="http://schemas.microsoft.com/office/drawing/2014/main" id="{383081E7-A861-8B41-AEF6-C598C6E879F8}"/>
                  </a:ext>
                </a:extLst>
              </p:cNvPr>
              <p:cNvSpPr/>
              <p:nvPr/>
            </p:nvSpPr>
            <p:spPr>
              <a:xfrm>
                <a:off x="3889401" y="3135124"/>
                <a:ext cx="2273441" cy="156895"/>
              </a:xfrm>
              <a:prstGeom prst="rect">
                <a:avLst/>
              </a:prstGeom>
              <a:solidFill>
                <a:srgbClr val="FFFFFF"/>
              </a:solidFill>
              <a:ln w="9525" cap="flat" cmpd="sng" algn="ctr">
                <a:solidFill>
                  <a:srgbClr val="FFFFFF"/>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96732" eaLnBrk="1" fontAlgn="auto" latinLnBrk="0" hangingPunct="1">
                  <a:lnSpc>
                    <a:spcPct val="100000"/>
                  </a:lnSpc>
                  <a:spcBef>
                    <a:spcPts val="0"/>
                  </a:spcBef>
                  <a:spcAft>
                    <a:spcPts val="0"/>
                  </a:spcAft>
                  <a:buClrTx/>
                  <a:buSzTx/>
                  <a:buFontTx/>
                  <a:buNone/>
                  <a:tabLst/>
                  <a:defRPr/>
                </a:pPr>
                <a:r>
                  <a:rPr kumimoji="0" lang="en-US" sz="700" b="0" i="1"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Support platforms</a:t>
                </a:r>
              </a:p>
            </p:txBody>
          </p:sp>
          <p:sp>
            <p:nvSpPr>
              <p:cNvPr id="189" name="TextBox 188">
                <a:extLst>
                  <a:ext uri="{FF2B5EF4-FFF2-40B4-BE49-F238E27FC236}">
                    <a16:creationId xmlns:a16="http://schemas.microsoft.com/office/drawing/2014/main" id="{B843E699-A7F2-DF46-9752-4C258C772B31}"/>
                  </a:ext>
                </a:extLst>
              </p:cNvPr>
              <p:cNvSpPr txBox="1"/>
              <p:nvPr/>
            </p:nvSpPr>
            <p:spPr>
              <a:xfrm>
                <a:off x="6484435" y="2204731"/>
                <a:ext cx="1778051" cy="246221"/>
              </a:xfrm>
              <a:prstGeom prst="rect">
                <a:avLst/>
              </a:prstGeom>
              <a:noFill/>
            </p:spPr>
            <p:txBody>
              <a:bodyPr wrap="none" rtlCol="0">
                <a:spAutoFit/>
              </a:bodyPr>
              <a:lstStyle/>
              <a:p>
                <a:pPr marL="0" marR="0" lvl="0" indent="0" defTabSz="1096732" eaLnBrk="1" fontAlgn="auto" latinLnBrk="0" hangingPunct="1">
                  <a:lnSpc>
                    <a:spcPct val="100000"/>
                  </a:lnSpc>
                  <a:spcBef>
                    <a:spcPts val="0"/>
                  </a:spcBef>
                  <a:spcAft>
                    <a:spcPts val="0"/>
                  </a:spcAft>
                  <a:buClrTx/>
                  <a:buSzTx/>
                  <a:buFontTx/>
                  <a:buNone/>
                  <a:tabLst/>
                  <a:defRPr/>
                </a:pPr>
                <a:r>
                  <a:rPr kumimoji="0" lang="en-US" sz="1000" b="1" i="1" u="none" strike="noStrike" kern="0" cap="none" spc="0" normalizeH="0" baseline="0" noProof="0" dirty="0">
                    <a:ln>
                      <a:noFill/>
                    </a:ln>
                    <a:solidFill>
                      <a:schemeClr val="bg2"/>
                    </a:solidFill>
                    <a:effectLst/>
                    <a:uLnTx/>
                    <a:uFillTx/>
                    <a:latin typeface="Calibri" panose="020F0502020204030204" pitchFamily="34" charset="0"/>
                    <a:ea typeface="ＭＳ Ｐゴシック" charset="-128"/>
                    <a:cs typeface="Calibri" panose="020F0502020204030204" pitchFamily="34" charset="0"/>
                  </a:rPr>
                  <a:t> Analytics/Reporting Platform</a:t>
                </a:r>
              </a:p>
            </p:txBody>
          </p:sp>
          <p:sp>
            <p:nvSpPr>
              <p:cNvPr id="190" name="Rounded Rectangle 3">
                <a:extLst>
                  <a:ext uri="{FF2B5EF4-FFF2-40B4-BE49-F238E27FC236}">
                    <a16:creationId xmlns:a16="http://schemas.microsoft.com/office/drawing/2014/main" id="{A138C2F3-72FD-C948-BB49-A5CFFC671812}"/>
                  </a:ext>
                </a:extLst>
              </p:cNvPr>
              <p:cNvSpPr/>
              <p:nvPr/>
            </p:nvSpPr>
            <p:spPr bwMode="auto">
              <a:xfrm>
                <a:off x="5253070" y="3677202"/>
                <a:ext cx="1221841" cy="1020828"/>
              </a:xfrm>
              <a:prstGeom prst="roundRect">
                <a:avLst/>
              </a:prstGeom>
              <a:solidFill>
                <a:sysClr val="window" lastClr="FFFFFF"/>
              </a:solidFill>
              <a:ln w="19050" cap="flat" cmpd="sng" algn="ctr">
                <a:solidFill>
                  <a:sysClr val="windowText" lastClr="0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prstClr val="black"/>
                  </a:solidFill>
                  <a:effectLst/>
                  <a:uLnTx/>
                  <a:uFillTx/>
                  <a:latin typeface="Calibri" panose="020F0502020204030204" pitchFamily="34" charset="0"/>
                  <a:ea typeface="ＭＳ Ｐゴシック" pitchFamily="-12" charset="-128"/>
                  <a:cs typeface="ＭＳ Ｐゴシック" pitchFamily="-12" charset="-128"/>
                </a:endParaRPr>
              </a:p>
            </p:txBody>
          </p:sp>
          <p:sp>
            <p:nvSpPr>
              <p:cNvPr id="191" name="Rounded Rectangle 4">
                <a:extLst>
                  <a:ext uri="{FF2B5EF4-FFF2-40B4-BE49-F238E27FC236}">
                    <a16:creationId xmlns:a16="http://schemas.microsoft.com/office/drawing/2014/main" id="{77986E91-6B45-994A-B72D-8F7D18848A30}"/>
                  </a:ext>
                </a:extLst>
              </p:cNvPr>
              <p:cNvSpPr/>
              <p:nvPr/>
            </p:nvSpPr>
            <p:spPr bwMode="auto">
              <a:xfrm>
                <a:off x="3985046" y="3677203"/>
                <a:ext cx="1170355" cy="1020828"/>
              </a:xfrm>
              <a:prstGeom prst="roundRect">
                <a:avLst/>
              </a:prstGeom>
              <a:solidFill>
                <a:sysClr val="window" lastClr="FFFFFF"/>
              </a:solidFill>
              <a:ln w="19050" cap="flat" cmpd="sng" algn="ctr">
                <a:solidFill>
                  <a:sysClr val="windowText" lastClr="0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prstClr val="black"/>
                  </a:solidFill>
                  <a:effectLst/>
                  <a:uLnTx/>
                  <a:uFillTx/>
                  <a:latin typeface="Calibri" panose="020F0502020204030204" pitchFamily="34" charset="0"/>
                  <a:ea typeface="ＭＳ Ｐゴシック" pitchFamily="-12" charset="-128"/>
                  <a:cs typeface="ＭＳ Ｐゴシック" pitchFamily="-12" charset="-128"/>
                </a:endParaRPr>
              </a:p>
            </p:txBody>
          </p:sp>
          <p:sp>
            <p:nvSpPr>
              <p:cNvPr id="192" name="Rounded Rectangle 13">
                <a:extLst>
                  <a:ext uri="{FF2B5EF4-FFF2-40B4-BE49-F238E27FC236}">
                    <a16:creationId xmlns:a16="http://schemas.microsoft.com/office/drawing/2014/main" id="{0EBF38AC-1A37-1C4D-8226-E5FA4007C697}"/>
                  </a:ext>
                </a:extLst>
              </p:cNvPr>
              <p:cNvSpPr/>
              <p:nvPr/>
            </p:nvSpPr>
            <p:spPr bwMode="auto">
              <a:xfrm>
                <a:off x="2667896" y="3680254"/>
                <a:ext cx="1104439" cy="1017777"/>
              </a:xfrm>
              <a:prstGeom prst="roundRect">
                <a:avLst/>
              </a:prstGeom>
              <a:solidFill>
                <a:sysClr val="window" lastClr="FFFFFF"/>
              </a:solidFill>
              <a:ln w="19050" cap="flat" cmpd="sng" algn="ctr">
                <a:solidFill>
                  <a:sysClr val="windowText" lastClr="0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prstClr val="black"/>
                  </a:solidFill>
                  <a:effectLst/>
                  <a:uLnTx/>
                  <a:uFillTx/>
                  <a:latin typeface="Calibri" panose="020F0502020204030204" pitchFamily="34" charset="0"/>
                  <a:ea typeface="ＭＳ Ｐゴシック" pitchFamily="-12" charset="-128"/>
                  <a:cs typeface="ＭＳ Ｐゴシック" pitchFamily="-12" charset="-128"/>
                </a:endParaRPr>
              </a:p>
            </p:txBody>
          </p:sp>
          <p:sp>
            <p:nvSpPr>
              <p:cNvPr id="193" name="TextBox 192">
                <a:extLst>
                  <a:ext uri="{FF2B5EF4-FFF2-40B4-BE49-F238E27FC236}">
                    <a16:creationId xmlns:a16="http://schemas.microsoft.com/office/drawing/2014/main" id="{18E49AE9-7E4C-144A-863D-9369F245783B}"/>
                  </a:ext>
                </a:extLst>
              </p:cNvPr>
              <p:cNvSpPr txBox="1"/>
              <p:nvPr/>
            </p:nvSpPr>
            <p:spPr>
              <a:xfrm>
                <a:off x="4002635" y="3708282"/>
                <a:ext cx="1129802" cy="246221"/>
              </a:xfrm>
              <a:prstGeom prst="rect">
                <a:avLst/>
              </a:prstGeom>
              <a:noFill/>
            </p:spPr>
            <p:txBody>
              <a:bodyPr wrap="square" rtlCol="0">
                <a:spAutoFit/>
              </a:bodyPr>
              <a:lstStyle/>
              <a:p>
                <a:pPr marL="0" marR="0" lvl="0" indent="0" algn="ctr" defTabSz="1096732" eaLnBrk="1" fontAlgn="auto" latinLnBrk="0" hangingPunct="1">
                  <a:lnSpc>
                    <a:spcPct val="100000"/>
                  </a:lnSpc>
                  <a:spcBef>
                    <a:spcPts val="0"/>
                  </a:spcBef>
                  <a:spcAft>
                    <a:spcPts val="0"/>
                  </a:spcAft>
                  <a:buClrTx/>
                  <a:buSzTx/>
                  <a:buFontTx/>
                  <a:buNone/>
                  <a:tabLst/>
                  <a:defRPr/>
                </a:pPr>
                <a:r>
                  <a:rPr kumimoji="0" lang="en-US" sz="1000" b="1" i="1" u="none" strike="noStrike" kern="0" cap="none" spc="0" normalizeH="0" baseline="0" noProof="0" dirty="0">
                    <a:ln>
                      <a:noFill/>
                    </a:ln>
                    <a:solidFill>
                      <a:prstClr val="black"/>
                    </a:solidFill>
                    <a:effectLst/>
                    <a:uLnTx/>
                    <a:uFillTx/>
                    <a:latin typeface="Calibri" panose="020F0502020204030204" pitchFamily="34" charset="0"/>
                    <a:ea typeface="ＭＳ Ｐゴシック" charset="-128"/>
                  </a:rPr>
                  <a:t>Database</a:t>
                </a:r>
              </a:p>
            </p:txBody>
          </p:sp>
          <p:sp>
            <p:nvSpPr>
              <p:cNvPr id="194" name="TextBox 193">
                <a:extLst>
                  <a:ext uri="{FF2B5EF4-FFF2-40B4-BE49-F238E27FC236}">
                    <a16:creationId xmlns:a16="http://schemas.microsoft.com/office/drawing/2014/main" id="{67510798-F847-9F45-9FD0-8B37116F47CC}"/>
                  </a:ext>
                </a:extLst>
              </p:cNvPr>
              <p:cNvSpPr txBox="1"/>
              <p:nvPr/>
            </p:nvSpPr>
            <p:spPr>
              <a:xfrm>
                <a:off x="2767564" y="3708282"/>
                <a:ext cx="903050" cy="246221"/>
              </a:xfrm>
              <a:prstGeom prst="rect">
                <a:avLst/>
              </a:prstGeom>
              <a:noFill/>
            </p:spPr>
            <p:txBody>
              <a:bodyPr wrap="square" rtlCol="0">
                <a:spAutoFit/>
              </a:bodyPr>
              <a:lstStyle/>
              <a:p>
                <a:pPr marL="0" marR="0" lvl="0" indent="0" algn="ctr" defTabSz="1096732" eaLnBrk="1" fontAlgn="auto" latinLnBrk="0" hangingPunct="1">
                  <a:lnSpc>
                    <a:spcPct val="100000"/>
                  </a:lnSpc>
                  <a:spcBef>
                    <a:spcPts val="0"/>
                  </a:spcBef>
                  <a:spcAft>
                    <a:spcPts val="0"/>
                  </a:spcAft>
                  <a:buClrTx/>
                  <a:buSzTx/>
                  <a:buFontTx/>
                  <a:buNone/>
                  <a:tabLst/>
                  <a:defRPr/>
                </a:pPr>
                <a:r>
                  <a:rPr kumimoji="0" lang="en-US" sz="1000" b="1" i="1" u="none" strike="noStrike" kern="0" cap="none" spc="0" normalizeH="0" baseline="0" noProof="0" dirty="0">
                    <a:ln>
                      <a:noFill/>
                    </a:ln>
                    <a:solidFill>
                      <a:prstClr val="black"/>
                    </a:solidFill>
                    <a:effectLst/>
                    <a:uLnTx/>
                    <a:uFillTx/>
                    <a:latin typeface="Calibri" panose="020F0502020204030204" pitchFamily="34" charset="0"/>
                    <a:ea typeface="ＭＳ Ｐゴシック" charset="-128"/>
                  </a:rPr>
                  <a:t>DevOps</a:t>
                </a:r>
              </a:p>
            </p:txBody>
          </p:sp>
          <p:sp>
            <p:nvSpPr>
              <p:cNvPr id="195" name="TextBox 194">
                <a:extLst>
                  <a:ext uri="{FF2B5EF4-FFF2-40B4-BE49-F238E27FC236}">
                    <a16:creationId xmlns:a16="http://schemas.microsoft.com/office/drawing/2014/main" id="{87A1A65A-48E2-BF41-867C-0051B0BA6ACF}"/>
                  </a:ext>
                </a:extLst>
              </p:cNvPr>
              <p:cNvSpPr txBox="1"/>
              <p:nvPr/>
            </p:nvSpPr>
            <p:spPr>
              <a:xfrm>
                <a:off x="5253070" y="3663077"/>
                <a:ext cx="1234431" cy="400110"/>
              </a:xfrm>
              <a:prstGeom prst="rect">
                <a:avLst/>
              </a:prstGeom>
              <a:noFill/>
            </p:spPr>
            <p:txBody>
              <a:bodyPr wrap="square" rtlCol="0">
                <a:spAutoFit/>
              </a:bodyPr>
              <a:lstStyle/>
              <a:p>
                <a:pPr marL="0" marR="0" lvl="0" indent="0" algn="ctr" defTabSz="1096732" eaLnBrk="1" fontAlgn="auto" latinLnBrk="0" hangingPunct="1">
                  <a:lnSpc>
                    <a:spcPct val="100000"/>
                  </a:lnSpc>
                  <a:spcBef>
                    <a:spcPts val="0"/>
                  </a:spcBef>
                  <a:spcAft>
                    <a:spcPts val="0"/>
                  </a:spcAft>
                  <a:buClrTx/>
                  <a:buSzTx/>
                  <a:buFontTx/>
                  <a:buNone/>
                  <a:tabLst/>
                  <a:defRPr/>
                </a:pPr>
                <a:r>
                  <a:rPr kumimoji="0" lang="en-US" sz="1000" b="1" i="1" u="none" strike="noStrike" kern="0" cap="none" spc="0" normalizeH="0" baseline="0" noProof="0" dirty="0">
                    <a:ln>
                      <a:noFill/>
                    </a:ln>
                    <a:solidFill>
                      <a:prstClr val="black"/>
                    </a:solidFill>
                    <a:effectLst/>
                    <a:uLnTx/>
                    <a:uFillTx/>
                    <a:latin typeface="Calibri" panose="020F0502020204030204" pitchFamily="34" charset="0"/>
                    <a:ea typeface="ＭＳ Ｐゴシック" charset="-128"/>
                  </a:rPr>
                  <a:t>Languages &amp; </a:t>
                </a:r>
              </a:p>
              <a:p>
                <a:pPr marL="0" marR="0" lvl="0" indent="0" algn="ctr" defTabSz="1096732" eaLnBrk="1" fontAlgn="auto" latinLnBrk="0" hangingPunct="1">
                  <a:lnSpc>
                    <a:spcPct val="100000"/>
                  </a:lnSpc>
                  <a:spcBef>
                    <a:spcPts val="0"/>
                  </a:spcBef>
                  <a:spcAft>
                    <a:spcPts val="0"/>
                  </a:spcAft>
                  <a:buClrTx/>
                  <a:buSzTx/>
                  <a:buFontTx/>
                  <a:buNone/>
                  <a:tabLst/>
                  <a:defRPr/>
                </a:pPr>
                <a:r>
                  <a:rPr kumimoji="0" lang="en-US" sz="1000" b="1" i="1" u="none" strike="noStrike" kern="0" cap="none" spc="0" normalizeH="0" baseline="0" noProof="0" dirty="0">
                    <a:ln>
                      <a:noFill/>
                    </a:ln>
                    <a:solidFill>
                      <a:prstClr val="black"/>
                    </a:solidFill>
                    <a:effectLst/>
                    <a:uLnTx/>
                    <a:uFillTx/>
                    <a:latin typeface="Calibri" panose="020F0502020204030204" pitchFamily="34" charset="0"/>
                    <a:ea typeface="ＭＳ Ｐゴシック" charset="-128"/>
                  </a:rPr>
                  <a:t>Frameworks</a:t>
                </a:r>
              </a:p>
            </p:txBody>
          </p:sp>
          <p:pic>
            <p:nvPicPr>
              <p:cNvPr id="196" name="Picture 195">
                <a:extLst>
                  <a:ext uri="{FF2B5EF4-FFF2-40B4-BE49-F238E27FC236}">
                    <a16:creationId xmlns:a16="http://schemas.microsoft.com/office/drawing/2014/main" id="{80209481-45DE-044C-B9F3-048D7B244B3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047586" y="3992381"/>
                <a:ext cx="322580" cy="226708"/>
              </a:xfrm>
              <a:prstGeom prst="rect">
                <a:avLst/>
              </a:prstGeom>
            </p:spPr>
          </p:pic>
          <p:pic>
            <p:nvPicPr>
              <p:cNvPr id="197" name="Picture 196">
                <a:extLst>
                  <a:ext uri="{FF2B5EF4-FFF2-40B4-BE49-F238E27FC236}">
                    <a16:creationId xmlns:a16="http://schemas.microsoft.com/office/drawing/2014/main" id="{E141EF90-55F8-C24C-83CB-D7755B225C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41050" y="4084533"/>
                <a:ext cx="439233" cy="143065"/>
              </a:xfrm>
              <a:prstGeom prst="rect">
                <a:avLst/>
              </a:prstGeom>
            </p:spPr>
          </p:pic>
          <p:pic>
            <p:nvPicPr>
              <p:cNvPr id="198" name="Picture 2" descr="Image result for Node JS transparent logo">
                <a:extLst>
                  <a:ext uri="{FF2B5EF4-FFF2-40B4-BE49-F238E27FC236}">
                    <a16:creationId xmlns:a16="http://schemas.microsoft.com/office/drawing/2014/main" id="{7B9052BF-E1EC-6740-B870-23329B6F582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99163" y="4052924"/>
                <a:ext cx="330312" cy="211767"/>
              </a:xfrm>
              <a:prstGeom prst="rect">
                <a:avLst/>
              </a:prstGeom>
              <a:noFill/>
              <a:extLst>
                <a:ext uri="{909E8E84-426E-40DD-AFC4-6F175D3DCCD1}">
                  <a14:hiddenFill xmlns:a14="http://schemas.microsoft.com/office/drawing/2010/main">
                    <a:solidFill>
                      <a:srgbClr val="FFFFFF"/>
                    </a:solidFill>
                  </a14:hiddenFill>
                </a:ext>
              </a:extLst>
            </p:spPr>
          </p:pic>
          <p:sp>
            <p:nvSpPr>
              <p:cNvPr id="199" name="Rounded Rectangle 5">
                <a:extLst>
                  <a:ext uri="{FF2B5EF4-FFF2-40B4-BE49-F238E27FC236}">
                    <a16:creationId xmlns:a16="http://schemas.microsoft.com/office/drawing/2014/main" id="{F0EDD480-6FCA-2F4F-8945-4F59DF06600B}"/>
                  </a:ext>
                </a:extLst>
              </p:cNvPr>
              <p:cNvSpPr/>
              <p:nvPr/>
            </p:nvSpPr>
            <p:spPr bwMode="auto">
              <a:xfrm>
                <a:off x="6564813" y="3683607"/>
                <a:ext cx="1197716" cy="1014424"/>
              </a:xfrm>
              <a:prstGeom prst="roundRect">
                <a:avLst/>
              </a:prstGeom>
              <a:solidFill>
                <a:sysClr val="window" lastClr="FFFFFF"/>
              </a:solidFill>
              <a:ln w="19050" cap="flat" cmpd="sng" algn="ctr">
                <a:solidFill>
                  <a:sysClr val="windowText" lastClr="0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prstClr val="black"/>
                  </a:solidFill>
                  <a:effectLst/>
                  <a:uLnTx/>
                  <a:uFillTx/>
                  <a:latin typeface="Calibri" panose="020F0502020204030204" pitchFamily="34" charset="0"/>
                  <a:ea typeface="ＭＳ Ｐゴシック" pitchFamily="-12" charset="-128"/>
                  <a:cs typeface="ＭＳ Ｐゴシック" pitchFamily="-12" charset="-128"/>
                </a:endParaRPr>
              </a:p>
            </p:txBody>
          </p:sp>
          <p:sp>
            <p:nvSpPr>
              <p:cNvPr id="200" name="TextBox 199">
                <a:extLst>
                  <a:ext uri="{FF2B5EF4-FFF2-40B4-BE49-F238E27FC236}">
                    <a16:creationId xmlns:a16="http://schemas.microsoft.com/office/drawing/2014/main" id="{7C084562-DDFD-9745-9E28-D5CC16FCFD64}"/>
                  </a:ext>
                </a:extLst>
              </p:cNvPr>
              <p:cNvSpPr txBox="1"/>
              <p:nvPr/>
            </p:nvSpPr>
            <p:spPr>
              <a:xfrm>
                <a:off x="6572578" y="3708282"/>
                <a:ext cx="1166986" cy="246221"/>
              </a:xfrm>
              <a:prstGeom prst="rect">
                <a:avLst/>
              </a:prstGeom>
              <a:noFill/>
              <a:ln>
                <a:noFill/>
                <a:prstDash val="sysDash"/>
              </a:ln>
            </p:spPr>
            <p:txBody>
              <a:bodyPr wrap="square" rtlCol="0">
                <a:spAutoFit/>
              </a:bodyPr>
              <a:lstStyle/>
              <a:p>
                <a:pPr marL="0" marR="0" lvl="0" indent="0" algn="ctr" defTabSz="1096732" eaLnBrk="1" fontAlgn="auto" latinLnBrk="0" hangingPunct="1">
                  <a:lnSpc>
                    <a:spcPct val="100000"/>
                  </a:lnSpc>
                  <a:spcBef>
                    <a:spcPts val="0"/>
                  </a:spcBef>
                  <a:spcAft>
                    <a:spcPts val="0"/>
                  </a:spcAft>
                  <a:buClrTx/>
                  <a:buSzTx/>
                  <a:buFontTx/>
                  <a:buNone/>
                  <a:tabLst/>
                  <a:defRPr/>
                </a:pPr>
                <a:r>
                  <a:rPr kumimoji="0" lang="en-US" sz="1000" b="1" i="1" u="none" strike="noStrike" kern="0" cap="none" spc="0" normalizeH="0" baseline="0" noProof="0" dirty="0">
                    <a:ln>
                      <a:noFill/>
                    </a:ln>
                    <a:solidFill>
                      <a:prstClr val="black"/>
                    </a:solidFill>
                    <a:effectLst/>
                    <a:uLnTx/>
                    <a:uFillTx/>
                    <a:latin typeface="Calibri" panose="020F0502020204030204" pitchFamily="34" charset="0"/>
                    <a:ea typeface="ＭＳ Ｐゴシック" charset="-128"/>
                  </a:rPr>
                  <a:t>Hosting Platform</a:t>
                </a:r>
              </a:p>
            </p:txBody>
          </p:sp>
          <p:pic>
            <p:nvPicPr>
              <p:cNvPr id="201" name="Picture 200">
                <a:extLst>
                  <a:ext uri="{FF2B5EF4-FFF2-40B4-BE49-F238E27FC236}">
                    <a16:creationId xmlns:a16="http://schemas.microsoft.com/office/drawing/2014/main" id="{D2AD235A-3405-0D41-8B62-0EF985BE2F9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65803" y="3992381"/>
                <a:ext cx="294625" cy="267400"/>
              </a:xfrm>
              <a:prstGeom prst="rect">
                <a:avLst/>
              </a:prstGeom>
              <a:ln>
                <a:noFill/>
                <a:prstDash val="sysDash"/>
              </a:ln>
            </p:spPr>
          </p:pic>
          <p:pic>
            <p:nvPicPr>
              <p:cNvPr id="202" name="Picture 201">
                <a:extLst>
                  <a:ext uri="{FF2B5EF4-FFF2-40B4-BE49-F238E27FC236}">
                    <a16:creationId xmlns:a16="http://schemas.microsoft.com/office/drawing/2014/main" id="{C06D3736-76C6-8B4D-9F4C-D7A861CA40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44129" y="4202086"/>
                <a:ext cx="391662" cy="278865"/>
              </a:xfrm>
              <a:prstGeom prst="rect">
                <a:avLst/>
              </a:prstGeom>
              <a:ln>
                <a:noFill/>
                <a:prstDash val="sysDash"/>
              </a:ln>
            </p:spPr>
          </p:pic>
          <p:grpSp>
            <p:nvGrpSpPr>
              <p:cNvPr id="203" name="Group 202">
                <a:extLst>
                  <a:ext uri="{FF2B5EF4-FFF2-40B4-BE49-F238E27FC236}">
                    <a16:creationId xmlns:a16="http://schemas.microsoft.com/office/drawing/2014/main" id="{6A6F2805-63EB-ED4D-9E40-614060951394}"/>
                  </a:ext>
                </a:extLst>
              </p:cNvPr>
              <p:cNvGrpSpPr/>
              <p:nvPr/>
            </p:nvGrpSpPr>
            <p:grpSpPr>
              <a:xfrm>
                <a:off x="6474910" y="2421683"/>
                <a:ext cx="1924510" cy="970190"/>
                <a:chOff x="10515599" y="3686304"/>
                <a:chExt cx="3262428" cy="1571496"/>
              </a:xfrm>
            </p:grpSpPr>
            <p:grpSp>
              <p:nvGrpSpPr>
                <p:cNvPr id="229" name="Group 228">
                  <a:extLst>
                    <a:ext uri="{FF2B5EF4-FFF2-40B4-BE49-F238E27FC236}">
                      <a16:creationId xmlns:a16="http://schemas.microsoft.com/office/drawing/2014/main" id="{9784F2EF-15CE-FE4F-9128-298F1965EFB4}"/>
                    </a:ext>
                  </a:extLst>
                </p:cNvPr>
                <p:cNvGrpSpPr/>
                <p:nvPr/>
              </p:nvGrpSpPr>
              <p:grpSpPr>
                <a:xfrm>
                  <a:off x="10515599" y="3686304"/>
                  <a:ext cx="3262428" cy="1571496"/>
                  <a:chOff x="6395400" y="4142409"/>
                  <a:chExt cx="3545845" cy="1571496"/>
                </a:xfrm>
              </p:grpSpPr>
              <p:sp>
                <p:nvSpPr>
                  <p:cNvPr id="231" name="Rectangle: Rounded Corners 156">
                    <a:extLst>
                      <a:ext uri="{FF2B5EF4-FFF2-40B4-BE49-F238E27FC236}">
                        <a16:creationId xmlns:a16="http://schemas.microsoft.com/office/drawing/2014/main" id="{284214A6-AF24-5744-A194-E98C2BCBC91D}"/>
                      </a:ext>
                    </a:extLst>
                  </p:cNvPr>
                  <p:cNvSpPr/>
                  <p:nvPr/>
                </p:nvSpPr>
                <p:spPr>
                  <a:xfrm flipH="1">
                    <a:off x="6395400" y="4142409"/>
                    <a:ext cx="3545845" cy="1571496"/>
                  </a:xfrm>
                  <a:prstGeom prst="roundRect">
                    <a:avLst/>
                  </a:prstGeom>
                  <a:solidFill>
                    <a:srgbClr val="EEF0F6"/>
                  </a:solidFill>
                  <a:ln w="25400" cap="flat" cmpd="sng" algn="ctr">
                    <a:solidFill>
                      <a:srgbClr val="EEF0F6"/>
                    </a:solidFill>
                    <a:prstDash val="solid"/>
                  </a:ln>
                  <a:effectLst/>
                </p:spPr>
                <p:txBody>
                  <a:bodyPr rtlCol="0" anchor="ctr"/>
                  <a:lstStyle/>
                  <a:p>
                    <a:pPr marL="0" marR="0" lvl="0" indent="0" algn="ctr" defTabSz="1096732" eaLnBrk="1" fontAlgn="auto" latinLnBrk="0" hangingPunct="1">
                      <a:lnSpc>
                        <a:spcPct val="100000"/>
                      </a:lnSpc>
                      <a:spcBef>
                        <a:spcPts val="0"/>
                      </a:spcBef>
                      <a:spcAft>
                        <a:spcPts val="0"/>
                      </a:spcAft>
                      <a:buClrTx/>
                      <a:buSzTx/>
                      <a:buFontTx/>
                      <a:buNone/>
                      <a:tabLst/>
                      <a:defRPr/>
                    </a:pPr>
                    <a:endParaRPr kumimoji="0" lang="en-US" sz="1400" b="0" i="1"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232" name="Freeform 1">
                    <a:extLst>
                      <a:ext uri="{FF2B5EF4-FFF2-40B4-BE49-F238E27FC236}">
                        <a16:creationId xmlns:a16="http://schemas.microsoft.com/office/drawing/2014/main" id="{21C0D4E2-CA08-664B-AA56-1E2A6E0CFCC6}"/>
                      </a:ext>
                    </a:extLst>
                  </p:cNvPr>
                  <p:cNvSpPr>
                    <a:spLocks noChangeArrowheads="1"/>
                  </p:cNvSpPr>
                  <p:nvPr/>
                </p:nvSpPr>
                <p:spPr bwMode="gray">
                  <a:xfrm>
                    <a:off x="6491483" y="4213697"/>
                    <a:ext cx="706448" cy="388900"/>
                  </a:xfrm>
                  <a:custGeom>
                    <a:avLst/>
                    <a:gdLst>
                      <a:gd name="T0" fmla="*/ 4102 w 27205"/>
                      <a:gd name="T1" fmla="*/ 13411 h 13597"/>
                      <a:gd name="T2" fmla="*/ 4102 w 27205"/>
                      <a:gd name="T3" fmla="*/ 13411 h 13597"/>
                      <a:gd name="T4" fmla="*/ 936 w 27205"/>
                      <a:gd name="T5" fmla="*/ 8941 h 13597"/>
                      <a:gd name="T6" fmla="*/ 5222 w 27205"/>
                      <a:gd name="T7" fmla="*/ 5775 h 13597"/>
                      <a:gd name="T8" fmla="*/ 6898 w 27205"/>
                      <a:gd name="T9" fmla="*/ 3540 h 13597"/>
                      <a:gd name="T10" fmla="*/ 9693 w 27205"/>
                      <a:gd name="T11" fmla="*/ 3540 h 13597"/>
                      <a:gd name="T12" fmla="*/ 16025 w 27205"/>
                      <a:gd name="T13" fmla="*/ 185 h 13597"/>
                      <a:gd name="T14" fmla="*/ 21803 w 27205"/>
                      <a:gd name="T15" fmla="*/ 4655 h 13597"/>
                      <a:gd name="T16" fmla="*/ 27204 w 27205"/>
                      <a:gd name="T17" fmla="*/ 9501 h 13597"/>
                      <a:gd name="T18" fmla="*/ 20681 w 27205"/>
                      <a:gd name="T19" fmla="*/ 13411 h 13597"/>
                      <a:gd name="T20" fmla="*/ 4102 w 27205"/>
                      <a:gd name="T21" fmla="*/ 13411 h 13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205" h="13597">
                        <a:moveTo>
                          <a:pt x="4102" y="13411"/>
                        </a:moveTo>
                        <a:lnTo>
                          <a:pt x="4102" y="13411"/>
                        </a:lnTo>
                        <a:cubicBezTo>
                          <a:pt x="4102" y="13411"/>
                          <a:pt x="0" y="12296"/>
                          <a:pt x="936" y="8941"/>
                        </a:cubicBezTo>
                        <a:cubicBezTo>
                          <a:pt x="1681" y="5590"/>
                          <a:pt x="5222" y="5775"/>
                          <a:pt x="5222" y="5775"/>
                        </a:cubicBezTo>
                        <a:cubicBezTo>
                          <a:pt x="5222" y="5775"/>
                          <a:pt x="5407" y="4285"/>
                          <a:pt x="6898" y="3540"/>
                        </a:cubicBezTo>
                        <a:cubicBezTo>
                          <a:pt x="8203" y="2796"/>
                          <a:pt x="9693" y="3540"/>
                          <a:pt x="9693" y="3540"/>
                        </a:cubicBezTo>
                        <a:cubicBezTo>
                          <a:pt x="9693" y="3540"/>
                          <a:pt x="10993" y="0"/>
                          <a:pt x="16025" y="185"/>
                        </a:cubicBezTo>
                        <a:cubicBezTo>
                          <a:pt x="20497" y="375"/>
                          <a:pt x="21803" y="4655"/>
                          <a:pt x="21803" y="4655"/>
                        </a:cubicBezTo>
                        <a:cubicBezTo>
                          <a:pt x="21803" y="4655"/>
                          <a:pt x="27019" y="3910"/>
                          <a:pt x="27204" y="9501"/>
                        </a:cubicBezTo>
                        <a:cubicBezTo>
                          <a:pt x="27204" y="13596"/>
                          <a:pt x="20681" y="13411"/>
                          <a:pt x="20681" y="13411"/>
                        </a:cubicBezTo>
                        <a:cubicBezTo>
                          <a:pt x="20681" y="13411"/>
                          <a:pt x="6337" y="13411"/>
                          <a:pt x="4102" y="13411"/>
                        </a:cubicBezTo>
                      </a:path>
                    </a:pathLst>
                  </a:custGeom>
                  <a:solidFill>
                    <a:sysClr val="window" lastClr="FFFFFF">
                      <a:lumMod val="85000"/>
                    </a:sysClr>
                  </a:solidFill>
                  <a:ln w="19050" cap="flat">
                    <a:solidFill>
                      <a:srgbClr val="C00000"/>
                    </a:solidFill>
                    <a:round/>
                    <a:headEnd/>
                    <a:tailEnd/>
                  </a:ln>
                  <a:effectLst/>
                </p:spPr>
                <p:txBody>
                  <a:bodyPr wrap="none" lIns="91436" tIns="45719" rIns="91436" bIns="45719" anchor="ctr"/>
                  <a:lstStyle/>
                  <a:p>
                    <a:pPr marL="0" marR="0" lvl="0" indent="0" algn="ctr" defTabSz="1096732" eaLnBrk="1" fontAlgn="auto" latinLnBrk="0" hangingPunct="1">
                      <a:lnSpc>
                        <a:spcPct val="100000"/>
                      </a:lnSpc>
                      <a:spcBef>
                        <a:spcPts val="0"/>
                      </a:spcBef>
                      <a:spcAft>
                        <a:spcPts val="0"/>
                      </a:spcAft>
                      <a:buClrTx/>
                      <a:buSzTx/>
                      <a:buFontTx/>
                      <a:buNone/>
                      <a:tabLst/>
                      <a:defRPr/>
                    </a:pPr>
                    <a:r>
                      <a:rPr kumimoji="0" lang="en-US" sz="600" b="1" i="1" u="none" strike="noStrike" kern="0" cap="none" spc="0" normalizeH="0" baseline="0" noProof="0" dirty="0">
                        <a:ln>
                          <a:noFill/>
                        </a:ln>
                        <a:solidFill>
                          <a:srgbClr val="5F5F5F"/>
                        </a:solidFill>
                        <a:effectLst/>
                        <a:uLnTx/>
                        <a:uFillTx/>
                        <a:latin typeface="Calibri" panose="020F0502020204030204" pitchFamily="34" charset="0"/>
                        <a:ea typeface="ＭＳ Ｐゴシック" charset="-128"/>
                        <a:cs typeface="Calibri" panose="020F0502020204030204" pitchFamily="34" charset="0"/>
                      </a:rPr>
                      <a:t>PaaS</a:t>
                    </a:r>
                  </a:p>
                </p:txBody>
              </p:sp>
              <p:grpSp>
                <p:nvGrpSpPr>
                  <p:cNvPr id="233" name="Group 232">
                    <a:extLst>
                      <a:ext uri="{FF2B5EF4-FFF2-40B4-BE49-F238E27FC236}">
                        <a16:creationId xmlns:a16="http://schemas.microsoft.com/office/drawing/2014/main" id="{3AE12048-9B0F-2742-9AA7-3B602F69F96D}"/>
                      </a:ext>
                    </a:extLst>
                  </p:cNvPr>
                  <p:cNvGrpSpPr/>
                  <p:nvPr/>
                </p:nvGrpSpPr>
                <p:grpSpPr>
                  <a:xfrm>
                    <a:off x="7255014" y="4511836"/>
                    <a:ext cx="2565684" cy="664609"/>
                    <a:chOff x="7255014" y="4511836"/>
                    <a:chExt cx="2565684" cy="664609"/>
                  </a:xfrm>
                </p:grpSpPr>
                <p:sp>
                  <p:nvSpPr>
                    <p:cNvPr id="234" name="Rectangle 233">
                      <a:extLst>
                        <a:ext uri="{FF2B5EF4-FFF2-40B4-BE49-F238E27FC236}">
                          <a16:creationId xmlns:a16="http://schemas.microsoft.com/office/drawing/2014/main" id="{ABB99F2F-BA28-C64F-A0B8-1FAA6009BAFB}"/>
                        </a:ext>
                      </a:extLst>
                    </p:cNvPr>
                    <p:cNvSpPr/>
                    <p:nvPr/>
                  </p:nvSpPr>
                  <p:spPr>
                    <a:xfrm>
                      <a:off x="7255014" y="4511836"/>
                      <a:ext cx="2565681" cy="388484"/>
                    </a:xfrm>
                    <a:prstGeom prst="rect">
                      <a:avLst/>
                    </a:prstGeom>
                    <a:solidFill>
                      <a:srgbClr val="FFFFFF"/>
                    </a:solidFill>
                    <a:ln w="9525" cap="flat" cmpd="sng" algn="ctr">
                      <a:solidFill>
                        <a:srgbClr val="EEF0F6"/>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96732" eaLnBrk="1" fontAlgn="auto" latinLnBrk="0" hangingPunct="1">
                        <a:lnSpc>
                          <a:spcPct val="100000"/>
                        </a:lnSpc>
                        <a:spcBef>
                          <a:spcPts val="0"/>
                        </a:spcBef>
                        <a:spcAft>
                          <a:spcPts val="0"/>
                        </a:spcAft>
                        <a:buClrTx/>
                        <a:buSzTx/>
                        <a:buFontTx/>
                        <a:buNone/>
                        <a:tabLst/>
                        <a:defRPr/>
                      </a:pPr>
                      <a:r>
                        <a:rPr kumimoji="0" lang="en-US" sz="700" b="0" i="1"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Reporting &amp; Dashboards</a:t>
                      </a:r>
                    </a:p>
                  </p:txBody>
                </p:sp>
                <p:sp>
                  <p:nvSpPr>
                    <p:cNvPr id="235" name="Rectangle 234">
                      <a:extLst>
                        <a:ext uri="{FF2B5EF4-FFF2-40B4-BE49-F238E27FC236}">
                          <a16:creationId xmlns:a16="http://schemas.microsoft.com/office/drawing/2014/main" id="{81642ABF-8C94-B643-9C61-4CD91AA3785F}"/>
                        </a:ext>
                      </a:extLst>
                    </p:cNvPr>
                    <p:cNvSpPr/>
                    <p:nvPr/>
                  </p:nvSpPr>
                  <p:spPr>
                    <a:xfrm>
                      <a:off x="7255014" y="4941604"/>
                      <a:ext cx="2565684" cy="234841"/>
                    </a:xfrm>
                    <a:prstGeom prst="rect">
                      <a:avLst/>
                    </a:prstGeom>
                    <a:solidFill>
                      <a:srgbClr val="FFFFFF"/>
                    </a:solidFill>
                    <a:ln w="9525" cap="flat" cmpd="sng" algn="ctr">
                      <a:solidFill>
                        <a:srgbClr val="EEF0F6"/>
                      </a:solidFill>
                      <a:prstDash val="solid"/>
                    </a:ln>
                    <a:effectLst>
                      <a:outerShdw blurRad="40000" dist="20000" dir="5400000" rotWithShape="0">
                        <a:srgbClr val="000000">
                          <a:alpha val="38000"/>
                        </a:srgbClr>
                      </a:outerShdw>
                    </a:effectLst>
                  </p:spPr>
                  <p:txBody>
                    <a:bodyPr rtlCol="0" anchor="ctr"/>
                    <a:lstStyle/>
                    <a:p>
                      <a:pPr marL="0" marR="0" lvl="0" indent="0" algn="ctr" defTabSz="1096732" eaLnBrk="1" fontAlgn="auto" latinLnBrk="0" hangingPunct="1">
                        <a:lnSpc>
                          <a:spcPct val="100000"/>
                        </a:lnSpc>
                        <a:spcBef>
                          <a:spcPts val="0"/>
                        </a:spcBef>
                        <a:spcAft>
                          <a:spcPts val="0"/>
                        </a:spcAft>
                        <a:buClrTx/>
                        <a:buSzTx/>
                        <a:buFontTx/>
                        <a:buNone/>
                        <a:tabLst/>
                        <a:defRPr/>
                      </a:pPr>
                      <a:r>
                        <a:rPr kumimoji="0" lang="en-US" sz="700" b="0" i="1"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Data Lake, ML, AI</a:t>
                      </a:r>
                      <a:endParaRPr kumimoji="0" lang="en-US" sz="200" b="0" i="1"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grpSp>
            </p:grpSp>
            <p:sp>
              <p:nvSpPr>
                <p:cNvPr id="230" name="Rectangle 229">
                  <a:extLst>
                    <a:ext uri="{FF2B5EF4-FFF2-40B4-BE49-F238E27FC236}">
                      <a16:creationId xmlns:a16="http://schemas.microsoft.com/office/drawing/2014/main" id="{C866E894-805A-8F4A-856C-05B1065019B1}"/>
                    </a:ext>
                  </a:extLst>
                </p:cNvPr>
                <p:cNvSpPr/>
                <p:nvPr/>
              </p:nvSpPr>
              <p:spPr>
                <a:xfrm>
                  <a:off x="11296218" y="4796977"/>
                  <a:ext cx="752405" cy="293665"/>
                </a:xfrm>
                <a:prstGeom prst="rect">
                  <a:avLst/>
                </a:prstGeom>
                <a:solidFill>
                  <a:srgbClr val="FFFFFF"/>
                </a:solidFill>
                <a:ln w="9525" cap="flat" cmpd="sng" algn="ctr">
                  <a:solidFill>
                    <a:srgbClr val="EEF0F6"/>
                  </a:solidFill>
                  <a:prstDash val="solid"/>
                </a:ln>
                <a:effectLst>
                  <a:outerShdw blurRad="40000" dist="20000" dir="5400000" rotWithShape="0">
                    <a:srgbClr val="000000">
                      <a:alpha val="38000"/>
                    </a:srgbClr>
                  </a:outerShdw>
                </a:effectLst>
              </p:spPr>
              <p:txBody>
                <a:bodyPr rtlCol="0" anchor="ctr"/>
                <a:lstStyle/>
                <a:p>
                  <a:pPr marL="0" marR="0" lvl="0" indent="0" algn="ctr" defTabSz="1096732" eaLnBrk="1" fontAlgn="auto" latinLnBrk="0" hangingPunct="1">
                    <a:lnSpc>
                      <a:spcPct val="100000"/>
                    </a:lnSpc>
                    <a:spcBef>
                      <a:spcPts val="0"/>
                    </a:spcBef>
                    <a:spcAft>
                      <a:spcPts val="0"/>
                    </a:spcAft>
                    <a:buClrTx/>
                    <a:buSzTx/>
                    <a:buFontTx/>
                    <a:buNone/>
                    <a:tabLst/>
                    <a:defRPr/>
                  </a:pPr>
                  <a:r>
                    <a:rPr kumimoji="0" lang="en-US" sz="500" b="0" i="1"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Financial</a:t>
                  </a:r>
                  <a:endParaRPr kumimoji="0" lang="en-US" sz="100" b="0" i="1"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grpSp>
          <p:sp>
            <p:nvSpPr>
              <p:cNvPr id="204" name="Rectangle 203">
                <a:extLst>
                  <a:ext uri="{FF2B5EF4-FFF2-40B4-BE49-F238E27FC236}">
                    <a16:creationId xmlns:a16="http://schemas.microsoft.com/office/drawing/2014/main" id="{17D61A68-D800-5B42-89E8-0584C8A23791}"/>
                  </a:ext>
                </a:extLst>
              </p:cNvPr>
              <p:cNvSpPr/>
              <p:nvPr/>
            </p:nvSpPr>
            <p:spPr>
              <a:xfrm>
                <a:off x="7406168" y="3107376"/>
                <a:ext cx="413055" cy="181299"/>
              </a:xfrm>
              <a:prstGeom prst="rect">
                <a:avLst/>
              </a:prstGeom>
              <a:solidFill>
                <a:srgbClr val="FFFFFF"/>
              </a:solidFill>
              <a:ln w="9525" cap="flat" cmpd="sng" algn="ctr">
                <a:solidFill>
                  <a:srgbClr val="EEF0F6"/>
                </a:solidFill>
                <a:prstDash val="solid"/>
              </a:ln>
              <a:effectLst>
                <a:outerShdw blurRad="40000" dist="20000" dir="5400000" rotWithShape="0">
                  <a:srgbClr val="000000">
                    <a:alpha val="38000"/>
                  </a:srgbClr>
                </a:outerShdw>
              </a:effectLst>
            </p:spPr>
            <p:txBody>
              <a:bodyPr rtlCol="0" anchor="ctr"/>
              <a:lstStyle/>
              <a:p>
                <a:pPr marL="0" marR="0" lvl="0" indent="0" algn="ctr" defTabSz="1096732" eaLnBrk="1" fontAlgn="auto" latinLnBrk="0" hangingPunct="1">
                  <a:lnSpc>
                    <a:spcPct val="100000"/>
                  </a:lnSpc>
                  <a:spcBef>
                    <a:spcPts val="0"/>
                  </a:spcBef>
                  <a:spcAft>
                    <a:spcPts val="0"/>
                  </a:spcAft>
                  <a:buClrTx/>
                  <a:buSzTx/>
                  <a:buFontTx/>
                  <a:buNone/>
                  <a:tabLst/>
                  <a:defRPr/>
                </a:pPr>
                <a:r>
                  <a:rPr kumimoji="0" lang="en-US" sz="700" b="0" i="1"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PLM</a:t>
                </a:r>
                <a:endParaRPr kumimoji="0" lang="en-US" sz="200" b="0" i="1"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205" name="Rectangle 204">
                <a:extLst>
                  <a:ext uri="{FF2B5EF4-FFF2-40B4-BE49-F238E27FC236}">
                    <a16:creationId xmlns:a16="http://schemas.microsoft.com/office/drawing/2014/main" id="{FD6B89BB-6839-D240-B1FD-26D051C0BED1}"/>
                  </a:ext>
                </a:extLst>
              </p:cNvPr>
              <p:cNvSpPr/>
              <p:nvPr/>
            </p:nvSpPr>
            <p:spPr>
              <a:xfrm>
                <a:off x="7846149" y="3103254"/>
                <a:ext cx="482715" cy="178973"/>
              </a:xfrm>
              <a:prstGeom prst="rect">
                <a:avLst/>
              </a:prstGeom>
              <a:solidFill>
                <a:srgbClr val="FFFFFF"/>
              </a:solidFill>
              <a:ln w="9525" cap="flat" cmpd="sng" algn="ctr">
                <a:solidFill>
                  <a:srgbClr val="EEF0F6"/>
                </a:solidFill>
                <a:prstDash val="solid"/>
              </a:ln>
              <a:effectLst>
                <a:outerShdw blurRad="40000" dist="20000" dir="5400000" rotWithShape="0">
                  <a:srgbClr val="000000">
                    <a:alpha val="38000"/>
                  </a:srgbClr>
                </a:outerShdw>
              </a:effectLst>
            </p:spPr>
            <p:txBody>
              <a:bodyPr rtlCol="0" anchor="ctr"/>
              <a:lstStyle/>
              <a:p>
                <a:pPr marL="0" marR="0" lvl="0" indent="0" algn="ctr" defTabSz="1096732" eaLnBrk="1" fontAlgn="auto" latinLnBrk="0" hangingPunct="1">
                  <a:lnSpc>
                    <a:spcPct val="100000"/>
                  </a:lnSpc>
                  <a:spcBef>
                    <a:spcPts val="0"/>
                  </a:spcBef>
                  <a:spcAft>
                    <a:spcPts val="0"/>
                  </a:spcAft>
                  <a:buClrTx/>
                  <a:buSzTx/>
                  <a:buFontTx/>
                  <a:buNone/>
                  <a:tabLst/>
                  <a:defRPr/>
                </a:pPr>
                <a:r>
                  <a:rPr kumimoji="0" lang="en-US" sz="700" b="0" i="1"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Retail</a:t>
                </a:r>
                <a:endParaRPr kumimoji="0" lang="en-US" sz="200" b="0" i="1"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206" name="Rounded Rectangle 13">
                <a:extLst>
                  <a:ext uri="{FF2B5EF4-FFF2-40B4-BE49-F238E27FC236}">
                    <a16:creationId xmlns:a16="http://schemas.microsoft.com/office/drawing/2014/main" id="{26E1AB77-7B61-CA4B-98D2-6D9F17DC8B52}"/>
                  </a:ext>
                </a:extLst>
              </p:cNvPr>
              <p:cNvSpPr/>
              <p:nvPr/>
            </p:nvSpPr>
            <p:spPr bwMode="auto">
              <a:xfrm>
                <a:off x="1687537" y="3680255"/>
                <a:ext cx="904266" cy="1017777"/>
              </a:xfrm>
              <a:prstGeom prst="roundRect">
                <a:avLst/>
              </a:prstGeom>
              <a:solidFill>
                <a:sysClr val="window" lastClr="FFFFFF"/>
              </a:solidFill>
              <a:ln w="19050" cap="flat" cmpd="sng" algn="ctr">
                <a:solidFill>
                  <a:sysClr val="windowText" lastClr="0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prstClr val="black"/>
                  </a:solidFill>
                  <a:effectLst/>
                  <a:uLnTx/>
                  <a:uFillTx/>
                  <a:latin typeface="Calibri" panose="020F0502020204030204" pitchFamily="34" charset="0"/>
                  <a:ea typeface="ＭＳ Ｐゴシック" pitchFamily="-12" charset="-128"/>
                  <a:cs typeface="ＭＳ Ｐゴシック" pitchFamily="-12" charset="-128"/>
                </a:endParaRPr>
              </a:p>
            </p:txBody>
          </p:sp>
          <p:pic>
            <p:nvPicPr>
              <p:cNvPr id="207" name="Picture 206">
                <a:extLst>
                  <a:ext uri="{FF2B5EF4-FFF2-40B4-BE49-F238E27FC236}">
                    <a16:creationId xmlns:a16="http://schemas.microsoft.com/office/drawing/2014/main" id="{240C0DA0-F0B9-6C4A-885B-47B2ACDF4DC6}"/>
                  </a:ext>
                </a:extLst>
              </p:cNvPr>
              <p:cNvPicPr>
                <a:picLocks noChangeAspect="1"/>
              </p:cNvPicPr>
              <p:nvPr/>
            </p:nvPicPr>
            <p:blipFill>
              <a:blip r:embed="rId8"/>
              <a:stretch>
                <a:fillRect/>
              </a:stretch>
            </p:blipFill>
            <p:spPr>
              <a:xfrm>
                <a:off x="1896683" y="4238159"/>
                <a:ext cx="584692" cy="109993"/>
              </a:xfrm>
              <a:prstGeom prst="rect">
                <a:avLst/>
              </a:prstGeom>
            </p:spPr>
          </p:pic>
          <p:sp>
            <p:nvSpPr>
              <p:cNvPr id="208" name="TextBox 207">
                <a:extLst>
                  <a:ext uri="{FF2B5EF4-FFF2-40B4-BE49-F238E27FC236}">
                    <a16:creationId xmlns:a16="http://schemas.microsoft.com/office/drawing/2014/main" id="{0BBFF9C2-F321-7945-9024-50C7820D5475}"/>
                  </a:ext>
                </a:extLst>
              </p:cNvPr>
              <p:cNvSpPr txBox="1"/>
              <p:nvPr/>
            </p:nvSpPr>
            <p:spPr>
              <a:xfrm>
                <a:off x="1647744" y="3727298"/>
                <a:ext cx="966707" cy="400110"/>
              </a:xfrm>
              <a:prstGeom prst="rect">
                <a:avLst/>
              </a:prstGeom>
              <a:noFill/>
            </p:spPr>
            <p:txBody>
              <a:bodyPr wrap="square" rtlCol="0">
                <a:spAutoFit/>
              </a:bodyPr>
              <a:lstStyle/>
              <a:p>
                <a:pPr marL="0" marR="0" lvl="0" indent="0" algn="ctr" defTabSz="1096732" eaLnBrk="1" fontAlgn="auto" latinLnBrk="0" hangingPunct="1">
                  <a:lnSpc>
                    <a:spcPct val="100000"/>
                  </a:lnSpc>
                  <a:spcBef>
                    <a:spcPts val="0"/>
                  </a:spcBef>
                  <a:spcAft>
                    <a:spcPts val="0"/>
                  </a:spcAft>
                  <a:buClrTx/>
                  <a:buSzTx/>
                  <a:buFontTx/>
                  <a:buNone/>
                  <a:tabLst/>
                  <a:defRPr/>
                </a:pPr>
                <a:r>
                  <a:rPr kumimoji="0" lang="en-US" sz="1000" b="1" i="1" u="none" strike="noStrike" kern="0" cap="none" spc="0" normalizeH="0" baseline="0" noProof="0" dirty="0">
                    <a:ln>
                      <a:noFill/>
                    </a:ln>
                    <a:solidFill>
                      <a:prstClr val="black"/>
                    </a:solidFill>
                    <a:effectLst/>
                    <a:uLnTx/>
                    <a:uFillTx/>
                    <a:latin typeface="Calibri" panose="020F0502020204030204" pitchFamily="34" charset="0"/>
                    <a:ea typeface="ＭＳ Ｐゴシック" charset="-128"/>
                  </a:rPr>
                  <a:t>Service Management</a:t>
                </a:r>
              </a:p>
            </p:txBody>
          </p:sp>
          <p:sp>
            <p:nvSpPr>
              <p:cNvPr id="209" name="Rectangle: Rounded Corners 164">
                <a:extLst>
                  <a:ext uri="{FF2B5EF4-FFF2-40B4-BE49-F238E27FC236}">
                    <a16:creationId xmlns:a16="http://schemas.microsoft.com/office/drawing/2014/main" id="{63B2E772-CB26-F34B-A2EE-272B2BAF35AF}"/>
                  </a:ext>
                </a:extLst>
              </p:cNvPr>
              <p:cNvSpPr/>
              <p:nvPr/>
            </p:nvSpPr>
            <p:spPr>
              <a:xfrm flipH="1">
                <a:off x="631349" y="3126724"/>
                <a:ext cx="2607127" cy="312194"/>
              </a:xfrm>
              <a:prstGeom prst="roundRect">
                <a:avLst/>
              </a:prstGeom>
              <a:solidFill>
                <a:srgbClr val="EEF0F6"/>
              </a:solidFill>
              <a:ln w="25400" cap="flat" cmpd="sng" algn="ctr">
                <a:solidFill>
                  <a:srgbClr val="EEF0F6"/>
                </a:solidFill>
                <a:prstDash val="solid"/>
              </a:ln>
              <a:effectLst/>
            </p:spPr>
            <p:txBody>
              <a:bodyPr rtlCol="0" anchor="ctr"/>
              <a:lstStyle/>
              <a:p>
                <a:pPr marL="0" marR="0" lvl="0" indent="0" algn="ctr" defTabSz="1096732" eaLnBrk="1" fontAlgn="auto" latinLnBrk="0" hangingPunct="1">
                  <a:lnSpc>
                    <a:spcPct val="100000"/>
                  </a:lnSpc>
                  <a:spcBef>
                    <a:spcPts val="0"/>
                  </a:spcBef>
                  <a:spcAft>
                    <a:spcPts val="0"/>
                  </a:spcAft>
                  <a:buClrTx/>
                  <a:buSzTx/>
                  <a:buFontTx/>
                  <a:buNone/>
                  <a:tabLst/>
                  <a:defRPr/>
                </a:pPr>
                <a:endParaRPr kumimoji="0" lang="en-US" sz="1400" b="0" i="1"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210" name="Rectangle 209">
                <a:extLst>
                  <a:ext uri="{FF2B5EF4-FFF2-40B4-BE49-F238E27FC236}">
                    <a16:creationId xmlns:a16="http://schemas.microsoft.com/office/drawing/2014/main" id="{F47E9305-F50D-AA47-9384-7DC063BF0635}"/>
                  </a:ext>
                </a:extLst>
              </p:cNvPr>
              <p:cNvSpPr/>
              <p:nvPr/>
            </p:nvSpPr>
            <p:spPr>
              <a:xfrm>
                <a:off x="1260657" y="3182369"/>
                <a:ext cx="1767418" cy="192067"/>
              </a:xfrm>
              <a:prstGeom prst="rect">
                <a:avLst/>
              </a:prstGeom>
              <a:solidFill>
                <a:srgbClr val="FFFFFF"/>
              </a:solidFill>
              <a:ln w="9525" cap="flat" cmpd="sng" algn="ctr">
                <a:solidFill>
                  <a:srgbClr val="FFFFFF"/>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96732" eaLnBrk="1" fontAlgn="auto" latinLnBrk="0" hangingPunct="1">
                  <a:lnSpc>
                    <a:spcPct val="100000"/>
                  </a:lnSpc>
                  <a:spcBef>
                    <a:spcPts val="0"/>
                  </a:spcBef>
                  <a:spcAft>
                    <a:spcPts val="0"/>
                  </a:spcAft>
                  <a:buClrTx/>
                  <a:buSzTx/>
                  <a:buFontTx/>
                  <a:buNone/>
                  <a:tabLst/>
                  <a:defRPr/>
                </a:pPr>
                <a:r>
                  <a:rPr kumimoji="0" lang="en-US" sz="800" b="0" i="1"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Custom Applications / Micro Services</a:t>
                </a:r>
              </a:p>
            </p:txBody>
          </p:sp>
          <p:sp>
            <p:nvSpPr>
              <p:cNvPr id="211" name="Arrow: Left-Right 166">
                <a:extLst>
                  <a:ext uri="{FF2B5EF4-FFF2-40B4-BE49-F238E27FC236}">
                    <a16:creationId xmlns:a16="http://schemas.microsoft.com/office/drawing/2014/main" id="{913A16E9-A80F-114A-80B1-5DC785E1C913}"/>
                  </a:ext>
                </a:extLst>
              </p:cNvPr>
              <p:cNvSpPr/>
              <p:nvPr/>
            </p:nvSpPr>
            <p:spPr>
              <a:xfrm>
                <a:off x="6205245" y="3016349"/>
                <a:ext cx="404481" cy="189467"/>
              </a:xfrm>
              <a:prstGeom prst="leftRightArrow">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1096732"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panose="020F0502020204030204" pitchFamily="34" charset="0"/>
                </a:endParaRPr>
              </a:p>
            </p:txBody>
          </p:sp>
          <p:pic>
            <p:nvPicPr>
              <p:cNvPr id="212" name="Picture 211">
                <a:extLst>
                  <a:ext uri="{FF2B5EF4-FFF2-40B4-BE49-F238E27FC236}">
                    <a16:creationId xmlns:a16="http://schemas.microsoft.com/office/drawing/2014/main" id="{8908C2CA-0776-9741-8038-FB4B9C6B93A8}"/>
                  </a:ext>
                </a:extLst>
              </p:cNvPr>
              <p:cNvPicPr>
                <a:picLocks noChangeAspect="1"/>
              </p:cNvPicPr>
              <p:nvPr/>
            </p:nvPicPr>
            <p:blipFill>
              <a:blip r:embed="rId9"/>
              <a:stretch>
                <a:fillRect/>
              </a:stretch>
            </p:blipFill>
            <p:spPr>
              <a:xfrm>
                <a:off x="944426" y="3165741"/>
                <a:ext cx="271280" cy="213860"/>
              </a:xfrm>
              <a:prstGeom prst="rect">
                <a:avLst/>
              </a:prstGeom>
              <a:ln>
                <a:noFill/>
                <a:prstDash val="sysDash"/>
              </a:ln>
            </p:spPr>
          </p:pic>
          <p:sp>
            <p:nvSpPr>
              <p:cNvPr id="213" name="Freeform 1">
                <a:extLst>
                  <a:ext uri="{FF2B5EF4-FFF2-40B4-BE49-F238E27FC236}">
                    <a16:creationId xmlns:a16="http://schemas.microsoft.com/office/drawing/2014/main" id="{EB71F699-0F12-314D-8787-4B43438027F0}"/>
                  </a:ext>
                </a:extLst>
              </p:cNvPr>
              <p:cNvSpPr>
                <a:spLocks noChangeArrowheads="1"/>
              </p:cNvSpPr>
              <p:nvPr/>
            </p:nvSpPr>
            <p:spPr bwMode="gray">
              <a:xfrm>
                <a:off x="660285" y="3187722"/>
                <a:ext cx="261667" cy="160022"/>
              </a:xfrm>
              <a:custGeom>
                <a:avLst/>
                <a:gdLst>
                  <a:gd name="T0" fmla="*/ 4102 w 27205"/>
                  <a:gd name="T1" fmla="*/ 13411 h 13597"/>
                  <a:gd name="T2" fmla="*/ 4102 w 27205"/>
                  <a:gd name="T3" fmla="*/ 13411 h 13597"/>
                  <a:gd name="T4" fmla="*/ 936 w 27205"/>
                  <a:gd name="T5" fmla="*/ 8941 h 13597"/>
                  <a:gd name="T6" fmla="*/ 5222 w 27205"/>
                  <a:gd name="T7" fmla="*/ 5775 h 13597"/>
                  <a:gd name="T8" fmla="*/ 6898 w 27205"/>
                  <a:gd name="T9" fmla="*/ 3540 h 13597"/>
                  <a:gd name="T10" fmla="*/ 9693 w 27205"/>
                  <a:gd name="T11" fmla="*/ 3540 h 13597"/>
                  <a:gd name="T12" fmla="*/ 16025 w 27205"/>
                  <a:gd name="T13" fmla="*/ 185 h 13597"/>
                  <a:gd name="T14" fmla="*/ 21803 w 27205"/>
                  <a:gd name="T15" fmla="*/ 4655 h 13597"/>
                  <a:gd name="T16" fmla="*/ 27204 w 27205"/>
                  <a:gd name="T17" fmla="*/ 9501 h 13597"/>
                  <a:gd name="T18" fmla="*/ 20681 w 27205"/>
                  <a:gd name="T19" fmla="*/ 13411 h 13597"/>
                  <a:gd name="T20" fmla="*/ 4102 w 27205"/>
                  <a:gd name="T21" fmla="*/ 13411 h 13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205" h="13597">
                    <a:moveTo>
                      <a:pt x="4102" y="13411"/>
                    </a:moveTo>
                    <a:lnTo>
                      <a:pt x="4102" y="13411"/>
                    </a:lnTo>
                    <a:cubicBezTo>
                      <a:pt x="4102" y="13411"/>
                      <a:pt x="0" y="12296"/>
                      <a:pt x="936" y="8941"/>
                    </a:cubicBezTo>
                    <a:cubicBezTo>
                      <a:pt x="1681" y="5590"/>
                      <a:pt x="5222" y="5775"/>
                      <a:pt x="5222" y="5775"/>
                    </a:cubicBezTo>
                    <a:cubicBezTo>
                      <a:pt x="5222" y="5775"/>
                      <a:pt x="5407" y="4285"/>
                      <a:pt x="6898" y="3540"/>
                    </a:cubicBezTo>
                    <a:cubicBezTo>
                      <a:pt x="8203" y="2796"/>
                      <a:pt x="9693" y="3540"/>
                      <a:pt x="9693" y="3540"/>
                    </a:cubicBezTo>
                    <a:cubicBezTo>
                      <a:pt x="9693" y="3540"/>
                      <a:pt x="10993" y="0"/>
                      <a:pt x="16025" y="185"/>
                    </a:cubicBezTo>
                    <a:cubicBezTo>
                      <a:pt x="20497" y="375"/>
                      <a:pt x="21803" y="4655"/>
                      <a:pt x="21803" y="4655"/>
                    </a:cubicBezTo>
                    <a:cubicBezTo>
                      <a:pt x="21803" y="4655"/>
                      <a:pt x="27019" y="3910"/>
                      <a:pt x="27204" y="9501"/>
                    </a:cubicBezTo>
                    <a:cubicBezTo>
                      <a:pt x="27204" y="13596"/>
                      <a:pt x="20681" y="13411"/>
                      <a:pt x="20681" y="13411"/>
                    </a:cubicBezTo>
                    <a:cubicBezTo>
                      <a:pt x="20681" y="13411"/>
                      <a:pt x="6337" y="13411"/>
                      <a:pt x="4102" y="13411"/>
                    </a:cubicBezTo>
                  </a:path>
                </a:pathLst>
              </a:custGeom>
              <a:solidFill>
                <a:sysClr val="window" lastClr="FFFFFF">
                  <a:lumMod val="85000"/>
                </a:sysClr>
              </a:solidFill>
              <a:ln w="19050" cap="flat">
                <a:solidFill>
                  <a:srgbClr val="C00000"/>
                </a:solidFill>
                <a:round/>
                <a:headEnd/>
                <a:tailEnd/>
              </a:ln>
              <a:effectLst/>
            </p:spPr>
            <p:txBody>
              <a:bodyPr wrap="none" lIns="91436" tIns="45719" rIns="91436" bIns="45719" anchor="ctr"/>
              <a:lstStyle/>
              <a:p>
                <a:pPr marL="0" marR="0" lvl="0" indent="0" algn="ctr" defTabSz="1096732" eaLnBrk="1" fontAlgn="auto" latinLnBrk="0" hangingPunct="1">
                  <a:lnSpc>
                    <a:spcPct val="100000"/>
                  </a:lnSpc>
                  <a:spcBef>
                    <a:spcPts val="0"/>
                  </a:spcBef>
                  <a:spcAft>
                    <a:spcPts val="0"/>
                  </a:spcAft>
                  <a:buClrTx/>
                  <a:buSzTx/>
                  <a:buFontTx/>
                  <a:buNone/>
                  <a:tabLst/>
                  <a:defRPr/>
                </a:pPr>
                <a:r>
                  <a:rPr kumimoji="0" lang="en-US" sz="600" b="1" i="1" u="none" strike="noStrike" kern="0" cap="none" spc="0" normalizeH="0" baseline="0" noProof="0" dirty="0">
                    <a:ln>
                      <a:noFill/>
                    </a:ln>
                    <a:solidFill>
                      <a:srgbClr val="5F5F5F"/>
                    </a:solidFill>
                    <a:effectLst/>
                    <a:uLnTx/>
                    <a:uFillTx/>
                    <a:latin typeface="Calibri" panose="020F0502020204030204" pitchFamily="34" charset="0"/>
                    <a:ea typeface="ＭＳ Ｐゴシック" charset="-128"/>
                    <a:cs typeface="Calibri" panose="020F0502020204030204" pitchFamily="34" charset="0"/>
                  </a:rPr>
                  <a:t>PaaS</a:t>
                </a:r>
              </a:p>
            </p:txBody>
          </p:sp>
          <p:pic>
            <p:nvPicPr>
              <p:cNvPr id="215" name="Picture 214">
                <a:extLst>
                  <a:ext uri="{FF2B5EF4-FFF2-40B4-BE49-F238E27FC236}">
                    <a16:creationId xmlns:a16="http://schemas.microsoft.com/office/drawing/2014/main" id="{97E5627F-3FAD-B849-9763-C8DE0BDC9769}"/>
                  </a:ext>
                </a:extLst>
              </p:cNvPr>
              <p:cNvPicPr>
                <a:picLocks noChangeAspect="1"/>
              </p:cNvPicPr>
              <p:nvPr/>
            </p:nvPicPr>
            <p:blipFill>
              <a:blip r:embed="rId10"/>
              <a:stretch>
                <a:fillRect/>
              </a:stretch>
            </p:blipFill>
            <p:spPr>
              <a:xfrm>
                <a:off x="5359628" y="4378066"/>
                <a:ext cx="458196" cy="188174"/>
              </a:xfrm>
              <a:prstGeom prst="rect">
                <a:avLst/>
              </a:prstGeom>
            </p:spPr>
          </p:pic>
          <p:sp>
            <p:nvSpPr>
              <p:cNvPr id="216" name="Arrow: Up-Down 173">
                <a:extLst>
                  <a:ext uri="{FF2B5EF4-FFF2-40B4-BE49-F238E27FC236}">
                    <a16:creationId xmlns:a16="http://schemas.microsoft.com/office/drawing/2014/main" id="{6D184A8B-17C5-D042-A994-58632F32C105}"/>
                  </a:ext>
                </a:extLst>
              </p:cNvPr>
              <p:cNvSpPr/>
              <p:nvPr/>
            </p:nvSpPr>
            <p:spPr>
              <a:xfrm>
                <a:off x="1575310" y="3453606"/>
                <a:ext cx="134851" cy="256515"/>
              </a:xfrm>
              <a:prstGeom prst="upDownArrow">
                <a:avLst/>
              </a:prstGeom>
              <a:solidFill>
                <a:sysClr val="window" lastClr="FFFFFF">
                  <a:lumMod val="85000"/>
                </a:sysClr>
              </a:solidFill>
              <a:ln w="25400" cap="flat" cmpd="sng" algn="ctr">
                <a:solidFill>
                  <a:srgbClr val="4F81BD">
                    <a:shade val="50000"/>
                  </a:srgbClr>
                </a:solidFill>
                <a:prstDash val="solid"/>
              </a:ln>
              <a:effectLst/>
            </p:spPr>
            <p:txBody>
              <a:bodyPr rtlCol="0" anchor="ctr"/>
              <a:lstStyle/>
              <a:p>
                <a:pPr marL="0" marR="0" lvl="0" indent="0" algn="ctr" defTabSz="1096732"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pitchFamily="34" charset="0"/>
                </a:endParaRPr>
              </a:p>
            </p:txBody>
          </p:sp>
          <p:sp>
            <p:nvSpPr>
              <p:cNvPr id="217" name="Arrow: Left-Right 166">
                <a:extLst>
                  <a:ext uri="{FF2B5EF4-FFF2-40B4-BE49-F238E27FC236}">
                    <a16:creationId xmlns:a16="http://schemas.microsoft.com/office/drawing/2014/main" id="{38426BFA-EAD3-AB4F-8F08-4CDC612E2C58}"/>
                  </a:ext>
                </a:extLst>
              </p:cNvPr>
              <p:cNvSpPr/>
              <p:nvPr/>
            </p:nvSpPr>
            <p:spPr>
              <a:xfrm>
                <a:off x="3155420" y="2767970"/>
                <a:ext cx="404481" cy="189467"/>
              </a:xfrm>
              <a:prstGeom prst="leftRightArrow">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1096732"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panose="020F0502020204030204" pitchFamily="34" charset="0"/>
                </a:endParaRPr>
              </a:p>
            </p:txBody>
          </p:sp>
          <p:pic>
            <p:nvPicPr>
              <p:cNvPr id="224" name="Picture 223">
                <a:extLst>
                  <a:ext uri="{FF2B5EF4-FFF2-40B4-BE49-F238E27FC236}">
                    <a16:creationId xmlns:a16="http://schemas.microsoft.com/office/drawing/2014/main" id="{0527F358-9A2B-A14E-A867-861460E91D6F}"/>
                  </a:ext>
                </a:extLst>
              </p:cNvPr>
              <p:cNvPicPr>
                <a:picLocks noChangeAspect="1"/>
              </p:cNvPicPr>
              <p:nvPr/>
            </p:nvPicPr>
            <p:blipFill>
              <a:blip r:embed="rId11"/>
              <a:stretch>
                <a:fillRect/>
              </a:stretch>
            </p:blipFill>
            <p:spPr>
              <a:xfrm>
                <a:off x="7132196" y="4257556"/>
                <a:ext cx="453103" cy="252305"/>
              </a:xfrm>
              <a:prstGeom prst="rect">
                <a:avLst/>
              </a:prstGeom>
            </p:spPr>
          </p:pic>
          <p:pic>
            <p:nvPicPr>
              <p:cNvPr id="225" name="Picture 224">
                <a:extLst>
                  <a:ext uri="{FF2B5EF4-FFF2-40B4-BE49-F238E27FC236}">
                    <a16:creationId xmlns:a16="http://schemas.microsoft.com/office/drawing/2014/main" id="{7AF4DA86-F4D1-6446-AC2D-CE84FBCBE5A2}"/>
                  </a:ext>
                </a:extLst>
              </p:cNvPr>
              <p:cNvPicPr>
                <a:picLocks noChangeAspect="1"/>
              </p:cNvPicPr>
              <p:nvPr/>
            </p:nvPicPr>
            <p:blipFill>
              <a:blip r:embed="rId12"/>
              <a:stretch>
                <a:fillRect/>
              </a:stretch>
            </p:blipFill>
            <p:spPr>
              <a:xfrm>
                <a:off x="5863990" y="4383707"/>
                <a:ext cx="585722" cy="171305"/>
              </a:xfrm>
              <a:prstGeom prst="rect">
                <a:avLst/>
              </a:prstGeom>
            </p:spPr>
          </p:pic>
          <p:pic>
            <p:nvPicPr>
              <p:cNvPr id="226" name="Picture 225">
                <a:extLst>
                  <a:ext uri="{FF2B5EF4-FFF2-40B4-BE49-F238E27FC236}">
                    <a16:creationId xmlns:a16="http://schemas.microsoft.com/office/drawing/2014/main" id="{B86E1118-BA81-EE42-B076-5211AA7A5B5B}"/>
                  </a:ext>
                </a:extLst>
              </p:cNvPr>
              <p:cNvPicPr>
                <a:picLocks noChangeAspect="1"/>
              </p:cNvPicPr>
              <p:nvPr/>
            </p:nvPicPr>
            <p:blipFill>
              <a:blip r:embed="rId13"/>
              <a:stretch>
                <a:fillRect/>
              </a:stretch>
            </p:blipFill>
            <p:spPr>
              <a:xfrm>
                <a:off x="4661211" y="3967168"/>
                <a:ext cx="408521" cy="346169"/>
              </a:xfrm>
              <a:prstGeom prst="rect">
                <a:avLst/>
              </a:prstGeom>
            </p:spPr>
          </p:pic>
          <p:pic>
            <p:nvPicPr>
              <p:cNvPr id="227" name="Picture 226">
                <a:extLst>
                  <a:ext uri="{FF2B5EF4-FFF2-40B4-BE49-F238E27FC236}">
                    <a16:creationId xmlns:a16="http://schemas.microsoft.com/office/drawing/2014/main" id="{55068E5D-F53F-864A-B505-655E2EF1D6EA}"/>
                  </a:ext>
                </a:extLst>
              </p:cNvPr>
              <p:cNvPicPr>
                <a:picLocks noChangeAspect="1"/>
              </p:cNvPicPr>
              <p:nvPr/>
            </p:nvPicPr>
            <p:blipFill>
              <a:blip r:embed="rId14"/>
              <a:stretch>
                <a:fillRect/>
              </a:stretch>
            </p:blipFill>
            <p:spPr>
              <a:xfrm>
                <a:off x="2824103" y="4339708"/>
                <a:ext cx="794168" cy="276117"/>
              </a:xfrm>
              <a:prstGeom prst="rect">
                <a:avLst/>
              </a:prstGeom>
            </p:spPr>
          </p:pic>
          <p:pic>
            <p:nvPicPr>
              <p:cNvPr id="228" name="Picture 227">
                <a:extLst>
                  <a:ext uri="{FF2B5EF4-FFF2-40B4-BE49-F238E27FC236}">
                    <a16:creationId xmlns:a16="http://schemas.microsoft.com/office/drawing/2014/main" id="{384D3C32-A9C3-974A-94EB-06A27B870358}"/>
                  </a:ext>
                </a:extLst>
              </p:cNvPr>
              <p:cNvPicPr>
                <a:picLocks noChangeAspect="1"/>
              </p:cNvPicPr>
              <p:nvPr/>
            </p:nvPicPr>
            <p:blipFill>
              <a:blip r:embed="rId15"/>
              <a:stretch>
                <a:fillRect/>
              </a:stretch>
            </p:blipFill>
            <p:spPr>
              <a:xfrm>
                <a:off x="3165316" y="4042702"/>
                <a:ext cx="525378" cy="166758"/>
              </a:xfrm>
              <a:prstGeom prst="rect">
                <a:avLst/>
              </a:prstGeom>
            </p:spPr>
          </p:pic>
        </p:grpSp>
        <p:sp>
          <p:nvSpPr>
            <p:cNvPr id="214" name="TextBox 213">
              <a:extLst>
                <a:ext uri="{FF2B5EF4-FFF2-40B4-BE49-F238E27FC236}">
                  <a16:creationId xmlns:a16="http://schemas.microsoft.com/office/drawing/2014/main" id="{BAE7FABD-7339-5D46-BCA2-4781250A2A17}"/>
                </a:ext>
              </a:extLst>
            </p:cNvPr>
            <p:cNvSpPr txBox="1"/>
            <p:nvPr/>
          </p:nvSpPr>
          <p:spPr>
            <a:xfrm>
              <a:off x="3208817" y="2076907"/>
              <a:ext cx="2441694" cy="276999"/>
            </a:xfrm>
            <a:prstGeom prst="rect">
              <a:avLst/>
            </a:prstGeom>
            <a:noFill/>
          </p:spPr>
          <p:txBody>
            <a:bodyPr wrap="none" rtlCol="0">
              <a:spAutoFit/>
            </a:bodyPr>
            <a:lstStyle/>
            <a:p>
              <a:pPr marL="0" marR="0" lvl="0" indent="0" defTabSz="1096732" eaLnBrk="1" fontAlgn="auto" latinLnBrk="0" hangingPunct="1">
                <a:lnSpc>
                  <a:spcPct val="100000"/>
                </a:lnSpc>
                <a:spcBef>
                  <a:spcPts val="0"/>
                </a:spcBef>
                <a:spcAft>
                  <a:spcPts val="0"/>
                </a:spcAft>
                <a:buClrTx/>
                <a:buSzTx/>
                <a:buFontTx/>
                <a:buNone/>
                <a:tabLst/>
                <a:defRPr/>
              </a:pPr>
              <a:r>
                <a:rPr kumimoji="0" lang="en-US" sz="1200" b="1" i="1" u="none" strike="noStrike" kern="0" cap="none" spc="0" normalizeH="0" baseline="0" noProof="0" dirty="0">
                  <a:ln>
                    <a:noFill/>
                  </a:ln>
                  <a:solidFill>
                    <a:srgbClr val="000000"/>
                  </a:solidFill>
                  <a:effectLst/>
                  <a:uLnTx/>
                  <a:uFillTx/>
                  <a:latin typeface="Calibri" panose="020F0502020204030204" pitchFamily="34" charset="0"/>
                  <a:ea typeface="ＭＳ Ｐゴシック" charset="-128"/>
                  <a:cs typeface="Calibri" panose="020F0502020204030204" pitchFamily="34" charset="0"/>
                </a:rPr>
                <a:t> Engineering &amp; Technology Domain</a:t>
              </a:r>
            </a:p>
          </p:txBody>
        </p:sp>
      </p:grpSp>
    </p:spTree>
    <p:extLst>
      <p:ext uri="{BB962C8B-B14F-4D97-AF65-F5344CB8AC3E}">
        <p14:creationId xmlns:p14="http://schemas.microsoft.com/office/powerpoint/2010/main" val="2278551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0" tIns="0" rIns="0" bIns="0" rtlCol="0" anchor="ctr" anchorCtr="0">
            <a:normAutofit/>
          </a:bodyPr>
          <a:lstStyle/>
          <a:p>
            <a:r>
              <a:rPr lang="en-US" sz="1800" dirty="0"/>
              <a:t>Being Digital – Re-Cap-Integrated Plan ,Build and Run – Future State</a:t>
            </a:r>
          </a:p>
        </p:txBody>
      </p:sp>
      <p:grpSp>
        <p:nvGrpSpPr>
          <p:cNvPr id="55" name="Group 54"/>
          <p:cNvGrpSpPr/>
          <p:nvPr/>
        </p:nvGrpSpPr>
        <p:grpSpPr>
          <a:xfrm>
            <a:off x="38812" y="567722"/>
            <a:ext cx="9066376" cy="4261860"/>
            <a:chOff x="-25015" y="567722"/>
            <a:chExt cx="9066376" cy="4261860"/>
          </a:xfrm>
        </p:grpSpPr>
        <p:grpSp>
          <p:nvGrpSpPr>
            <p:cNvPr id="56" name="Group 55"/>
            <p:cNvGrpSpPr/>
            <p:nvPr/>
          </p:nvGrpSpPr>
          <p:grpSpPr>
            <a:xfrm>
              <a:off x="-25015" y="567722"/>
              <a:ext cx="8366127" cy="4261860"/>
              <a:chOff x="234173" y="590024"/>
              <a:chExt cx="8714528" cy="4261860"/>
            </a:xfrm>
          </p:grpSpPr>
          <p:sp>
            <p:nvSpPr>
              <p:cNvPr id="66" name="Rounded Rectangle 65"/>
              <p:cNvSpPr>
                <a:spLocks/>
              </p:cNvSpPr>
              <p:nvPr/>
            </p:nvSpPr>
            <p:spPr>
              <a:xfrm>
                <a:off x="7757532" y="591402"/>
                <a:ext cx="1179783" cy="3457315"/>
              </a:xfrm>
              <a:prstGeom prst="roundRect">
                <a:avLst>
                  <a:gd name="adj" fmla="val 4815"/>
                </a:avLst>
              </a:prstGeom>
              <a:solidFill>
                <a:schemeClr val="bg1">
                  <a:lumMod val="95000"/>
                </a:schemeClr>
              </a:solidFill>
              <a:ln w="12700" cap="flat" cmpd="sng" algn="ctr">
                <a:solidFill>
                  <a:schemeClr val="bg1">
                    <a:lumMod val="50000"/>
                  </a:schemeClr>
                </a:solidFill>
                <a:prstDash val="sysDash"/>
                <a:miter lim="800000"/>
              </a:ln>
              <a:effectLst/>
            </p:spPr>
            <p:txBody>
              <a:bodyPr rtlCol="0" anchor="ctr"/>
              <a:lstStyle/>
              <a:p>
                <a:pPr marL="0" marR="0" lvl="0" indent="0" algn="ctr" defTabSz="91441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67" name="Rounded Rectangle 66"/>
              <p:cNvSpPr>
                <a:spLocks/>
              </p:cNvSpPr>
              <p:nvPr/>
            </p:nvSpPr>
            <p:spPr>
              <a:xfrm>
                <a:off x="6473069" y="591402"/>
                <a:ext cx="1179783" cy="3457315"/>
              </a:xfrm>
              <a:prstGeom prst="roundRect">
                <a:avLst>
                  <a:gd name="adj" fmla="val 4815"/>
                </a:avLst>
              </a:prstGeom>
              <a:solidFill>
                <a:schemeClr val="bg1">
                  <a:lumMod val="95000"/>
                </a:schemeClr>
              </a:solidFill>
              <a:ln w="12700" cap="flat" cmpd="sng" algn="ctr">
                <a:solidFill>
                  <a:schemeClr val="bg1">
                    <a:lumMod val="50000"/>
                  </a:schemeClr>
                </a:solidFill>
                <a:prstDash val="sysDash"/>
                <a:miter lim="800000"/>
              </a:ln>
              <a:effectLst/>
            </p:spPr>
            <p:txBody>
              <a:bodyPr rtlCol="0" anchor="ctr"/>
              <a:lstStyle/>
              <a:p>
                <a:pPr marL="0" marR="0" lvl="0" indent="0" algn="ctr" defTabSz="91441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68" name="Rounded Rectangle 67"/>
              <p:cNvSpPr>
                <a:spLocks/>
              </p:cNvSpPr>
              <p:nvPr/>
            </p:nvSpPr>
            <p:spPr>
              <a:xfrm>
                <a:off x="5196691" y="591402"/>
                <a:ext cx="1179783" cy="3457315"/>
              </a:xfrm>
              <a:prstGeom prst="roundRect">
                <a:avLst>
                  <a:gd name="adj" fmla="val 4815"/>
                </a:avLst>
              </a:prstGeom>
              <a:solidFill>
                <a:schemeClr val="bg1">
                  <a:lumMod val="95000"/>
                </a:schemeClr>
              </a:solidFill>
              <a:ln w="12700" cap="flat" cmpd="sng" algn="ctr">
                <a:solidFill>
                  <a:schemeClr val="bg1">
                    <a:lumMod val="50000"/>
                  </a:schemeClr>
                </a:solidFill>
                <a:prstDash val="sysDash"/>
                <a:miter lim="800000"/>
              </a:ln>
              <a:effectLst/>
            </p:spPr>
            <p:txBody>
              <a:bodyPr rtlCol="0" anchor="ctr"/>
              <a:lstStyle/>
              <a:p>
                <a:pPr marL="0" marR="0" lvl="0" indent="0" algn="ctr" defTabSz="91441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69" name="Rounded Rectangle 68"/>
              <p:cNvSpPr>
                <a:spLocks/>
              </p:cNvSpPr>
              <p:nvPr/>
            </p:nvSpPr>
            <p:spPr>
              <a:xfrm>
                <a:off x="3915387" y="591402"/>
                <a:ext cx="1179783" cy="3457315"/>
              </a:xfrm>
              <a:prstGeom prst="roundRect">
                <a:avLst>
                  <a:gd name="adj" fmla="val 4815"/>
                </a:avLst>
              </a:prstGeom>
              <a:solidFill>
                <a:schemeClr val="bg1">
                  <a:lumMod val="95000"/>
                </a:schemeClr>
              </a:solidFill>
              <a:ln w="12700" cap="flat" cmpd="sng" algn="ctr">
                <a:solidFill>
                  <a:schemeClr val="bg1">
                    <a:lumMod val="50000"/>
                  </a:schemeClr>
                </a:solidFill>
                <a:prstDash val="sysDash"/>
                <a:miter lim="800000"/>
              </a:ln>
              <a:effectLst/>
            </p:spPr>
            <p:txBody>
              <a:bodyPr rtlCol="0" anchor="ctr"/>
              <a:lstStyle/>
              <a:p>
                <a:pPr marL="0" marR="0" lvl="0" indent="0" algn="ctr" defTabSz="91441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70" name="Rounded Rectangle 69"/>
              <p:cNvSpPr>
                <a:spLocks/>
              </p:cNvSpPr>
              <p:nvPr/>
            </p:nvSpPr>
            <p:spPr>
              <a:xfrm>
                <a:off x="2629871" y="591402"/>
                <a:ext cx="1179783" cy="3457315"/>
              </a:xfrm>
              <a:prstGeom prst="roundRect">
                <a:avLst>
                  <a:gd name="adj" fmla="val 4815"/>
                </a:avLst>
              </a:prstGeom>
              <a:solidFill>
                <a:schemeClr val="bg1">
                  <a:lumMod val="95000"/>
                </a:schemeClr>
              </a:solidFill>
              <a:ln w="12700" cap="flat" cmpd="sng" algn="ctr">
                <a:solidFill>
                  <a:schemeClr val="bg1">
                    <a:lumMod val="50000"/>
                  </a:schemeClr>
                </a:solidFill>
                <a:prstDash val="sysDash"/>
                <a:miter lim="800000"/>
              </a:ln>
              <a:effectLst/>
            </p:spPr>
            <p:txBody>
              <a:bodyPr rtlCol="0" anchor="ctr"/>
              <a:lstStyle/>
              <a:p>
                <a:pPr marL="0" marR="0" lvl="0" indent="0" algn="ctr" defTabSz="91441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71" name="Rounded Rectangle 70"/>
              <p:cNvSpPr>
                <a:spLocks/>
              </p:cNvSpPr>
              <p:nvPr/>
            </p:nvSpPr>
            <p:spPr>
              <a:xfrm>
                <a:off x="1365421" y="591402"/>
                <a:ext cx="1179783" cy="3457315"/>
              </a:xfrm>
              <a:prstGeom prst="roundRect">
                <a:avLst>
                  <a:gd name="adj" fmla="val 4815"/>
                </a:avLst>
              </a:prstGeom>
              <a:solidFill>
                <a:schemeClr val="bg1">
                  <a:lumMod val="95000"/>
                </a:schemeClr>
              </a:solidFill>
              <a:ln w="12700" cap="flat" cmpd="sng" algn="ctr">
                <a:solidFill>
                  <a:schemeClr val="bg1">
                    <a:lumMod val="50000"/>
                  </a:schemeClr>
                </a:solidFill>
                <a:prstDash val="sysDash"/>
                <a:miter lim="800000"/>
              </a:ln>
              <a:effectLst/>
            </p:spPr>
            <p:txBody>
              <a:bodyPr rtlCol="0" anchor="ctr"/>
              <a:lstStyle/>
              <a:p>
                <a:pPr marL="0" marR="0" lvl="0" indent="0" algn="ctr" defTabSz="91441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72" name="TextBox 71"/>
              <p:cNvSpPr txBox="1"/>
              <p:nvPr/>
            </p:nvSpPr>
            <p:spPr bwMode="auto">
              <a:xfrm>
                <a:off x="1359181" y="4084541"/>
                <a:ext cx="7589520" cy="365760"/>
              </a:xfrm>
              <a:prstGeom prst="roundRect">
                <a:avLst/>
              </a:prstGeom>
              <a:solidFill>
                <a:srgbClr val="0070C0"/>
              </a:solidFill>
              <a:ln w="12700" cap="flat" cmpd="sng" algn="ctr">
                <a:solidFill>
                  <a:srgbClr val="0070C0"/>
                </a:solidFill>
                <a:prstDash val="sysDash"/>
                <a:miter lim="800000"/>
              </a:ln>
              <a:effectLst/>
            </p:spPr>
            <p:txBody>
              <a:bodyPr rtlCol="0" anchor="ctr"/>
              <a:lstStyle>
                <a:defPPr>
                  <a:defRPr lang="en-US"/>
                </a:defPPr>
                <a:lvl1pPr marR="0" lvl="0" indent="0" algn="ctr" defTabSz="914410" fontAlgn="auto">
                  <a:lnSpc>
                    <a:spcPct val="100000"/>
                  </a:lnSpc>
                  <a:spcBef>
                    <a:spcPts val="0"/>
                  </a:spcBef>
                  <a:spcAft>
                    <a:spcPts val="0"/>
                  </a:spcAft>
                  <a:buClrTx/>
                  <a:buSzTx/>
                  <a:buFontTx/>
                  <a:buNone/>
                  <a:tabLst/>
                  <a:defRPr kumimoji="0" sz="1300" b="1" i="0" u="none" strike="noStrike" kern="0" cap="none" spc="0" normalizeH="0" baseline="0">
                    <a:ln>
                      <a:noFill/>
                    </a:ln>
                    <a:solidFill>
                      <a:srgbClr val="000000"/>
                    </a:solidFill>
                    <a:effectLst/>
                    <a:uLnTx/>
                    <a:uFillTx/>
                    <a:latin typeface="Calibri" panose="020F0502020204030204" pitchFamily="34" charset="0"/>
                    <a:cs typeface="Calibri" panose="020F050202020403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514337"/>
                <a:r>
                  <a:rPr lang="en-US" sz="1050" dirty="0">
                    <a:solidFill>
                      <a:schemeClr val="bg1"/>
                    </a:solidFill>
                  </a:rPr>
                  <a:t>Enterprise Software &amp; Tools | Frameworks | Delivery Excellence | Partnership &amp; Alliance | Talent Management | Learning &amp; Development | Human Resources</a:t>
                </a:r>
              </a:p>
            </p:txBody>
          </p:sp>
          <p:sp>
            <p:nvSpPr>
              <p:cNvPr id="73" name="Rounded Rectangle 72"/>
              <p:cNvSpPr>
                <a:spLocks/>
              </p:cNvSpPr>
              <p:nvPr/>
            </p:nvSpPr>
            <p:spPr>
              <a:xfrm>
                <a:off x="234173" y="1931624"/>
                <a:ext cx="1097280" cy="305351"/>
              </a:xfrm>
              <a:prstGeom prst="roundRect">
                <a:avLst>
                  <a:gd name="adj" fmla="val 4815"/>
                </a:avLst>
              </a:prstGeom>
              <a:noFill/>
              <a:ln>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r" defTabSz="914410">
                  <a:defRPr/>
                </a:pPr>
                <a:r>
                  <a:rPr lang="en-US" sz="1100" b="1" dirty="0">
                    <a:solidFill>
                      <a:schemeClr val="tx2"/>
                    </a:solidFill>
                    <a:latin typeface="Calibri" panose="020F0502020204030204" pitchFamily="34" charset="0"/>
                    <a:cs typeface="Calibri" panose="020F0502020204030204" pitchFamily="34" charset="0"/>
                  </a:rPr>
                  <a:t>POD &amp; Delivery Teams</a:t>
                </a:r>
              </a:p>
            </p:txBody>
          </p:sp>
          <p:sp>
            <p:nvSpPr>
              <p:cNvPr id="74" name="Rounded Rectangle 73"/>
              <p:cNvSpPr>
                <a:spLocks/>
              </p:cNvSpPr>
              <p:nvPr/>
            </p:nvSpPr>
            <p:spPr>
              <a:xfrm>
                <a:off x="234173" y="1381509"/>
                <a:ext cx="1097280" cy="305350"/>
              </a:xfrm>
              <a:prstGeom prst="roundRect">
                <a:avLst>
                  <a:gd name="adj" fmla="val 4815"/>
                </a:avLst>
              </a:prstGeom>
              <a:noFill/>
              <a:ln>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r" defTabSz="914410">
                  <a:defRPr/>
                </a:pPr>
                <a:r>
                  <a:rPr lang="en-US" sz="1100" b="1" dirty="0">
                    <a:solidFill>
                      <a:schemeClr val="tx2"/>
                    </a:solidFill>
                    <a:latin typeface="Calibri" panose="020F0502020204030204" pitchFamily="34" charset="0"/>
                    <a:cs typeface="Calibri" panose="020F0502020204030204" pitchFamily="34" charset="0"/>
                  </a:rPr>
                  <a:t>Platforms</a:t>
                </a:r>
              </a:p>
            </p:txBody>
          </p:sp>
          <p:sp>
            <p:nvSpPr>
              <p:cNvPr id="75" name="Rounded Rectangle 74"/>
              <p:cNvSpPr>
                <a:spLocks/>
              </p:cNvSpPr>
              <p:nvPr/>
            </p:nvSpPr>
            <p:spPr>
              <a:xfrm>
                <a:off x="1359181" y="1415021"/>
                <a:ext cx="7589520" cy="365760"/>
              </a:xfrm>
              <a:prstGeom prst="roundRect">
                <a:avLst/>
              </a:prstGeom>
              <a:solidFill>
                <a:srgbClr val="0070C0"/>
              </a:solidFill>
              <a:ln w="12700">
                <a:solidFill>
                  <a:srgbClr val="0070C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10">
                  <a:defRPr/>
                </a:pPr>
                <a:r>
                  <a:rPr lang="en-US" sz="1050" b="1" dirty="0" err="1">
                    <a:solidFill>
                      <a:schemeClr val="bg1"/>
                    </a:solidFill>
                    <a:latin typeface="Calibri" panose="020F0502020204030204" pitchFamily="34" charset="0"/>
                    <a:cs typeface="Calibri" panose="020F0502020204030204" pitchFamily="34" charset="0"/>
                  </a:rPr>
                  <a:t>HiveCenter</a:t>
                </a:r>
                <a:r>
                  <a:rPr lang="en-US" sz="1050" b="1" dirty="0">
                    <a:solidFill>
                      <a:schemeClr val="bg1"/>
                    </a:solidFill>
                    <a:latin typeface="Calibri" panose="020F0502020204030204" pitchFamily="34" charset="0"/>
                    <a:cs typeface="Calibri" panose="020F0502020204030204" pitchFamily="34" charset="0"/>
                  </a:rPr>
                  <a:t> | </a:t>
                </a:r>
                <a:r>
                  <a:rPr lang="en-US" sz="1050" b="1" dirty="0" err="1">
                    <a:solidFill>
                      <a:schemeClr val="bg1"/>
                    </a:solidFill>
                    <a:latin typeface="Calibri" panose="020F0502020204030204" pitchFamily="34" charset="0"/>
                    <a:cs typeface="Calibri" panose="020F0502020204030204" pitchFamily="34" charset="0"/>
                  </a:rPr>
                  <a:t>OneAgility</a:t>
                </a:r>
                <a:r>
                  <a:rPr lang="en-US" sz="1050" b="1" dirty="0">
                    <a:solidFill>
                      <a:schemeClr val="bg1"/>
                    </a:solidFill>
                    <a:latin typeface="Calibri" panose="020F0502020204030204" pitchFamily="34" charset="0"/>
                    <a:cs typeface="Calibri" panose="020F0502020204030204" pitchFamily="34" charset="0"/>
                  </a:rPr>
                  <a:t> | LEAP | Business Service Catalog | </a:t>
                </a:r>
                <a:r>
                  <a:rPr lang="en-US" sz="1050" b="1" dirty="0" err="1">
                    <a:solidFill>
                      <a:schemeClr val="bg1"/>
                    </a:solidFill>
                    <a:latin typeface="Calibri" panose="020F0502020204030204" pitchFamily="34" charset="0"/>
                    <a:cs typeface="Calibri" panose="020F0502020204030204" pitchFamily="34" charset="0"/>
                  </a:rPr>
                  <a:t>CloudSteps</a:t>
                </a:r>
                <a:r>
                  <a:rPr lang="en-US" sz="1050" b="1" dirty="0">
                    <a:solidFill>
                      <a:schemeClr val="bg1"/>
                    </a:solidFill>
                    <a:latin typeface="Calibri" panose="020F0502020204030204" pitchFamily="34" charset="0"/>
                    <a:cs typeface="Calibri" panose="020F0502020204030204" pitchFamily="34" charset="0"/>
                  </a:rPr>
                  <a:t> (</a:t>
                </a:r>
                <a:r>
                  <a:rPr lang="en-US" sz="1050" b="1" dirty="0" err="1">
                    <a:solidFill>
                      <a:schemeClr val="bg1"/>
                    </a:solidFill>
                    <a:latin typeface="Calibri" panose="020F0502020204030204" pitchFamily="34" charset="0"/>
                    <a:cs typeface="Calibri" panose="020F0502020204030204" pitchFamily="34" charset="0"/>
                  </a:rPr>
                  <a:t>Saas</a:t>
                </a:r>
                <a:r>
                  <a:rPr lang="en-US" sz="1050" b="1" dirty="0">
                    <a:solidFill>
                      <a:schemeClr val="bg1"/>
                    </a:solidFill>
                    <a:latin typeface="Calibri" panose="020F0502020204030204" pitchFamily="34" charset="0"/>
                    <a:cs typeface="Calibri" panose="020F0502020204030204" pitchFamily="34" charset="0"/>
                  </a:rPr>
                  <a:t> / PaaS ) | </a:t>
                </a:r>
                <a:r>
                  <a:rPr lang="en-US" sz="1050" b="1" dirty="0" err="1">
                    <a:solidFill>
                      <a:schemeClr val="bg1"/>
                    </a:solidFill>
                    <a:latin typeface="Calibri" panose="020F0502020204030204" pitchFamily="34" charset="0"/>
                    <a:cs typeface="Calibri" panose="020F0502020204030204" pitchFamily="34" charset="0"/>
                  </a:rPr>
                  <a:t>Microservices</a:t>
                </a:r>
                <a:r>
                  <a:rPr lang="en-US" sz="1050" b="1" dirty="0">
                    <a:solidFill>
                      <a:schemeClr val="bg1"/>
                    </a:solidFill>
                    <a:latin typeface="Calibri" panose="020F0502020204030204" pitchFamily="34" charset="0"/>
                    <a:cs typeface="Calibri" panose="020F0502020204030204" pitchFamily="34" charset="0"/>
                  </a:rPr>
                  <a:t> | </a:t>
                </a:r>
              </a:p>
            </p:txBody>
          </p:sp>
          <p:sp>
            <p:nvSpPr>
              <p:cNvPr id="76" name="Rounded Rectangle 75"/>
              <p:cNvSpPr>
                <a:spLocks/>
              </p:cNvSpPr>
              <p:nvPr/>
            </p:nvSpPr>
            <p:spPr>
              <a:xfrm>
                <a:off x="234173" y="2358314"/>
                <a:ext cx="1097280" cy="499767"/>
              </a:xfrm>
              <a:prstGeom prst="roundRect">
                <a:avLst>
                  <a:gd name="adj" fmla="val 4815"/>
                </a:avLst>
              </a:prstGeom>
              <a:noFill/>
              <a:ln>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r" defTabSz="914410">
                  <a:defRPr/>
                </a:pPr>
                <a:r>
                  <a:rPr lang="en-US" sz="1100" b="1" dirty="0">
                    <a:solidFill>
                      <a:schemeClr val="tx2"/>
                    </a:solidFill>
                    <a:latin typeface="Calibri" panose="020F0502020204030204" pitchFamily="34" charset="0"/>
                    <a:cs typeface="Calibri" panose="020F0502020204030204" pitchFamily="34" charset="0"/>
                  </a:rPr>
                  <a:t>Technology Operations</a:t>
                </a:r>
              </a:p>
            </p:txBody>
          </p:sp>
          <p:sp>
            <p:nvSpPr>
              <p:cNvPr id="77" name="Rounded Rectangle 76"/>
              <p:cNvSpPr>
                <a:spLocks/>
              </p:cNvSpPr>
              <p:nvPr/>
            </p:nvSpPr>
            <p:spPr>
              <a:xfrm>
                <a:off x="1359181" y="2478205"/>
                <a:ext cx="7589520" cy="365760"/>
              </a:xfrm>
              <a:prstGeom prst="roundRect">
                <a:avLst/>
              </a:prstGeom>
              <a:solidFill>
                <a:srgbClr val="0070C0"/>
              </a:solidFill>
              <a:ln w="12700">
                <a:solidFill>
                  <a:srgbClr val="0070C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10"/>
                <a:r>
                  <a:rPr lang="en-US" sz="1050" b="1" dirty="0" err="1">
                    <a:solidFill>
                      <a:schemeClr val="bg1"/>
                    </a:solidFill>
                    <a:latin typeface="Calibri" panose="020F0502020204030204" pitchFamily="34" charset="0"/>
                    <a:cs typeface="Calibri" panose="020F0502020204030204" pitchFamily="34" charset="0"/>
                  </a:rPr>
                  <a:t>SmartOps</a:t>
                </a:r>
                <a:r>
                  <a:rPr lang="en-US" sz="1050" b="1" dirty="0">
                    <a:solidFill>
                      <a:schemeClr val="bg1"/>
                    </a:solidFill>
                    <a:latin typeface="Calibri" panose="020F0502020204030204" pitchFamily="34" charset="0"/>
                    <a:cs typeface="Calibri" panose="020F0502020204030204" pitchFamily="34" charset="0"/>
                  </a:rPr>
                  <a:t> - Digital Command Center| Infrastructure | App Management | Hybrid Cloud Ops | </a:t>
                </a:r>
              </a:p>
              <a:p>
                <a:pPr algn="ctr" defTabSz="914410"/>
                <a:r>
                  <a:rPr lang="en-US" sz="1050" b="1" dirty="0">
                    <a:solidFill>
                      <a:schemeClr val="bg1"/>
                    </a:solidFill>
                    <a:latin typeface="Calibri" panose="020F0502020204030204" pitchFamily="34" charset="0"/>
                    <a:cs typeface="Calibri" panose="020F0502020204030204" pitchFamily="34" charset="0"/>
                  </a:rPr>
                  <a:t>Security Operations Center | Shared Services</a:t>
                </a:r>
              </a:p>
            </p:txBody>
          </p:sp>
          <p:sp>
            <p:nvSpPr>
              <p:cNvPr id="78" name="Rounded Rectangle 77"/>
              <p:cNvSpPr>
                <a:spLocks/>
              </p:cNvSpPr>
              <p:nvPr/>
            </p:nvSpPr>
            <p:spPr>
              <a:xfrm>
                <a:off x="234173" y="2842720"/>
                <a:ext cx="1097280" cy="347026"/>
              </a:xfrm>
              <a:prstGeom prst="roundRect">
                <a:avLst>
                  <a:gd name="adj" fmla="val 4815"/>
                </a:avLst>
              </a:prstGeom>
              <a:noFill/>
              <a:ln>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r" defTabSz="914410">
                  <a:defRPr/>
                </a:pPr>
                <a:r>
                  <a:rPr lang="en-US" sz="1100" b="1" dirty="0">
                    <a:solidFill>
                      <a:schemeClr val="tx2"/>
                    </a:solidFill>
                    <a:latin typeface="Calibri" panose="020F0502020204030204" pitchFamily="34" charset="0"/>
                    <a:cs typeface="Calibri" panose="020F0502020204030204" pitchFamily="34" charset="0"/>
                  </a:rPr>
                  <a:t>Foundational Services</a:t>
                </a:r>
              </a:p>
            </p:txBody>
          </p:sp>
          <p:sp>
            <p:nvSpPr>
              <p:cNvPr id="79" name="Rounded Rectangle 78"/>
              <p:cNvSpPr>
                <a:spLocks/>
              </p:cNvSpPr>
              <p:nvPr/>
            </p:nvSpPr>
            <p:spPr>
              <a:xfrm>
                <a:off x="1359181" y="2879789"/>
                <a:ext cx="7589520" cy="365760"/>
              </a:xfrm>
              <a:prstGeom prst="roundRect">
                <a:avLst/>
              </a:prstGeom>
              <a:solidFill>
                <a:srgbClr val="0070C0"/>
              </a:solidFill>
              <a:ln w="12700">
                <a:solidFill>
                  <a:srgbClr val="0070C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10"/>
                <a:r>
                  <a:rPr lang="en-US" sz="1050" b="1" dirty="0">
                    <a:solidFill>
                      <a:schemeClr val="bg1"/>
                    </a:solidFill>
                    <a:latin typeface="Calibri" panose="020F0502020204030204" pitchFamily="34" charset="0"/>
                    <a:cs typeface="Calibri" panose="020F0502020204030204" pitchFamily="34" charset="0"/>
                  </a:rPr>
                  <a:t>Enterprise Software &amp; Tools | Automation | Cloud | Agile </a:t>
                </a:r>
              </a:p>
            </p:txBody>
          </p:sp>
          <p:sp>
            <p:nvSpPr>
              <p:cNvPr id="80" name="Rounded Rectangle 79"/>
              <p:cNvSpPr>
                <a:spLocks/>
              </p:cNvSpPr>
              <p:nvPr/>
            </p:nvSpPr>
            <p:spPr>
              <a:xfrm>
                <a:off x="234173" y="609875"/>
                <a:ext cx="1097280" cy="244939"/>
              </a:xfrm>
              <a:prstGeom prst="roundRect">
                <a:avLst>
                  <a:gd name="adj" fmla="val 4815"/>
                </a:avLst>
              </a:prstGeom>
              <a:noFill/>
              <a:ln>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r" defTabSz="914410">
                  <a:defRPr/>
                </a:pPr>
                <a:r>
                  <a:rPr lang="en-US" sz="1100" b="1" dirty="0">
                    <a:solidFill>
                      <a:schemeClr val="tx2"/>
                    </a:solidFill>
                    <a:latin typeface="Calibri" panose="020F0502020204030204" pitchFamily="34" charset="0"/>
                    <a:cs typeface="Calibri" panose="020F0502020204030204" pitchFamily="34" charset="0"/>
                  </a:rPr>
                  <a:t>Portfolios</a:t>
                </a:r>
              </a:p>
            </p:txBody>
          </p:sp>
          <p:sp>
            <p:nvSpPr>
              <p:cNvPr id="81" name="TextBox 80"/>
              <p:cNvSpPr txBox="1"/>
              <p:nvPr/>
            </p:nvSpPr>
            <p:spPr>
              <a:xfrm>
                <a:off x="1365421" y="590024"/>
                <a:ext cx="1179576" cy="461665"/>
              </a:xfrm>
              <a:prstGeom prst="rect">
                <a:avLst/>
              </a:prstGeom>
              <a:noFill/>
            </p:spPr>
            <p:txBody>
              <a:bodyPr wrap="square" rtlCol="0">
                <a:spAutoFit/>
              </a:bodyPr>
              <a:lstStyle/>
              <a:p>
                <a:pPr algn="ctr" defTabSz="914410">
                  <a:defRPr/>
                </a:pPr>
                <a:r>
                  <a:rPr lang="en-US" sz="1200" b="1" dirty="0">
                    <a:solidFill>
                      <a:srgbClr val="000000"/>
                    </a:solidFill>
                    <a:latin typeface="Calibri" panose="020F0502020204030204" pitchFamily="34" charset="0"/>
                    <a:cs typeface="Calibri" panose="020F0502020204030204" pitchFamily="34" charset="0"/>
                  </a:rPr>
                  <a:t>Airline </a:t>
                </a:r>
              </a:p>
              <a:p>
                <a:pPr algn="ctr" defTabSz="914410">
                  <a:defRPr/>
                </a:pPr>
                <a:r>
                  <a:rPr lang="en-US" sz="1200" b="1" dirty="0">
                    <a:solidFill>
                      <a:srgbClr val="000000"/>
                    </a:solidFill>
                    <a:latin typeface="Calibri" panose="020F0502020204030204" pitchFamily="34" charset="0"/>
                    <a:cs typeface="Calibri" panose="020F0502020204030204" pitchFamily="34" charset="0"/>
                  </a:rPr>
                  <a:t>Customer</a:t>
                </a:r>
              </a:p>
            </p:txBody>
          </p:sp>
          <p:sp>
            <p:nvSpPr>
              <p:cNvPr id="82" name="TextBox 81"/>
              <p:cNvSpPr txBox="1"/>
              <p:nvPr/>
            </p:nvSpPr>
            <p:spPr>
              <a:xfrm>
                <a:off x="2629871" y="590024"/>
                <a:ext cx="1179576" cy="461665"/>
              </a:xfrm>
              <a:prstGeom prst="rect">
                <a:avLst/>
              </a:prstGeom>
              <a:noFill/>
            </p:spPr>
            <p:txBody>
              <a:bodyPr wrap="square" rtlCol="0">
                <a:spAutoFit/>
              </a:bodyPr>
              <a:lstStyle/>
              <a:p>
                <a:pPr algn="ctr" defTabSz="914410">
                  <a:defRPr/>
                </a:pPr>
                <a:r>
                  <a:rPr lang="en-US" sz="1200" b="1" dirty="0">
                    <a:solidFill>
                      <a:srgbClr val="000000"/>
                    </a:solidFill>
                    <a:latin typeface="Calibri" panose="020F0502020204030204" pitchFamily="34" charset="0"/>
                    <a:cs typeface="Calibri" panose="020F0502020204030204" pitchFamily="34" charset="0"/>
                  </a:rPr>
                  <a:t>Airline </a:t>
                </a:r>
              </a:p>
              <a:p>
                <a:pPr algn="ctr" defTabSz="914410">
                  <a:defRPr/>
                </a:pPr>
                <a:r>
                  <a:rPr lang="en-US" sz="1200" b="1" dirty="0">
                    <a:solidFill>
                      <a:srgbClr val="000000"/>
                    </a:solidFill>
                    <a:latin typeface="Calibri" panose="020F0502020204030204" pitchFamily="34" charset="0"/>
                    <a:cs typeface="Calibri" panose="020F0502020204030204" pitchFamily="34" charset="0"/>
                  </a:rPr>
                  <a:t>Operations</a:t>
                </a:r>
              </a:p>
            </p:txBody>
          </p:sp>
          <p:sp>
            <p:nvSpPr>
              <p:cNvPr id="83" name="TextBox 82"/>
              <p:cNvSpPr txBox="1"/>
              <p:nvPr/>
            </p:nvSpPr>
            <p:spPr>
              <a:xfrm>
                <a:off x="6473276" y="682357"/>
                <a:ext cx="1179576" cy="276999"/>
              </a:xfrm>
              <a:prstGeom prst="rect">
                <a:avLst/>
              </a:prstGeom>
              <a:noFill/>
            </p:spPr>
            <p:txBody>
              <a:bodyPr wrap="square" rtlCol="0">
                <a:spAutoFit/>
              </a:bodyPr>
              <a:lstStyle/>
              <a:p>
                <a:pPr algn="ctr" defTabSz="914410">
                  <a:defRPr/>
                </a:pPr>
                <a:r>
                  <a:rPr lang="en-US" sz="1200" b="1" dirty="0">
                    <a:solidFill>
                      <a:srgbClr val="000000"/>
                    </a:solidFill>
                    <a:latin typeface="Calibri" panose="020F0502020204030204" pitchFamily="34" charset="0"/>
                    <a:cs typeface="Calibri" panose="020F0502020204030204" pitchFamily="34" charset="0"/>
                  </a:rPr>
                  <a:t>Enterprise</a:t>
                </a:r>
              </a:p>
            </p:txBody>
          </p:sp>
          <p:sp>
            <p:nvSpPr>
              <p:cNvPr id="84" name="Rounded Rectangle 83"/>
              <p:cNvSpPr>
                <a:spLocks/>
              </p:cNvSpPr>
              <p:nvPr/>
            </p:nvSpPr>
            <p:spPr>
              <a:xfrm>
                <a:off x="234173" y="3983951"/>
                <a:ext cx="1097280" cy="347026"/>
              </a:xfrm>
              <a:prstGeom prst="roundRect">
                <a:avLst>
                  <a:gd name="adj" fmla="val 4815"/>
                </a:avLst>
              </a:prstGeom>
              <a:noFill/>
              <a:ln>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r" defTabSz="914410">
                  <a:defRPr/>
                </a:pPr>
                <a:r>
                  <a:rPr lang="en-US" sz="1100" b="1" dirty="0">
                    <a:solidFill>
                      <a:schemeClr val="tx2"/>
                    </a:solidFill>
                    <a:latin typeface="Calibri" panose="020F0502020204030204" pitchFamily="34" charset="0"/>
                    <a:cs typeface="Calibri" panose="020F0502020204030204" pitchFamily="34" charset="0"/>
                  </a:rPr>
                  <a:t>Enablers</a:t>
                </a:r>
              </a:p>
            </p:txBody>
          </p:sp>
          <p:sp>
            <p:nvSpPr>
              <p:cNvPr id="85" name="Rounded Rectangle 84"/>
              <p:cNvSpPr>
                <a:spLocks/>
              </p:cNvSpPr>
              <p:nvPr/>
            </p:nvSpPr>
            <p:spPr>
              <a:xfrm>
                <a:off x="234173" y="4390493"/>
                <a:ext cx="1097280" cy="391937"/>
              </a:xfrm>
              <a:prstGeom prst="roundRect">
                <a:avLst>
                  <a:gd name="adj" fmla="val 4815"/>
                </a:avLst>
              </a:prstGeom>
              <a:noFill/>
              <a:ln>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r" defTabSz="914410">
                  <a:defRPr/>
                </a:pPr>
                <a:r>
                  <a:rPr lang="en-US" sz="1100" b="1" dirty="0">
                    <a:solidFill>
                      <a:schemeClr val="tx2"/>
                    </a:solidFill>
                    <a:latin typeface="Calibri" panose="020F0502020204030204" pitchFamily="34" charset="0"/>
                    <a:cs typeface="Calibri" panose="020F0502020204030204" pitchFamily="34" charset="0"/>
                  </a:rPr>
                  <a:t>Air Canada Functional Areas</a:t>
                </a:r>
              </a:p>
            </p:txBody>
          </p:sp>
          <p:sp>
            <p:nvSpPr>
              <p:cNvPr id="86" name="Rounded Rectangle 85"/>
              <p:cNvSpPr>
                <a:spLocks/>
              </p:cNvSpPr>
              <p:nvPr/>
            </p:nvSpPr>
            <p:spPr>
              <a:xfrm>
                <a:off x="1359181" y="4486124"/>
                <a:ext cx="7589520" cy="365760"/>
              </a:xfrm>
              <a:prstGeom prst="roundRect">
                <a:avLst/>
              </a:prstGeom>
              <a:solidFill>
                <a:schemeClr val="tx2"/>
              </a:solidFill>
              <a:ln w="12700">
                <a:solidFill>
                  <a:srgbClr val="0070C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10"/>
                <a:r>
                  <a:rPr lang="en-US" sz="1050" b="1" dirty="0">
                    <a:solidFill>
                      <a:schemeClr val="bg1"/>
                    </a:solidFill>
                    <a:latin typeface="Calibri" panose="020F0502020204030204" pitchFamily="34" charset="0"/>
                    <a:cs typeface="Calibri" panose="020F0502020204030204" pitchFamily="34" charset="0"/>
                  </a:rPr>
                  <a:t>Business Partner | Digital &amp; Technology | Delivery &amp; Operations | Cyber Security | Shared Services | Major Projects</a:t>
                </a:r>
              </a:p>
            </p:txBody>
          </p:sp>
          <p:sp>
            <p:nvSpPr>
              <p:cNvPr id="87" name="TextBox 86"/>
              <p:cNvSpPr txBox="1"/>
              <p:nvPr/>
            </p:nvSpPr>
            <p:spPr>
              <a:xfrm>
                <a:off x="3889966" y="682357"/>
                <a:ext cx="1179576" cy="276999"/>
              </a:xfrm>
              <a:prstGeom prst="rect">
                <a:avLst/>
              </a:prstGeom>
              <a:noFill/>
            </p:spPr>
            <p:txBody>
              <a:bodyPr wrap="square" rtlCol="0">
                <a:spAutoFit/>
              </a:bodyPr>
              <a:lstStyle/>
              <a:p>
                <a:pPr algn="ctr" defTabSz="914410">
                  <a:defRPr/>
                </a:pPr>
                <a:r>
                  <a:rPr lang="en-US" sz="1200" b="1" dirty="0">
                    <a:solidFill>
                      <a:srgbClr val="000000"/>
                    </a:solidFill>
                    <a:latin typeface="Calibri" panose="020F0502020204030204" pitchFamily="34" charset="0"/>
                    <a:cs typeface="Calibri" panose="020F0502020204030204" pitchFamily="34" charset="0"/>
                  </a:rPr>
                  <a:t>PSS</a:t>
                </a:r>
              </a:p>
            </p:txBody>
          </p:sp>
          <p:sp>
            <p:nvSpPr>
              <p:cNvPr id="88" name="TextBox 87"/>
              <p:cNvSpPr txBox="1"/>
              <p:nvPr/>
            </p:nvSpPr>
            <p:spPr>
              <a:xfrm>
                <a:off x="5196691" y="682357"/>
                <a:ext cx="1179576" cy="276999"/>
              </a:xfrm>
              <a:prstGeom prst="rect">
                <a:avLst/>
              </a:prstGeom>
              <a:noFill/>
            </p:spPr>
            <p:txBody>
              <a:bodyPr wrap="square" rtlCol="0">
                <a:spAutoFit/>
              </a:bodyPr>
              <a:lstStyle/>
              <a:p>
                <a:pPr algn="ctr" defTabSz="914410">
                  <a:defRPr/>
                </a:pPr>
                <a:r>
                  <a:rPr lang="en-US" sz="1200" b="1" dirty="0">
                    <a:solidFill>
                      <a:srgbClr val="000000"/>
                    </a:solidFill>
                    <a:latin typeface="Calibri" panose="020F0502020204030204" pitchFamily="34" charset="0"/>
                    <a:cs typeface="Calibri" panose="020F0502020204030204" pitchFamily="34" charset="0"/>
                  </a:rPr>
                  <a:t>Cargo</a:t>
                </a:r>
              </a:p>
            </p:txBody>
          </p:sp>
          <p:sp>
            <p:nvSpPr>
              <p:cNvPr id="89" name="TextBox 88"/>
              <p:cNvSpPr txBox="1"/>
              <p:nvPr/>
            </p:nvSpPr>
            <p:spPr>
              <a:xfrm>
                <a:off x="7757532" y="590024"/>
                <a:ext cx="1179576" cy="461665"/>
              </a:xfrm>
              <a:prstGeom prst="rect">
                <a:avLst/>
              </a:prstGeom>
              <a:noFill/>
            </p:spPr>
            <p:txBody>
              <a:bodyPr wrap="square" rtlCol="0">
                <a:spAutoFit/>
              </a:bodyPr>
              <a:lstStyle/>
              <a:p>
                <a:pPr algn="ctr" defTabSz="914410">
                  <a:defRPr/>
                </a:pPr>
                <a:r>
                  <a:rPr lang="en-US" sz="1200" b="1" dirty="0">
                    <a:solidFill>
                      <a:srgbClr val="000000"/>
                    </a:solidFill>
                    <a:latin typeface="Calibri" panose="020F0502020204030204" pitchFamily="34" charset="0"/>
                    <a:cs typeface="Calibri" panose="020F0502020204030204" pitchFamily="34" charset="0"/>
                  </a:rPr>
                  <a:t>Technology Software</a:t>
                </a:r>
              </a:p>
            </p:txBody>
          </p:sp>
          <p:sp>
            <p:nvSpPr>
              <p:cNvPr id="90" name="Rounded Rectangle 89"/>
              <p:cNvSpPr>
                <a:spLocks/>
              </p:cNvSpPr>
              <p:nvPr/>
            </p:nvSpPr>
            <p:spPr>
              <a:xfrm>
                <a:off x="1359181" y="3281373"/>
                <a:ext cx="7589520" cy="365760"/>
              </a:xfrm>
              <a:prstGeom prst="roundRect">
                <a:avLst/>
              </a:prstGeom>
              <a:solidFill>
                <a:srgbClr val="0070C0"/>
              </a:solidFill>
              <a:ln w="12700">
                <a:solidFill>
                  <a:srgbClr val="0070C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14337">
                  <a:defRPr/>
                </a:pPr>
                <a:r>
                  <a:rPr lang="en-US" sz="1050" b="1" kern="0" dirty="0">
                    <a:solidFill>
                      <a:schemeClr val="bg1"/>
                    </a:solidFill>
                    <a:latin typeface="Calibri" panose="020F0502020204030204" pitchFamily="34" charset="0"/>
                  </a:rPr>
                  <a:t>Program Management Office | Service Management Office | Business Governance &amp; Reporting | Service Integration &amp; Management | Organization Change Management | Transition  Office</a:t>
                </a:r>
              </a:p>
            </p:txBody>
          </p:sp>
          <p:sp>
            <p:nvSpPr>
              <p:cNvPr id="91" name="Rounded Rectangle 90"/>
              <p:cNvSpPr>
                <a:spLocks/>
              </p:cNvSpPr>
              <p:nvPr/>
            </p:nvSpPr>
            <p:spPr>
              <a:xfrm>
                <a:off x="1359181" y="1006604"/>
                <a:ext cx="7589520" cy="365760"/>
              </a:xfrm>
              <a:prstGeom prst="roundRect">
                <a:avLst/>
              </a:prstGeom>
              <a:solidFill>
                <a:srgbClr val="0070C0"/>
              </a:solidFill>
              <a:ln w="12700">
                <a:solidFill>
                  <a:srgbClr val="0070C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10"/>
                <a:r>
                  <a:rPr lang="en-US" sz="1050" b="1" dirty="0">
                    <a:solidFill>
                      <a:schemeClr val="bg1"/>
                    </a:solidFill>
                    <a:latin typeface="Calibri" panose="020F0502020204030204" pitchFamily="34" charset="0"/>
                    <a:cs typeface="Calibri" panose="020F0502020204030204" pitchFamily="34" charset="0"/>
                  </a:rPr>
                  <a:t>Service Desk | Command Center | Control Tower | Security Operations Center </a:t>
                </a:r>
              </a:p>
            </p:txBody>
          </p:sp>
          <p:sp>
            <p:nvSpPr>
              <p:cNvPr id="92" name="Rounded Rectangle 91"/>
              <p:cNvSpPr>
                <a:spLocks/>
              </p:cNvSpPr>
              <p:nvPr/>
            </p:nvSpPr>
            <p:spPr>
              <a:xfrm>
                <a:off x="234173" y="948429"/>
                <a:ext cx="1097280" cy="305350"/>
              </a:xfrm>
              <a:prstGeom prst="roundRect">
                <a:avLst>
                  <a:gd name="adj" fmla="val 4815"/>
                </a:avLst>
              </a:prstGeom>
              <a:noFill/>
              <a:ln>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r" defTabSz="914410">
                  <a:defRPr/>
                </a:pPr>
                <a:r>
                  <a:rPr lang="en-US" sz="1100" b="1" dirty="0">
                    <a:solidFill>
                      <a:schemeClr val="tx2"/>
                    </a:solidFill>
                    <a:latin typeface="Calibri" panose="020F0502020204030204" pitchFamily="34" charset="0"/>
                    <a:cs typeface="Calibri" panose="020F0502020204030204" pitchFamily="34" charset="0"/>
                  </a:rPr>
                  <a:t>Integrated Operations</a:t>
                </a:r>
              </a:p>
            </p:txBody>
          </p:sp>
          <p:pic>
            <p:nvPicPr>
              <p:cNvPr id="93" name="Picture 92">
                <a:extLst>
                  <a:ext uri="{FF2B5EF4-FFF2-40B4-BE49-F238E27FC236}">
                    <a16:creationId xmlns:a16="http://schemas.microsoft.com/office/drawing/2014/main" id="{1FEC78CD-E537-4C4C-8F08-3A4E77EF3BB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00678" y="1762709"/>
                <a:ext cx="809202" cy="732124"/>
              </a:xfrm>
              <a:prstGeom prst="rect">
                <a:avLst/>
              </a:prstGeom>
            </p:spPr>
          </p:pic>
          <p:pic>
            <p:nvPicPr>
              <p:cNvPr id="94" name="Picture 93">
                <a:extLst>
                  <a:ext uri="{FF2B5EF4-FFF2-40B4-BE49-F238E27FC236}">
                    <a16:creationId xmlns:a16="http://schemas.microsoft.com/office/drawing/2014/main" id="{1FEC78CD-E537-4C4C-8F08-3A4E77EF3BB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42822" y="1762709"/>
                <a:ext cx="809202" cy="732124"/>
              </a:xfrm>
              <a:prstGeom prst="rect">
                <a:avLst/>
              </a:prstGeom>
            </p:spPr>
          </p:pic>
          <p:grpSp>
            <p:nvGrpSpPr>
              <p:cNvPr id="95" name="Group 94"/>
              <p:cNvGrpSpPr/>
              <p:nvPr/>
            </p:nvGrpSpPr>
            <p:grpSpPr>
              <a:xfrm>
                <a:off x="1604942" y="1779627"/>
                <a:ext cx="1983301" cy="698288"/>
                <a:chOff x="1560338" y="1750892"/>
                <a:chExt cx="1983301" cy="698288"/>
              </a:xfrm>
            </p:grpSpPr>
            <p:pic>
              <p:nvPicPr>
                <p:cNvPr id="102" name="Picture 101">
                  <a:extLst>
                    <a:ext uri="{FF2B5EF4-FFF2-40B4-BE49-F238E27FC236}">
                      <a16:creationId xmlns:a16="http://schemas.microsoft.com/office/drawing/2014/main" id="{AE05F79F-AF47-AA4E-9ECF-3320974DFF0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81177" y="1763848"/>
                  <a:ext cx="743189" cy="675864"/>
                </a:xfrm>
                <a:prstGeom prst="rect">
                  <a:avLst/>
                </a:prstGeom>
              </p:spPr>
            </p:pic>
            <p:pic>
              <p:nvPicPr>
                <p:cNvPr id="103" name="Picture 102">
                  <a:extLst>
                    <a:ext uri="{FF2B5EF4-FFF2-40B4-BE49-F238E27FC236}">
                      <a16:creationId xmlns:a16="http://schemas.microsoft.com/office/drawing/2014/main" id="{2B847700-BF15-AD44-917E-D55909DDF08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775792" y="1750892"/>
                  <a:ext cx="767847" cy="698288"/>
                </a:xfrm>
                <a:prstGeom prst="rect">
                  <a:avLst/>
                </a:prstGeom>
              </p:spPr>
            </p:pic>
            <p:sp>
              <p:nvSpPr>
                <p:cNvPr id="104" name="Rectangle 103"/>
                <p:cNvSpPr/>
                <p:nvPr/>
              </p:nvSpPr>
              <p:spPr>
                <a:xfrm>
                  <a:off x="1560338" y="2064986"/>
                  <a:ext cx="1711708" cy="336849"/>
                </a:xfrm>
                <a:prstGeom prst="rect">
                  <a:avLst/>
                </a:pr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grpSp>
          <p:grpSp>
            <p:nvGrpSpPr>
              <p:cNvPr id="96" name="Group 95"/>
              <p:cNvGrpSpPr/>
              <p:nvPr/>
            </p:nvGrpSpPr>
            <p:grpSpPr>
              <a:xfrm>
                <a:off x="5421958" y="1756128"/>
                <a:ext cx="2069759" cy="745287"/>
                <a:chOff x="5421958" y="1703893"/>
                <a:chExt cx="2069759" cy="745287"/>
              </a:xfrm>
            </p:grpSpPr>
            <p:pic>
              <p:nvPicPr>
                <p:cNvPr id="99" name="Picture 98">
                  <a:extLst>
                    <a:ext uri="{FF2B5EF4-FFF2-40B4-BE49-F238E27FC236}">
                      <a16:creationId xmlns:a16="http://schemas.microsoft.com/office/drawing/2014/main" id="{2B847700-BF15-AD44-917E-D55909DDF08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21958" y="1703893"/>
                  <a:ext cx="767847" cy="698288"/>
                </a:xfrm>
                <a:prstGeom prst="rect">
                  <a:avLst/>
                </a:prstGeom>
              </p:spPr>
            </p:pic>
            <p:pic>
              <p:nvPicPr>
                <p:cNvPr id="100" name="Picture 99">
                  <a:extLst>
                    <a:ext uri="{FF2B5EF4-FFF2-40B4-BE49-F238E27FC236}">
                      <a16:creationId xmlns:a16="http://schemas.microsoft.com/office/drawing/2014/main" id="{1FEC78CD-E537-4C4C-8F08-3A4E77EF3BB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82515" y="1717056"/>
                  <a:ext cx="809202" cy="732124"/>
                </a:xfrm>
                <a:prstGeom prst="rect">
                  <a:avLst/>
                </a:prstGeom>
              </p:spPr>
            </p:pic>
            <p:sp>
              <p:nvSpPr>
                <p:cNvPr id="101" name="Rectangle 100"/>
                <p:cNvSpPr/>
                <p:nvPr/>
              </p:nvSpPr>
              <p:spPr>
                <a:xfrm>
                  <a:off x="5569545" y="1755571"/>
                  <a:ext cx="1711708" cy="285403"/>
                </a:xfrm>
                <a:prstGeom prst="rect">
                  <a:avLst/>
                </a:pr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grpSp>
          <p:sp>
            <p:nvSpPr>
              <p:cNvPr id="97" name="Rounded Rectangle 96"/>
              <p:cNvSpPr>
                <a:spLocks/>
              </p:cNvSpPr>
              <p:nvPr/>
            </p:nvSpPr>
            <p:spPr>
              <a:xfrm>
                <a:off x="234173" y="3587444"/>
                <a:ext cx="1097280" cy="347026"/>
              </a:xfrm>
              <a:prstGeom prst="roundRect">
                <a:avLst>
                  <a:gd name="adj" fmla="val 4815"/>
                </a:avLst>
              </a:prstGeom>
              <a:noFill/>
              <a:ln>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r" defTabSz="914410">
                  <a:defRPr/>
                </a:pPr>
                <a:r>
                  <a:rPr lang="en-US" sz="1100" b="1" dirty="0">
                    <a:solidFill>
                      <a:schemeClr val="tx2"/>
                    </a:solidFill>
                    <a:latin typeface="Calibri" panose="020F0502020204030204" pitchFamily="34" charset="0"/>
                    <a:cs typeface="Calibri" panose="020F0502020204030204" pitchFamily="34" charset="0"/>
                  </a:rPr>
                  <a:t>Cyber Security</a:t>
                </a:r>
              </a:p>
            </p:txBody>
          </p:sp>
          <p:sp>
            <p:nvSpPr>
              <p:cNvPr id="98" name="Rounded Rectangle 97"/>
              <p:cNvSpPr>
                <a:spLocks/>
              </p:cNvSpPr>
              <p:nvPr/>
            </p:nvSpPr>
            <p:spPr>
              <a:xfrm>
                <a:off x="1359181" y="3682957"/>
                <a:ext cx="7589520" cy="365760"/>
              </a:xfrm>
              <a:prstGeom prst="roundRect">
                <a:avLst/>
              </a:prstGeom>
              <a:solidFill>
                <a:srgbClr val="0070C0"/>
              </a:solidFill>
              <a:ln w="12700">
                <a:solidFill>
                  <a:srgbClr val="0070C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10"/>
                <a:r>
                  <a:rPr lang="en-US" sz="1050" b="1" dirty="0">
                    <a:solidFill>
                      <a:schemeClr val="bg1"/>
                    </a:solidFill>
                    <a:latin typeface="Calibri" panose="020F0502020204030204" pitchFamily="34" charset="0"/>
                    <a:cs typeface="Calibri" panose="020F0502020204030204" pitchFamily="34" charset="0"/>
                  </a:rPr>
                  <a:t>IAM | Infra, App &amp; Data Security | </a:t>
                </a:r>
                <a:r>
                  <a:rPr lang="en-US" sz="1050" b="1" dirty="0" err="1">
                    <a:solidFill>
                      <a:schemeClr val="bg1"/>
                    </a:solidFill>
                    <a:latin typeface="Calibri" panose="020F0502020204030204" pitchFamily="34" charset="0"/>
                    <a:cs typeface="Calibri" panose="020F0502020204030204" pitchFamily="34" charset="0"/>
                  </a:rPr>
                  <a:t>DevSecTestOps</a:t>
                </a:r>
                <a:r>
                  <a:rPr lang="en-US" sz="1050" b="1" dirty="0">
                    <a:solidFill>
                      <a:schemeClr val="bg1"/>
                    </a:solidFill>
                    <a:latin typeface="Calibri" panose="020F0502020204030204" pitchFamily="34" charset="0"/>
                    <a:cs typeface="Calibri" panose="020F0502020204030204" pitchFamily="34" charset="0"/>
                  </a:rPr>
                  <a:t> | Digital Security | GRC - GDPR | </a:t>
                </a:r>
                <a:r>
                  <a:rPr lang="en-US" sz="1050" b="1" dirty="0" err="1">
                    <a:solidFill>
                      <a:schemeClr val="bg1"/>
                    </a:solidFill>
                    <a:latin typeface="Calibri" panose="020F0502020204030204" pitchFamily="34" charset="0"/>
                    <a:cs typeface="Calibri" panose="020F0502020204030204" pitchFamily="34" charset="0"/>
                  </a:rPr>
                  <a:t>Pipeda</a:t>
                </a:r>
                <a:r>
                  <a:rPr lang="en-US" sz="1050" b="1" dirty="0">
                    <a:solidFill>
                      <a:schemeClr val="bg1"/>
                    </a:solidFill>
                    <a:latin typeface="Calibri" panose="020F0502020204030204" pitchFamily="34" charset="0"/>
                    <a:cs typeface="Calibri" panose="020F0502020204030204" pitchFamily="34" charset="0"/>
                  </a:rPr>
                  <a:t> | PCI - DSS </a:t>
                </a:r>
              </a:p>
            </p:txBody>
          </p:sp>
        </p:grpSp>
        <p:grpSp>
          <p:nvGrpSpPr>
            <p:cNvPr id="57" name="Group 56"/>
            <p:cNvGrpSpPr/>
            <p:nvPr/>
          </p:nvGrpSpPr>
          <p:grpSpPr>
            <a:xfrm>
              <a:off x="8370274" y="1986874"/>
              <a:ext cx="671087" cy="2452195"/>
              <a:chOff x="8370274" y="1986874"/>
              <a:chExt cx="671087" cy="2452195"/>
            </a:xfrm>
          </p:grpSpPr>
          <p:sp>
            <p:nvSpPr>
              <p:cNvPr id="58" name="Rectangle 57"/>
              <p:cNvSpPr/>
              <p:nvPr/>
            </p:nvSpPr>
            <p:spPr>
              <a:xfrm>
                <a:off x="8441473" y="1986874"/>
                <a:ext cx="579864" cy="305351"/>
              </a:xfrm>
              <a:prstGeom prst="rect">
                <a:avLst/>
              </a:prstGeom>
              <a:solidFill>
                <a:srgbClr val="DA1E2B"/>
              </a:solidFill>
              <a:ln>
                <a:solidFill>
                  <a:srgbClr val="DA1E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1"/>
                    </a:solidFill>
                    <a:latin typeface="Calibri" panose="020F0502020204030204" pitchFamily="34" charset="0"/>
                  </a:rPr>
                  <a:t>Build</a:t>
                </a:r>
              </a:p>
            </p:txBody>
          </p:sp>
          <p:sp>
            <p:nvSpPr>
              <p:cNvPr id="59" name="Rectangle 58"/>
              <p:cNvSpPr/>
              <p:nvPr/>
            </p:nvSpPr>
            <p:spPr>
              <a:xfrm>
                <a:off x="8461497" y="2543905"/>
                <a:ext cx="579864" cy="3053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1"/>
                    </a:solidFill>
                    <a:latin typeface="Calibri" panose="020F0502020204030204" pitchFamily="34" charset="0"/>
                  </a:rPr>
                  <a:t>Run</a:t>
                </a:r>
              </a:p>
            </p:txBody>
          </p:sp>
          <p:sp>
            <p:nvSpPr>
              <p:cNvPr id="60" name="Rectangle 59"/>
              <p:cNvSpPr/>
              <p:nvPr/>
            </p:nvSpPr>
            <p:spPr>
              <a:xfrm>
                <a:off x="8461497" y="4133718"/>
                <a:ext cx="579864" cy="30535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1"/>
                    </a:solidFill>
                    <a:latin typeface="Calibri" panose="020F0502020204030204" pitchFamily="34" charset="0"/>
                  </a:rPr>
                  <a:t>Plan</a:t>
                </a:r>
              </a:p>
            </p:txBody>
          </p:sp>
          <p:grpSp>
            <p:nvGrpSpPr>
              <p:cNvPr id="61" name="Group 60"/>
              <p:cNvGrpSpPr/>
              <p:nvPr/>
            </p:nvGrpSpPr>
            <p:grpSpPr>
              <a:xfrm>
                <a:off x="8370274" y="2139549"/>
                <a:ext cx="104520" cy="2147521"/>
                <a:chOff x="8370274" y="2083794"/>
                <a:chExt cx="104520" cy="2147521"/>
              </a:xfrm>
            </p:grpSpPr>
            <p:cxnSp>
              <p:nvCxnSpPr>
                <p:cNvPr id="62" name="Straight Connector 61"/>
                <p:cNvCxnSpPr/>
                <p:nvPr/>
              </p:nvCxnSpPr>
              <p:spPr>
                <a:xfrm>
                  <a:off x="8373260" y="2083794"/>
                  <a:ext cx="20024" cy="214684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endCxn id="58" idx="1"/>
                </p:cNvCxnSpPr>
                <p:nvPr/>
              </p:nvCxnSpPr>
              <p:spPr>
                <a:xfrm>
                  <a:off x="8370274" y="2138873"/>
                  <a:ext cx="71199" cy="67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8400013" y="2636961"/>
                  <a:ext cx="71199" cy="67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8403595" y="4230638"/>
                  <a:ext cx="71199" cy="67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3195876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0" tIns="0" rIns="0" bIns="0" rtlCol="0" anchor="ctr" anchorCtr="0">
            <a:normAutofit/>
          </a:bodyPr>
          <a:lstStyle/>
          <a:p>
            <a:r>
              <a:rPr lang="en-US" sz="1800" dirty="0"/>
              <a:t>Being Digital – Operational Maturity Journey</a:t>
            </a:r>
          </a:p>
        </p:txBody>
      </p:sp>
      <p:grpSp>
        <p:nvGrpSpPr>
          <p:cNvPr id="27" name="Group 26">
            <a:extLst>
              <a:ext uri="{FF2B5EF4-FFF2-40B4-BE49-F238E27FC236}">
                <a16:creationId xmlns:a16="http://schemas.microsoft.com/office/drawing/2014/main" id="{3A43110B-5911-5B43-BB9D-3E08EE5D9967}"/>
              </a:ext>
            </a:extLst>
          </p:cNvPr>
          <p:cNvGrpSpPr/>
          <p:nvPr/>
        </p:nvGrpSpPr>
        <p:grpSpPr>
          <a:xfrm>
            <a:off x="228600" y="579826"/>
            <a:ext cx="8686800" cy="4307965"/>
            <a:chOff x="378844" y="698511"/>
            <a:chExt cx="11397811" cy="5348352"/>
          </a:xfrm>
        </p:grpSpPr>
        <p:grpSp>
          <p:nvGrpSpPr>
            <p:cNvPr id="28" name="Group 27">
              <a:extLst>
                <a:ext uri="{FF2B5EF4-FFF2-40B4-BE49-F238E27FC236}">
                  <a16:creationId xmlns:a16="http://schemas.microsoft.com/office/drawing/2014/main" id="{06B03AE2-33A2-6347-9D0A-2C4B08DD105B}"/>
                </a:ext>
              </a:extLst>
            </p:cNvPr>
            <p:cNvGrpSpPr/>
            <p:nvPr/>
          </p:nvGrpSpPr>
          <p:grpSpPr>
            <a:xfrm>
              <a:off x="8679538" y="719106"/>
              <a:ext cx="2979448" cy="4984523"/>
              <a:chOff x="8679538" y="664890"/>
              <a:chExt cx="2979448" cy="4984523"/>
            </a:xfrm>
          </p:grpSpPr>
          <p:sp>
            <p:nvSpPr>
              <p:cNvPr id="109" name="Rectangle 108">
                <a:extLst>
                  <a:ext uri="{FF2B5EF4-FFF2-40B4-BE49-F238E27FC236}">
                    <a16:creationId xmlns:a16="http://schemas.microsoft.com/office/drawing/2014/main" id="{F35A04C1-D423-354C-9E5D-BDE509A44510}"/>
                  </a:ext>
                </a:extLst>
              </p:cNvPr>
              <p:cNvSpPr/>
              <p:nvPr/>
            </p:nvSpPr>
            <p:spPr>
              <a:xfrm>
                <a:off x="8679538" y="1008124"/>
                <a:ext cx="2979448" cy="4641289"/>
              </a:xfrm>
              <a:prstGeom prst="rect">
                <a:avLst/>
              </a:prstGeom>
              <a:solidFill>
                <a:schemeClr val="accent4">
                  <a:lumMod val="20000"/>
                  <a:lumOff val="80000"/>
                </a:schemeClr>
              </a:solidFill>
              <a:ln w="6350" cap="flat" cmpd="sng" algn="ctr">
                <a:noFill/>
                <a:prstDash val="solid"/>
                <a:miter lim="800000"/>
              </a:ln>
              <a:effectLst/>
            </p:spPr>
            <p:txBody>
              <a:bodyPr rtlCol="0" anchor="ctr"/>
              <a:lstStyle/>
              <a:p>
                <a:pPr marL="0" marR="0" lvl="0" indent="0" algn="ctr" defTabSz="609493"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Calibri" panose="020F0502020204030204" pitchFamily="34" charset="0"/>
                </a:endParaRPr>
              </a:p>
            </p:txBody>
          </p:sp>
          <p:sp>
            <p:nvSpPr>
              <p:cNvPr id="110" name="Oval 109">
                <a:extLst>
                  <a:ext uri="{FF2B5EF4-FFF2-40B4-BE49-F238E27FC236}">
                    <a16:creationId xmlns:a16="http://schemas.microsoft.com/office/drawing/2014/main" id="{857C27EB-266E-9147-9B7C-610112916CFA}"/>
                  </a:ext>
                </a:extLst>
              </p:cNvPr>
              <p:cNvSpPr>
                <a:spLocks noChangeAspect="1"/>
              </p:cNvSpPr>
              <p:nvPr/>
            </p:nvSpPr>
            <p:spPr>
              <a:xfrm>
                <a:off x="9424017" y="1983049"/>
                <a:ext cx="168905" cy="168905"/>
              </a:xfrm>
              <a:prstGeom prst="ellipse">
                <a:avLst/>
              </a:prstGeom>
              <a:solidFill>
                <a:srgbClr val="0033A0"/>
              </a:solidFill>
              <a:ln w="25400" cap="flat" cmpd="sng" algn="ctr">
                <a:solidFill>
                  <a:sysClr val="window" lastClr="FFFFFF"/>
                </a:solidFill>
                <a:prstDash val="solid"/>
              </a:ln>
              <a:effectLst>
                <a:outerShdw blurRad="63500" sx="102000" sy="102000" algn="ctr" rotWithShape="0">
                  <a:prstClr val="black">
                    <a:alpha val="40000"/>
                  </a:prstClr>
                </a:outerShdw>
              </a:effectLst>
            </p:spPr>
            <p:txBody>
              <a:bodyPr rtlCol="0" anchor="ctr"/>
              <a:lstStyle/>
              <a:p>
                <a:pPr marL="0" marR="0" lvl="0" indent="0" algn="ctr" defTabSz="609493" eaLnBrk="1" fontAlgn="auto" latinLnBrk="0" hangingPunct="1">
                  <a:lnSpc>
                    <a:spcPct val="100000"/>
                  </a:lnSpc>
                  <a:spcBef>
                    <a:spcPts val="0"/>
                  </a:spcBef>
                  <a:spcAft>
                    <a:spcPts val="0"/>
                  </a:spcAft>
                  <a:buClrTx/>
                  <a:buSzTx/>
                  <a:buFontTx/>
                  <a:buNone/>
                  <a:tabLst/>
                  <a:defRPr/>
                </a:pPr>
                <a:endParaRPr kumimoji="0" lang="en-US" sz="500" b="1" i="0" u="none" strike="noStrike" kern="0" cap="none" spc="0" normalizeH="0" baseline="0" noProof="0" dirty="0">
                  <a:ln>
                    <a:noFill/>
                  </a:ln>
                  <a:solidFill>
                    <a:prstClr val="white"/>
                  </a:solidFill>
                  <a:effectLst/>
                  <a:uLnTx/>
                  <a:uFillTx/>
                  <a:latin typeface="Calibri" panose="020F0502020204030204" pitchFamily="34" charset="0"/>
                </a:endParaRPr>
              </a:p>
            </p:txBody>
          </p:sp>
          <p:sp>
            <p:nvSpPr>
              <p:cNvPr id="111" name="Rectangle 110">
                <a:extLst>
                  <a:ext uri="{FF2B5EF4-FFF2-40B4-BE49-F238E27FC236}">
                    <a16:creationId xmlns:a16="http://schemas.microsoft.com/office/drawing/2014/main" id="{966A8B3A-CC43-DA4A-8256-6EC4EB58C488}"/>
                  </a:ext>
                </a:extLst>
              </p:cNvPr>
              <p:cNvSpPr/>
              <p:nvPr/>
            </p:nvSpPr>
            <p:spPr>
              <a:xfrm>
                <a:off x="9210043" y="2226111"/>
                <a:ext cx="1448279" cy="516889"/>
              </a:xfrm>
              <a:prstGeom prst="rect">
                <a:avLst/>
              </a:prstGeom>
            </p:spPr>
            <p:txBody>
              <a:bodyPr wrap="square" lIns="92272" tIns="46137" rIns="92272" bIns="46137">
                <a:spAutoFit/>
              </a:bodyPr>
              <a:lstStyle/>
              <a:p>
                <a:pPr marL="0" marR="0" lvl="0" indent="0" defTabSz="922665"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460A9"/>
                    </a:solidFill>
                    <a:effectLst/>
                    <a:uLnTx/>
                    <a:uFillTx/>
                    <a:latin typeface="Calibri" panose="020F0502020204030204" pitchFamily="34" charset="0"/>
                    <a:cs typeface="Segoe UI" pitchFamily="34" charset="0"/>
                  </a:rPr>
                  <a:t>Immutable</a:t>
                </a:r>
              </a:p>
              <a:p>
                <a:pPr marL="0" marR="0" lvl="0" indent="0" defTabSz="922665"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460A9"/>
                    </a:solidFill>
                    <a:effectLst/>
                    <a:uLnTx/>
                    <a:uFillTx/>
                    <a:latin typeface="Calibri" panose="020F0502020204030204" pitchFamily="34" charset="0"/>
                    <a:cs typeface="Segoe UI" pitchFamily="34" charset="0"/>
                  </a:rPr>
                  <a:t>Self-healing environments</a:t>
                </a:r>
              </a:p>
            </p:txBody>
          </p:sp>
          <p:sp>
            <p:nvSpPr>
              <p:cNvPr id="112" name="Oval 111">
                <a:extLst>
                  <a:ext uri="{FF2B5EF4-FFF2-40B4-BE49-F238E27FC236}">
                    <a16:creationId xmlns:a16="http://schemas.microsoft.com/office/drawing/2014/main" id="{B34FE162-3E34-B24F-9E1A-193AFEB65CE9}"/>
                  </a:ext>
                </a:extLst>
              </p:cNvPr>
              <p:cNvSpPr>
                <a:spLocks noChangeAspect="1"/>
              </p:cNvSpPr>
              <p:nvPr/>
            </p:nvSpPr>
            <p:spPr>
              <a:xfrm>
                <a:off x="9418130" y="1777339"/>
                <a:ext cx="168905" cy="168905"/>
              </a:xfrm>
              <a:prstGeom prst="ellipse">
                <a:avLst/>
              </a:prstGeom>
              <a:solidFill>
                <a:srgbClr val="20A54D"/>
              </a:solidFill>
              <a:ln w="25400" cap="flat" cmpd="sng" algn="ctr">
                <a:solidFill>
                  <a:sysClr val="window" lastClr="FFFFFF"/>
                </a:solidFill>
                <a:prstDash val="solid"/>
              </a:ln>
              <a:effectLst>
                <a:outerShdw blurRad="63500" sx="102000" sy="102000" algn="ctr" rotWithShape="0">
                  <a:prstClr val="black">
                    <a:alpha val="40000"/>
                  </a:prstClr>
                </a:outerShdw>
              </a:effectLst>
            </p:spPr>
            <p:txBody>
              <a:bodyPr rtlCol="0" anchor="ctr"/>
              <a:lstStyle/>
              <a:p>
                <a:pPr marL="0" marR="0" lvl="0" indent="0" algn="ctr" defTabSz="609493" eaLnBrk="1" fontAlgn="auto" latinLnBrk="0" hangingPunct="1">
                  <a:lnSpc>
                    <a:spcPct val="100000"/>
                  </a:lnSpc>
                  <a:spcBef>
                    <a:spcPts val="0"/>
                  </a:spcBef>
                  <a:spcAft>
                    <a:spcPts val="0"/>
                  </a:spcAft>
                  <a:buClrTx/>
                  <a:buSzTx/>
                  <a:buFontTx/>
                  <a:buNone/>
                  <a:tabLst/>
                  <a:defRPr/>
                </a:pPr>
                <a:endParaRPr kumimoji="0" lang="en-US" sz="500" b="1" i="0" u="none" strike="noStrike" kern="0" cap="none" spc="0" normalizeH="0" baseline="0" noProof="0" dirty="0">
                  <a:ln>
                    <a:noFill/>
                  </a:ln>
                  <a:solidFill>
                    <a:prstClr val="white"/>
                  </a:solidFill>
                  <a:effectLst/>
                  <a:uLnTx/>
                  <a:uFillTx/>
                  <a:latin typeface="Calibri" panose="020F0502020204030204" pitchFamily="34" charset="0"/>
                </a:endParaRPr>
              </a:p>
            </p:txBody>
          </p:sp>
          <p:sp>
            <p:nvSpPr>
              <p:cNvPr id="113" name="Rectangle 112">
                <a:extLst>
                  <a:ext uri="{FF2B5EF4-FFF2-40B4-BE49-F238E27FC236}">
                    <a16:creationId xmlns:a16="http://schemas.microsoft.com/office/drawing/2014/main" id="{F5C15EFC-4DD7-3443-91B0-DE7B231D990B}"/>
                  </a:ext>
                </a:extLst>
              </p:cNvPr>
              <p:cNvSpPr/>
              <p:nvPr/>
            </p:nvSpPr>
            <p:spPr>
              <a:xfrm>
                <a:off x="8760503" y="1345509"/>
                <a:ext cx="1332990" cy="459572"/>
              </a:xfrm>
              <a:prstGeom prst="rect">
                <a:avLst/>
              </a:prstGeom>
            </p:spPr>
            <p:txBody>
              <a:bodyPr wrap="square" lIns="92272" tIns="46137" rIns="92272" bIns="46137">
                <a:spAutoFit/>
              </a:bodyPr>
              <a:lstStyle/>
              <a:p>
                <a:pPr marL="0" marR="0" lvl="0" indent="0" algn="r" defTabSz="922665"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20A54D"/>
                    </a:solidFill>
                    <a:effectLst/>
                    <a:uLnTx/>
                    <a:uFillTx/>
                    <a:latin typeface="Calibri" panose="020F0502020204030204" pitchFamily="34" charset="0"/>
                  </a:rPr>
                  <a:t>Zero downtime</a:t>
                </a:r>
              </a:p>
              <a:p>
                <a:pPr marL="0" marR="0" lvl="0" indent="0" algn="r" defTabSz="922665"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20A54D"/>
                    </a:solidFill>
                    <a:effectLst/>
                    <a:uLnTx/>
                    <a:uFillTx/>
                    <a:latin typeface="Calibri" panose="020F0502020204030204" pitchFamily="34" charset="0"/>
                  </a:rPr>
                  <a:t>Deployments</a:t>
                </a:r>
              </a:p>
            </p:txBody>
          </p:sp>
          <p:sp>
            <p:nvSpPr>
              <p:cNvPr id="114" name="TextBox 113">
                <a:extLst>
                  <a:ext uri="{FF2B5EF4-FFF2-40B4-BE49-F238E27FC236}">
                    <a16:creationId xmlns:a16="http://schemas.microsoft.com/office/drawing/2014/main" id="{B7D1873D-57F3-1641-A447-038BE87846AD}"/>
                  </a:ext>
                </a:extLst>
              </p:cNvPr>
              <p:cNvSpPr txBox="1"/>
              <p:nvPr/>
            </p:nvSpPr>
            <p:spPr>
              <a:xfrm>
                <a:off x="9546575" y="664890"/>
                <a:ext cx="1336775" cy="343895"/>
              </a:xfrm>
              <a:prstGeom prst="rect">
                <a:avLst/>
              </a:prstGeom>
              <a:solidFill>
                <a:srgbClr val="FFFFFF"/>
              </a:solidFill>
            </p:spPr>
            <p:txBody>
              <a:bodyPr wrap="square" rtlCol="0">
                <a:spAutoFit/>
              </a:bodyPr>
              <a:lstStyle/>
              <a:p>
                <a:pPr marL="0" marR="0" lvl="0" indent="0" algn="ctr" defTabSz="609493"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rPr>
                  <a:t>ZeroOps</a:t>
                </a:r>
              </a:p>
            </p:txBody>
          </p:sp>
          <p:sp>
            <p:nvSpPr>
              <p:cNvPr id="115" name="TextBox 114">
                <a:extLst>
                  <a:ext uri="{FF2B5EF4-FFF2-40B4-BE49-F238E27FC236}">
                    <a16:creationId xmlns:a16="http://schemas.microsoft.com/office/drawing/2014/main" id="{1C1CA366-D560-EE4E-84EE-44B8E79BAFC4}"/>
                  </a:ext>
                </a:extLst>
              </p:cNvPr>
              <p:cNvSpPr txBox="1"/>
              <p:nvPr/>
            </p:nvSpPr>
            <p:spPr>
              <a:xfrm>
                <a:off x="10437643" y="1353189"/>
                <a:ext cx="946894" cy="324790"/>
              </a:xfrm>
              <a:prstGeom prst="rect">
                <a:avLst/>
              </a:prstGeom>
              <a:noFill/>
            </p:spPr>
            <p:txBody>
              <a:bodyPr wrap="none" rtlCol="0">
                <a:spAutoFit/>
              </a:bodyPr>
              <a:lstStyle/>
              <a:p>
                <a:pPr marL="0" marR="0" lvl="0" indent="0" defTabSz="609493"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20A54D"/>
                    </a:solidFill>
                    <a:effectLst/>
                    <a:uLnTx/>
                    <a:uFillTx/>
                    <a:latin typeface="Calibri" panose="020F0502020204030204" pitchFamily="34" charset="0"/>
                  </a:rPr>
                  <a:t>App Path</a:t>
                </a:r>
              </a:p>
            </p:txBody>
          </p:sp>
          <p:sp>
            <p:nvSpPr>
              <p:cNvPr id="116" name="TextBox 115">
                <a:extLst>
                  <a:ext uri="{FF2B5EF4-FFF2-40B4-BE49-F238E27FC236}">
                    <a16:creationId xmlns:a16="http://schemas.microsoft.com/office/drawing/2014/main" id="{484EED08-86C9-1F4B-8D0B-8C00943B6C13}"/>
                  </a:ext>
                </a:extLst>
              </p:cNvPr>
              <p:cNvSpPr txBox="1"/>
              <p:nvPr/>
            </p:nvSpPr>
            <p:spPr>
              <a:xfrm>
                <a:off x="10243952" y="1998663"/>
                <a:ext cx="1079401" cy="324790"/>
              </a:xfrm>
              <a:prstGeom prst="rect">
                <a:avLst/>
              </a:prstGeom>
              <a:noFill/>
            </p:spPr>
            <p:txBody>
              <a:bodyPr wrap="none" rtlCol="0">
                <a:spAutoFit/>
              </a:bodyPr>
              <a:lstStyle/>
              <a:p>
                <a:pPr marL="0" marR="0" lvl="0" indent="0" defTabSz="609493"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33CC"/>
                    </a:solidFill>
                    <a:effectLst/>
                    <a:uLnTx/>
                    <a:uFillTx/>
                    <a:latin typeface="Calibri" panose="020F0502020204030204" pitchFamily="34" charset="0"/>
                  </a:rPr>
                  <a:t>Cloud Path</a:t>
                </a:r>
              </a:p>
            </p:txBody>
          </p:sp>
        </p:grpSp>
        <p:grpSp>
          <p:nvGrpSpPr>
            <p:cNvPr id="29" name="Group 28">
              <a:extLst>
                <a:ext uri="{FF2B5EF4-FFF2-40B4-BE49-F238E27FC236}">
                  <a16:creationId xmlns:a16="http://schemas.microsoft.com/office/drawing/2014/main" id="{48CF23B1-C12E-4442-BBF3-3696206461B0}"/>
                </a:ext>
              </a:extLst>
            </p:cNvPr>
            <p:cNvGrpSpPr/>
            <p:nvPr/>
          </p:nvGrpSpPr>
          <p:grpSpPr>
            <a:xfrm>
              <a:off x="4263057" y="698511"/>
              <a:ext cx="5336565" cy="5005120"/>
              <a:chOff x="4263057" y="644295"/>
              <a:chExt cx="5336565" cy="5005120"/>
            </a:xfrm>
          </p:grpSpPr>
          <p:sp>
            <p:nvSpPr>
              <p:cNvPr id="88" name="Rectangle 87">
                <a:extLst>
                  <a:ext uri="{FF2B5EF4-FFF2-40B4-BE49-F238E27FC236}">
                    <a16:creationId xmlns:a16="http://schemas.microsoft.com/office/drawing/2014/main" id="{217D4088-9E21-C946-855E-944F7467E60C}"/>
                  </a:ext>
                </a:extLst>
              </p:cNvPr>
              <p:cNvSpPr/>
              <p:nvPr/>
            </p:nvSpPr>
            <p:spPr>
              <a:xfrm>
                <a:off x="5059149" y="1008125"/>
                <a:ext cx="3600000" cy="4641290"/>
              </a:xfrm>
              <a:prstGeom prst="rect">
                <a:avLst/>
              </a:prstGeom>
              <a:solidFill>
                <a:schemeClr val="accent3">
                  <a:lumMod val="20000"/>
                  <a:lumOff val="80000"/>
                </a:schemeClr>
              </a:solidFill>
              <a:ln w="6350" cap="flat" cmpd="sng" algn="ctr">
                <a:noFill/>
                <a:prstDash val="solid"/>
                <a:miter lim="800000"/>
              </a:ln>
              <a:effectLst/>
            </p:spPr>
            <p:txBody>
              <a:bodyPr rtlCol="0" anchor="ctr"/>
              <a:lstStyle/>
              <a:p>
                <a:pPr marL="0" marR="0" lvl="0" indent="0" algn="ctr" defTabSz="609493"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Calibri" panose="020F0502020204030204" pitchFamily="34" charset="0"/>
                </a:endParaRPr>
              </a:p>
            </p:txBody>
          </p:sp>
          <p:sp>
            <p:nvSpPr>
              <p:cNvPr id="89" name="Rectangle 88">
                <a:extLst>
                  <a:ext uri="{FF2B5EF4-FFF2-40B4-BE49-F238E27FC236}">
                    <a16:creationId xmlns:a16="http://schemas.microsoft.com/office/drawing/2014/main" id="{A60C4C4B-27DB-1440-9214-F8D27856684B}"/>
                  </a:ext>
                </a:extLst>
              </p:cNvPr>
              <p:cNvSpPr/>
              <p:nvPr/>
            </p:nvSpPr>
            <p:spPr>
              <a:xfrm>
                <a:off x="6205242" y="3464859"/>
                <a:ext cx="983223" cy="249414"/>
              </a:xfrm>
              <a:prstGeom prst="rect">
                <a:avLst/>
              </a:prstGeom>
            </p:spPr>
            <p:txBody>
              <a:bodyPr wrap="square" lIns="92272" tIns="46137" rIns="92272" bIns="46137">
                <a:spAutoFit/>
              </a:bodyPr>
              <a:lstStyle/>
              <a:p>
                <a:pPr marL="0" marR="0" lvl="0" indent="0" defTabSz="922665"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460A9"/>
                    </a:solidFill>
                    <a:effectLst/>
                    <a:uLnTx/>
                    <a:uFillTx/>
                    <a:latin typeface="Calibri" panose="020F0502020204030204" pitchFamily="34" charset="0"/>
                    <a:cs typeface="Segoe UI" pitchFamily="34" charset="0"/>
                  </a:rPr>
                  <a:t>IaC Pipelines</a:t>
                </a:r>
              </a:p>
            </p:txBody>
          </p:sp>
          <p:sp>
            <p:nvSpPr>
              <p:cNvPr id="90" name="Rectangle 89">
                <a:extLst>
                  <a:ext uri="{FF2B5EF4-FFF2-40B4-BE49-F238E27FC236}">
                    <a16:creationId xmlns:a16="http://schemas.microsoft.com/office/drawing/2014/main" id="{27B6BA42-C3B1-8B4E-AC78-274525E5103D}"/>
                  </a:ext>
                </a:extLst>
              </p:cNvPr>
              <p:cNvSpPr/>
              <p:nvPr/>
            </p:nvSpPr>
            <p:spPr>
              <a:xfrm>
                <a:off x="5473180" y="4149276"/>
                <a:ext cx="1448279" cy="249414"/>
              </a:xfrm>
              <a:prstGeom prst="rect">
                <a:avLst/>
              </a:prstGeom>
            </p:spPr>
            <p:txBody>
              <a:bodyPr wrap="square" lIns="92272" tIns="46137" rIns="92272" bIns="46137">
                <a:spAutoFit/>
              </a:bodyPr>
              <a:lstStyle/>
              <a:p>
                <a:pPr marL="0" marR="0" lvl="0" indent="0" defTabSz="922665"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460A9"/>
                    </a:solidFill>
                    <a:effectLst/>
                    <a:uLnTx/>
                    <a:uFillTx/>
                    <a:latin typeface="Calibri" panose="020F0502020204030204" pitchFamily="34" charset="0"/>
                    <a:cs typeface="Segoe UI" pitchFamily="34" charset="0"/>
                  </a:rPr>
                  <a:t>AI/ML Infusion</a:t>
                </a:r>
              </a:p>
            </p:txBody>
          </p:sp>
          <p:sp>
            <p:nvSpPr>
              <p:cNvPr id="91" name="Oval 90">
                <a:extLst>
                  <a:ext uri="{FF2B5EF4-FFF2-40B4-BE49-F238E27FC236}">
                    <a16:creationId xmlns:a16="http://schemas.microsoft.com/office/drawing/2014/main" id="{F4B092FE-ECE0-6249-9CE9-5E5666D7E2CC}"/>
                  </a:ext>
                </a:extLst>
              </p:cNvPr>
              <p:cNvSpPr>
                <a:spLocks noChangeAspect="1"/>
              </p:cNvSpPr>
              <p:nvPr/>
            </p:nvSpPr>
            <p:spPr>
              <a:xfrm>
                <a:off x="5313599" y="4112565"/>
                <a:ext cx="168905" cy="168905"/>
              </a:xfrm>
              <a:prstGeom prst="ellipse">
                <a:avLst/>
              </a:prstGeom>
              <a:solidFill>
                <a:srgbClr val="0033A0"/>
              </a:solidFill>
              <a:ln w="25400" cap="flat" cmpd="sng" algn="ctr">
                <a:solidFill>
                  <a:sysClr val="window" lastClr="FFFFFF"/>
                </a:solidFill>
                <a:prstDash val="solid"/>
              </a:ln>
              <a:effectLst>
                <a:outerShdw blurRad="63500" sx="102000" sy="102000" algn="ctr" rotWithShape="0">
                  <a:prstClr val="black">
                    <a:alpha val="40000"/>
                  </a:prstClr>
                </a:outerShdw>
              </a:effectLst>
            </p:spPr>
            <p:txBody>
              <a:bodyPr rtlCol="0" anchor="ctr"/>
              <a:lstStyle/>
              <a:p>
                <a:pPr marL="0" marR="0" lvl="0" indent="0" algn="ctr" defTabSz="609493" eaLnBrk="1" fontAlgn="auto" latinLnBrk="0" hangingPunct="1">
                  <a:lnSpc>
                    <a:spcPct val="100000"/>
                  </a:lnSpc>
                  <a:spcBef>
                    <a:spcPts val="0"/>
                  </a:spcBef>
                  <a:spcAft>
                    <a:spcPts val="0"/>
                  </a:spcAft>
                  <a:buClrTx/>
                  <a:buSzTx/>
                  <a:buFontTx/>
                  <a:buNone/>
                  <a:tabLst/>
                  <a:defRPr/>
                </a:pPr>
                <a:endParaRPr kumimoji="0" lang="en-US" sz="500" b="1" i="0" u="none" strike="noStrike" kern="0" cap="none" spc="0" normalizeH="0" baseline="0" noProof="0" dirty="0">
                  <a:ln>
                    <a:noFill/>
                  </a:ln>
                  <a:solidFill>
                    <a:prstClr val="white"/>
                  </a:solidFill>
                  <a:effectLst/>
                  <a:uLnTx/>
                  <a:uFillTx/>
                  <a:latin typeface="Calibri" panose="020F0502020204030204" pitchFamily="34" charset="0"/>
                </a:endParaRPr>
              </a:p>
            </p:txBody>
          </p:sp>
          <p:sp>
            <p:nvSpPr>
              <p:cNvPr id="92" name="Rectangle 91">
                <a:extLst>
                  <a:ext uri="{FF2B5EF4-FFF2-40B4-BE49-F238E27FC236}">
                    <a16:creationId xmlns:a16="http://schemas.microsoft.com/office/drawing/2014/main" id="{E4CE9585-0529-7C46-87AE-B955B8AA9D3C}"/>
                  </a:ext>
                </a:extLst>
              </p:cNvPr>
              <p:cNvSpPr/>
              <p:nvPr/>
            </p:nvSpPr>
            <p:spPr>
              <a:xfrm>
                <a:off x="7367876" y="2632586"/>
                <a:ext cx="795108" cy="249414"/>
              </a:xfrm>
              <a:prstGeom prst="rect">
                <a:avLst/>
              </a:prstGeom>
            </p:spPr>
            <p:txBody>
              <a:bodyPr wrap="square" lIns="92272" tIns="46137" rIns="92272" bIns="46137">
                <a:spAutoFit/>
              </a:bodyPr>
              <a:lstStyle/>
              <a:p>
                <a:pPr marL="0" marR="0" lvl="0" indent="0" defTabSz="922665"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460A9"/>
                    </a:solidFill>
                    <a:effectLst/>
                    <a:uLnTx/>
                    <a:uFillTx/>
                    <a:latin typeface="Calibri" panose="020F0502020204030204" pitchFamily="34" charset="0"/>
                    <a:cs typeface="Segoe UI" pitchFamily="34" charset="0"/>
                  </a:rPr>
                  <a:t>IEaaS</a:t>
                </a:r>
              </a:p>
            </p:txBody>
          </p:sp>
          <p:sp>
            <p:nvSpPr>
              <p:cNvPr id="93" name="Oval 92">
                <a:extLst>
                  <a:ext uri="{FF2B5EF4-FFF2-40B4-BE49-F238E27FC236}">
                    <a16:creationId xmlns:a16="http://schemas.microsoft.com/office/drawing/2014/main" id="{B0B8B2D8-49D8-9746-918F-04ACFA1A4C19}"/>
                  </a:ext>
                </a:extLst>
              </p:cNvPr>
              <p:cNvSpPr>
                <a:spLocks noChangeAspect="1"/>
              </p:cNvSpPr>
              <p:nvPr/>
            </p:nvSpPr>
            <p:spPr>
              <a:xfrm>
                <a:off x="6046822" y="3429785"/>
                <a:ext cx="168905" cy="168905"/>
              </a:xfrm>
              <a:prstGeom prst="ellipse">
                <a:avLst/>
              </a:prstGeom>
              <a:solidFill>
                <a:srgbClr val="0033A0"/>
              </a:solidFill>
              <a:ln w="25400" cap="flat" cmpd="sng" algn="ctr">
                <a:solidFill>
                  <a:sysClr val="window" lastClr="FFFFFF"/>
                </a:solidFill>
                <a:prstDash val="solid"/>
              </a:ln>
              <a:effectLst>
                <a:outerShdw blurRad="63500" sx="102000" sy="102000" algn="ctr" rotWithShape="0">
                  <a:prstClr val="black">
                    <a:alpha val="40000"/>
                  </a:prstClr>
                </a:outerShdw>
              </a:effectLst>
            </p:spPr>
            <p:txBody>
              <a:bodyPr rtlCol="0" anchor="ctr"/>
              <a:lstStyle/>
              <a:p>
                <a:pPr marL="0" marR="0" lvl="0" indent="0" algn="ctr" defTabSz="609493" eaLnBrk="1" fontAlgn="auto" latinLnBrk="0" hangingPunct="1">
                  <a:lnSpc>
                    <a:spcPct val="100000"/>
                  </a:lnSpc>
                  <a:spcBef>
                    <a:spcPts val="0"/>
                  </a:spcBef>
                  <a:spcAft>
                    <a:spcPts val="0"/>
                  </a:spcAft>
                  <a:buClrTx/>
                  <a:buSzTx/>
                  <a:buFontTx/>
                  <a:buNone/>
                  <a:tabLst/>
                  <a:defRPr/>
                </a:pPr>
                <a:endParaRPr kumimoji="0" lang="en-US" sz="500" b="1" i="0" u="none" strike="noStrike" kern="0" cap="none" spc="0" normalizeH="0" baseline="0" noProof="0" dirty="0">
                  <a:ln>
                    <a:noFill/>
                  </a:ln>
                  <a:solidFill>
                    <a:prstClr val="white"/>
                  </a:solidFill>
                  <a:effectLst/>
                  <a:uLnTx/>
                  <a:uFillTx/>
                  <a:latin typeface="Calibri" panose="020F0502020204030204" pitchFamily="34" charset="0"/>
                </a:endParaRPr>
              </a:p>
            </p:txBody>
          </p:sp>
          <p:sp>
            <p:nvSpPr>
              <p:cNvPr id="94" name="Oval 93">
                <a:extLst>
                  <a:ext uri="{FF2B5EF4-FFF2-40B4-BE49-F238E27FC236}">
                    <a16:creationId xmlns:a16="http://schemas.microsoft.com/office/drawing/2014/main" id="{C8DA7DD5-D2AC-FC4C-9FEB-A24D34111370}"/>
                  </a:ext>
                </a:extLst>
              </p:cNvPr>
              <p:cNvSpPr>
                <a:spLocks noChangeAspect="1"/>
              </p:cNvSpPr>
              <p:nvPr/>
            </p:nvSpPr>
            <p:spPr>
              <a:xfrm>
                <a:off x="6632089" y="2919384"/>
                <a:ext cx="168905" cy="168905"/>
              </a:xfrm>
              <a:prstGeom prst="ellipse">
                <a:avLst/>
              </a:prstGeom>
              <a:solidFill>
                <a:srgbClr val="0033A0"/>
              </a:solidFill>
              <a:ln w="25400" cap="flat" cmpd="sng" algn="ctr">
                <a:solidFill>
                  <a:sysClr val="window" lastClr="FFFFFF"/>
                </a:solidFill>
                <a:prstDash val="solid"/>
              </a:ln>
              <a:effectLst>
                <a:outerShdw blurRad="63500" sx="102000" sy="102000" algn="ctr" rotWithShape="0">
                  <a:prstClr val="black">
                    <a:alpha val="40000"/>
                  </a:prstClr>
                </a:outerShdw>
              </a:effectLst>
            </p:spPr>
            <p:txBody>
              <a:bodyPr rtlCol="0" anchor="ctr"/>
              <a:lstStyle/>
              <a:p>
                <a:pPr marL="0" marR="0" lvl="0" indent="0" algn="ctr" defTabSz="609493" eaLnBrk="1" fontAlgn="auto" latinLnBrk="0" hangingPunct="1">
                  <a:lnSpc>
                    <a:spcPct val="100000"/>
                  </a:lnSpc>
                  <a:spcBef>
                    <a:spcPts val="0"/>
                  </a:spcBef>
                  <a:spcAft>
                    <a:spcPts val="0"/>
                  </a:spcAft>
                  <a:buClrTx/>
                  <a:buSzTx/>
                  <a:buFontTx/>
                  <a:buNone/>
                  <a:tabLst/>
                  <a:defRPr/>
                </a:pPr>
                <a:endParaRPr kumimoji="0" lang="en-US" sz="500" b="1" i="0" u="none" strike="noStrike" kern="0" cap="none" spc="0" normalizeH="0" baseline="0" noProof="0" dirty="0">
                  <a:ln>
                    <a:noFill/>
                  </a:ln>
                  <a:solidFill>
                    <a:prstClr val="white"/>
                  </a:solidFill>
                  <a:effectLst/>
                  <a:uLnTx/>
                  <a:uFillTx/>
                  <a:latin typeface="Calibri" panose="020F0502020204030204" pitchFamily="34" charset="0"/>
                </a:endParaRPr>
              </a:p>
            </p:txBody>
          </p:sp>
          <p:sp>
            <p:nvSpPr>
              <p:cNvPr id="95" name="Rectangle 94">
                <a:extLst>
                  <a:ext uri="{FF2B5EF4-FFF2-40B4-BE49-F238E27FC236}">
                    <a16:creationId xmlns:a16="http://schemas.microsoft.com/office/drawing/2014/main" id="{09EFE71D-384F-9847-A128-E25B0A18F1AC}"/>
                  </a:ext>
                </a:extLst>
              </p:cNvPr>
              <p:cNvSpPr/>
              <p:nvPr/>
            </p:nvSpPr>
            <p:spPr>
              <a:xfrm>
                <a:off x="6744740" y="2984334"/>
                <a:ext cx="983223" cy="249414"/>
              </a:xfrm>
              <a:prstGeom prst="rect">
                <a:avLst/>
              </a:prstGeom>
            </p:spPr>
            <p:txBody>
              <a:bodyPr wrap="square" lIns="92272" tIns="46137" rIns="92272" bIns="46137">
                <a:spAutoFit/>
              </a:bodyPr>
              <a:lstStyle/>
              <a:p>
                <a:pPr marL="0" marR="0" lvl="0" indent="0" defTabSz="922665"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460A9"/>
                    </a:solidFill>
                    <a:effectLst/>
                    <a:uLnTx/>
                    <a:uFillTx/>
                    <a:latin typeface="Calibri" panose="020F0502020204030204" pitchFamily="34" charset="0"/>
                    <a:cs typeface="Segoe UI" pitchFamily="34" charset="0"/>
                  </a:rPr>
                  <a:t>Self-healing</a:t>
                </a:r>
              </a:p>
            </p:txBody>
          </p:sp>
          <p:sp>
            <p:nvSpPr>
              <p:cNvPr id="96" name="Oval 95">
                <a:extLst>
                  <a:ext uri="{FF2B5EF4-FFF2-40B4-BE49-F238E27FC236}">
                    <a16:creationId xmlns:a16="http://schemas.microsoft.com/office/drawing/2014/main" id="{324234CD-7712-C24D-8D7B-1BC4344068DA}"/>
                  </a:ext>
                </a:extLst>
              </p:cNvPr>
              <p:cNvSpPr>
                <a:spLocks noChangeAspect="1"/>
              </p:cNvSpPr>
              <p:nvPr/>
            </p:nvSpPr>
            <p:spPr>
              <a:xfrm>
                <a:off x="7274194" y="2511354"/>
                <a:ext cx="168905" cy="168905"/>
              </a:xfrm>
              <a:prstGeom prst="ellipse">
                <a:avLst/>
              </a:prstGeom>
              <a:solidFill>
                <a:srgbClr val="0033A0"/>
              </a:solidFill>
              <a:ln w="25400" cap="flat" cmpd="sng" algn="ctr">
                <a:solidFill>
                  <a:sysClr val="window" lastClr="FFFFFF"/>
                </a:solidFill>
                <a:prstDash val="solid"/>
              </a:ln>
              <a:effectLst>
                <a:outerShdw blurRad="63500" sx="102000" sy="102000" algn="ctr" rotWithShape="0">
                  <a:prstClr val="black">
                    <a:alpha val="40000"/>
                  </a:prstClr>
                </a:outerShdw>
              </a:effectLst>
            </p:spPr>
            <p:txBody>
              <a:bodyPr rtlCol="0" anchor="ctr"/>
              <a:lstStyle/>
              <a:p>
                <a:pPr marL="0" marR="0" lvl="0" indent="0" algn="ctr" defTabSz="609493" eaLnBrk="1" fontAlgn="auto" latinLnBrk="0" hangingPunct="1">
                  <a:lnSpc>
                    <a:spcPct val="100000"/>
                  </a:lnSpc>
                  <a:spcBef>
                    <a:spcPts val="0"/>
                  </a:spcBef>
                  <a:spcAft>
                    <a:spcPts val="0"/>
                  </a:spcAft>
                  <a:buClrTx/>
                  <a:buSzTx/>
                  <a:buFontTx/>
                  <a:buNone/>
                  <a:tabLst/>
                  <a:defRPr/>
                </a:pPr>
                <a:endParaRPr kumimoji="0" lang="en-US" sz="500" b="1" i="0" u="none" strike="noStrike" kern="0" cap="none" spc="0" normalizeH="0" baseline="0" noProof="0" dirty="0">
                  <a:ln>
                    <a:noFill/>
                  </a:ln>
                  <a:solidFill>
                    <a:prstClr val="white"/>
                  </a:solidFill>
                  <a:effectLst/>
                  <a:uLnTx/>
                  <a:uFillTx/>
                  <a:latin typeface="Calibri" panose="020F0502020204030204" pitchFamily="34" charset="0"/>
                </a:endParaRPr>
              </a:p>
            </p:txBody>
          </p:sp>
          <p:sp>
            <p:nvSpPr>
              <p:cNvPr id="97" name="Oval 96">
                <a:extLst>
                  <a:ext uri="{FF2B5EF4-FFF2-40B4-BE49-F238E27FC236}">
                    <a16:creationId xmlns:a16="http://schemas.microsoft.com/office/drawing/2014/main" id="{9189C13D-7ED3-F240-854E-261D79692D13}"/>
                  </a:ext>
                </a:extLst>
              </p:cNvPr>
              <p:cNvSpPr>
                <a:spLocks noChangeAspect="1"/>
              </p:cNvSpPr>
              <p:nvPr/>
            </p:nvSpPr>
            <p:spPr>
              <a:xfrm>
                <a:off x="5842826" y="2426390"/>
                <a:ext cx="168905" cy="168905"/>
              </a:xfrm>
              <a:prstGeom prst="ellipse">
                <a:avLst/>
              </a:prstGeom>
              <a:solidFill>
                <a:srgbClr val="20A54D"/>
              </a:solidFill>
              <a:ln w="25400" cap="flat" cmpd="sng" algn="ctr">
                <a:solidFill>
                  <a:sysClr val="window" lastClr="FFFFFF"/>
                </a:solidFill>
                <a:prstDash val="solid"/>
              </a:ln>
              <a:effectLst>
                <a:outerShdw blurRad="63500" sx="102000" sy="102000" algn="ctr" rotWithShape="0">
                  <a:prstClr val="black">
                    <a:alpha val="40000"/>
                  </a:prstClr>
                </a:outerShdw>
              </a:effectLst>
            </p:spPr>
            <p:txBody>
              <a:bodyPr rtlCol="0" anchor="ctr"/>
              <a:lstStyle/>
              <a:p>
                <a:pPr marL="0" marR="0" lvl="0" indent="0" algn="ctr" defTabSz="609493" eaLnBrk="1" fontAlgn="auto" latinLnBrk="0" hangingPunct="1">
                  <a:lnSpc>
                    <a:spcPct val="100000"/>
                  </a:lnSpc>
                  <a:spcBef>
                    <a:spcPts val="0"/>
                  </a:spcBef>
                  <a:spcAft>
                    <a:spcPts val="0"/>
                  </a:spcAft>
                  <a:buClrTx/>
                  <a:buSzTx/>
                  <a:buFontTx/>
                  <a:buNone/>
                  <a:tabLst/>
                  <a:defRPr/>
                </a:pPr>
                <a:endParaRPr kumimoji="0" lang="en-US" sz="500" b="1" i="0" u="none" strike="noStrike" kern="0" cap="none" spc="0" normalizeH="0" baseline="0" noProof="0" dirty="0">
                  <a:ln>
                    <a:noFill/>
                  </a:ln>
                  <a:solidFill>
                    <a:prstClr val="white"/>
                  </a:solidFill>
                  <a:effectLst/>
                  <a:uLnTx/>
                  <a:uFillTx/>
                  <a:latin typeface="Calibri" panose="020F0502020204030204" pitchFamily="34" charset="0"/>
                </a:endParaRPr>
              </a:p>
            </p:txBody>
          </p:sp>
          <p:sp>
            <p:nvSpPr>
              <p:cNvPr id="98" name="Rectangle 97">
                <a:extLst>
                  <a:ext uri="{FF2B5EF4-FFF2-40B4-BE49-F238E27FC236}">
                    <a16:creationId xmlns:a16="http://schemas.microsoft.com/office/drawing/2014/main" id="{68AE9ECB-D5CC-4C4E-A390-02D9BE36FDA8}"/>
                  </a:ext>
                </a:extLst>
              </p:cNvPr>
              <p:cNvSpPr/>
              <p:nvPr/>
            </p:nvSpPr>
            <p:spPr>
              <a:xfrm>
                <a:off x="4781421" y="1978529"/>
                <a:ext cx="1102089" cy="631519"/>
              </a:xfrm>
              <a:prstGeom prst="rect">
                <a:avLst/>
              </a:prstGeom>
            </p:spPr>
            <p:txBody>
              <a:bodyPr wrap="square" lIns="92272" tIns="46137" rIns="92272" bIns="46137">
                <a:spAutoFit/>
              </a:bodyPr>
              <a:lstStyle/>
              <a:p>
                <a:pPr marL="0" marR="0" lvl="0" indent="0" algn="r" defTabSz="922665"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20A54D"/>
                    </a:solidFill>
                    <a:effectLst/>
                    <a:uLnTx/>
                    <a:uFillTx/>
                    <a:latin typeface="Calibri" panose="020F0502020204030204" pitchFamily="34" charset="0"/>
                  </a:rPr>
                  <a:t>Optimize the code for DevOps</a:t>
                </a:r>
              </a:p>
            </p:txBody>
          </p:sp>
          <p:sp>
            <p:nvSpPr>
              <p:cNvPr id="99" name="Oval 98">
                <a:extLst>
                  <a:ext uri="{FF2B5EF4-FFF2-40B4-BE49-F238E27FC236}">
                    <a16:creationId xmlns:a16="http://schemas.microsoft.com/office/drawing/2014/main" id="{D0FFE897-EAD4-2644-AE44-7C75FF842EBE}"/>
                  </a:ext>
                </a:extLst>
              </p:cNvPr>
              <p:cNvSpPr>
                <a:spLocks noChangeAspect="1"/>
              </p:cNvSpPr>
              <p:nvPr/>
            </p:nvSpPr>
            <p:spPr>
              <a:xfrm>
                <a:off x="6863674" y="2061854"/>
                <a:ext cx="168905" cy="168905"/>
              </a:xfrm>
              <a:prstGeom prst="ellipse">
                <a:avLst/>
              </a:prstGeom>
              <a:solidFill>
                <a:srgbClr val="20A54D"/>
              </a:solidFill>
              <a:ln w="25400" cap="flat" cmpd="sng" algn="ctr">
                <a:solidFill>
                  <a:sysClr val="window" lastClr="FFFFFF"/>
                </a:solidFill>
                <a:prstDash val="solid"/>
              </a:ln>
              <a:effectLst>
                <a:outerShdw blurRad="63500" sx="102000" sy="102000" algn="ctr" rotWithShape="0">
                  <a:prstClr val="black">
                    <a:alpha val="40000"/>
                  </a:prstClr>
                </a:outerShdw>
              </a:effectLst>
            </p:spPr>
            <p:txBody>
              <a:bodyPr rtlCol="0" anchor="ctr"/>
              <a:lstStyle/>
              <a:p>
                <a:pPr marL="0" marR="0" lvl="0" indent="0" algn="ctr" defTabSz="609493" eaLnBrk="1" fontAlgn="auto" latinLnBrk="0" hangingPunct="1">
                  <a:lnSpc>
                    <a:spcPct val="100000"/>
                  </a:lnSpc>
                  <a:spcBef>
                    <a:spcPts val="0"/>
                  </a:spcBef>
                  <a:spcAft>
                    <a:spcPts val="0"/>
                  </a:spcAft>
                  <a:buClrTx/>
                  <a:buSzTx/>
                  <a:buFontTx/>
                  <a:buNone/>
                  <a:tabLst/>
                  <a:defRPr/>
                </a:pPr>
                <a:endParaRPr kumimoji="0" lang="en-US" sz="500" b="1" i="0" u="none" strike="noStrike" kern="0" cap="none" spc="0" normalizeH="0" baseline="0" noProof="0" dirty="0">
                  <a:ln>
                    <a:noFill/>
                  </a:ln>
                  <a:solidFill>
                    <a:prstClr val="white"/>
                  </a:solidFill>
                  <a:effectLst/>
                  <a:uLnTx/>
                  <a:uFillTx/>
                  <a:latin typeface="Calibri" panose="020F0502020204030204" pitchFamily="34" charset="0"/>
                </a:endParaRPr>
              </a:p>
            </p:txBody>
          </p:sp>
          <p:sp>
            <p:nvSpPr>
              <p:cNvPr id="100" name="Rectangle 99">
                <a:extLst>
                  <a:ext uri="{FF2B5EF4-FFF2-40B4-BE49-F238E27FC236}">
                    <a16:creationId xmlns:a16="http://schemas.microsoft.com/office/drawing/2014/main" id="{82370BEA-CF22-3B41-A210-D4132FE848A0}"/>
                  </a:ext>
                </a:extLst>
              </p:cNvPr>
              <p:cNvSpPr/>
              <p:nvPr/>
            </p:nvSpPr>
            <p:spPr>
              <a:xfrm>
                <a:off x="5273274" y="1631687"/>
                <a:ext cx="1733491" cy="459572"/>
              </a:xfrm>
              <a:prstGeom prst="rect">
                <a:avLst/>
              </a:prstGeom>
            </p:spPr>
            <p:txBody>
              <a:bodyPr wrap="square" lIns="92272" tIns="46137" rIns="92272" bIns="46137">
                <a:spAutoFit/>
              </a:bodyPr>
              <a:lstStyle/>
              <a:p>
                <a:pPr marL="0" marR="0" lvl="0" indent="0" algn="r" defTabSz="922665"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20A54D"/>
                    </a:solidFill>
                    <a:effectLst/>
                    <a:uLnTx/>
                    <a:uFillTx/>
                    <a:latin typeface="Calibri" panose="020F0502020204030204" pitchFamily="34" charset="0"/>
                  </a:rPr>
                  <a:t>Use IaC blue prints for self-service</a:t>
                </a:r>
              </a:p>
            </p:txBody>
          </p:sp>
          <p:sp>
            <p:nvSpPr>
              <p:cNvPr id="101" name="Oval 100">
                <a:extLst>
                  <a:ext uri="{FF2B5EF4-FFF2-40B4-BE49-F238E27FC236}">
                    <a16:creationId xmlns:a16="http://schemas.microsoft.com/office/drawing/2014/main" id="{DF3AE276-29EB-E14D-8A80-79C3758235C9}"/>
                  </a:ext>
                </a:extLst>
              </p:cNvPr>
              <p:cNvSpPr>
                <a:spLocks noChangeAspect="1"/>
              </p:cNvSpPr>
              <p:nvPr/>
            </p:nvSpPr>
            <p:spPr>
              <a:xfrm>
                <a:off x="8268341" y="2181289"/>
                <a:ext cx="168905" cy="168905"/>
              </a:xfrm>
              <a:prstGeom prst="ellipse">
                <a:avLst/>
              </a:prstGeom>
              <a:solidFill>
                <a:srgbClr val="0033A0"/>
              </a:solidFill>
              <a:ln w="25400" cap="flat" cmpd="sng" algn="ctr">
                <a:solidFill>
                  <a:sysClr val="window" lastClr="FFFFFF"/>
                </a:solidFill>
                <a:prstDash val="solid"/>
              </a:ln>
              <a:effectLst>
                <a:outerShdw blurRad="63500" sx="102000" sy="102000" algn="ctr" rotWithShape="0">
                  <a:prstClr val="black">
                    <a:alpha val="40000"/>
                  </a:prstClr>
                </a:outerShdw>
              </a:effectLst>
            </p:spPr>
            <p:txBody>
              <a:bodyPr rtlCol="0" anchor="ctr"/>
              <a:lstStyle/>
              <a:p>
                <a:pPr marL="0" marR="0" lvl="0" indent="0" algn="ctr" defTabSz="609493" eaLnBrk="1" fontAlgn="auto" latinLnBrk="0" hangingPunct="1">
                  <a:lnSpc>
                    <a:spcPct val="100000"/>
                  </a:lnSpc>
                  <a:spcBef>
                    <a:spcPts val="0"/>
                  </a:spcBef>
                  <a:spcAft>
                    <a:spcPts val="0"/>
                  </a:spcAft>
                  <a:buClrTx/>
                  <a:buSzTx/>
                  <a:buFontTx/>
                  <a:buNone/>
                  <a:tabLst/>
                  <a:defRPr/>
                </a:pPr>
                <a:endParaRPr kumimoji="0" lang="en-US" sz="500" b="1" i="0" u="none" strike="noStrike" kern="0" cap="none" spc="0" normalizeH="0" baseline="0" noProof="0" dirty="0">
                  <a:ln>
                    <a:noFill/>
                  </a:ln>
                  <a:solidFill>
                    <a:prstClr val="white"/>
                  </a:solidFill>
                  <a:effectLst/>
                  <a:uLnTx/>
                  <a:uFillTx/>
                  <a:latin typeface="Calibri" panose="020F0502020204030204" pitchFamily="34" charset="0"/>
                </a:endParaRPr>
              </a:p>
            </p:txBody>
          </p:sp>
          <p:sp>
            <p:nvSpPr>
              <p:cNvPr id="102" name="Rectangle 101">
                <a:extLst>
                  <a:ext uri="{FF2B5EF4-FFF2-40B4-BE49-F238E27FC236}">
                    <a16:creationId xmlns:a16="http://schemas.microsoft.com/office/drawing/2014/main" id="{1EFD32A2-BFCC-044E-A9F6-A023B070E8D8}"/>
                  </a:ext>
                </a:extLst>
              </p:cNvPr>
              <p:cNvSpPr/>
              <p:nvPr/>
            </p:nvSpPr>
            <p:spPr>
              <a:xfrm>
                <a:off x="8151343" y="2376263"/>
                <a:ext cx="1448279" cy="383151"/>
              </a:xfrm>
              <a:prstGeom prst="rect">
                <a:avLst/>
              </a:prstGeom>
            </p:spPr>
            <p:txBody>
              <a:bodyPr wrap="square" lIns="92272" tIns="46137" rIns="92272" bIns="46137">
                <a:spAutoFit/>
              </a:bodyPr>
              <a:lstStyle/>
              <a:p>
                <a:pPr marL="0" marR="0" lvl="0" indent="0" defTabSz="922665"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460A9"/>
                    </a:solidFill>
                    <a:effectLst/>
                    <a:uLnTx/>
                    <a:uFillTx/>
                    <a:latin typeface="Calibri" panose="020F0502020204030204" pitchFamily="34" charset="0"/>
                    <a:cs typeface="Segoe UI" pitchFamily="34" charset="0"/>
                  </a:rPr>
                  <a:t>Blue-Green</a:t>
                </a:r>
              </a:p>
              <a:p>
                <a:pPr marL="0" marR="0" lvl="0" indent="0" defTabSz="922665"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460A9"/>
                    </a:solidFill>
                    <a:effectLst/>
                    <a:uLnTx/>
                    <a:uFillTx/>
                    <a:latin typeface="Calibri" panose="020F0502020204030204" pitchFamily="34" charset="0"/>
                    <a:cs typeface="Segoe UI" pitchFamily="34" charset="0"/>
                  </a:rPr>
                  <a:t>Environments </a:t>
                </a:r>
              </a:p>
            </p:txBody>
          </p:sp>
          <p:sp>
            <p:nvSpPr>
              <p:cNvPr id="103" name="Oval 102">
                <a:extLst>
                  <a:ext uri="{FF2B5EF4-FFF2-40B4-BE49-F238E27FC236}">
                    <a16:creationId xmlns:a16="http://schemas.microsoft.com/office/drawing/2014/main" id="{6AC5996F-F241-9F46-8F35-059FF3545DED}"/>
                  </a:ext>
                </a:extLst>
              </p:cNvPr>
              <p:cNvSpPr>
                <a:spLocks noChangeAspect="1"/>
              </p:cNvSpPr>
              <p:nvPr/>
            </p:nvSpPr>
            <p:spPr>
              <a:xfrm>
                <a:off x="8495450" y="1848242"/>
                <a:ext cx="168905" cy="168905"/>
              </a:xfrm>
              <a:prstGeom prst="ellipse">
                <a:avLst/>
              </a:prstGeom>
              <a:solidFill>
                <a:srgbClr val="20A54D"/>
              </a:solidFill>
              <a:ln w="25400" cap="flat" cmpd="sng" algn="ctr">
                <a:solidFill>
                  <a:sysClr val="window" lastClr="FFFFFF"/>
                </a:solidFill>
                <a:prstDash val="solid"/>
              </a:ln>
              <a:effectLst>
                <a:outerShdw blurRad="63500" sx="102000" sy="102000" algn="ctr" rotWithShape="0">
                  <a:prstClr val="black">
                    <a:alpha val="40000"/>
                  </a:prstClr>
                </a:outerShdw>
              </a:effectLst>
            </p:spPr>
            <p:txBody>
              <a:bodyPr rtlCol="0" anchor="ctr"/>
              <a:lstStyle/>
              <a:p>
                <a:pPr marL="0" marR="0" lvl="0" indent="0" algn="ctr" defTabSz="609493" eaLnBrk="1" fontAlgn="auto" latinLnBrk="0" hangingPunct="1">
                  <a:lnSpc>
                    <a:spcPct val="100000"/>
                  </a:lnSpc>
                  <a:spcBef>
                    <a:spcPts val="0"/>
                  </a:spcBef>
                  <a:spcAft>
                    <a:spcPts val="0"/>
                  </a:spcAft>
                  <a:buClrTx/>
                  <a:buSzTx/>
                  <a:buFontTx/>
                  <a:buNone/>
                  <a:tabLst/>
                  <a:defRPr/>
                </a:pPr>
                <a:endParaRPr kumimoji="0" lang="en-US" sz="500" b="1" i="0" u="none" strike="noStrike" kern="0" cap="none" spc="0" normalizeH="0" baseline="0" noProof="0" dirty="0">
                  <a:ln>
                    <a:noFill/>
                  </a:ln>
                  <a:solidFill>
                    <a:prstClr val="white"/>
                  </a:solidFill>
                  <a:effectLst/>
                  <a:uLnTx/>
                  <a:uFillTx/>
                  <a:latin typeface="Calibri" panose="020F0502020204030204" pitchFamily="34" charset="0"/>
                </a:endParaRPr>
              </a:p>
            </p:txBody>
          </p:sp>
          <p:sp>
            <p:nvSpPr>
              <p:cNvPr id="104" name="Rectangle 103">
                <a:extLst>
                  <a:ext uri="{FF2B5EF4-FFF2-40B4-BE49-F238E27FC236}">
                    <a16:creationId xmlns:a16="http://schemas.microsoft.com/office/drawing/2014/main" id="{06065E84-F350-3A4D-9A34-8930891C19F4}"/>
                  </a:ext>
                </a:extLst>
              </p:cNvPr>
              <p:cNvSpPr/>
              <p:nvPr/>
            </p:nvSpPr>
            <p:spPr>
              <a:xfrm>
                <a:off x="7605150" y="1481763"/>
                <a:ext cx="1332989" cy="287625"/>
              </a:xfrm>
              <a:prstGeom prst="rect">
                <a:avLst/>
              </a:prstGeom>
            </p:spPr>
            <p:txBody>
              <a:bodyPr wrap="square" lIns="92272" tIns="46137" rIns="92272" bIns="46137">
                <a:spAutoFit/>
              </a:bodyPr>
              <a:lstStyle/>
              <a:p>
                <a:pPr marL="0" marR="0" lvl="0" indent="0" algn="r" defTabSz="922665"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20A54D"/>
                    </a:solidFill>
                    <a:effectLst/>
                    <a:uLnTx/>
                    <a:uFillTx/>
                    <a:latin typeface="Calibri" panose="020F0502020204030204" pitchFamily="34" charset="0"/>
                  </a:rPr>
                  <a:t>Ops-less  CI/CD</a:t>
                </a:r>
              </a:p>
            </p:txBody>
          </p:sp>
          <p:sp>
            <p:nvSpPr>
              <p:cNvPr id="105" name="TextBox 104">
                <a:extLst>
                  <a:ext uri="{FF2B5EF4-FFF2-40B4-BE49-F238E27FC236}">
                    <a16:creationId xmlns:a16="http://schemas.microsoft.com/office/drawing/2014/main" id="{D0ACDE9D-CD04-BA49-852C-CAC7B3892437}"/>
                  </a:ext>
                </a:extLst>
              </p:cNvPr>
              <p:cNvSpPr txBox="1"/>
              <p:nvPr/>
            </p:nvSpPr>
            <p:spPr>
              <a:xfrm>
                <a:off x="6215726" y="644295"/>
                <a:ext cx="1208183" cy="343895"/>
              </a:xfrm>
              <a:prstGeom prst="rect">
                <a:avLst/>
              </a:prstGeom>
              <a:solidFill>
                <a:srgbClr val="FFFFFF"/>
              </a:solidFill>
            </p:spPr>
            <p:txBody>
              <a:bodyPr wrap="square" rtlCol="0">
                <a:spAutoFit/>
              </a:bodyPr>
              <a:lstStyle/>
              <a:p>
                <a:pPr marL="0" marR="0" lvl="0" indent="0" algn="ctr" defTabSz="609493"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rPr>
                  <a:t>DevOps</a:t>
                </a:r>
              </a:p>
            </p:txBody>
          </p:sp>
          <p:sp>
            <p:nvSpPr>
              <p:cNvPr id="106" name="Oval 105">
                <a:extLst>
                  <a:ext uri="{FF2B5EF4-FFF2-40B4-BE49-F238E27FC236}">
                    <a16:creationId xmlns:a16="http://schemas.microsoft.com/office/drawing/2014/main" id="{5CEDD4D2-D8EC-6F4A-B251-7749A5409A58}"/>
                  </a:ext>
                </a:extLst>
              </p:cNvPr>
              <p:cNvSpPr>
                <a:spLocks noChangeAspect="1"/>
              </p:cNvSpPr>
              <p:nvPr/>
            </p:nvSpPr>
            <p:spPr>
              <a:xfrm>
                <a:off x="5692425" y="3787286"/>
                <a:ext cx="168905" cy="168905"/>
              </a:xfrm>
              <a:prstGeom prst="ellipse">
                <a:avLst/>
              </a:prstGeom>
              <a:solidFill>
                <a:srgbClr val="0033A0"/>
              </a:solidFill>
              <a:ln w="25400" cap="flat" cmpd="sng" algn="ctr">
                <a:solidFill>
                  <a:sysClr val="window" lastClr="FFFFFF"/>
                </a:solidFill>
                <a:prstDash val="solid"/>
              </a:ln>
              <a:effectLst>
                <a:outerShdw blurRad="63500" sx="102000" sy="102000" algn="ctr" rotWithShape="0">
                  <a:prstClr val="black">
                    <a:alpha val="40000"/>
                  </a:prstClr>
                </a:outerShdw>
              </a:effectLst>
            </p:spPr>
            <p:txBody>
              <a:bodyPr rtlCol="0" anchor="ctr"/>
              <a:lstStyle/>
              <a:p>
                <a:pPr marL="0" marR="0" lvl="0" indent="0" algn="ctr" defTabSz="609493" eaLnBrk="1" fontAlgn="auto" latinLnBrk="0" hangingPunct="1">
                  <a:lnSpc>
                    <a:spcPct val="100000"/>
                  </a:lnSpc>
                  <a:spcBef>
                    <a:spcPts val="0"/>
                  </a:spcBef>
                  <a:spcAft>
                    <a:spcPts val="0"/>
                  </a:spcAft>
                  <a:buClrTx/>
                  <a:buSzTx/>
                  <a:buFontTx/>
                  <a:buNone/>
                  <a:tabLst/>
                  <a:defRPr/>
                </a:pPr>
                <a:endParaRPr kumimoji="0" lang="en-US" sz="500" b="1" i="0" u="none" strike="noStrike" kern="0" cap="none" spc="0" normalizeH="0" baseline="0" noProof="0" dirty="0">
                  <a:ln>
                    <a:noFill/>
                  </a:ln>
                  <a:solidFill>
                    <a:prstClr val="white"/>
                  </a:solidFill>
                  <a:effectLst/>
                  <a:uLnTx/>
                  <a:uFillTx/>
                  <a:latin typeface="Calibri" panose="020F0502020204030204" pitchFamily="34" charset="0"/>
                </a:endParaRPr>
              </a:p>
            </p:txBody>
          </p:sp>
          <p:sp>
            <p:nvSpPr>
              <p:cNvPr id="107" name="Rectangle 106">
                <a:extLst>
                  <a:ext uri="{FF2B5EF4-FFF2-40B4-BE49-F238E27FC236}">
                    <a16:creationId xmlns:a16="http://schemas.microsoft.com/office/drawing/2014/main" id="{FF796855-FA8C-844F-A2DD-37A37DAE19C6}"/>
                  </a:ext>
                </a:extLst>
              </p:cNvPr>
              <p:cNvSpPr/>
              <p:nvPr/>
            </p:nvSpPr>
            <p:spPr>
              <a:xfrm>
                <a:off x="5866270" y="3789055"/>
                <a:ext cx="1796087" cy="249414"/>
              </a:xfrm>
              <a:prstGeom prst="rect">
                <a:avLst/>
              </a:prstGeom>
            </p:spPr>
            <p:txBody>
              <a:bodyPr wrap="square" lIns="92272" tIns="46137" rIns="92272" bIns="46137">
                <a:spAutoFit/>
              </a:bodyPr>
              <a:lstStyle/>
              <a:p>
                <a:pPr marL="0" marR="0" lvl="0" indent="0" defTabSz="922665"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460A9"/>
                    </a:solidFill>
                    <a:effectLst/>
                    <a:uLnTx/>
                    <a:uFillTx/>
                    <a:latin typeface="Calibri" panose="020F0502020204030204" pitchFamily="34" charset="0"/>
                    <a:cs typeface="Segoe UI" pitchFamily="34" charset="0"/>
                  </a:rPr>
                  <a:t>Self-Service through code</a:t>
                </a:r>
              </a:p>
            </p:txBody>
          </p:sp>
          <p:sp>
            <p:nvSpPr>
              <p:cNvPr id="108" name="Rectangle 107">
                <a:extLst>
                  <a:ext uri="{FF2B5EF4-FFF2-40B4-BE49-F238E27FC236}">
                    <a16:creationId xmlns:a16="http://schemas.microsoft.com/office/drawing/2014/main" id="{ACC9C884-5EE2-A747-AD6C-F82125DFD520}"/>
                  </a:ext>
                </a:extLst>
              </p:cNvPr>
              <p:cNvSpPr/>
              <p:nvPr/>
            </p:nvSpPr>
            <p:spPr>
              <a:xfrm rot="19105117">
                <a:off x="4263057" y="3044089"/>
                <a:ext cx="4525690" cy="1754327"/>
              </a:xfrm>
              <a:prstGeom prst="rect">
                <a:avLst/>
              </a:prstGeom>
              <a:noFill/>
            </p:spPr>
            <p:txBody>
              <a:bodyPr spcFirstLastPara="1" wrap="none" lIns="91440" tIns="45720" rIns="91440" bIns="45720" numCol="1">
                <a:prstTxWarp prst="textArchDown">
                  <a:avLst/>
                </a:prstTxWarp>
                <a:spAutoFit/>
              </a:bodyPr>
              <a:lstStyle/>
              <a:p>
                <a:pPr marL="0" marR="0" lvl="0" indent="0" algn="ctr" defTabSz="609493" eaLnBrk="1" fontAlgn="auto" latinLnBrk="0" hangingPunct="1">
                  <a:lnSpc>
                    <a:spcPct val="100000"/>
                  </a:lnSpc>
                  <a:spcBef>
                    <a:spcPts val="0"/>
                  </a:spcBef>
                  <a:spcAft>
                    <a:spcPts val="0"/>
                  </a:spcAft>
                  <a:buClrTx/>
                  <a:buSzTx/>
                  <a:buFontTx/>
                  <a:buNone/>
                  <a:tabLst/>
                  <a:defRPr/>
                </a:pPr>
                <a:r>
                  <a:rPr kumimoji="0" lang="en-US" sz="1100" b="1" i="0" u="none" strike="noStrike" kern="0" cap="none" spc="60" normalizeH="0" baseline="0" noProof="0" dirty="0">
                    <a:ln w="0"/>
                    <a:solidFill>
                      <a:srgbClr val="000000"/>
                    </a:solidFill>
                    <a:effectLst/>
                    <a:uLnTx/>
                    <a:uFillTx/>
                    <a:latin typeface="Calibri" panose="020F0502020204030204" pitchFamily="34" charset="0"/>
                  </a:rPr>
                  <a:t>Cloud Resource Democratization</a:t>
                </a:r>
              </a:p>
            </p:txBody>
          </p:sp>
        </p:grpSp>
        <p:cxnSp>
          <p:nvCxnSpPr>
            <p:cNvPr id="30" name="Straight Arrow Connector 29">
              <a:extLst>
                <a:ext uri="{FF2B5EF4-FFF2-40B4-BE49-F238E27FC236}">
                  <a16:creationId xmlns:a16="http://schemas.microsoft.com/office/drawing/2014/main" id="{8F562A54-56EA-604E-981A-9E7970991BBB}"/>
                </a:ext>
              </a:extLst>
            </p:cNvPr>
            <p:cNvCxnSpPr/>
            <p:nvPr/>
          </p:nvCxnSpPr>
          <p:spPr>
            <a:xfrm flipV="1">
              <a:off x="755320" y="853955"/>
              <a:ext cx="9011" cy="4928616"/>
            </a:xfrm>
            <a:prstGeom prst="straightConnector1">
              <a:avLst/>
            </a:prstGeom>
            <a:noFill/>
            <a:ln w="25400" cap="flat" cmpd="sng" algn="ctr">
              <a:solidFill>
                <a:sysClr val="windowText" lastClr="000000">
                  <a:lumMod val="50000"/>
                  <a:lumOff val="50000"/>
                </a:sysClr>
              </a:solidFill>
              <a:prstDash val="solid"/>
              <a:headEnd type="none" w="med" len="med"/>
              <a:tailEnd type="triangle" w="med" len="med"/>
            </a:ln>
            <a:effectLst/>
          </p:spPr>
        </p:cxnSp>
        <p:sp>
          <p:nvSpPr>
            <p:cNvPr id="31" name="Rectangle 30">
              <a:extLst>
                <a:ext uri="{FF2B5EF4-FFF2-40B4-BE49-F238E27FC236}">
                  <a16:creationId xmlns:a16="http://schemas.microsoft.com/office/drawing/2014/main" id="{449E3D89-8444-A34E-94D2-BF99ECEDDAC4}"/>
                </a:ext>
              </a:extLst>
            </p:cNvPr>
            <p:cNvSpPr/>
            <p:nvPr/>
          </p:nvSpPr>
          <p:spPr>
            <a:xfrm rot="16200000">
              <a:off x="-665894" y="2917824"/>
              <a:ext cx="2503811" cy="255120"/>
            </a:xfrm>
            <a:prstGeom prst="rect">
              <a:avLst/>
            </a:prstGeom>
          </p:spPr>
          <p:txBody>
            <a:bodyPr vert="horz" lIns="0" tIns="0" rIns="0" bIns="0" rtlCol="0" anchor="t" anchorCtr="0">
              <a:noAutofit/>
            </a:bodyPr>
            <a:lstStyle/>
            <a:p>
              <a:pPr>
                <a:lnSpc>
                  <a:spcPct val="90000"/>
                </a:lnSpc>
                <a:spcBef>
                  <a:spcPct val="0"/>
                </a:spcBef>
              </a:pPr>
              <a:r>
                <a:rPr lang="en-US" sz="1200" b="1" dirty="0">
                  <a:solidFill>
                    <a:srgbClr val="273777"/>
                  </a:solidFill>
                  <a:latin typeface="Calibri" panose="020F0502020204030204" pitchFamily="34" charset="0"/>
                  <a:cs typeface="Calibri" panose="020F0502020204030204" pitchFamily="34" charset="0"/>
                </a:rPr>
                <a:t>Operations Maturity</a:t>
              </a:r>
            </a:p>
          </p:txBody>
        </p:sp>
        <p:grpSp>
          <p:nvGrpSpPr>
            <p:cNvPr id="32" name="Group 31">
              <a:extLst>
                <a:ext uri="{FF2B5EF4-FFF2-40B4-BE49-F238E27FC236}">
                  <a16:creationId xmlns:a16="http://schemas.microsoft.com/office/drawing/2014/main" id="{6447014C-6AE4-B041-B58E-5E64FE1E9DEC}"/>
                </a:ext>
              </a:extLst>
            </p:cNvPr>
            <p:cNvGrpSpPr/>
            <p:nvPr/>
          </p:nvGrpSpPr>
          <p:grpSpPr>
            <a:xfrm>
              <a:off x="378844" y="705939"/>
              <a:ext cx="5723200" cy="4997692"/>
              <a:chOff x="378844" y="883739"/>
              <a:chExt cx="5723200" cy="4997692"/>
            </a:xfrm>
          </p:grpSpPr>
          <p:grpSp>
            <p:nvGrpSpPr>
              <p:cNvPr id="46" name="Group 45">
                <a:extLst>
                  <a:ext uri="{FF2B5EF4-FFF2-40B4-BE49-F238E27FC236}">
                    <a16:creationId xmlns:a16="http://schemas.microsoft.com/office/drawing/2014/main" id="{82C5C26A-6944-DA48-ADCE-8C125D7D4307}"/>
                  </a:ext>
                </a:extLst>
              </p:cNvPr>
              <p:cNvGrpSpPr/>
              <p:nvPr/>
            </p:nvGrpSpPr>
            <p:grpSpPr>
              <a:xfrm>
                <a:off x="378844" y="883739"/>
                <a:ext cx="5723200" cy="4997692"/>
                <a:chOff x="378844" y="651723"/>
                <a:chExt cx="5723200" cy="4997692"/>
              </a:xfrm>
            </p:grpSpPr>
            <p:sp>
              <p:nvSpPr>
                <p:cNvPr id="48" name="Rectangle 47">
                  <a:extLst>
                    <a:ext uri="{FF2B5EF4-FFF2-40B4-BE49-F238E27FC236}">
                      <a16:creationId xmlns:a16="http://schemas.microsoft.com/office/drawing/2014/main" id="{A79A35CE-5D21-0042-AC95-7D6ED150FC48}"/>
                    </a:ext>
                  </a:extLst>
                </p:cNvPr>
                <p:cNvSpPr/>
                <p:nvPr/>
              </p:nvSpPr>
              <p:spPr>
                <a:xfrm>
                  <a:off x="823255" y="1008124"/>
                  <a:ext cx="4212000" cy="4641291"/>
                </a:xfrm>
                <a:prstGeom prst="rect">
                  <a:avLst/>
                </a:prstGeom>
                <a:solidFill>
                  <a:srgbClr val="FFFFFF">
                    <a:lumMod val="95000"/>
                    <a:alpha val="62353"/>
                  </a:srgbClr>
                </a:solidFill>
                <a:ln w="6350" cap="flat" cmpd="sng" algn="ctr">
                  <a:noFill/>
                  <a:prstDash val="solid"/>
                  <a:miter lim="800000"/>
                </a:ln>
                <a:effectLst/>
              </p:spPr>
              <p:txBody>
                <a:bodyPr rtlCol="0" anchor="ctr"/>
                <a:lstStyle/>
                <a:p>
                  <a:pPr marL="0" marR="0" lvl="0" indent="0" algn="ctr" defTabSz="609493"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Calibri" panose="020F0502020204030204" pitchFamily="34" charset="0"/>
                  </a:endParaRPr>
                </a:p>
              </p:txBody>
            </p:sp>
            <p:sp>
              <p:nvSpPr>
                <p:cNvPr id="49" name="Rectangle 48">
                  <a:extLst>
                    <a:ext uri="{FF2B5EF4-FFF2-40B4-BE49-F238E27FC236}">
                      <a16:creationId xmlns:a16="http://schemas.microsoft.com/office/drawing/2014/main" id="{CD3ECB06-A156-E844-B394-3A93061E8BBF}"/>
                    </a:ext>
                  </a:extLst>
                </p:cNvPr>
                <p:cNvSpPr/>
                <p:nvPr/>
              </p:nvSpPr>
              <p:spPr>
                <a:xfrm>
                  <a:off x="2650402" y="5107157"/>
                  <a:ext cx="1245347" cy="383151"/>
                </a:xfrm>
                <a:prstGeom prst="rect">
                  <a:avLst/>
                </a:prstGeom>
              </p:spPr>
              <p:txBody>
                <a:bodyPr wrap="square" lIns="92272" tIns="46137" rIns="92272" bIns="46137">
                  <a:spAutoFit/>
                </a:bodyPr>
                <a:lstStyle/>
                <a:p>
                  <a:pPr marL="0" marR="0" lvl="0" indent="0" defTabSz="922665"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460A9"/>
                      </a:solidFill>
                      <a:effectLst/>
                      <a:uLnTx/>
                      <a:uFillTx/>
                      <a:latin typeface="Calibri" panose="020F0502020204030204" pitchFamily="34" charset="0"/>
                      <a:cs typeface="Segoe UI" pitchFamily="34" charset="0"/>
                    </a:rPr>
                    <a:t>Event correlation </a:t>
                  </a:r>
                </a:p>
                <a:p>
                  <a:pPr marL="0" marR="0" lvl="0" indent="0" defTabSz="922665"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460A9"/>
                      </a:solidFill>
                      <a:effectLst/>
                      <a:uLnTx/>
                      <a:uFillTx/>
                      <a:latin typeface="Calibri" panose="020F0502020204030204" pitchFamily="34" charset="0"/>
                      <a:cs typeface="Segoe UI" pitchFamily="34" charset="0"/>
                    </a:rPr>
                    <a:t>and reduction</a:t>
                  </a:r>
                </a:p>
              </p:txBody>
            </p:sp>
            <p:sp>
              <p:nvSpPr>
                <p:cNvPr id="50" name="Rectangle 49">
                  <a:extLst>
                    <a:ext uri="{FF2B5EF4-FFF2-40B4-BE49-F238E27FC236}">
                      <a16:creationId xmlns:a16="http://schemas.microsoft.com/office/drawing/2014/main" id="{EBDB1798-01CA-694D-BB00-BB7991E1F0CA}"/>
                    </a:ext>
                  </a:extLst>
                </p:cNvPr>
                <p:cNvSpPr/>
                <p:nvPr/>
              </p:nvSpPr>
              <p:spPr>
                <a:xfrm>
                  <a:off x="1374665" y="4110401"/>
                  <a:ext cx="1855720" cy="459572"/>
                </a:xfrm>
                <a:prstGeom prst="rect">
                  <a:avLst/>
                </a:prstGeom>
              </p:spPr>
              <p:txBody>
                <a:bodyPr wrap="square" lIns="92272" tIns="46137" rIns="92272" bIns="46137">
                  <a:spAutoFit/>
                </a:bodyPr>
                <a:lstStyle/>
                <a:p>
                  <a:pPr marL="0" marR="0" lvl="0" indent="0" algn="r" defTabSz="922665"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20A54D"/>
                      </a:solidFill>
                      <a:effectLst/>
                      <a:uLnTx/>
                      <a:uFillTx/>
                      <a:latin typeface="Calibri" panose="020F0502020204030204" pitchFamily="34" charset="0"/>
                      <a:ea typeface="Segoe UI" pitchFamily="34" charset="0"/>
                      <a:cs typeface="Segoe UI" pitchFamily="34" charset="0"/>
                    </a:rPr>
                    <a:t>Modernize Legacy in Cloud</a:t>
                  </a:r>
                  <a:endParaRPr kumimoji="0" lang="en-US" sz="900" b="0" i="0" u="none" strike="noStrike" kern="0" cap="none" spc="0" normalizeH="0" baseline="0" noProof="0" dirty="0">
                    <a:ln>
                      <a:noFill/>
                    </a:ln>
                    <a:solidFill>
                      <a:srgbClr val="20A54D"/>
                    </a:solidFill>
                    <a:effectLst/>
                    <a:uLnTx/>
                    <a:uFillTx/>
                    <a:latin typeface="Calibri" panose="020F0502020204030204" pitchFamily="34" charset="0"/>
                  </a:endParaRPr>
                </a:p>
              </p:txBody>
            </p:sp>
            <p:sp>
              <p:nvSpPr>
                <p:cNvPr id="51" name="Oval 50">
                  <a:extLst>
                    <a:ext uri="{FF2B5EF4-FFF2-40B4-BE49-F238E27FC236}">
                      <a16:creationId xmlns:a16="http://schemas.microsoft.com/office/drawing/2014/main" id="{CDE357F0-AE06-F543-8DD5-D455DF368CFC}"/>
                    </a:ext>
                  </a:extLst>
                </p:cNvPr>
                <p:cNvSpPr>
                  <a:spLocks noChangeAspect="1"/>
                </p:cNvSpPr>
                <p:nvPr/>
              </p:nvSpPr>
              <p:spPr>
                <a:xfrm>
                  <a:off x="918014" y="5026708"/>
                  <a:ext cx="168905" cy="168905"/>
                </a:xfrm>
                <a:prstGeom prst="ellipse">
                  <a:avLst/>
                </a:prstGeom>
                <a:solidFill>
                  <a:srgbClr val="0033A0"/>
                </a:solidFill>
                <a:ln w="25400" cap="flat" cmpd="sng" algn="ctr">
                  <a:solidFill>
                    <a:sysClr val="window" lastClr="FFFFFF"/>
                  </a:solidFill>
                  <a:prstDash val="solid"/>
                </a:ln>
                <a:effectLst>
                  <a:outerShdw blurRad="63500" sx="102000" sy="102000" algn="ctr" rotWithShape="0">
                    <a:prstClr val="black">
                      <a:alpha val="40000"/>
                    </a:prstClr>
                  </a:outerShdw>
                </a:effectLst>
              </p:spPr>
              <p:txBody>
                <a:bodyPr rtlCol="0" anchor="ctr"/>
                <a:lstStyle/>
                <a:p>
                  <a:pPr marL="0" marR="0" lvl="0" indent="0" algn="ctr" defTabSz="609493" eaLnBrk="1" fontAlgn="auto" latinLnBrk="0" hangingPunct="1">
                    <a:lnSpc>
                      <a:spcPct val="100000"/>
                    </a:lnSpc>
                    <a:spcBef>
                      <a:spcPts val="0"/>
                    </a:spcBef>
                    <a:spcAft>
                      <a:spcPts val="0"/>
                    </a:spcAft>
                    <a:buClrTx/>
                    <a:buSzTx/>
                    <a:buFontTx/>
                    <a:buNone/>
                    <a:tabLst/>
                    <a:defRPr/>
                  </a:pPr>
                  <a:endParaRPr kumimoji="0" lang="en-US" sz="500" b="1" i="0" u="none" strike="noStrike" kern="0" cap="none" spc="0" normalizeH="0" baseline="0" noProof="0" dirty="0">
                    <a:ln>
                      <a:noFill/>
                    </a:ln>
                    <a:solidFill>
                      <a:prstClr val="white"/>
                    </a:solidFill>
                    <a:effectLst/>
                    <a:uLnTx/>
                    <a:uFillTx/>
                    <a:latin typeface="Calibri" panose="020F0502020204030204" pitchFamily="34" charset="0"/>
                  </a:endParaRPr>
                </a:p>
              </p:txBody>
            </p:sp>
            <p:sp>
              <p:nvSpPr>
                <p:cNvPr id="52" name="Oval 51">
                  <a:extLst>
                    <a:ext uri="{FF2B5EF4-FFF2-40B4-BE49-F238E27FC236}">
                      <a16:creationId xmlns:a16="http://schemas.microsoft.com/office/drawing/2014/main" id="{CAF4F979-2C74-5F4D-B143-2E4F43846D48}"/>
                    </a:ext>
                  </a:extLst>
                </p:cNvPr>
                <p:cNvSpPr>
                  <a:spLocks noChangeAspect="1"/>
                </p:cNvSpPr>
                <p:nvPr/>
              </p:nvSpPr>
              <p:spPr>
                <a:xfrm>
                  <a:off x="2611122" y="4557166"/>
                  <a:ext cx="168905" cy="168905"/>
                </a:xfrm>
                <a:prstGeom prst="ellipse">
                  <a:avLst/>
                </a:prstGeom>
                <a:solidFill>
                  <a:srgbClr val="20A54D"/>
                </a:solidFill>
                <a:ln w="25400" cap="flat" cmpd="sng" algn="ctr">
                  <a:solidFill>
                    <a:sysClr val="window" lastClr="FFFFFF"/>
                  </a:solidFill>
                  <a:prstDash val="solid"/>
                </a:ln>
                <a:effectLst>
                  <a:outerShdw blurRad="63500" sx="102000" sy="102000" algn="ctr" rotWithShape="0">
                    <a:prstClr val="black">
                      <a:alpha val="40000"/>
                    </a:prstClr>
                  </a:outerShdw>
                </a:effectLst>
              </p:spPr>
              <p:txBody>
                <a:bodyPr rtlCol="0" anchor="ctr"/>
                <a:lstStyle/>
                <a:p>
                  <a:pPr marL="0" marR="0" lvl="0" indent="0" algn="ctr" defTabSz="609493" eaLnBrk="1" fontAlgn="auto" latinLnBrk="0" hangingPunct="1">
                    <a:lnSpc>
                      <a:spcPct val="100000"/>
                    </a:lnSpc>
                    <a:spcBef>
                      <a:spcPts val="0"/>
                    </a:spcBef>
                    <a:spcAft>
                      <a:spcPts val="0"/>
                    </a:spcAft>
                    <a:buClrTx/>
                    <a:buSzTx/>
                    <a:buFontTx/>
                    <a:buNone/>
                    <a:tabLst/>
                    <a:defRPr/>
                  </a:pPr>
                  <a:endParaRPr kumimoji="0" lang="en-US" sz="500" b="1" i="0" u="none" strike="noStrike" kern="0" cap="none" spc="0" normalizeH="0" baseline="0" noProof="0" dirty="0">
                    <a:ln>
                      <a:noFill/>
                    </a:ln>
                    <a:solidFill>
                      <a:prstClr val="white"/>
                    </a:solidFill>
                    <a:effectLst/>
                    <a:uLnTx/>
                    <a:uFillTx/>
                    <a:latin typeface="Calibri" panose="020F0502020204030204" pitchFamily="34" charset="0"/>
                  </a:endParaRPr>
                </a:p>
              </p:txBody>
            </p:sp>
            <p:sp>
              <p:nvSpPr>
                <p:cNvPr id="53" name="Oval 52">
                  <a:extLst>
                    <a:ext uri="{FF2B5EF4-FFF2-40B4-BE49-F238E27FC236}">
                      <a16:creationId xmlns:a16="http://schemas.microsoft.com/office/drawing/2014/main" id="{6F6734BA-762C-E34D-A651-5DE93D6915F2}"/>
                    </a:ext>
                  </a:extLst>
                </p:cNvPr>
                <p:cNvSpPr>
                  <a:spLocks noChangeAspect="1"/>
                </p:cNvSpPr>
                <p:nvPr/>
              </p:nvSpPr>
              <p:spPr>
                <a:xfrm>
                  <a:off x="2065237" y="5009665"/>
                  <a:ext cx="168905" cy="168905"/>
                </a:xfrm>
                <a:prstGeom prst="ellipse">
                  <a:avLst/>
                </a:prstGeom>
                <a:solidFill>
                  <a:srgbClr val="0033A0"/>
                </a:solidFill>
                <a:ln w="25400" cap="flat" cmpd="sng" algn="ctr">
                  <a:solidFill>
                    <a:sysClr val="window" lastClr="FFFFFF"/>
                  </a:solidFill>
                  <a:prstDash val="solid"/>
                </a:ln>
                <a:effectLst>
                  <a:outerShdw blurRad="63500" sx="102000" sy="102000" algn="ctr" rotWithShape="0">
                    <a:prstClr val="black">
                      <a:alpha val="40000"/>
                    </a:prstClr>
                  </a:outerShdw>
                </a:effectLst>
              </p:spPr>
              <p:txBody>
                <a:bodyPr rtlCol="0" anchor="ctr"/>
                <a:lstStyle/>
                <a:p>
                  <a:pPr marL="0" marR="0" lvl="0" indent="0" algn="ctr" defTabSz="609493" eaLnBrk="1" fontAlgn="auto" latinLnBrk="0" hangingPunct="1">
                    <a:lnSpc>
                      <a:spcPct val="100000"/>
                    </a:lnSpc>
                    <a:spcBef>
                      <a:spcPts val="0"/>
                    </a:spcBef>
                    <a:spcAft>
                      <a:spcPts val="0"/>
                    </a:spcAft>
                    <a:buClrTx/>
                    <a:buSzTx/>
                    <a:buFontTx/>
                    <a:buNone/>
                    <a:tabLst/>
                    <a:defRPr/>
                  </a:pPr>
                  <a:endParaRPr kumimoji="0" lang="en-US" sz="500" b="1" i="0" u="none" strike="noStrike" kern="0" cap="none" spc="0" normalizeH="0" baseline="0" noProof="0" dirty="0">
                    <a:ln>
                      <a:noFill/>
                    </a:ln>
                    <a:solidFill>
                      <a:prstClr val="white"/>
                    </a:solidFill>
                    <a:effectLst/>
                    <a:uLnTx/>
                    <a:uFillTx/>
                    <a:latin typeface="Calibri" panose="020F0502020204030204" pitchFamily="34" charset="0"/>
                  </a:endParaRPr>
                </a:p>
              </p:txBody>
            </p:sp>
            <p:sp>
              <p:nvSpPr>
                <p:cNvPr id="54" name="Rectangle 53">
                  <a:extLst>
                    <a:ext uri="{FF2B5EF4-FFF2-40B4-BE49-F238E27FC236}">
                      <a16:creationId xmlns:a16="http://schemas.microsoft.com/office/drawing/2014/main" id="{2E30E29B-99E4-BB43-B548-87252F2DB54F}"/>
                    </a:ext>
                  </a:extLst>
                </p:cNvPr>
                <p:cNvSpPr/>
                <p:nvPr/>
              </p:nvSpPr>
              <p:spPr>
                <a:xfrm>
                  <a:off x="3694235" y="4948678"/>
                  <a:ext cx="2407809" cy="383151"/>
                </a:xfrm>
                <a:prstGeom prst="rect">
                  <a:avLst/>
                </a:prstGeom>
              </p:spPr>
              <p:txBody>
                <a:bodyPr wrap="square" lIns="92272" tIns="46137" rIns="92272" bIns="46137">
                  <a:spAutoFit/>
                </a:bodyPr>
                <a:lstStyle/>
                <a:p>
                  <a:pPr marL="0" marR="0" lvl="0" indent="0" defTabSz="922665"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460A9"/>
                      </a:solidFill>
                      <a:effectLst/>
                      <a:uLnTx/>
                      <a:uFillTx/>
                      <a:latin typeface="Calibri" panose="020F0502020204030204" pitchFamily="34" charset="0"/>
                      <a:cs typeface="Segoe UI" pitchFamily="34" charset="0"/>
                    </a:rPr>
                    <a:t>RPA /</a:t>
                  </a:r>
                </a:p>
                <a:p>
                  <a:pPr marL="0" marR="0" lvl="0" indent="0" defTabSz="922665"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460A9"/>
                      </a:solidFill>
                      <a:effectLst/>
                      <a:uLnTx/>
                      <a:uFillTx/>
                      <a:latin typeface="Calibri" panose="020F0502020204030204" pitchFamily="34" charset="0"/>
                      <a:cs typeface="Segoe UI" pitchFamily="34" charset="0"/>
                    </a:rPr>
                    <a:t>Change Automation</a:t>
                  </a:r>
                </a:p>
              </p:txBody>
            </p:sp>
            <p:sp>
              <p:nvSpPr>
                <p:cNvPr id="55" name="Oval 54">
                  <a:extLst>
                    <a:ext uri="{FF2B5EF4-FFF2-40B4-BE49-F238E27FC236}">
                      <a16:creationId xmlns:a16="http://schemas.microsoft.com/office/drawing/2014/main" id="{D46FCC9F-0F24-8B48-8D6D-C789BD6B4CB7}"/>
                    </a:ext>
                  </a:extLst>
                </p:cNvPr>
                <p:cNvSpPr>
                  <a:spLocks noChangeAspect="1"/>
                </p:cNvSpPr>
                <p:nvPr/>
              </p:nvSpPr>
              <p:spPr>
                <a:xfrm>
                  <a:off x="3160417" y="4916904"/>
                  <a:ext cx="168905" cy="168905"/>
                </a:xfrm>
                <a:prstGeom prst="ellipse">
                  <a:avLst/>
                </a:prstGeom>
                <a:solidFill>
                  <a:srgbClr val="0033A0"/>
                </a:solidFill>
                <a:ln w="25400" cap="flat" cmpd="sng" algn="ctr">
                  <a:solidFill>
                    <a:sysClr val="window" lastClr="FFFFFF"/>
                  </a:solidFill>
                  <a:prstDash val="solid"/>
                </a:ln>
                <a:effectLst>
                  <a:outerShdw blurRad="63500" sx="102000" sy="102000" algn="ctr" rotWithShape="0">
                    <a:prstClr val="black">
                      <a:alpha val="40000"/>
                    </a:prstClr>
                  </a:outerShdw>
                </a:effectLst>
              </p:spPr>
              <p:txBody>
                <a:bodyPr rtlCol="0" anchor="ctr"/>
                <a:lstStyle/>
                <a:p>
                  <a:pPr marL="0" marR="0" lvl="0" indent="0" algn="ctr" defTabSz="609493" eaLnBrk="1" fontAlgn="auto" latinLnBrk="0" hangingPunct="1">
                    <a:lnSpc>
                      <a:spcPct val="100000"/>
                    </a:lnSpc>
                    <a:spcBef>
                      <a:spcPts val="0"/>
                    </a:spcBef>
                    <a:spcAft>
                      <a:spcPts val="0"/>
                    </a:spcAft>
                    <a:buClrTx/>
                    <a:buSzTx/>
                    <a:buFontTx/>
                    <a:buNone/>
                    <a:tabLst/>
                    <a:defRPr/>
                  </a:pPr>
                  <a:endParaRPr kumimoji="0" lang="en-US" sz="500" b="1" i="0" u="none" strike="noStrike" kern="0" cap="none" spc="0" normalizeH="0" baseline="0" noProof="0" dirty="0">
                    <a:ln>
                      <a:noFill/>
                    </a:ln>
                    <a:solidFill>
                      <a:prstClr val="white"/>
                    </a:solidFill>
                    <a:effectLst/>
                    <a:uLnTx/>
                    <a:uFillTx/>
                    <a:latin typeface="Calibri" panose="020F0502020204030204" pitchFamily="34" charset="0"/>
                  </a:endParaRPr>
                </a:p>
              </p:txBody>
            </p:sp>
            <p:sp>
              <p:nvSpPr>
                <p:cNvPr id="56" name="Rectangle 55">
                  <a:extLst>
                    <a:ext uri="{FF2B5EF4-FFF2-40B4-BE49-F238E27FC236}">
                      <a16:creationId xmlns:a16="http://schemas.microsoft.com/office/drawing/2014/main" id="{F493750D-15E5-4A49-BBF4-A0827BC9EC34}"/>
                    </a:ext>
                  </a:extLst>
                </p:cNvPr>
                <p:cNvSpPr/>
                <p:nvPr/>
              </p:nvSpPr>
              <p:spPr>
                <a:xfrm>
                  <a:off x="4540789" y="4715630"/>
                  <a:ext cx="1329952" cy="383151"/>
                </a:xfrm>
                <a:prstGeom prst="rect">
                  <a:avLst/>
                </a:prstGeom>
              </p:spPr>
              <p:txBody>
                <a:bodyPr wrap="square" lIns="92272" tIns="46137" rIns="92272" bIns="46137">
                  <a:spAutoFit/>
                </a:bodyPr>
                <a:lstStyle/>
                <a:p>
                  <a:pPr marL="0" marR="0" lvl="0" indent="0" defTabSz="922665"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460A9"/>
                      </a:solidFill>
                      <a:effectLst/>
                      <a:uLnTx/>
                      <a:uFillTx/>
                      <a:latin typeface="Calibri" panose="020F0502020204030204" pitchFamily="34" charset="0"/>
                      <a:cs typeface="Segoe UI" pitchFamily="34" charset="0"/>
                    </a:rPr>
                    <a:t>Catalogue &amp; Self-Service</a:t>
                  </a:r>
                </a:p>
              </p:txBody>
            </p:sp>
            <p:sp>
              <p:nvSpPr>
                <p:cNvPr id="57" name="Oval 56">
                  <a:extLst>
                    <a:ext uri="{FF2B5EF4-FFF2-40B4-BE49-F238E27FC236}">
                      <a16:creationId xmlns:a16="http://schemas.microsoft.com/office/drawing/2014/main" id="{5106E3BF-B59B-9843-AA9A-FBD43960EE18}"/>
                    </a:ext>
                  </a:extLst>
                </p:cNvPr>
                <p:cNvSpPr>
                  <a:spLocks noChangeAspect="1"/>
                </p:cNvSpPr>
                <p:nvPr/>
              </p:nvSpPr>
              <p:spPr>
                <a:xfrm>
                  <a:off x="3934759" y="4774361"/>
                  <a:ext cx="168905" cy="168905"/>
                </a:xfrm>
                <a:prstGeom prst="ellipse">
                  <a:avLst/>
                </a:prstGeom>
                <a:solidFill>
                  <a:srgbClr val="0033A0"/>
                </a:solidFill>
                <a:ln w="25400" cap="flat" cmpd="sng" algn="ctr">
                  <a:solidFill>
                    <a:sysClr val="window" lastClr="FFFFFF"/>
                  </a:solidFill>
                  <a:prstDash val="solid"/>
                </a:ln>
                <a:effectLst>
                  <a:outerShdw blurRad="63500" sx="102000" sy="102000" algn="ctr" rotWithShape="0">
                    <a:prstClr val="black">
                      <a:alpha val="40000"/>
                    </a:prstClr>
                  </a:outerShdw>
                </a:effectLst>
              </p:spPr>
              <p:txBody>
                <a:bodyPr rtlCol="0" anchor="ctr"/>
                <a:lstStyle/>
                <a:p>
                  <a:pPr marL="0" marR="0" lvl="0" indent="0" algn="ctr" defTabSz="609493" eaLnBrk="1" fontAlgn="auto" latinLnBrk="0" hangingPunct="1">
                    <a:lnSpc>
                      <a:spcPct val="100000"/>
                    </a:lnSpc>
                    <a:spcBef>
                      <a:spcPts val="0"/>
                    </a:spcBef>
                    <a:spcAft>
                      <a:spcPts val="0"/>
                    </a:spcAft>
                    <a:buClrTx/>
                    <a:buSzTx/>
                    <a:buFontTx/>
                    <a:buNone/>
                    <a:tabLst/>
                    <a:defRPr/>
                  </a:pPr>
                  <a:endParaRPr kumimoji="0" lang="en-US" sz="500" b="1" i="0" u="none" strike="noStrike" kern="0" cap="none" spc="0" normalizeH="0" baseline="0" noProof="0" dirty="0">
                    <a:ln>
                      <a:noFill/>
                    </a:ln>
                    <a:solidFill>
                      <a:prstClr val="white"/>
                    </a:solidFill>
                    <a:effectLst/>
                    <a:uLnTx/>
                    <a:uFillTx/>
                    <a:latin typeface="Calibri" panose="020F0502020204030204" pitchFamily="34" charset="0"/>
                  </a:endParaRPr>
                </a:p>
              </p:txBody>
            </p:sp>
            <p:sp>
              <p:nvSpPr>
                <p:cNvPr id="58" name="Oval 57">
                  <a:extLst>
                    <a:ext uri="{FF2B5EF4-FFF2-40B4-BE49-F238E27FC236}">
                      <a16:creationId xmlns:a16="http://schemas.microsoft.com/office/drawing/2014/main" id="{97CDD1DE-3B51-144E-B47B-12C67494712B}"/>
                    </a:ext>
                  </a:extLst>
                </p:cNvPr>
                <p:cNvSpPr>
                  <a:spLocks noChangeAspect="1"/>
                </p:cNvSpPr>
                <p:nvPr/>
              </p:nvSpPr>
              <p:spPr>
                <a:xfrm>
                  <a:off x="4701698" y="4505849"/>
                  <a:ext cx="168905" cy="168905"/>
                </a:xfrm>
                <a:prstGeom prst="ellipse">
                  <a:avLst/>
                </a:prstGeom>
                <a:solidFill>
                  <a:srgbClr val="0033A0"/>
                </a:solidFill>
                <a:ln w="25400" cap="flat" cmpd="sng" algn="ctr">
                  <a:solidFill>
                    <a:sysClr val="window" lastClr="FFFFFF"/>
                  </a:solidFill>
                  <a:prstDash val="solid"/>
                </a:ln>
                <a:effectLst>
                  <a:outerShdw blurRad="63500" sx="102000" sy="102000" algn="ctr" rotWithShape="0">
                    <a:prstClr val="black">
                      <a:alpha val="40000"/>
                    </a:prstClr>
                  </a:outerShdw>
                </a:effectLst>
              </p:spPr>
              <p:txBody>
                <a:bodyPr rtlCol="0" anchor="ctr"/>
                <a:lstStyle/>
                <a:p>
                  <a:pPr marL="0" marR="0" lvl="0" indent="0" algn="ctr" defTabSz="609493" eaLnBrk="1" fontAlgn="auto" latinLnBrk="0" hangingPunct="1">
                    <a:lnSpc>
                      <a:spcPct val="100000"/>
                    </a:lnSpc>
                    <a:spcBef>
                      <a:spcPts val="0"/>
                    </a:spcBef>
                    <a:spcAft>
                      <a:spcPts val="0"/>
                    </a:spcAft>
                    <a:buClrTx/>
                    <a:buSzTx/>
                    <a:buFontTx/>
                    <a:buNone/>
                    <a:tabLst/>
                    <a:defRPr/>
                  </a:pPr>
                  <a:endParaRPr kumimoji="0" lang="en-US" sz="500" b="1" i="0" u="none" strike="noStrike" kern="0" cap="none" spc="0" normalizeH="0" baseline="0" noProof="0" dirty="0">
                    <a:ln>
                      <a:noFill/>
                    </a:ln>
                    <a:solidFill>
                      <a:prstClr val="white"/>
                    </a:solidFill>
                    <a:effectLst/>
                    <a:uLnTx/>
                    <a:uFillTx/>
                    <a:latin typeface="Calibri" panose="020F0502020204030204" pitchFamily="34" charset="0"/>
                  </a:endParaRPr>
                </a:p>
              </p:txBody>
            </p:sp>
            <p:sp>
              <p:nvSpPr>
                <p:cNvPr id="59" name="Rectangle 58">
                  <a:extLst>
                    <a:ext uri="{FF2B5EF4-FFF2-40B4-BE49-F238E27FC236}">
                      <a16:creationId xmlns:a16="http://schemas.microsoft.com/office/drawing/2014/main" id="{D38B7DCD-84FD-0546-BFD1-589F707E422C}"/>
                    </a:ext>
                  </a:extLst>
                </p:cNvPr>
                <p:cNvSpPr/>
                <p:nvPr/>
              </p:nvSpPr>
              <p:spPr>
                <a:xfrm>
                  <a:off x="713568" y="5196873"/>
                  <a:ext cx="1406271" cy="383151"/>
                </a:xfrm>
                <a:prstGeom prst="rect">
                  <a:avLst/>
                </a:prstGeom>
              </p:spPr>
              <p:txBody>
                <a:bodyPr wrap="square" lIns="92272" tIns="46137" rIns="92272" bIns="46137">
                  <a:spAutoFit/>
                </a:bodyPr>
                <a:lstStyle/>
                <a:p>
                  <a:pPr marL="0" marR="0" lvl="0" indent="0" defTabSz="922665"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err="1">
                      <a:ln>
                        <a:noFill/>
                      </a:ln>
                      <a:solidFill>
                        <a:srgbClr val="0460A9"/>
                      </a:solidFill>
                      <a:effectLst/>
                      <a:uLnTx/>
                      <a:uFillTx/>
                      <a:latin typeface="Calibri" panose="020F0502020204030204" pitchFamily="34" charset="0"/>
                      <a:cs typeface="Segoe UI" pitchFamily="34" charset="0"/>
                    </a:rPr>
                    <a:t>Standardisation</a:t>
                  </a:r>
                  <a:endParaRPr kumimoji="0" lang="en-US" sz="700" b="0" i="0" u="none" strike="noStrike" kern="0" cap="none" spc="0" normalizeH="0" baseline="0" noProof="0" dirty="0">
                    <a:ln>
                      <a:noFill/>
                    </a:ln>
                    <a:solidFill>
                      <a:srgbClr val="0460A9"/>
                    </a:solidFill>
                    <a:effectLst/>
                    <a:uLnTx/>
                    <a:uFillTx/>
                    <a:latin typeface="Calibri" panose="020F0502020204030204" pitchFamily="34" charset="0"/>
                    <a:cs typeface="Segoe UI" pitchFamily="34" charset="0"/>
                  </a:endParaRPr>
                </a:p>
                <a:p>
                  <a:pPr marL="0" marR="0" lvl="0" indent="0" defTabSz="922665"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460A9"/>
                      </a:solidFill>
                      <a:effectLst/>
                      <a:uLnTx/>
                      <a:uFillTx/>
                      <a:latin typeface="Calibri" panose="020F0502020204030204" pitchFamily="34" charset="0"/>
                      <a:cs typeface="Segoe UI" pitchFamily="34" charset="0"/>
                    </a:rPr>
                    <a:t>&amp; Governance</a:t>
                  </a:r>
                </a:p>
              </p:txBody>
            </p:sp>
            <p:sp>
              <p:nvSpPr>
                <p:cNvPr id="60" name="Oval 59">
                  <a:extLst>
                    <a:ext uri="{FF2B5EF4-FFF2-40B4-BE49-F238E27FC236}">
                      <a16:creationId xmlns:a16="http://schemas.microsoft.com/office/drawing/2014/main" id="{99EEABDD-7A5B-7D45-8EDE-A72AAE1CD7F0}"/>
                    </a:ext>
                  </a:extLst>
                </p:cNvPr>
                <p:cNvSpPr>
                  <a:spLocks noChangeAspect="1"/>
                </p:cNvSpPr>
                <p:nvPr/>
              </p:nvSpPr>
              <p:spPr>
                <a:xfrm>
                  <a:off x="3212291" y="4308918"/>
                  <a:ext cx="168905" cy="168905"/>
                </a:xfrm>
                <a:prstGeom prst="ellipse">
                  <a:avLst/>
                </a:prstGeom>
                <a:solidFill>
                  <a:srgbClr val="20A54D"/>
                </a:solidFill>
                <a:ln w="25400" cap="flat" cmpd="sng" algn="ctr">
                  <a:solidFill>
                    <a:sysClr val="window" lastClr="FFFFFF"/>
                  </a:solidFill>
                  <a:prstDash val="solid"/>
                </a:ln>
                <a:effectLst>
                  <a:outerShdw blurRad="63500" sx="102000" sy="102000" algn="ctr" rotWithShape="0">
                    <a:prstClr val="black">
                      <a:alpha val="40000"/>
                    </a:prstClr>
                  </a:outerShdw>
                </a:effectLst>
              </p:spPr>
              <p:txBody>
                <a:bodyPr rtlCol="0" anchor="ctr"/>
                <a:lstStyle/>
                <a:p>
                  <a:pPr marL="0" marR="0" lvl="0" indent="0" algn="ctr" defTabSz="609493" eaLnBrk="1" fontAlgn="auto" latinLnBrk="0" hangingPunct="1">
                    <a:lnSpc>
                      <a:spcPct val="100000"/>
                    </a:lnSpc>
                    <a:spcBef>
                      <a:spcPts val="0"/>
                    </a:spcBef>
                    <a:spcAft>
                      <a:spcPts val="0"/>
                    </a:spcAft>
                    <a:buClrTx/>
                    <a:buSzTx/>
                    <a:buFontTx/>
                    <a:buNone/>
                    <a:tabLst/>
                    <a:defRPr/>
                  </a:pPr>
                  <a:endParaRPr kumimoji="0" lang="en-US" sz="500" b="1" i="0" u="none" strike="noStrike" kern="0" cap="none" spc="0" normalizeH="0" baseline="0" noProof="0" dirty="0">
                    <a:ln>
                      <a:noFill/>
                    </a:ln>
                    <a:solidFill>
                      <a:prstClr val="white"/>
                    </a:solidFill>
                    <a:effectLst/>
                    <a:uLnTx/>
                    <a:uFillTx/>
                    <a:latin typeface="Calibri" panose="020F0502020204030204" pitchFamily="34" charset="0"/>
                  </a:endParaRPr>
                </a:p>
              </p:txBody>
            </p:sp>
            <p:sp>
              <p:nvSpPr>
                <p:cNvPr id="61" name="Rectangle 60">
                  <a:extLst>
                    <a:ext uri="{FF2B5EF4-FFF2-40B4-BE49-F238E27FC236}">
                      <a16:creationId xmlns:a16="http://schemas.microsoft.com/office/drawing/2014/main" id="{76B20469-A5D6-C84C-8108-22CA431AA11A}"/>
                    </a:ext>
                  </a:extLst>
                </p:cNvPr>
                <p:cNvSpPr/>
                <p:nvPr/>
              </p:nvSpPr>
              <p:spPr>
                <a:xfrm>
                  <a:off x="1712199" y="3680831"/>
                  <a:ext cx="2265852" cy="459572"/>
                </a:xfrm>
                <a:prstGeom prst="rect">
                  <a:avLst/>
                </a:prstGeom>
              </p:spPr>
              <p:txBody>
                <a:bodyPr wrap="square" lIns="92272" tIns="46137" rIns="92272" bIns="46137">
                  <a:spAutoFit/>
                </a:bodyPr>
                <a:lstStyle/>
                <a:p>
                  <a:pPr marL="0" marR="0" lvl="0" indent="0" algn="r" defTabSz="922665"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20A54D"/>
                      </a:solidFill>
                      <a:effectLst/>
                      <a:uLnTx/>
                      <a:uFillTx/>
                      <a:latin typeface="Calibri" panose="020F0502020204030204" pitchFamily="34" charset="0"/>
                    </a:rPr>
                    <a:t>Adopt  Core Cloud Native Services</a:t>
                  </a:r>
                </a:p>
              </p:txBody>
            </p:sp>
            <p:sp>
              <p:nvSpPr>
                <p:cNvPr id="62" name="Oval 61">
                  <a:extLst>
                    <a:ext uri="{FF2B5EF4-FFF2-40B4-BE49-F238E27FC236}">
                      <a16:creationId xmlns:a16="http://schemas.microsoft.com/office/drawing/2014/main" id="{C8501943-FDA6-6841-A02E-7EB969273B9F}"/>
                    </a:ext>
                  </a:extLst>
                </p:cNvPr>
                <p:cNvSpPr>
                  <a:spLocks noChangeAspect="1"/>
                </p:cNvSpPr>
                <p:nvPr/>
              </p:nvSpPr>
              <p:spPr>
                <a:xfrm>
                  <a:off x="3978459" y="3774964"/>
                  <a:ext cx="168905" cy="168905"/>
                </a:xfrm>
                <a:prstGeom prst="ellipse">
                  <a:avLst/>
                </a:prstGeom>
                <a:solidFill>
                  <a:srgbClr val="20A54D"/>
                </a:solidFill>
                <a:ln w="25400" cap="flat" cmpd="sng" algn="ctr">
                  <a:solidFill>
                    <a:sysClr val="window" lastClr="FFFFFF"/>
                  </a:solidFill>
                  <a:prstDash val="solid"/>
                </a:ln>
                <a:effectLst>
                  <a:outerShdw blurRad="63500" sx="102000" sy="102000" algn="ctr" rotWithShape="0">
                    <a:prstClr val="black">
                      <a:alpha val="40000"/>
                    </a:prstClr>
                  </a:outerShdw>
                </a:effectLst>
              </p:spPr>
              <p:txBody>
                <a:bodyPr rtlCol="0" anchor="ctr"/>
                <a:lstStyle/>
                <a:p>
                  <a:pPr marL="0" marR="0" lvl="0" indent="0" algn="ctr" defTabSz="609493" eaLnBrk="1" fontAlgn="auto" latinLnBrk="0" hangingPunct="1">
                    <a:lnSpc>
                      <a:spcPct val="100000"/>
                    </a:lnSpc>
                    <a:spcBef>
                      <a:spcPts val="0"/>
                    </a:spcBef>
                    <a:spcAft>
                      <a:spcPts val="0"/>
                    </a:spcAft>
                    <a:buClrTx/>
                    <a:buSzTx/>
                    <a:buFontTx/>
                    <a:buNone/>
                    <a:tabLst/>
                    <a:defRPr/>
                  </a:pPr>
                  <a:endParaRPr kumimoji="0" lang="en-US" sz="500" b="1" i="0" u="none" strike="noStrike" kern="0" cap="none" spc="0" normalizeH="0" baseline="0" noProof="0" dirty="0">
                    <a:ln>
                      <a:noFill/>
                    </a:ln>
                    <a:solidFill>
                      <a:prstClr val="white"/>
                    </a:solidFill>
                    <a:effectLst/>
                    <a:uLnTx/>
                    <a:uFillTx/>
                    <a:latin typeface="Calibri" panose="020F0502020204030204" pitchFamily="34" charset="0"/>
                  </a:endParaRPr>
                </a:p>
              </p:txBody>
            </p:sp>
            <p:sp>
              <p:nvSpPr>
                <p:cNvPr id="63" name="Rectangle 62">
                  <a:extLst>
                    <a:ext uri="{FF2B5EF4-FFF2-40B4-BE49-F238E27FC236}">
                      <a16:creationId xmlns:a16="http://schemas.microsoft.com/office/drawing/2014/main" id="{1B2BA4E0-08D6-4649-B572-0CE68617FFA8}"/>
                    </a:ext>
                  </a:extLst>
                </p:cNvPr>
                <p:cNvSpPr/>
                <p:nvPr/>
              </p:nvSpPr>
              <p:spPr>
                <a:xfrm>
                  <a:off x="378844" y="4450638"/>
                  <a:ext cx="2265852" cy="287625"/>
                </a:xfrm>
                <a:prstGeom prst="rect">
                  <a:avLst/>
                </a:prstGeom>
              </p:spPr>
              <p:txBody>
                <a:bodyPr wrap="square" lIns="92272" tIns="46137" rIns="92272" bIns="46137">
                  <a:spAutoFit/>
                </a:bodyPr>
                <a:lstStyle/>
                <a:p>
                  <a:pPr marL="0" marR="0" lvl="0" indent="0" algn="r" defTabSz="922665"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20A54D"/>
                      </a:solidFill>
                      <a:effectLst/>
                      <a:uLnTx/>
                      <a:uFillTx/>
                      <a:latin typeface="Calibri" panose="020F0502020204030204" pitchFamily="34" charset="0"/>
                    </a:rPr>
                    <a:t>App Assessment </a:t>
                  </a:r>
                </a:p>
              </p:txBody>
            </p:sp>
            <p:sp>
              <p:nvSpPr>
                <p:cNvPr id="64" name="Oval 63">
                  <a:extLst>
                    <a:ext uri="{FF2B5EF4-FFF2-40B4-BE49-F238E27FC236}">
                      <a16:creationId xmlns:a16="http://schemas.microsoft.com/office/drawing/2014/main" id="{0392756F-FAD6-1C46-B126-52148B4C558A}"/>
                    </a:ext>
                  </a:extLst>
                </p:cNvPr>
                <p:cNvSpPr>
                  <a:spLocks noChangeAspect="1"/>
                </p:cNvSpPr>
                <p:nvPr/>
              </p:nvSpPr>
              <p:spPr>
                <a:xfrm>
                  <a:off x="4502743" y="3370441"/>
                  <a:ext cx="168905" cy="168905"/>
                </a:xfrm>
                <a:prstGeom prst="ellipse">
                  <a:avLst/>
                </a:prstGeom>
                <a:solidFill>
                  <a:srgbClr val="20A54D"/>
                </a:solidFill>
                <a:ln w="25400" cap="flat" cmpd="sng" algn="ctr">
                  <a:solidFill>
                    <a:sysClr val="window" lastClr="FFFFFF"/>
                  </a:solidFill>
                  <a:prstDash val="solid"/>
                </a:ln>
                <a:effectLst>
                  <a:outerShdw blurRad="63500" sx="102000" sy="102000" algn="ctr" rotWithShape="0">
                    <a:prstClr val="black">
                      <a:alpha val="40000"/>
                    </a:prstClr>
                  </a:outerShdw>
                </a:effectLst>
              </p:spPr>
              <p:txBody>
                <a:bodyPr rtlCol="0" anchor="ctr"/>
                <a:lstStyle/>
                <a:p>
                  <a:pPr marL="0" marR="0" lvl="0" indent="0" algn="ctr" defTabSz="609493" eaLnBrk="1" fontAlgn="auto" latinLnBrk="0" hangingPunct="1">
                    <a:lnSpc>
                      <a:spcPct val="100000"/>
                    </a:lnSpc>
                    <a:spcBef>
                      <a:spcPts val="0"/>
                    </a:spcBef>
                    <a:spcAft>
                      <a:spcPts val="0"/>
                    </a:spcAft>
                    <a:buClrTx/>
                    <a:buSzTx/>
                    <a:buFontTx/>
                    <a:buNone/>
                    <a:tabLst/>
                    <a:defRPr/>
                  </a:pPr>
                  <a:endParaRPr kumimoji="0" lang="en-US" sz="500" b="1" i="0" u="none" strike="noStrike" kern="0" cap="none" spc="0" normalizeH="0" baseline="0" noProof="0" dirty="0">
                    <a:ln>
                      <a:noFill/>
                    </a:ln>
                    <a:solidFill>
                      <a:prstClr val="white"/>
                    </a:solidFill>
                    <a:effectLst/>
                    <a:uLnTx/>
                    <a:uFillTx/>
                    <a:latin typeface="Calibri" panose="020F0502020204030204" pitchFamily="34" charset="0"/>
                  </a:endParaRPr>
                </a:p>
              </p:txBody>
            </p:sp>
            <p:sp>
              <p:nvSpPr>
                <p:cNvPr id="65" name="Rectangle 64">
                  <a:extLst>
                    <a:ext uri="{FF2B5EF4-FFF2-40B4-BE49-F238E27FC236}">
                      <a16:creationId xmlns:a16="http://schemas.microsoft.com/office/drawing/2014/main" id="{38E7D726-9C72-9641-8F23-ACE39BC36614}"/>
                    </a:ext>
                  </a:extLst>
                </p:cNvPr>
                <p:cNvSpPr/>
                <p:nvPr/>
              </p:nvSpPr>
              <p:spPr>
                <a:xfrm>
                  <a:off x="1966910" y="3254154"/>
                  <a:ext cx="2505763" cy="287625"/>
                </a:xfrm>
                <a:prstGeom prst="rect">
                  <a:avLst/>
                </a:prstGeom>
              </p:spPr>
              <p:txBody>
                <a:bodyPr wrap="square" lIns="92272" tIns="46137" rIns="92272" bIns="46137">
                  <a:spAutoFit/>
                </a:bodyPr>
                <a:lstStyle/>
                <a:p>
                  <a:pPr marL="0" marR="0" lvl="0" indent="0" algn="r" defTabSz="922665"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20A54D"/>
                      </a:solidFill>
                      <a:effectLst/>
                      <a:uLnTx/>
                      <a:uFillTx/>
                      <a:latin typeface="Calibri" panose="020F0502020204030204" pitchFamily="34" charset="0"/>
                    </a:rPr>
                    <a:t>Adopt </a:t>
                  </a:r>
                  <a:r>
                    <a:rPr kumimoji="0" lang="en-US" sz="900" b="0" i="0" u="none" strike="noStrike" kern="0" cap="none" spc="0" normalizeH="0" baseline="0" noProof="0" dirty="0" err="1">
                      <a:ln>
                        <a:noFill/>
                      </a:ln>
                      <a:solidFill>
                        <a:srgbClr val="20A54D"/>
                      </a:solidFill>
                      <a:effectLst/>
                      <a:uLnTx/>
                      <a:uFillTx/>
                      <a:latin typeface="Calibri" panose="020F0502020204030204" pitchFamily="34" charset="0"/>
                    </a:rPr>
                    <a:t>Containerisation</a:t>
                  </a:r>
                  <a:r>
                    <a:rPr kumimoji="0" lang="en-US" sz="900" b="0" i="0" u="none" strike="noStrike" kern="0" cap="none" spc="0" normalizeH="0" baseline="0" noProof="0" dirty="0">
                      <a:ln>
                        <a:noFill/>
                      </a:ln>
                      <a:solidFill>
                        <a:srgbClr val="20A54D"/>
                      </a:solidFill>
                      <a:effectLst/>
                      <a:uLnTx/>
                      <a:uFillTx/>
                      <a:latin typeface="Calibri" panose="020F0502020204030204" pitchFamily="34" charset="0"/>
                    </a:rPr>
                    <a:t>, Server-less</a:t>
                  </a:r>
                </a:p>
              </p:txBody>
            </p:sp>
            <p:sp>
              <p:nvSpPr>
                <p:cNvPr id="66" name="TextBox 65">
                  <a:extLst>
                    <a:ext uri="{FF2B5EF4-FFF2-40B4-BE49-F238E27FC236}">
                      <a16:creationId xmlns:a16="http://schemas.microsoft.com/office/drawing/2014/main" id="{8467CA92-ACC0-7847-AA66-F55BB3B2BCCD}"/>
                    </a:ext>
                  </a:extLst>
                </p:cNvPr>
                <p:cNvSpPr txBox="1"/>
                <p:nvPr/>
              </p:nvSpPr>
              <p:spPr>
                <a:xfrm>
                  <a:off x="1704571" y="651723"/>
                  <a:ext cx="2150912" cy="343895"/>
                </a:xfrm>
                <a:prstGeom prst="rect">
                  <a:avLst/>
                </a:prstGeom>
                <a:solidFill>
                  <a:srgbClr val="FFFFFF"/>
                </a:solidFill>
              </p:spPr>
              <p:txBody>
                <a:bodyPr wrap="square" rtlCol="0">
                  <a:spAutoFit/>
                </a:bodyPr>
                <a:lstStyle/>
                <a:p>
                  <a:pPr marL="0" marR="0" lvl="0" indent="0" algn="ctr" defTabSz="609493"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rPr>
                    <a:t>Engineering Ops</a:t>
                  </a:r>
                </a:p>
              </p:txBody>
            </p:sp>
            <p:sp>
              <p:nvSpPr>
                <p:cNvPr id="67" name="Oval 66">
                  <a:extLst>
                    <a:ext uri="{FF2B5EF4-FFF2-40B4-BE49-F238E27FC236}">
                      <a16:creationId xmlns:a16="http://schemas.microsoft.com/office/drawing/2014/main" id="{DEC57390-C5FF-3F4B-A60F-113564BED397}"/>
                    </a:ext>
                  </a:extLst>
                </p:cNvPr>
                <p:cNvSpPr>
                  <a:spLocks noChangeAspect="1"/>
                </p:cNvSpPr>
                <p:nvPr/>
              </p:nvSpPr>
              <p:spPr>
                <a:xfrm>
                  <a:off x="4977231" y="2990442"/>
                  <a:ext cx="168905" cy="168905"/>
                </a:xfrm>
                <a:prstGeom prst="ellipse">
                  <a:avLst/>
                </a:prstGeom>
                <a:solidFill>
                  <a:srgbClr val="20A54D"/>
                </a:solidFill>
                <a:ln w="25400" cap="flat" cmpd="sng" algn="ctr">
                  <a:solidFill>
                    <a:sysClr val="window" lastClr="FFFFFF"/>
                  </a:solidFill>
                  <a:prstDash val="solid"/>
                </a:ln>
                <a:effectLst>
                  <a:outerShdw blurRad="63500" sx="102000" sy="102000" algn="ctr" rotWithShape="0">
                    <a:prstClr val="black">
                      <a:alpha val="40000"/>
                    </a:prstClr>
                  </a:outerShdw>
                </a:effectLst>
              </p:spPr>
              <p:txBody>
                <a:bodyPr rtlCol="0" anchor="ctr"/>
                <a:lstStyle/>
                <a:p>
                  <a:pPr marL="0" marR="0" lvl="0" indent="0" algn="ctr" defTabSz="609493" eaLnBrk="1" fontAlgn="auto" latinLnBrk="0" hangingPunct="1">
                    <a:lnSpc>
                      <a:spcPct val="100000"/>
                    </a:lnSpc>
                    <a:spcBef>
                      <a:spcPts val="0"/>
                    </a:spcBef>
                    <a:spcAft>
                      <a:spcPts val="0"/>
                    </a:spcAft>
                    <a:buClrTx/>
                    <a:buSzTx/>
                    <a:buFontTx/>
                    <a:buNone/>
                    <a:tabLst/>
                    <a:defRPr/>
                  </a:pPr>
                  <a:endParaRPr kumimoji="0" lang="en-US" sz="500" b="1" i="0" u="none" strike="noStrike" kern="0" cap="none" spc="0" normalizeH="0" baseline="0" noProof="0" dirty="0">
                    <a:ln>
                      <a:noFill/>
                    </a:ln>
                    <a:solidFill>
                      <a:prstClr val="white"/>
                    </a:solidFill>
                    <a:effectLst/>
                    <a:uLnTx/>
                    <a:uFillTx/>
                    <a:latin typeface="Calibri" panose="020F0502020204030204" pitchFamily="34" charset="0"/>
                  </a:endParaRPr>
                </a:p>
              </p:txBody>
            </p:sp>
            <p:sp>
              <p:nvSpPr>
                <p:cNvPr id="86" name="Rectangle 85">
                  <a:extLst>
                    <a:ext uri="{FF2B5EF4-FFF2-40B4-BE49-F238E27FC236}">
                      <a16:creationId xmlns:a16="http://schemas.microsoft.com/office/drawing/2014/main" id="{6700FEA4-E3E7-2B4D-89D0-6C0E03B91094}"/>
                    </a:ext>
                  </a:extLst>
                </p:cNvPr>
                <p:cNvSpPr/>
                <p:nvPr/>
              </p:nvSpPr>
              <p:spPr>
                <a:xfrm>
                  <a:off x="2695572" y="2857267"/>
                  <a:ext cx="2265852" cy="287625"/>
                </a:xfrm>
                <a:prstGeom prst="rect">
                  <a:avLst/>
                </a:prstGeom>
              </p:spPr>
              <p:txBody>
                <a:bodyPr wrap="square" lIns="92272" tIns="46137" rIns="92272" bIns="46137">
                  <a:spAutoFit/>
                </a:bodyPr>
                <a:lstStyle/>
                <a:p>
                  <a:pPr marL="0" marR="0" lvl="0" indent="0" algn="r" defTabSz="922665"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20A54D"/>
                      </a:solidFill>
                      <a:effectLst/>
                      <a:uLnTx/>
                      <a:uFillTx/>
                      <a:latin typeface="Calibri" panose="020F0502020204030204" pitchFamily="34" charset="0"/>
                    </a:rPr>
                    <a:t>APM</a:t>
                  </a:r>
                </a:p>
              </p:txBody>
            </p:sp>
            <p:sp>
              <p:nvSpPr>
                <p:cNvPr id="87" name="Rectangle 86">
                  <a:extLst>
                    <a:ext uri="{FF2B5EF4-FFF2-40B4-BE49-F238E27FC236}">
                      <a16:creationId xmlns:a16="http://schemas.microsoft.com/office/drawing/2014/main" id="{2521773D-8511-6246-9A7A-03108DA065CE}"/>
                    </a:ext>
                  </a:extLst>
                </p:cNvPr>
                <p:cNvSpPr/>
                <p:nvPr/>
              </p:nvSpPr>
              <p:spPr>
                <a:xfrm rot="19518170">
                  <a:off x="606987" y="2961733"/>
                  <a:ext cx="3827345" cy="1754327"/>
                </a:xfrm>
                <a:prstGeom prst="rect">
                  <a:avLst/>
                </a:prstGeom>
                <a:noFill/>
              </p:spPr>
              <p:txBody>
                <a:bodyPr spcFirstLastPara="1" wrap="none" lIns="91440" tIns="45720" rIns="91440" bIns="45720" numCol="1">
                  <a:prstTxWarp prst="textArchUp">
                    <a:avLst/>
                  </a:prstTxWarp>
                  <a:spAutoFit/>
                </a:bodyPr>
                <a:lstStyle/>
                <a:p>
                  <a:pPr marL="0" marR="0" lvl="0" indent="0" algn="ctr" defTabSz="609493" eaLnBrk="1" fontAlgn="auto" latinLnBrk="0" hangingPunct="1">
                    <a:lnSpc>
                      <a:spcPct val="100000"/>
                    </a:lnSpc>
                    <a:spcBef>
                      <a:spcPts val="0"/>
                    </a:spcBef>
                    <a:spcAft>
                      <a:spcPts val="0"/>
                    </a:spcAft>
                    <a:buClrTx/>
                    <a:buSzTx/>
                    <a:buFontTx/>
                    <a:buNone/>
                    <a:tabLst/>
                    <a:defRPr/>
                  </a:pPr>
                  <a:r>
                    <a:rPr kumimoji="0" lang="en-US" sz="1100" b="1" i="0" u="none" strike="noStrike" kern="0" cap="none" spc="60" normalizeH="0" baseline="0" noProof="0" dirty="0">
                      <a:ln w="0"/>
                      <a:solidFill>
                        <a:srgbClr val="000000"/>
                      </a:solidFill>
                      <a:effectLst/>
                      <a:uLnTx/>
                      <a:uFillTx/>
                      <a:latin typeface="Calibri" panose="020F0502020204030204" pitchFamily="34" charset="0"/>
                    </a:rPr>
                    <a:t>Application Modernization</a:t>
                  </a:r>
                </a:p>
              </p:txBody>
            </p:sp>
          </p:grpSp>
          <p:sp>
            <p:nvSpPr>
              <p:cNvPr id="47" name="Rectangle 46">
                <a:extLst>
                  <a:ext uri="{FF2B5EF4-FFF2-40B4-BE49-F238E27FC236}">
                    <a16:creationId xmlns:a16="http://schemas.microsoft.com/office/drawing/2014/main" id="{B7879B00-AB6C-B14B-8726-A99B50BD1250}"/>
                  </a:ext>
                </a:extLst>
              </p:cNvPr>
              <p:cNvSpPr/>
              <p:nvPr/>
            </p:nvSpPr>
            <p:spPr>
              <a:xfrm>
                <a:off x="1832836" y="5411146"/>
                <a:ext cx="1406271" cy="383151"/>
              </a:xfrm>
              <a:prstGeom prst="rect">
                <a:avLst/>
              </a:prstGeom>
            </p:spPr>
            <p:txBody>
              <a:bodyPr wrap="square" lIns="92272" tIns="46137" rIns="92272" bIns="46137">
                <a:spAutoFit/>
              </a:bodyPr>
              <a:lstStyle/>
              <a:p>
                <a:pPr marL="0" marR="0" lvl="0" indent="0" defTabSz="922665"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460A9"/>
                    </a:solidFill>
                    <a:effectLst/>
                    <a:uLnTx/>
                    <a:uFillTx/>
                    <a:latin typeface="Calibri" panose="020F0502020204030204" pitchFamily="34" charset="0"/>
                    <a:cs typeface="Segoe UI" pitchFamily="34" charset="0"/>
                  </a:rPr>
                  <a:t>Bi-Modal </a:t>
                </a:r>
              </a:p>
              <a:p>
                <a:pPr marL="0" marR="0" lvl="0" indent="0" defTabSz="922665"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0460A9"/>
                    </a:solidFill>
                    <a:effectLst/>
                    <a:uLnTx/>
                    <a:uFillTx/>
                    <a:latin typeface="Calibri" panose="020F0502020204030204" pitchFamily="34" charset="0"/>
                    <a:cs typeface="Segoe UI" pitchFamily="34" charset="0"/>
                  </a:rPr>
                  <a:t>Integration</a:t>
                </a:r>
              </a:p>
            </p:txBody>
          </p:sp>
        </p:grpSp>
        <p:grpSp>
          <p:nvGrpSpPr>
            <p:cNvPr id="33" name="Group 32">
              <a:extLst>
                <a:ext uri="{FF2B5EF4-FFF2-40B4-BE49-F238E27FC236}">
                  <a16:creationId xmlns:a16="http://schemas.microsoft.com/office/drawing/2014/main" id="{B19CFEEF-9188-CB4F-B86E-259DD937BCD1}"/>
                </a:ext>
              </a:extLst>
            </p:cNvPr>
            <p:cNvGrpSpPr/>
            <p:nvPr/>
          </p:nvGrpSpPr>
          <p:grpSpPr>
            <a:xfrm>
              <a:off x="812991" y="2009320"/>
              <a:ext cx="10887448" cy="3035152"/>
              <a:chOff x="812991" y="1955104"/>
              <a:chExt cx="10887448" cy="3035152"/>
            </a:xfrm>
          </p:grpSpPr>
          <p:sp>
            <p:nvSpPr>
              <p:cNvPr id="44" name="Freeform 43">
                <a:extLst>
                  <a:ext uri="{FF2B5EF4-FFF2-40B4-BE49-F238E27FC236}">
                    <a16:creationId xmlns:a16="http://schemas.microsoft.com/office/drawing/2014/main" id="{CC933942-EE3C-DE4E-955A-92D461C99B22}"/>
                  </a:ext>
                </a:extLst>
              </p:cNvPr>
              <p:cNvSpPr/>
              <p:nvPr/>
            </p:nvSpPr>
            <p:spPr>
              <a:xfrm rot="21429189">
                <a:off x="3014044" y="1955104"/>
                <a:ext cx="8686395" cy="2365995"/>
              </a:xfrm>
              <a:custGeom>
                <a:avLst/>
                <a:gdLst>
                  <a:gd name="connsiteX0" fmla="*/ 0 w 7405635"/>
                  <a:gd name="connsiteY0" fmla="*/ 1708220 h 1708220"/>
                  <a:gd name="connsiteX1" fmla="*/ 1899139 w 7405635"/>
                  <a:gd name="connsiteY1" fmla="*/ 1406769 h 1708220"/>
                  <a:gd name="connsiteX2" fmla="*/ 3959051 w 7405635"/>
                  <a:gd name="connsiteY2" fmla="*/ 241161 h 1708220"/>
                  <a:gd name="connsiteX3" fmla="*/ 7405635 w 7405635"/>
                  <a:gd name="connsiteY3" fmla="*/ 0 h 1708220"/>
                  <a:gd name="connsiteX0" fmla="*/ 0 w 7395587"/>
                  <a:gd name="connsiteY0" fmla="*/ 1573667 h 1573667"/>
                  <a:gd name="connsiteX1" fmla="*/ 1899139 w 7395587"/>
                  <a:gd name="connsiteY1" fmla="*/ 1272216 h 1573667"/>
                  <a:gd name="connsiteX2" fmla="*/ 3959051 w 7395587"/>
                  <a:gd name="connsiteY2" fmla="*/ 106608 h 1573667"/>
                  <a:gd name="connsiteX3" fmla="*/ 7395587 w 7395587"/>
                  <a:gd name="connsiteY3" fmla="*/ 50852 h 1573667"/>
                  <a:gd name="connsiteX0" fmla="*/ 0 w 7405635"/>
                  <a:gd name="connsiteY0" fmla="*/ 1516679 h 1516679"/>
                  <a:gd name="connsiteX1" fmla="*/ 1899139 w 7405635"/>
                  <a:gd name="connsiteY1" fmla="*/ 1215228 h 1516679"/>
                  <a:gd name="connsiteX2" fmla="*/ 3959051 w 7405635"/>
                  <a:gd name="connsiteY2" fmla="*/ 49620 h 1516679"/>
                  <a:gd name="connsiteX3" fmla="*/ 7405635 w 7405635"/>
                  <a:gd name="connsiteY3" fmla="*/ 196927 h 1516679"/>
                  <a:gd name="connsiteX0" fmla="*/ 0 w 7405635"/>
                  <a:gd name="connsiteY0" fmla="*/ 1608288 h 1608288"/>
                  <a:gd name="connsiteX1" fmla="*/ 1899139 w 7405635"/>
                  <a:gd name="connsiteY1" fmla="*/ 1306837 h 1608288"/>
                  <a:gd name="connsiteX2" fmla="*/ 4072067 w 7405635"/>
                  <a:gd name="connsiteY2" fmla="*/ 40311 h 1608288"/>
                  <a:gd name="connsiteX3" fmla="*/ 7405635 w 7405635"/>
                  <a:gd name="connsiteY3" fmla="*/ 288536 h 1608288"/>
                  <a:gd name="connsiteX0" fmla="*/ 0 w 7405635"/>
                  <a:gd name="connsiteY0" fmla="*/ 1608288 h 1608288"/>
                  <a:gd name="connsiteX1" fmla="*/ 1899139 w 7405635"/>
                  <a:gd name="connsiteY1" fmla="*/ 1205921 h 1608288"/>
                  <a:gd name="connsiteX2" fmla="*/ 4072067 w 7405635"/>
                  <a:gd name="connsiteY2" fmla="*/ 40311 h 1608288"/>
                  <a:gd name="connsiteX3" fmla="*/ 7405635 w 7405635"/>
                  <a:gd name="connsiteY3" fmla="*/ 288536 h 1608288"/>
                  <a:gd name="connsiteX0" fmla="*/ 0 w 7395361"/>
                  <a:gd name="connsiteY0" fmla="*/ 1810122 h 1810122"/>
                  <a:gd name="connsiteX1" fmla="*/ 1888865 w 7395361"/>
                  <a:gd name="connsiteY1" fmla="*/ 1205921 h 1810122"/>
                  <a:gd name="connsiteX2" fmla="*/ 4061793 w 7395361"/>
                  <a:gd name="connsiteY2" fmla="*/ 40311 h 1810122"/>
                  <a:gd name="connsiteX3" fmla="*/ 7395361 w 7395361"/>
                  <a:gd name="connsiteY3" fmla="*/ 288536 h 1810122"/>
                  <a:gd name="connsiteX0" fmla="*/ 0 w 7395361"/>
                  <a:gd name="connsiteY0" fmla="*/ 1810122 h 1819085"/>
                  <a:gd name="connsiteX1" fmla="*/ 1888865 w 7395361"/>
                  <a:gd name="connsiteY1" fmla="*/ 1205921 h 1819085"/>
                  <a:gd name="connsiteX2" fmla="*/ 4061793 w 7395361"/>
                  <a:gd name="connsiteY2" fmla="*/ 40311 h 1819085"/>
                  <a:gd name="connsiteX3" fmla="*/ 7395361 w 7395361"/>
                  <a:gd name="connsiteY3" fmla="*/ 288536 h 1819085"/>
                  <a:gd name="connsiteX0" fmla="*/ 0 w 7395361"/>
                  <a:gd name="connsiteY0" fmla="*/ 1810122 h 1818460"/>
                  <a:gd name="connsiteX1" fmla="*/ 1847768 w 7395361"/>
                  <a:gd name="connsiteY1" fmla="*/ 1172282 h 1818460"/>
                  <a:gd name="connsiteX2" fmla="*/ 4061793 w 7395361"/>
                  <a:gd name="connsiteY2" fmla="*/ 40311 h 1818460"/>
                  <a:gd name="connsiteX3" fmla="*/ 7395361 w 7395361"/>
                  <a:gd name="connsiteY3" fmla="*/ 288536 h 1818460"/>
                  <a:gd name="connsiteX0" fmla="*/ 0 w 5741222"/>
                  <a:gd name="connsiteY0" fmla="*/ 1271899 h 1327766"/>
                  <a:gd name="connsiteX1" fmla="*/ 193629 w 5741222"/>
                  <a:gd name="connsiteY1" fmla="*/ 1172282 h 1327766"/>
                  <a:gd name="connsiteX2" fmla="*/ 2407654 w 5741222"/>
                  <a:gd name="connsiteY2" fmla="*/ 40311 h 1327766"/>
                  <a:gd name="connsiteX3" fmla="*/ 5741222 w 5741222"/>
                  <a:gd name="connsiteY3" fmla="*/ 288536 h 1327766"/>
                  <a:gd name="connsiteX0" fmla="*/ 197004 w 5938226"/>
                  <a:gd name="connsiteY0" fmla="*/ 1271899 h 1356316"/>
                  <a:gd name="connsiteX1" fmla="*/ 390633 w 5938226"/>
                  <a:gd name="connsiteY1" fmla="*/ 1172282 h 1356316"/>
                  <a:gd name="connsiteX2" fmla="*/ 2604658 w 5938226"/>
                  <a:gd name="connsiteY2" fmla="*/ 40311 h 1356316"/>
                  <a:gd name="connsiteX3" fmla="*/ 5938226 w 5938226"/>
                  <a:gd name="connsiteY3" fmla="*/ 288536 h 1356316"/>
                  <a:gd name="connsiteX0" fmla="*/ 197004 w 5983114"/>
                  <a:gd name="connsiteY0" fmla="*/ 1369211 h 1453628"/>
                  <a:gd name="connsiteX1" fmla="*/ 390633 w 5983114"/>
                  <a:gd name="connsiteY1" fmla="*/ 1269594 h 1453628"/>
                  <a:gd name="connsiteX2" fmla="*/ 2604658 w 5983114"/>
                  <a:gd name="connsiteY2" fmla="*/ 137623 h 1453628"/>
                  <a:gd name="connsiteX3" fmla="*/ 5983114 w 5983114"/>
                  <a:gd name="connsiteY3" fmla="*/ 1183 h 1453628"/>
                </a:gdLst>
                <a:ahLst/>
                <a:cxnLst>
                  <a:cxn ang="0">
                    <a:pos x="connsiteX0" y="connsiteY0"/>
                  </a:cxn>
                  <a:cxn ang="0">
                    <a:pos x="connsiteX1" y="connsiteY1"/>
                  </a:cxn>
                  <a:cxn ang="0">
                    <a:pos x="connsiteX2" y="connsiteY2"/>
                  </a:cxn>
                  <a:cxn ang="0">
                    <a:pos x="connsiteX3" y="connsiteY3"/>
                  </a:cxn>
                </a:cxnLst>
                <a:rect l="l" t="t" r="r" b="b"/>
                <a:pathLst>
                  <a:path w="5983114" h="1453628">
                    <a:moveTo>
                      <a:pt x="197004" y="1369211"/>
                    </a:moveTo>
                    <a:cubicBezTo>
                      <a:pt x="-149118" y="1508935"/>
                      <a:pt x="-10643" y="1474859"/>
                      <a:pt x="390633" y="1269594"/>
                    </a:cubicBezTo>
                    <a:cubicBezTo>
                      <a:pt x="791909" y="1064329"/>
                      <a:pt x="1686909" y="307340"/>
                      <a:pt x="2604658" y="137623"/>
                    </a:cubicBezTo>
                    <a:cubicBezTo>
                      <a:pt x="3522407" y="-32094"/>
                      <a:pt x="4718696" y="4532"/>
                      <a:pt x="5983114" y="1183"/>
                    </a:cubicBezTo>
                  </a:path>
                </a:pathLst>
              </a:custGeom>
              <a:noFill/>
              <a:ln w="19050" cap="flat" cmpd="sng" algn="ctr">
                <a:solidFill>
                  <a:srgbClr val="20A54D"/>
                </a:solidFill>
                <a:prstDash val="lgDash"/>
              </a:ln>
              <a:effectLst/>
            </p:spPr>
            <p:txBody>
              <a:bodyPr lIns="92272" tIns="46137" rIns="92272" bIns="46137" rtlCol="0" anchor="ctr"/>
              <a:lstStyle/>
              <a:p>
                <a:pPr algn="ctr" defTabSz="461334">
                  <a:defRPr/>
                </a:pPr>
                <a:endParaRPr lang="en-US" sz="1100" kern="0" dirty="0">
                  <a:solidFill>
                    <a:prstClr val="white"/>
                  </a:solidFill>
                  <a:latin typeface="Calibri" panose="020F0502020204030204" pitchFamily="34" charset="0"/>
                </a:endParaRPr>
              </a:p>
            </p:txBody>
          </p:sp>
          <p:sp>
            <p:nvSpPr>
              <p:cNvPr id="45" name="Freeform 44">
                <a:extLst>
                  <a:ext uri="{FF2B5EF4-FFF2-40B4-BE49-F238E27FC236}">
                    <a16:creationId xmlns:a16="http://schemas.microsoft.com/office/drawing/2014/main" id="{E33BE9D2-816E-DF4E-AE98-34D6558FA014}"/>
                  </a:ext>
                </a:extLst>
              </p:cNvPr>
              <p:cNvSpPr/>
              <p:nvPr/>
            </p:nvSpPr>
            <p:spPr>
              <a:xfrm>
                <a:off x="812991" y="4519368"/>
                <a:ext cx="2290567" cy="470888"/>
              </a:xfrm>
              <a:custGeom>
                <a:avLst/>
                <a:gdLst>
                  <a:gd name="connsiteX0" fmla="*/ 0 w 1715784"/>
                  <a:gd name="connsiteY0" fmla="*/ 493160 h 511425"/>
                  <a:gd name="connsiteX1" fmla="*/ 308224 w 1715784"/>
                  <a:gd name="connsiteY1" fmla="*/ 503434 h 511425"/>
                  <a:gd name="connsiteX2" fmla="*/ 821932 w 1715784"/>
                  <a:gd name="connsiteY2" fmla="*/ 390418 h 511425"/>
                  <a:gd name="connsiteX3" fmla="*/ 1253447 w 1715784"/>
                  <a:gd name="connsiteY3" fmla="*/ 195209 h 511425"/>
                  <a:gd name="connsiteX4" fmla="*/ 1715784 w 1715784"/>
                  <a:gd name="connsiteY4" fmla="*/ 0 h 511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5784" h="511425">
                    <a:moveTo>
                      <a:pt x="0" y="493160"/>
                    </a:moveTo>
                    <a:cubicBezTo>
                      <a:pt x="85617" y="506859"/>
                      <a:pt x="171235" y="520558"/>
                      <a:pt x="308224" y="503434"/>
                    </a:cubicBezTo>
                    <a:cubicBezTo>
                      <a:pt x="445213" y="486310"/>
                      <a:pt x="664395" y="441789"/>
                      <a:pt x="821932" y="390418"/>
                    </a:cubicBezTo>
                    <a:cubicBezTo>
                      <a:pt x="979469" y="339047"/>
                      <a:pt x="1104472" y="260279"/>
                      <a:pt x="1253447" y="195209"/>
                    </a:cubicBezTo>
                    <a:cubicBezTo>
                      <a:pt x="1402422" y="130139"/>
                      <a:pt x="1559103" y="65069"/>
                      <a:pt x="1715784" y="0"/>
                    </a:cubicBezTo>
                  </a:path>
                </a:pathLst>
              </a:custGeom>
              <a:noFill/>
              <a:ln w="19050" cap="flat" cmpd="sng" algn="ctr">
                <a:solidFill>
                  <a:srgbClr val="20A54D"/>
                </a:solidFill>
                <a:prstDash val="lgDash"/>
              </a:ln>
              <a:effectLst/>
            </p:spPr>
            <p:txBody>
              <a:bodyPr lIns="92272" tIns="46137" rIns="92272" bIns="46137" rtlCol="0" anchor="ctr"/>
              <a:lstStyle/>
              <a:p>
                <a:pPr algn="ctr" defTabSz="461334">
                  <a:defRPr/>
                </a:pPr>
                <a:endParaRPr lang="en-US" sz="700" kern="0" dirty="0">
                  <a:solidFill>
                    <a:prstClr val="white"/>
                  </a:solidFill>
                  <a:latin typeface="Calibri" panose="020F0502020204030204" pitchFamily="34" charset="0"/>
                </a:endParaRPr>
              </a:p>
            </p:txBody>
          </p:sp>
        </p:grpSp>
        <p:sp>
          <p:nvSpPr>
            <p:cNvPr id="34" name="Freeform 33">
              <a:extLst>
                <a:ext uri="{FF2B5EF4-FFF2-40B4-BE49-F238E27FC236}">
                  <a16:creationId xmlns:a16="http://schemas.microsoft.com/office/drawing/2014/main" id="{24FE7D16-0A50-DB47-AA97-D7E92E20AC08}"/>
                </a:ext>
              </a:extLst>
            </p:cNvPr>
            <p:cNvSpPr/>
            <p:nvPr/>
          </p:nvSpPr>
          <p:spPr>
            <a:xfrm>
              <a:off x="823256" y="1950897"/>
              <a:ext cx="10835731" cy="3210123"/>
            </a:xfrm>
            <a:custGeom>
              <a:avLst/>
              <a:gdLst>
                <a:gd name="connsiteX0" fmla="*/ 0 w 7405635"/>
                <a:gd name="connsiteY0" fmla="*/ 2562330 h 2562412"/>
                <a:gd name="connsiteX1" fmla="*/ 2582426 w 7405635"/>
                <a:gd name="connsiteY1" fmla="*/ 2220686 h 2562412"/>
                <a:gd name="connsiteX2" fmla="*/ 4561951 w 7405635"/>
                <a:gd name="connsiteY2" fmla="*/ 502418 h 2562412"/>
                <a:gd name="connsiteX3" fmla="*/ 7405635 w 7405635"/>
                <a:gd name="connsiteY3" fmla="*/ 0 h 2562412"/>
              </a:gdLst>
              <a:ahLst/>
              <a:cxnLst>
                <a:cxn ang="0">
                  <a:pos x="connsiteX0" y="connsiteY0"/>
                </a:cxn>
                <a:cxn ang="0">
                  <a:pos x="connsiteX1" y="connsiteY1"/>
                </a:cxn>
                <a:cxn ang="0">
                  <a:pos x="connsiteX2" y="connsiteY2"/>
                </a:cxn>
                <a:cxn ang="0">
                  <a:pos x="connsiteX3" y="connsiteY3"/>
                </a:cxn>
              </a:cxnLst>
              <a:rect l="l" t="t" r="r" b="b"/>
              <a:pathLst>
                <a:path w="7405635" h="2562412">
                  <a:moveTo>
                    <a:pt x="0" y="2562330"/>
                  </a:moveTo>
                  <a:cubicBezTo>
                    <a:pt x="911050" y="2563167"/>
                    <a:pt x="1822101" y="2564005"/>
                    <a:pt x="2582426" y="2220686"/>
                  </a:cubicBezTo>
                  <a:cubicBezTo>
                    <a:pt x="3342751" y="1877367"/>
                    <a:pt x="3758083" y="872532"/>
                    <a:pt x="4561951" y="502418"/>
                  </a:cubicBezTo>
                  <a:cubicBezTo>
                    <a:pt x="5365819" y="132304"/>
                    <a:pt x="6385727" y="66152"/>
                    <a:pt x="7405635" y="0"/>
                  </a:cubicBezTo>
                </a:path>
              </a:pathLst>
            </a:custGeom>
            <a:noFill/>
            <a:ln w="19050" cap="flat" cmpd="sng" algn="ctr">
              <a:solidFill>
                <a:srgbClr val="0033A0"/>
              </a:solidFill>
              <a:prstDash val="lgDash"/>
            </a:ln>
            <a:effectLst/>
          </p:spPr>
          <p:txBody>
            <a:bodyPr lIns="92272" tIns="46137" rIns="92272" bIns="46137" rtlCol="0" anchor="ctr"/>
            <a:lstStyle/>
            <a:p>
              <a:pPr marL="0" marR="0" lvl="0" indent="0" algn="ctr" defTabSz="461334"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white"/>
                </a:solidFill>
                <a:effectLst/>
                <a:uLnTx/>
                <a:uFillTx/>
                <a:latin typeface="Calibri" panose="020F0502020204030204" pitchFamily="34" charset="0"/>
              </a:endParaRPr>
            </a:p>
          </p:txBody>
        </p:sp>
        <p:grpSp>
          <p:nvGrpSpPr>
            <p:cNvPr id="35" name="Group 34">
              <a:extLst>
                <a:ext uri="{FF2B5EF4-FFF2-40B4-BE49-F238E27FC236}">
                  <a16:creationId xmlns:a16="http://schemas.microsoft.com/office/drawing/2014/main" id="{B606DF3F-3070-8148-95B5-63720654888D}"/>
                </a:ext>
              </a:extLst>
            </p:cNvPr>
            <p:cNvGrpSpPr/>
            <p:nvPr/>
          </p:nvGrpSpPr>
          <p:grpSpPr>
            <a:xfrm>
              <a:off x="740440" y="5669208"/>
              <a:ext cx="11036215" cy="377655"/>
              <a:chOff x="740440" y="5834308"/>
              <a:chExt cx="11036215" cy="377655"/>
            </a:xfrm>
          </p:grpSpPr>
          <p:grpSp>
            <p:nvGrpSpPr>
              <p:cNvPr id="36" name="Group 35">
                <a:extLst>
                  <a:ext uri="{FF2B5EF4-FFF2-40B4-BE49-F238E27FC236}">
                    <a16:creationId xmlns:a16="http://schemas.microsoft.com/office/drawing/2014/main" id="{43C1222D-43E5-AA41-9BD1-64BDE69FC5AE}"/>
                  </a:ext>
                </a:extLst>
              </p:cNvPr>
              <p:cNvGrpSpPr/>
              <p:nvPr/>
            </p:nvGrpSpPr>
            <p:grpSpPr>
              <a:xfrm>
                <a:off x="740440" y="5834308"/>
                <a:ext cx="11036215" cy="220022"/>
                <a:chOff x="740440" y="5602292"/>
                <a:chExt cx="11036215" cy="220022"/>
              </a:xfrm>
            </p:grpSpPr>
            <p:cxnSp>
              <p:nvCxnSpPr>
                <p:cNvPr id="38" name="Straight Arrow Connector 37">
                  <a:extLst>
                    <a:ext uri="{FF2B5EF4-FFF2-40B4-BE49-F238E27FC236}">
                      <a16:creationId xmlns:a16="http://schemas.microsoft.com/office/drawing/2014/main" id="{B081DA16-DF19-1444-96DA-20EC60F45937}"/>
                    </a:ext>
                  </a:extLst>
                </p:cNvPr>
                <p:cNvCxnSpPr/>
                <p:nvPr/>
              </p:nvCxnSpPr>
              <p:spPr>
                <a:xfrm flipV="1">
                  <a:off x="740440" y="5707786"/>
                  <a:ext cx="11036215" cy="16311"/>
                </a:xfrm>
                <a:prstGeom prst="straightConnector1">
                  <a:avLst/>
                </a:prstGeom>
                <a:noFill/>
                <a:ln w="25400" cap="flat" cmpd="sng" algn="ctr">
                  <a:solidFill>
                    <a:sysClr val="windowText" lastClr="000000">
                      <a:lumMod val="50000"/>
                      <a:lumOff val="50000"/>
                    </a:sysClr>
                  </a:solidFill>
                  <a:prstDash val="solid"/>
                  <a:headEnd type="none" w="med" len="med"/>
                  <a:tailEnd type="triangle" w="med" len="med"/>
                </a:ln>
                <a:effectLst/>
              </p:spPr>
            </p:cxnSp>
            <p:sp>
              <p:nvSpPr>
                <p:cNvPr id="39" name="Rectangle 38">
                  <a:extLst>
                    <a:ext uri="{FF2B5EF4-FFF2-40B4-BE49-F238E27FC236}">
                      <a16:creationId xmlns:a16="http://schemas.microsoft.com/office/drawing/2014/main" id="{954E5B63-0A9C-3649-8966-7F3AF2309B4C}"/>
                    </a:ext>
                  </a:extLst>
                </p:cNvPr>
                <p:cNvSpPr/>
                <p:nvPr/>
              </p:nvSpPr>
              <p:spPr>
                <a:xfrm>
                  <a:off x="8485922" y="5649957"/>
                  <a:ext cx="417381" cy="124296"/>
                </a:xfrm>
                <a:prstGeom prst="rect">
                  <a:avLst/>
                </a:prstGeom>
                <a:solidFill>
                  <a:srgbClr val="FFFFFF"/>
                </a:solidFill>
                <a:ln w="12700" cap="flat" cmpd="sng" algn="ctr">
                  <a:noFill/>
                  <a:prstDash val="solid"/>
                  <a:miter lim="800000"/>
                </a:ln>
                <a:effectLst/>
              </p:spPr>
              <p:txBody>
                <a:bodyPr rtlCol="0" anchor="ctr"/>
                <a:lstStyle/>
                <a:p>
                  <a:pPr marL="0" marR="0" lvl="0" indent="0" algn="ctr" defTabSz="609493"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Calibri" panose="020F0502020204030204" pitchFamily="34" charset="0"/>
                  </a:endParaRPr>
                </a:p>
              </p:txBody>
            </p:sp>
            <p:grpSp>
              <p:nvGrpSpPr>
                <p:cNvPr id="40" name="Group 39">
                  <a:extLst>
                    <a:ext uri="{FF2B5EF4-FFF2-40B4-BE49-F238E27FC236}">
                      <a16:creationId xmlns:a16="http://schemas.microsoft.com/office/drawing/2014/main" id="{062415C5-FF46-FF43-9E38-547A92A3B143}"/>
                    </a:ext>
                  </a:extLst>
                </p:cNvPr>
                <p:cNvGrpSpPr/>
                <p:nvPr/>
              </p:nvGrpSpPr>
              <p:grpSpPr>
                <a:xfrm>
                  <a:off x="8472764" y="5602292"/>
                  <a:ext cx="443921" cy="220022"/>
                  <a:chOff x="8472764" y="5602292"/>
                  <a:chExt cx="443921" cy="220022"/>
                </a:xfrm>
              </p:grpSpPr>
              <p:cxnSp>
                <p:nvCxnSpPr>
                  <p:cNvPr id="41" name="Straight Connector 40">
                    <a:extLst>
                      <a:ext uri="{FF2B5EF4-FFF2-40B4-BE49-F238E27FC236}">
                        <a16:creationId xmlns:a16="http://schemas.microsoft.com/office/drawing/2014/main" id="{83051804-2095-494C-89E8-8B73DC8659FB}"/>
                      </a:ext>
                    </a:extLst>
                  </p:cNvPr>
                  <p:cNvCxnSpPr/>
                  <p:nvPr/>
                </p:nvCxnSpPr>
                <p:spPr>
                  <a:xfrm>
                    <a:off x="8472765" y="5602292"/>
                    <a:ext cx="0" cy="108000"/>
                  </a:xfrm>
                  <a:prstGeom prst="line">
                    <a:avLst/>
                  </a:prstGeom>
                  <a:noFill/>
                  <a:ln w="28575" cap="flat" cmpd="sng" algn="ctr">
                    <a:solidFill>
                      <a:srgbClr val="FFFFFF">
                        <a:lumMod val="50000"/>
                      </a:srgbClr>
                    </a:solidFill>
                    <a:prstDash val="solid"/>
                    <a:miter lim="800000"/>
                  </a:ln>
                  <a:effectLst/>
                </p:spPr>
              </p:cxnSp>
              <p:cxnSp>
                <p:nvCxnSpPr>
                  <p:cNvPr id="42" name="Straight Connector 41">
                    <a:extLst>
                      <a:ext uri="{FF2B5EF4-FFF2-40B4-BE49-F238E27FC236}">
                        <a16:creationId xmlns:a16="http://schemas.microsoft.com/office/drawing/2014/main" id="{50F03B42-5604-9640-B3DF-BD3AE43880FB}"/>
                      </a:ext>
                    </a:extLst>
                  </p:cNvPr>
                  <p:cNvCxnSpPr/>
                  <p:nvPr/>
                </p:nvCxnSpPr>
                <p:spPr>
                  <a:xfrm>
                    <a:off x="8916685" y="5714314"/>
                    <a:ext cx="0" cy="108000"/>
                  </a:xfrm>
                  <a:prstGeom prst="line">
                    <a:avLst/>
                  </a:prstGeom>
                  <a:noFill/>
                  <a:ln w="28575" cap="flat" cmpd="sng" algn="ctr">
                    <a:solidFill>
                      <a:srgbClr val="FFFFFF">
                        <a:lumMod val="50000"/>
                      </a:srgbClr>
                    </a:solidFill>
                    <a:prstDash val="solid"/>
                    <a:miter lim="800000"/>
                  </a:ln>
                  <a:effectLst/>
                </p:spPr>
              </p:cxnSp>
              <p:cxnSp>
                <p:nvCxnSpPr>
                  <p:cNvPr id="43" name="Straight Connector 42">
                    <a:extLst>
                      <a:ext uri="{FF2B5EF4-FFF2-40B4-BE49-F238E27FC236}">
                        <a16:creationId xmlns:a16="http://schemas.microsoft.com/office/drawing/2014/main" id="{E1FD39E9-01E7-5847-AB4C-F01623911CBB}"/>
                      </a:ext>
                    </a:extLst>
                  </p:cNvPr>
                  <p:cNvCxnSpPr/>
                  <p:nvPr/>
                </p:nvCxnSpPr>
                <p:spPr>
                  <a:xfrm>
                    <a:off x="8472764" y="5613128"/>
                    <a:ext cx="441767" cy="203569"/>
                  </a:xfrm>
                  <a:prstGeom prst="line">
                    <a:avLst/>
                  </a:prstGeom>
                  <a:noFill/>
                  <a:ln w="28575" cap="flat" cmpd="sng" algn="ctr">
                    <a:solidFill>
                      <a:srgbClr val="FFFFFF">
                        <a:lumMod val="50000"/>
                      </a:srgbClr>
                    </a:solidFill>
                    <a:prstDash val="solid"/>
                    <a:miter lim="800000"/>
                  </a:ln>
                  <a:effectLst/>
                </p:spPr>
              </p:cxnSp>
            </p:grpSp>
          </p:grpSp>
          <p:sp>
            <p:nvSpPr>
              <p:cNvPr id="37" name="Rectangle 36">
                <a:extLst>
                  <a:ext uri="{FF2B5EF4-FFF2-40B4-BE49-F238E27FC236}">
                    <a16:creationId xmlns:a16="http://schemas.microsoft.com/office/drawing/2014/main" id="{F79E07C1-1B20-BE40-988D-83CF2BAF2BC5}"/>
                  </a:ext>
                </a:extLst>
              </p:cNvPr>
              <p:cNvSpPr/>
              <p:nvPr/>
            </p:nvSpPr>
            <p:spPr>
              <a:xfrm>
                <a:off x="9640906" y="5971494"/>
                <a:ext cx="1982268" cy="240469"/>
              </a:xfrm>
              <a:prstGeom prst="rect">
                <a:avLst/>
              </a:prstGeom>
            </p:spPr>
            <p:txBody>
              <a:bodyPr vert="horz" lIns="0" tIns="0" rIns="0" bIns="0" rtlCol="0" anchor="t" anchorCtr="0">
                <a:noAutofit/>
              </a:bodyPr>
              <a:lstStyle/>
              <a:p>
                <a:pPr marL="0" marR="0" lvl="0" indent="0" algn="ctr" defTabSz="914400" eaLnBrk="1" fontAlgn="auto" latinLnBrk="0" hangingPunct="1">
                  <a:lnSpc>
                    <a:spcPct val="90000"/>
                  </a:lnSpc>
                  <a:spcBef>
                    <a:spcPct val="0"/>
                  </a:spcBef>
                  <a:spcAft>
                    <a:spcPts val="0"/>
                  </a:spcAft>
                  <a:buClrTx/>
                  <a:buSzTx/>
                  <a:buFontTx/>
                  <a:buNone/>
                  <a:tabLst/>
                  <a:defRPr/>
                </a:pPr>
                <a:r>
                  <a:rPr kumimoji="0" lang="en-US" sz="1200" b="1" i="0" u="none" strike="noStrike" kern="0" cap="none" spc="0" normalizeH="0" baseline="0" noProof="0" dirty="0">
                    <a:ln>
                      <a:noFill/>
                    </a:ln>
                    <a:solidFill>
                      <a:srgbClr val="273777"/>
                    </a:solidFill>
                    <a:effectLst/>
                    <a:uLnTx/>
                    <a:uFillTx/>
                    <a:latin typeface="Calibri" panose="020F0502020204030204" pitchFamily="34" charset="0"/>
                    <a:cs typeface="Calibri" panose="020F0502020204030204" pitchFamily="34" charset="0"/>
                  </a:rPr>
                  <a:t>Time</a:t>
                </a:r>
              </a:p>
            </p:txBody>
          </p:sp>
        </p:grpSp>
      </p:grpSp>
    </p:spTree>
    <p:extLst>
      <p:ext uri="{BB962C8B-B14F-4D97-AF65-F5344CB8AC3E}">
        <p14:creationId xmlns:p14="http://schemas.microsoft.com/office/powerpoint/2010/main" val="107293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1800" dirty="0"/>
              <a:t>Our Vision is aligned to your goals of transforming ADM services to a modern </a:t>
            </a:r>
            <a:r>
              <a:rPr lang="en-US" sz="1800" dirty="0"/>
              <a:t>‘Digital Engineering Practice’</a:t>
            </a:r>
          </a:p>
        </p:txBody>
      </p:sp>
      <p:grpSp>
        <p:nvGrpSpPr>
          <p:cNvPr id="4" name="Group 3"/>
          <p:cNvGrpSpPr/>
          <p:nvPr/>
        </p:nvGrpSpPr>
        <p:grpSpPr>
          <a:xfrm>
            <a:off x="68912" y="713678"/>
            <a:ext cx="9038512" cy="4070195"/>
            <a:chOff x="68912" y="1040484"/>
            <a:chExt cx="9038512" cy="3646827"/>
          </a:xfrm>
        </p:grpSpPr>
        <p:sp>
          <p:nvSpPr>
            <p:cNvPr id="97" name="Rectangle 96">
              <a:extLst>
                <a:ext uri="{FF2B5EF4-FFF2-40B4-BE49-F238E27FC236}">
                  <a16:creationId xmlns:a16="http://schemas.microsoft.com/office/drawing/2014/main" id="{BDC70D57-0121-FC40-909A-FFB318392DF7}"/>
                </a:ext>
              </a:extLst>
            </p:cNvPr>
            <p:cNvSpPr/>
            <p:nvPr/>
          </p:nvSpPr>
          <p:spPr>
            <a:xfrm>
              <a:off x="5404338" y="2241284"/>
              <a:ext cx="1205768" cy="606725"/>
            </a:xfrm>
            <a:prstGeom prst="rect">
              <a:avLst/>
            </a:prstGeom>
            <a:solidFill>
              <a:srgbClr val="0070C0"/>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0" tIns="182880" rIns="0" bIns="91440" numCol="1" spcCol="1270" anchor="ctr" anchorCtr="0">
              <a:noAutofit/>
            </a:bodyPr>
            <a:lstStyle/>
            <a:p>
              <a:pPr algn="ctr"/>
              <a:r>
                <a:rPr lang="en-US" sz="1200" b="1" dirty="0">
                  <a:solidFill>
                    <a:schemeClr val="bg1"/>
                  </a:solidFill>
                  <a:effectLst>
                    <a:outerShdw blurRad="38100" dist="38100" dir="2700000" algn="tl">
                      <a:srgbClr val="000000">
                        <a:alpha val="43137"/>
                      </a:srgbClr>
                    </a:outerShdw>
                  </a:effectLst>
                  <a:latin typeface="Calibri" panose="020F0502020204030204" pitchFamily="34" charset="0"/>
                </a:rPr>
                <a:t>Modern</a:t>
              </a:r>
              <a:br>
                <a:rPr lang="en-US" sz="1200" b="1" dirty="0">
                  <a:solidFill>
                    <a:schemeClr val="bg1"/>
                  </a:solidFill>
                  <a:effectLst>
                    <a:outerShdw blurRad="38100" dist="38100" dir="2700000" algn="tl">
                      <a:srgbClr val="000000">
                        <a:alpha val="43137"/>
                      </a:srgbClr>
                    </a:outerShdw>
                  </a:effectLst>
                  <a:latin typeface="Calibri" panose="020F0502020204030204" pitchFamily="34" charset="0"/>
                </a:rPr>
              </a:br>
              <a:r>
                <a:rPr lang="en-US" sz="1200" b="1" dirty="0">
                  <a:solidFill>
                    <a:schemeClr val="bg1"/>
                  </a:solidFill>
                  <a:effectLst>
                    <a:outerShdw blurRad="38100" dist="38100" dir="2700000" algn="tl">
                      <a:srgbClr val="000000">
                        <a:alpha val="43137"/>
                      </a:srgbClr>
                    </a:outerShdw>
                  </a:effectLst>
                  <a:latin typeface="Calibri" panose="020F0502020204030204" pitchFamily="34" charset="0"/>
                </a:rPr>
                <a:t>Teams</a:t>
              </a:r>
            </a:p>
            <a:p>
              <a:pPr algn="ctr"/>
              <a:endParaRPr lang="en-US" sz="600" b="1" dirty="0">
                <a:solidFill>
                  <a:schemeClr val="bg1"/>
                </a:solidFill>
                <a:effectLst>
                  <a:outerShdw blurRad="38100" dist="38100" dir="2700000" algn="tl">
                    <a:srgbClr val="000000">
                      <a:alpha val="43137"/>
                    </a:srgbClr>
                  </a:outerShdw>
                </a:effectLst>
                <a:latin typeface="Calibri" panose="020F0502020204030204" pitchFamily="34" charset="0"/>
              </a:endParaRPr>
            </a:p>
          </p:txBody>
        </p:sp>
        <p:sp>
          <p:nvSpPr>
            <p:cNvPr id="98" name="Rectangle 97">
              <a:extLst>
                <a:ext uri="{FF2B5EF4-FFF2-40B4-BE49-F238E27FC236}">
                  <a16:creationId xmlns:a16="http://schemas.microsoft.com/office/drawing/2014/main" id="{790950FA-B9E8-A241-9966-2EDCF8CECF66}"/>
                </a:ext>
              </a:extLst>
            </p:cNvPr>
            <p:cNvSpPr/>
            <p:nvPr/>
          </p:nvSpPr>
          <p:spPr>
            <a:xfrm>
              <a:off x="6636113" y="2241284"/>
              <a:ext cx="1205768" cy="606725"/>
            </a:xfrm>
            <a:prstGeom prst="rect">
              <a:avLst/>
            </a:prstGeom>
            <a:solidFill>
              <a:srgbClr val="0070C0"/>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0" tIns="182880" rIns="0" bIns="91440" numCol="1" spcCol="1270" anchor="ctr" anchorCtr="0">
              <a:noAutofit/>
            </a:bodyPr>
            <a:lstStyle/>
            <a:p>
              <a:pPr algn="ctr"/>
              <a:r>
                <a:rPr lang="en-US" sz="1200" b="1" dirty="0">
                  <a:solidFill>
                    <a:schemeClr val="bg1"/>
                  </a:solidFill>
                  <a:effectLst>
                    <a:outerShdw blurRad="38100" dist="38100" dir="2700000" algn="tl">
                      <a:srgbClr val="000000">
                        <a:alpha val="43137"/>
                      </a:srgbClr>
                    </a:outerShdw>
                  </a:effectLst>
                  <a:latin typeface="Calibri" panose="020F0502020204030204" pitchFamily="34" charset="0"/>
                </a:rPr>
                <a:t>Modern Process</a:t>
              </a:r>
            </a:p>
            <a:p>
              <a:pPr algn="ctr"/>
              <a:endParaRPr lang="en-US" sz="600" b="1" dirty="0">
                <a:solidFill>
                  <a:schemeClr val="bg1"/>
                </a:solidFill>
                <a:effectLst>
                  <a:outerShdw blurRad="38100" dist="38100" dir="2700000" algn="tl">
                    <a:srgbClr val="000000">
                      <a:alpha val="43137"/>
                    </a:srgbClr>
                  </a:outerShdw>
                </a:effectLst>
                <a:latin typeface="Calibri" panose="020F0502020204030204" pitchFamily="34" charset="0"/>
              </a:endParaRPr>
            </a:p>
          </p:txBody>
        </p:sp>
        <p:sp>
          <p:nvSpPr>
            <p:cNvPr id="99" name="Rectangle 98">
              <a:extLst>
                <a:ext uri="{FF2B5EF4-FFF2-40B4-BE49-F238E27FC236}">
                  <a16:creationId xmlns:a16="http://schemas.microsoft.com/office/drawing/2014/main" id="{B6CD8C9D-DDBA-4D43-872C-A0EF11A3A740}"/>
                </a:ext>
              </a:extLst>
            </p:cNvPr>
            <p:cNvSpPr/>
            <p:nvPr/>
          </p:nvSpPr>
          <p:spPr>
            <a:xfrm>
              <a:off x="7869417" y="2241284"/>
              <a:ext cx="1205768" cy="606725"/>
            </a:xfrm>
            <a:prstGeom prst="rect">
              <a:avLst/>
            </a:prstGeom>
            <a:solidFill>
              <a:srgbClr val="0070C0"/>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0" tIns="182880" rIns="0" bIns="91440" numCol="1" spcCol="1270" anchor="ctr" anchorCtr="0">
              <a:noAutofit/>
            </a:bodyPr>
            <a:lstStyle/>
            <a:p>
              <a:pPr algn="ctr"/>
              <a:r>
                <a:rPr lang="en-US" sz="1200" b="1" dirty="0">
                  <a:solidFill>
                    <a:schemeClr val="bg1"/>
                  </a:solidFill>
                  <a:effectLst>
                    <a:outerShdw blurRad="38100" dist="38100" dir="2700000" algn="tl">
                      <a:srgbClr val="000000">
                        <a:alpha val="43137"/>
                      </a:srgbClr>
                    </a:outerShdw>
                  </a:effectLst>
                  <a:latin typeface="Calibri" panose="020F0502020204030204" pitchFamily="34" charset="0"/>
                </a:rPr>
                <a:t>Modern Platforms</a:t>
              </a:r>
            </a:p>
            <a:p>
              <a:pPr algn="ctr"/>
              <a:endParaRPr lang="en-US" sz="600" b="1" dirty="0">
                <a:solidFill>
                  <a:schemeClr val="bg1"/>
                </a:solidFill>
                <a:effectLst>
                  <a:outerShdw blurRad="38100" dist="38100" dir="2700000" algn="tl">
                    <a:srgbClr val="000000">
                      <a:alpha val="43137"/>
                    </a:srgbClr>
                  </a:outerShdw>
                </a:effectLst>
                <a:latin typeface="Calibri" panose="020F0502020204030204" pitchFamily="34" charset="0"/>
              </a:endParaRPr>
            </a:p>
          </p:txBody>
        </p:sp>
        <p:sp>
          <p:nvSpPr>
            <p:cNvPr id="100" name="Rectangle 99">
              <a:extLst>
                <a:ext uri="{FF2B5EF4-FFF2-40B4-BE49-F238E27FC236}">
                  <a16:creationId xmlns:a16="http://schemas.microsoft.com/office/drawing/2014/main" id="{6E17C30B-89E7-2D46-80F5-827EE16ED772}"/>
                </a:ext>
              </a:extLst>
            </p:cNvPr>
            <p:cNvSpPr/>
            <p:nvPr/>
          </p:nvSpPr>
          <p:spPr>
            <a:xfrm>
              <a:off x="4179037" y="2241284"/>
              <a:ext cx="1205768" cy="606725"/>
            </a:xfrm>
            <a:prstGeom prst="rect">
              <a:avLst/>
            </a:prstGeom>
            <a:solidFill>
              <a:srgbClr val="0070C0"/>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0" tIns="182880" rIns="0" bIns="91440" numCol="1" spcCol="1270" anchor="ctr" anchorCtr="0">
              <a:noAutofit/>
            </a:bodyPr>
            <a:lstStyle/>
            <a:p>
              <a:pPr algn="ctr"/>
              <a:r>
                <a:rPr lang="en-US" sz="1200" b="1" dirty="0">
                  <a:solidFill>
                    <a:schemeClr val="bg1"/>
                  </a:solidFill>
                  <a:effectLst>
                    <a:outerShdw blurRad="38100" dist="38100" dir="2700000" algn="tl">
                      <a:srgbClr val="000000">
                        <a:alpha val="43137"/>
                      </a:srgbClr>
                    </a:outerShdw>
                  </a:effectLst>
                  <a:latin typeface="Calibri" panose="020F0502020204030204" pitchFamily="34" charset="0"/>
                </a:rPr>
                <a:t>Modern Engineering</a:t>
              </a:r>
            </a:p>
            <a:p>
              <a:pPr algn="ctr"/>
              <a:endParaRPr lang="en-US" sz="600" b="1" dirty="0">
                <a:solidFill>
                  <a:schemeClr val="bg1"/>
                </a:solidFill>
                <a:effectLst>
                  <a:outerShdw blurRad="38100" dist="38100" dir="2700000" algn="tl">
                    <a:srgbClr val="000000">
                      <a:alpha val="43137"/>
                    </a:srgbClr>
                  </a:outerShdw>
                </a:effectLst>
                <a:latin typeface="Calibri" panose="020F0502020204030204" pitchFamily="34" charset="0"/>
              </a:endParaRPr>
            </a:p>
          </p:txBody>
        </p:sp>
        <p:sp>
          <p:nvSpPr>
            <p:cNvPr id="107" name="Freeform 12"/>
            <p:cNvSpPr/>
            <p:nvPr/>
          </p:nvSpPr>
          <p:spPr>
            <a:xfrm>
              <a:off x="4003180" y="1743456"/>
              <a:ext cx="5074394" cy="440581"/>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70586"/>
              <a:r>
                <a:rPr lang="en-US" sz="1100" b="1" dirty="0">
                  <a:solidFill>
                    <a:schemeClr val="bg1"/>
                  </a:solidFill>
                  <a:latin typeface="Calibri" panose="020F0502020204030204" pitchFamily="34" charset="0"/>
                </a:rPr>
                <a:t>Program Sponsorship &amp; Budgeting | Integrated ADM Business Review</a:t>
              </a:r>
            </a:p>
            <a:p>
              <a:pPr algn="ctr" defTabSz="570586"/>
              <a:r>
                <a:rPr lang="en-US" sz="1100" b="1" dirty="0">
                  <a:solidFill>
                    <a:schemeClr val="bg1"/>
                  </a:solidFill>
                  <a:latin typeface="Calibri" panose="020F0502020204030204" pitchFamily="34" charset="0"/>
                </a:rPr>
                <a:t>Quality Advisory Board | Transformation Governance</a:t>
              </a:r>
            </a:p>
          </p:txBody>
        </p:sp>
        <p:sp>
          <p:nvSpPr>
            <p:cNvPr id="108" name="Rectangle 107"/>
            <p:cNvSpPr/>
            <p:nvPr/>
          </p:nvSpPr>
          <p:spPr>
            <a:xfrm>
              <a:off x="3059940" y="1743456"/>
              <a:ext cx="919360" cy="459196"/>
            </a:xfrm>
            <a:prstGeom prst="rect">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16">
                <a:defRPr/>
              </a:pPr>
              <a:r>
                <a:rPr lang="en-US" sz="1000" b="1" kern="0" dirty="0">
                  <a:solidFill>
                    <a:prstClr val="white"/>
                  </a:solidFill>
                  <a:latin typeface="Calibri" panose="020F0502020204030204" pitchFamily="34" charset="0"/>
                  <a:ea typeface="Segoe UI" panose="020B0502040204020203" pitchFamily="34" charset="0"/>
                  <a:cs typeface="Calibri" panose="020F0502020204030204" pitchFamily="34" charset="0"/>
                </a:rPr>
                <a:t>Governance</a:t>
              </a:r>
            </a:p>
          </p:txBody>
        </p:sp>
        <p:sp>
          <p:nvSpPr>
            <p:cNvPr id="112" name="Rectangle 111">
              <a:extLst>
                <a:ext uri="{FF2B5EF4-FFF2-40B4-BE49-F238E27FC236}">
                  <a16:creationId xmlns:a16="http://schemas.microsoft.com/office/drawing/2014/main" id="{BDC70D57-0121-FC40-909A-FFB318392DF7}"/>
                </a:ext>
              </a:extLst>
            </p:cNvPr>
            <p:cNvSpPr/>
            <p:nvPr/>
          </p:nvSpPr>
          <p:spPr>
            <a:xfrm>
              <a:off x="3048000" y="2235079"/>
              <a:ext cx="955180" cy="629307"/>
            </a:xfrm>
            <a:prstGeom prst="rect">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16">
                <a:defRPr/>
              </a:pPr>
              <a:r>
                <a:rPr lang="en-US" sz="1000" b="1" kern="0" dirty="0">
                  <a:solidFill>
                    <a:prstClr val="white"/>
                  </a:solidFill>
                  <a:latin typeface="Calibri" panose="020F0502020204030204" pitchFamily="34" charset="0"/>
                  <a:ea typeface="Segoe UI" panose="020B0502040204020203" pitchFamily="34" charset="0"/>
                  <a:cs typeface="Calibri" panose="020F0502020204030204" pitchFamily="34" charset="0"/>
                </a:rPr>
                <a:t>Engagement</a:t>
              </a:r>
            </a:p>
          </p:txBody>
        </p:sp>
        <p:sp>
          <p:nvSpPr>
            <p:cNvPr id="113" name="Rectangle 112">
              <a:extLst>
                <a:ext uri="{FF2B5EF4-FFF2-40B4-BE49-F238E27FC236}">
                  <a16:creationId xmlns:a16="http://schemas.microsoft.com/office/drawing/2014/main" id="{BDC70D57-0121-FC40-909A-FFB318392DF7}"/>
                </a:ext>
              </a:extLst>
            </p:cNvPr>
            <p:cNvSpPr/>
            <p:nvPr/>
          </p:nvSpPr>
          <p:spPr>
            <a:xfrm>
              <a:off x="3048000" y="2901427"/>
              <a:ext cx="961150" cy="1259036"/>
            </a:xfrm>
            <a:prstGeom prst="rect">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16">
                <a:defRPr/>
              </a:pPr>
              <a:r>
                <a:rPr lang="en-US" sz="1000" b="1" kern="0" dirty="0">
                  <a:solidFill>
                    <a:prstClr val="white"/>
                  </a:solidFill>
                  <a:latin typeface="Calibri" panose="020F0502020204030204" pitchFamily="34" charset="0"/>
                  <a:ea typeface="Segoe UI" panose="020B0502040204020203" pitchFamily="34" charset="0"/>
                  <a:cs typeface="Calibri" panose="020F0502020204030204" pitchFamily="34" charset="0"/>
                </a:rPr>
                <a:t>Intelligence</a:t>
              </a:r>
            </a:p>
          </p:txBody>
        </p:sp>
        <p:sp>
          <p:nvSpPr>
            <p:cNvPr id="114" name="Rectangle 113">
              <a:extLst>
                <a:ext uri="{FF2B5EF4-FFF2-40B4-BE49-F238E27FC236}">
                  <a16:creationId xmlns:a16="http://schemas.microsoft.com/office/drawing/2014/main" id="{BDC70D57-0121-FC40-909A-FFB318392DF7}"/>
                </a:ext>
              </a:extLst>
            </p:cNvPr>
            <p:cNvSpPr/>
            <p:nvPr/>
          </p:nvSpPr>
          <p:spPr>
            <a:xfrm>
              <a:off x="3048000" y="4213881"/>
              <a:ext cx="955180" cy="467225"/>
            </a:xfrm>
            <a:prstGeom prst="rect">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16">
                <a:defRPr/>
              </a:pPr>
              <a:r>
                <a:rPr lang="en-US" sz="1000" b="1" kern="0" dirty="0">
                  <a:solidFill>
                    <a:prstClr val="white"/>
                  </a:solidFill>
                  <a:latin typeface="Calibri" panose="020F0502020204030204" pitchFamily="34" charset="0"/>
                  <a:ea typeface="Segoe UI" panose="020B0502040204020203" pitchFamily="34" charset="0"/>
                  <a:cs typeface="Calibri" panose="020F0502020204030204" pitchFamily="34" charset="0"/>
                </a:rPr>
                <a:t>Scale</a:t>
              </a:r>
            </a:p>
          </p:txBody>
        </p:sp>
        <p:sp>
          <p:nvSpPr>
            <p:cNvPr id="121" name="Freeform 12"/>
            <p:cNvSpPr/>
            <p:nvPr/>
          </p:nvSpPr>
          <p:spPr>
            <a:xfrm>
              <a:off x="4033030" y="4213882"/>
              <a:ext cx="5074394" cy="473429"/>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570586"/>
              <a:r>
                <a:rPr lang="en-US" sz="1100" b="1" dirty="0">
                  <a:solidFill>
                    <a:schemeClr val="bg1"/>
                  </a:solidFill>
                  <a:latin typeface="Calibri" panose="020F0502020204030204" pitchFamily="34" charset="0"/>
                </a:rPr>
                <a:t>Shared Services</a:t>
              </a:r>
            </a:p>
            <a:p>
              <a:pPr algn="ctr" defTabSz="570586"/>
              <a:r>
                <a:rPr lang="en-US" sz="1100" b="1" dirty="0">
                  <a:solidFill>
                    <a:schemeClr val="bg1"/>
                  </a:solidFill>
                  <a:latin typeface="Calibri" panose="020F0502020204030204" pitchFamily="34" charset="0"/>
                </a:rPr>
                <a:t>Automation Factory | Regression Factory | Tools Support | Device Farms</a:t>
              </a:r>
            </a:p>
          </p:txBody>
        </p:sp>
        <p:sp>
          <p:nvSpPr>
            <p:cNvPr id="137" name="Rounded Rectangle 136"/>
            <p:cNvSpPr/>
            <p:nvPr/>
          </p:nvSpPr>
          <p:spPr>
            <a:xfrm>
              <a:off x="4065339" y="1420518"/>
              <a:ext cx="822960" cy="274320"/>
            </a:xfrm>
            <a:prstGeom prst="round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16">
                <a:defRPr/>
              </a:pPr>
              <a:r>
                <a:rPr lang="en-US" sz="1000" b="1" kern="0" dirty="0">
                  <a:solidFill>
                    <a:prstClr val="white"/>
                  </a:solidFill>
                  <a:latin typeface="Calibri" panose="020F0502020204030204" pitchFamily="34" charset="0"/>
                  <a:ea typeface="Segoe UI" panose="020B0502040204020203" pitchFamily="34" charset="0"/>
                  <a:cs typeface="Calibri" panose="020F0502020204030204" pitchFamily="34" charset="0"/>
                </a:rPr>
                <a:t>Airline Customer</a:t>
              </a:r>
              <a:endParaRPr lang="en-US" sz="1050" b="1" kern="0" dirty="0">
                <a:solidFill>
                  <a:prstClr val="white"/>
                </a:solidFill>
                <a:latin typeface="Calibri" panose="020F0502020204030204" pitchFamily="34" charset="0"/>
                <a:ea typeface="Segoe UI" panose="020B0502040204020203" pitchFamily="34" charset="0"/>
                <a:cs typeface="Calibri" panose="020F0502020204030204" pitchFamily="34" charset="0"/>
              </a:endParaRPr>
            </a:p>
          </p:txBody>
        </p:sp>
        <p:sp>
          <p:nvSpPr>
            <p:cNvPr id="138" name="Rounded Rectangle 137"/>
            <p:cNvSpPr/>
            <p:nvPr/>
          </p:nvSpPr>
          <p:spPr>
            <a:xfrm>
              <a:off x="4903194" y="1420518"/>
              <a:ext cx="822960" cy="274320"/>
            </a:xfrm>
            <a:prstGeom prst="round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16">
                <a:defRPr/>
              </a:pPr>
              <a:r>
                <a:rPr lang="en-US" sz="1000" b="1" kern="0" dirty="0">
                  <a:solidFill>
                    <a:prstClr val="white"/>
                  </a:solidFill>
                  <a:latin typeface="Calibri" panose="020F0502020204030204" pitchFamily="34" charset="0"/>
                  <a:ea typeface="Segoe UI" panose="020B0502040204020203" pitchFamily="34" charset="0"/>
                  <a:cs typeface="Calibri" panose="020F0502020204030204" pitchFamily="34" charset="0"/>
                </a:rPr>
                <a:t>Airline Ops</a:t>
              </a:r>
              <a:endParaRPr lang="en-US" sz="1050" b="1" kern="0" dirty="0">
                <a:solidFill>
                  <a:prstClr val="white"/>
                </a:solidFill>
                <a:latin typeface="Calibri" panose="020F0502020204030204" pitchFamily="34" charset="0"/>
                <a:ea typeface="Segoe UI" panose="020B0502040204020203" pitchFamily="34" charset="0"/>
                <a:cs typeface="Calibri" panose="020F0502020204030204" pitchFamily="34" charset="0"/>
              </a:endParaRPr>
            </a:p>
          </p:txBody>
        </p:sp>
        <p:sp>
          <p:nvSpPr>
            <p:cNvPr id="139" name="Rounded Rectangle 138"/>
            <p:cNvSpPr/>
            <p:nvPr/>
          </p:nvSpPr>
          <p:spPr>
            <a:xfrm>
              <a:off x="5741049" y="1420518"/>
              <a:ext cx="822960" cy="274320"/>
            </a:xfrm>
            <a:prstGeom prst="round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16">
                <a:defRPr/>
              </a:pPr>
              <a:r>
                <a:rPr lang="en-US" sz="1000" b="1" kern="0" dirty="0">
                  <a:solidFill>
                    <a:prstClr val="white"/>
                  </a:solidFill>
                  <a:latin typeface="Calibri" panose="020F0502020204030204" pitchFamily="34" charset="0"/>
                  <a:ea typeface="Segoe UI" panose="020B0502040204020203" pitchFamily="34" charset="0"/>
                  <a:cs typeface="Calibri" panose="020F0502020204030204" pitchFamily="34" charset="0"/>
                </a:rPr>
                <a:t>Enterprise </a:t>
              </a:r>
              <a:endParaRPr lang="en-US" sz="1050" b="1" kern="0" dirty="0">
                <a:solidFill>
                  <a:prstClr val="white"/>
                </a:solidFill>
                <a:latin typeface="Calibri" panose="020F0502020204030204" pitchFamily="34" charset="0"/>
                <a:ea typeface="Segoe UI" panose="020B0502040204020203" pitchFamily="34" charset="0"/>
                <a:cs typeface="Calibri" panose="020F0502020204030204" pitchFamily="34" charset="0"/>
              </a:endParaRPr>
            </a:p>
          </p:txBody>
        </p:sp>
        <p:sp>
          <p:nvSpPr>
            <p:cNvPr id="140" name="Rounded Rectangle 139"/>
            <p:cNvSpPr/>
            <p:nvPr/>
          </p:nvSpPr>
          <p:spPr>
            <a:xfrm>
              <a:off x="6578904" y="1420518"/>
              <a:ext cx="822960" cy="274320"/>
            </a:xfrm>
            <a:prstGeom prst="round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16">
                <a:defRPr/>
              </a:pPr>
              <a:r>
                <a:rPr lang="en-US" sz="1000" b="1" kern="0" dirty="0">
                  <a:solidFill>
                    <a:prstClr val="white"/>
                  </a:solidFill>
                  <a:latin typeface="Calibri" panose="020F0502020204030204" pitchFamily="34" charset="0"/>
                  <a:ea typeface="Segoe UI" panose="020B0502040204020203" pitchFamily="34" charset="0"/>
                  <a:cs typeface="Calibri" panose="020F0502020204030204" pitchFamily="34" charset="0"/>
                </a:rPr>
                <a:t>PSS</a:t>
              </a:r>
              <a:endParaRPr lang="en-US" sz="1050" b="1" kern="0" dirty="0">
                <a:solidFill>
                  <a:prstClr val="white"/>
                </a:solidFill>
                <a:latin typeface="Calibri" panose="020F0502020204030204" pitchFamily="34" charset="0"/>
                <a:ea typeface="Segoe UI" panose="020B0502040204020203" pitchFamily="34" charset="0"/>
                <a:cs typeface="Calibri" panose="020F0502020204030204" pitchFamily="34" charset="0"/>
              </a:endParaRPr>
            </a:p>
          </p:txBody>
        </p:sp>
        <p:sp>
          <p:nvSpPr>
            <p:cNvPr id="141" name="Rounded Rectangle 140"/>
            <p:cNvSpPr/>
            <p:nvPr/>
          </p:nvSpPr>
          <p:spPr>
            <a:xfrm>
              <a:off x="7416759" y="1420518"/>
              <a:ext cx="822960" cy="274320"/>
            </a:xfrm>
            <a:prstGeom prst="round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16">
                <a:defRPr/>
              </a:pPr>
              <a:r>
                <a:rPr lang="en-US" sz="1000" b="1" kern="0" dirty="0">
                  <a:solidFill>
                    <a:prstClr val="white"/>
                  </a:solidFill>
                  <a:latin typeface="Calibri" panose="020F0502020204030204" pitchFamily="34" charset="0"/>
                  <a:ea typeface="Segoe UI" panose="020B0502040204020203" pitchFamily="34" charset="0"/>
                  <a:cs typeface="Calibri" panose="020F0502020204030204" pitchFamily="34" charset="0"/>
                </a:rPr>
                <a:t>Cargo </a:t>
              </a:r>
              <a:endParaRPr lang="en-US" sz="1050" b="1" kern="0" dirty="0">
                <a:solidFill>
                  <a:prstClr val="white"/>
                </a:solidFill>
                <a:latin typeface="Calibri" panose="020F0502020204030204" pitchFamily="34" charset="0"/>
                <a:ea typeface="Segoe UI" panose="020B0502040204020203" pitchFamily="34" charset="0"/>
                <a:cs typeface="Calibri" panose="020F0502020204030204" pitchFamily="34" charset="0"/>
              </a:endParaRPr>
            </a:p>
          </p:txBody>
        </p:sp>
        <p:sp>
          <p:nvSpPr>
            <p:cNvPr id="142" name="Rounded Rectangle 141"/>
            <p:cNvSpPr/>
            <p:nvPr/>
          </p:nvSpPr>
          <p:spPr>
            <a:xfrm>
              <a:off x="8254614" y="1420518"/>
              <a:ext cx="822960" cy="274320"/>
            </a:xfrm>
            <a:prstGeom prst="round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616">
                <a:defRPr/>
              </a:pPr>
              <a:r>
                <a:rPr lang="en-US" sz="1000" b="1" kern="0" dirty="0">
                  <a:solidFill>
                    <a:prstClr val="white"/>
                  </a:solidFill>
                  <a:latin typeface="Calibri" panose="020F0502020204030204" pitchFamily="34" charset="0"/>
                  <a:ea typeface="Segoe UI" panose="020B0502040204020203" pitchFamily="34" charset="0"/>
                  <a:cs typeface="Calibri" panose="020F0502020204030204" pitchFamily="34" charset="0"/>
                </a:rPr>
                <a:t>Tech</a:t>
              </a:r>
              <a:endParaRPr lang="en-US" sz="1050" b="1" kern="0" dirty="0">
                <a:solidFill>
                  <a:prstClr val="white"/>
                </a:solidFill>
                <a:latin typeface="Calibri" panose="020F0502020204030204" pitchFamily="34" charset="0"/>
                <a:ea typeface="Segoe UI" panose="020B0502040204020203" pitchFamily="34" charset="0"/>
                <a:cs typeface="Calibri" panose="020F0502020204030204" pitchFamily="34" charset="0"/>
              </a:endParaRPr>
            </a:p>
          </p:txBody>
        </p:sp>
        <p:sp>
          <p:nvSpPr>
            <p:cNvPr id="101" name="Freeform 12"/>
            <p:cNvSpPr/>
            <p:nvPr/>
          </p:nvSpPr>
          <p:spPr>
            <a:xfrm>
              <a:off x="4174797" y="2901426"/>
              <a:ext cx="1205304" cy="1259037"/>
            </a:xfrm>
            <a:prstGeom prst="rect">
              <a:avLst/>
            </a:prstGeom>
            <a:solidFill>
              <a:srgbClr val="00B050"/>
            </a:solidFill>
          </p:spPr>
          <p:style>
            <a:lnRef idx="2">
              <a:schemeClr val="lt1">
                <a:hueOff val="0"/>
                <a:satOff val="0"/>
                <a:lumOff val="0"/>
                <a:alphaOff val="0"/>
              </a:schemeClr>
            </a:lnRef>
            <a:fillRef idx="1">
              <a:schemeClr val="accent3">
                <a:hueOff val="1355300"/>
                <a:satOff val="50000"/>
                <a:lumOff val="-7353"/>
                <a:alphaOff val="0"/>
              </a:schemeClr>
            </a:fillRef>
            <a:effectRef idx="0">
              <a:schemeClr val="accent3">
                <a:hueOff val="1355300"/>
                <a:satOff val="50000"/>
                <a:lumOff val="-7353"/>
                <a:alphaOff val="0"/>
              </a:schemeClr>
            </a:effectRef>
            <a:fontRef idx="minor">
              <a:schemeClr val="lt1"/>
            </a:fontRef>
          </p:style>
          <p:txBody>
            <a:bodyPr spcFirstLastPara="0" vert="horz" wrap="square" lIns="0" tIns="182880" rIns="0" bIns="91440" numCol="1" spcCol="1270" anchor="t" anchorCtr="0">
              <a:noAutofit/>
            </a:bodyPr>
            <a:lstStyle/>
            <a:p>
              <a:pPr marL="171450" indent="-111125">
                <a:spcBef>
                  <a:spcPts val="100"/>
                </a:spcBef>
                <a:spcAft>
                  <a:spcPts val="100"/>
                </a:spcAft>
                <a:buFont typeface="Arial" panose="020B0604020202020204" pitchFamily="34" charset="0"/>
                <a:buChar char="•"/>
              </a:pPr>
              <a:endParaRPr lang="en-US" sz="1050" b="1" dirty="0">
                <a:latin typeface="Calibri" panose="020F0502020204030204" pitchFamily="34" charset="0"/>
              </a:endParaRPr>
            </a:p>
          </p:txBody>
        </p:sp>
        <p:sp>
          <p:nvSpPr>
            <p:cNvPr id="102" name="Freeform 18"/>
            <p:cNvSpPr/>
            <p:nvPr/>
          </p:nvSpPr>
          <p:spPr>
            <a:xfrm>
              <a:off x="5404338" y="2901427"/>
              <a:ext cx="1205304" cy="1272242"/>
            </a:xfrm>
            <a:prstGeom prst="rect">
              <a:avLst/>
            </a:prstGeom>
            <a:solidFill>
              <a:srgbClr val="00B050"/>
            </a:solidFill>
          </p:spPr>
          <p:style>
            <a:lnRef idx="2">
              <a:schemeClr val="lt1">
                <a:hueOff val="0"/>
                <a:satOff val="0"/>
                <a:lumOff val="0"/>
                <a:alphaOff val="0"/>
              </a:schemeClr>
            </a:lnRef>
            <a:fillRef idx="1">
              <a:schemeClr val="accent3">
                <a:hueOff val="1355300"/>
                <a:satOff val="50000"/>
                <a:lumOff val="-7353"/>
                <a:alphaOff val="0"/>
              </a:schemeClr>
            </a:fillRef>
            <a:effectRef idx="0">
              <a:schemeClr val="accent3">
                <a:hueOff val="1355300"/>
                <a:satOff val="50000"/>
                <a:lumOff val="-7353"/>
                <a:alphaOff val="0"/>
              </a:schemeClr>
            </a:effectRef>
            <a:fontRef idx="minor">
              <a:schemeClr val="lt1"/>
            </a:fontRef>
          </p:style>
          <p:txBody>
            <a:bodyPr spcFirstLastPara="0" vert="horz" wrap="square" lIns="0" tIns="182880" rIns="0" bIns="91440" numCol="1" spcCol="1270" anchor="t" anchorCtr="0">
              <a:noAutofit/>
            </a:bodyPr>
            <a:lstStyle/>
            <a:p>
              <a:pPr marL="171450" indent="-111125">
                <a:spcBef>
                  <a:spcPts val="100"/>
                </a:spcBef>
                <a:spcAft>
                  <a:spcPts val="100"/>
                </a:spcAft>
                <a:buFont typeface="Arial" panose="020B0604020202020204" pitchFamily="34" charset="0"/>
                <a:buChar char="•"/>
              </a:pPr>
              <a:endParaRPr lang="en-US" sz="1050" b="1" dirty="0">
                <a:latin typeface="Calibri" panose="020F0502020204030204" pitchFamily="34" charset="0"/>
              </a:endParaRPr>
            </a:p>
          </p:txBody>
        </p:sp>
        <p:sp>
          <p:nvSpPr>
            <p:cNvPr id="103" name="Freeform 18"/>
            <p:cNvSpPr/>
            <p:nvPr/>
          </p:nvSpPr>
          <p:spPr>
            <a:xfrm>
              <a:off x="6636113" y="2901427"/>
              <a:ext cx="1205304" cy="1265308"/>
            </a:xfrm>
            <a:prstGeom prst="rect">
              <a:avLst/>
            </a:prstGeom>
            <a:solidFill>
              <a:srgbClr val="00B050"/>
            </a:solidFill>
          </p:spPr>
          <p:style>
            <a:lnRef idx="2">
              <a:schemeClr val="lt1">
                <a:hueOff val="0"/>
                <a:satOff val="0"/>
                <a:lumOff val="0"/>
                <a:alphaOff val="0"/>
              </a:schemeClr>
            </a:lnRef>
            <a:fillRef idx="1">
              <a:schemeClr val="accent3">
                <a:hueOff val="1355300"/>
                <a:satOff val="50000"/>
                <a:lumOff val="-7353"/>
                <a:alphaOff val="0"/>
              </a:schemeClr>
            </a:fillRef>
            <a:effectRef idx="0">
              <a:schemeClr val="accent3">
                <a:hueOff val="1355300"/>
                <a:satOff val="50000"/>
                <a:lumOff val="-7353"/>
                <a:alphaOff val="0"/>
              </a:schemeClr>
            </a:effectRef>
            <a:fontRef idx="minor">
              <a:schemeClr val="lt1"/>
            </a:fontRef>
          </p:style>
          <p:txBody>
            <a:bodyPr spcFirstLastPara="0" vert="horz" wrap="square" lIns="0" tIns="182880" rIns="0" bIns="91440" numCol="1" spcCol="1270" anchor="t" anchorCtr="0">
              <a:noAutofit/>
            </a:bodyPr>
            <a:lstStyle/>
            <a:p>
              <a:pPr marL="171450" indent="-111125">
                <a:spcBef>
                  <a:spcPts val="100"/>
                </a:spcBef>
                <a:spcAft>
                  <a:spcPts val="100"/>
                </a:spcAft>
                <a:buFont typeface="Arial" panose="020B0604020202020204" pitchFamily="34" charset="0"/>
                <a:buChar char="•"/>
              </a:pPr>
              <a:endParaRPr lang="en-US" sz="1050" b="1" dirty="0">
                <a:latin typeface="Calibri" panose="020F0502020204030204" pitchFamily="34" charset="0"/>
              </a:endParaRPr>
            </a:p>
          </p:txBody>
        </p:sp>
        <p:sp>
          <p:nvSpPr>
            <p:cNvPr id="105" name="Freeform 15"/>
            <p:cNvSpPr/>
            <p:nvPr/>
          </p:nvSpPr>
          <p:spPr>
            <a:xfrm>
              <a:off x="7879638" y="2901427"/>
              <a:ext cx="1205304" cy="1265308"/>
            </a:xfrm>
            <a:prstGeom prst="rect">
              <a:avLst/>
            </a:prstGeom>
            <a:solidFill>
              <a:srgbClr val="00B050"/>
            </a:solidFill>
          </p:spPr>
          <p:style>
            <a:lnRef idx="2">
              <a:schemeClr val="lt1">
                <a:hueOff val="0"/>
                <a:satOff val="0"/>
                <a:lumOff val="0"/>
                <a:alphaOff val="0"/>
              </a:schemeClr>
            </a:lnRef>
            <a:fillRef idx="1">
              <a:schemeClr val="accent3">
                <a:hueOff val="1355300"/>
                <a:satOff val="50000"/>
                <a:lumOff val="-7353"/>
                <a:alphaOff val="0"/>
              </a:schemeClr>
            </a:fillRef>
            <a:effectRef idx="0">
              <a:schemeClr val="accent3">
                <a:hueOff val="1355300"/>
                <a:satOff val="50000"/>
                <a:lumOff val="-7353"/>
                <a:alphaOff val="0"/>
              </a:schemeClr>
            </a:effectRef>
            <a:fontRef idx="minor">
              <a:schemeClr val="lt1"/>
            </a:fontRef>
          </p:style>
          <p:txBody>
            <a:bodyPr spcFirstLastPara="0" vert="horz" wrap="square" lIns="0" tIns="182880" rIns="0" bIns="91440" numCol="1" spcCol="1270" anchor="t" anchorCtr="0">
              <a:noAutofit/>
            </a:bodyPr>
            <a:lstStyle/>
            <a:p>
              <a:pPr marL="171450" indent="-111125">
                <a:spcBef>
                  <a:spcPts val="100"/>
                </a:spcBef>
                <a:spcAft>
                  <a:spcPts val="100"/>
                </a:spcAft>
                <a:buFont typeface="Arial" panose="020B0604020202020204" pitchFamily="34" charset="0"/>
                <a:buChar char="•"/>
              </a:pPr>
              <a:endParaRPr lang="en-US" sz="1050" b="1" dirty="0">
                <a:latin typeface="Calibri" panose="020F0502020204030204" pitchFamily="34" charset="0"/>
              </a:endParaRPr>
            </a:p>
          </p:txBody>
        </p:sp>
        <p:sp>
          <p:nvSpPr>
            <p:cNvPr id="19" name="Rectangle 18"/>
            <p:cNvSpPr/>
            <p:nvPr/>
          </p:nvSpPr>
          <p:spPr>
            <a:xfrm>
              <a:off x="7879638" y="2901427"/>
              <a:ext cx="1182762" cy="1354217"/>
            </a:xfrm>
            <a:prstGeom prst="rect">
              <a:avLst/>
            </a:prstGeom>
          </p:spPr>
          <p:txBody>
            <a:bodyPr wrap="square">
              <a:spAutoFit/>
            </a:bodyPr>
            <a:lstStyle/>
            <a:p>
              <a:pPr marL="111125" indent="-111125">
                <a:spcBef>
                  <a:spcPts val="100"/>
                </a:spcBef>
                <a:spcAft>
                  <a:spcPts val="100"/>
                </a:spcAft>
                <a:buFont typeface="Arial" panose="020B0604020202020204" pitchFamily="34" charset="0"/>
                <a:buChar char="•"/>
              </a:pPr>
              <a:r>
                <a:rPr lang="en-US" sz="900" dirty="0">
                  <a:solidFill>
                    <a:schemeClr val="lt1"/>
                  </a:solidFill>
                  <a:latin typeface="Calibri" panose="020F0502020204030204" pitchFamily="34" charset="0"/>
                </a:rPr>
                <a:t>Lifecycle Automation – Zero Touch QA</a:t>
              </a:r>
            </a:p>
            <a:p>
              <a:pPr marL="111125" indent="-111125">
                <a:spcBef>
                  <a:spcPts val="100"/>
                </a:spcBef>
                <a:spcAft>
                  <a:spcPts val="100"/>
                </a:spcAft>
                <a:buFont typeface="Arial" panose="020B0604020202020204" pitchFamily="34" charset="0"/>
                <a:buChar char="•"/>
              </a:pPr>
              <a:r>
                <a:rPr lang="en-US" sz="900" dirty="0">
                  <a:solidFill>
                    <a:schemeClr val="lt1"/>
                  </a:solidFill>
                  <a:latin typeface="Calibri" panose="020F0502020204030204" pitchFamily="34" charset="0"/>
                </a:rPr>
                <a:t>Zero Touch Ops</a:t>
              </a:r>
            </a:p>
            <a:p>
              <a:pPr marL="111125" indent="-111125">
                <a:spcBef>
                  <a:spcPts val="100"/>
                </a:spcBef>
                <a:spcAft>
                  <a:spcPts val="100"/>
                </a:spcAft>
                <a:buFont typeface="Arial" panose="020B0604020202020204" pitchFamily="34" charset="0"/>
                <a:buChar char="•"/>
              </a:pPr>
              <a:r>
                <a:rPr lang="en-US" sz="900" dirty="0">
                  <a:solidFill>
                    <a:schemeClr val="lt1"/>
                  </a:solidFill>
                  <a:latin typeface="Calibri" panose="020F0502020204030204" pitchFamily="34" charset="0"/>
                </a:rPr>
                <a:t>HiveCenter</a:t>
              </a:r>
            </a:p>
            <a:p>
              <a:pPr marL="111125" indent="-111125">
                <a:spcBef>
                  <a:spcPts val="100"/>
                </a:spcBef>
                <a:spcAft>
                  <a:spcPts val="100"/>
                </a:spcAft>
                <a:buFont typeface="Arial" panose="020B0604020202020204" pitchFamily="34" charset="0"/>
                <a:buChar char="•"/>
              </a:pPr>
              <a:r>
                <a:rPr lang="en-US" sz="900" dirty="0">
                  <a:solidFill>
                    <a:schemeClr val="lt1"/>
                  </a:solidFill>
                  <a:latin typeface="Calibri" panose="020F0502020204030204" pitchFamily="34" charset="0"/>
                </a:rPr>
                <a:t>Digital On Ramp</a:t>
              </a:r>
            </a:p>
            <a:p>
              <a:pPr marL="111125" indent="-111125">
                <a:spcBef>
                  <a:spcPts val="100"/>
                </a:spcBef>
                <a:spcAft>
                  <a:spcPts val="100"/>
                </a:spcAft>
                <a:buFont typeface="Arial" panose="020B0604020202020204" pitchFamily="34" charset="0"/>
                <a:buChar char="•"/>
              </a:pPr>
              <a:r>
                <a:rPr lang="en-US" sz="900" dirty="0">
                  <a:solidFill>
                    <a:schemeClr val="lt1"/>
                  </a:solidFill>
                  <a:latin typeface="Calibri" panose="020F0502020204030204" pitchFamily="34" charset="0"/>
                </a:rPr>
                <a:t>AI driven data platform</a:t>
              </a:r>
            </a:p>
          </p:txBody>
        </p:sp>
        <p:sp>
          <p:nvSpPr>
            <p:cNvPr id="20" name="Rectangle 19"/>
            <p:cNvSpPr/>
            <p:nvPr/>
          </p:nvSpPr>
          <p:spPr>
            <a:xfrm>
              <a:off x="4194463" y="2901427"/>
              <a:ext cx="1179734" cy="836126"/>
            </a:xfrm>
            <a:prstGeom prst="rect">
              <a:avLst/>
            </a:prstGeom>
          </p:spPr>
          <p:txBody>
            <a:bodyPr wrap="square">
              <a:spAutoFit/>
            </a:bodyPr>
            <a:lstStyle/>
            <a:p>
              <a:pPr marL="111125" indent="-111125">
                <a:spcBef>
                  <a:spcPts val="100"/>
                </a:spcBef>
                <a:spcAft>
                  <a:spcPts val="100"/>
                </a:spcAft>
                <a:buFont typeface="Arial" panose="020B0604020202020204" pitchFamily="34" charset="0"/>
                <a:buChar char="•"/>
              </a:pPr>
              <a:r>
                <a:rPr lang="en-US" sz="900" dirty="0">
                  <a:solidFill>
                    <a:schemeClr val="lt1"/>
                  </a:solidFill>
                  <a:latin typeface="Calibri" panose="020F0502020204030204" pitchFamily="34" charset="0"/>
                </a:rPr>
                <a:t>Digital Enablement </a:t>
              </a:r>
            </a:p>
            <a:p>
              <a:pPr marL="111125" indent="-111125">
                <a:spcBef>
                  <a:spcPts val="100"/>
                </a:spcBef>
                <a:spcAft>
                  <a:spcPts val="100"/>
                </a:spcAft>
                <a:buFont typeface="Arial" panose="020B0604020202020204" pitchFamily="34" charset="0"/>
                <a:buChar char="•"/>
              </a:pPr>
              <a:r>
                <a:rPr lang="en-US" sz="900" dirty="0">
                  <a:solidFill>
                    <a:schemeClr val="lt1"/>
                  </a:solidFill>
                  <a:latin typeface="Calibri" panose="020F0502020204030204" pitchFamily="34" charset="0"/>
                </a:rPr>
                <a:t>Cloud Native &amp; Microservices based</a:t>
              </a:r>
            </a:p>
            <a:p>
              <a:pPr marL="111125" indent="-111125">
                <a:spcBef>
                  <a:spcPts val="100"/>
                </a:spcBef>
                <a:spcAft>
                  <a:spcPts val="100"/>
                </a:spcAft>
                <a:buFont typeface="Arial" panose="020B0604020202020204" pitchFamily="34" charset="0"/>
                <a:buChar char="•"/>
              </a:pPr>
              <a:r>
                <a:rPr lang="en-US" sz="900" dirty="0">
                  <a:solidFill>
                    <a:schemeClr val="lt1"/>
                  </a:solidFill>
                  <a:latin typeface="Calibri" panose="020F0502020204030204" pitchFamily="34" charset="0"/>
                </a:rPr>
                <a:t>Debt Elimination</a:t>
              </a:r>
            </a:p>
          </p:txBody>
        </p:sp>
        <p:sp>
          <p:nvSpPr>
            <p:cNvPr id="21" name="Rectangle 20"/>
            <p:cNvSpPr/>
            <p:nvPr/>
          </p:nvSpPr>
          <p:spPr>
            <a:xfrm>
              <a:off x="6647863" y="2901427"/>
              <a:ext cx="1172250" cy="1251625"/>
            </a:xfrm>
            <a:prstGeom prst="rect">
              <a:avLst/>
            </a:prstGeom>
          </p:spPr>
          <p:txBody>
            <a:bodyPr wrap="square">
              <a:spAutoFit/>
            </a:bodyPr>
            <a:lstStyle/>
            <a:p>
              <a:pPr marL="111125" indent="-111125">
                <a:spcBef>
                  <a:spcPts val="100"/>
                </a:spcBef>
                <a:spcAft>
                  <a:spcPts val="100"/>
                </a:spcAft>
                <a:buFont typeface="Arial" panose="020B0604020202020204" pitchFamily="34" charset="0"/>
                <a:buChar char="•"/>
              </a:pPr>
              <a:r>
                <a:rPr lang="en-US" sz="900" dirty="0">
                  <a:solidFill>
                    <a:schemeClr val="lt1"/>
                  </a:solidFill>
                  <a:latin typeface="Calibri" panose="020F0502020204030204" pitchFamily="34" charset="0"/>
                </a:rPr>
                <a:t>Delivery Processes &amp; Methodologies for Waterfall/ Agile &amp; DevSecTestOps</a:t>
              </a:r>
            </a:p>
            <a:p>
              <a:pPr marL="111125" indent="-111125">
                <a:spcBef>
                  <a:spcPts val="100"/>
                </a:spcBef>
                <a:spcAft>
                  <a:spcPts val="100"/>
                </a:spcAft>
                <a:buFont typeface="Arial" panose="020B0604020202020204" pitchFamily="34" charset="0"/>
                <a:buChar char="•"/>
              </a:pPr>
              <a:r>
                <a:rPr lang="en-US" sz="900" dirty="0">
                  <a:solidFill>
                    <a:schemeClr val="lt1"/>
                  </a:solidFill>
                  <a:latin typeface="Calibri" panose="020F0502020204030204" pitchFamily="34" charset="0"/>
                </a:rPr>
                <a:t>SmartOps Delivery</a:t>
              </a:r>
            </a:p>
            <a:p>
              <a:pPr marL="111125" indent="-111125">
                <a:spcBef>
                  <a:spcPts val="100"/>
                </a:spcBef>
                <a:spcAft>
                  <a:spcPts val="100"/>
                </a:spcAft>
                <a:buFont typeface="Arial" panose="020B0604020202020204" pitchFamily="34" charset="0"/>
                <a:buChar char="•"/>
              </a:pPr>
              <a:r>
                <a:rPr lang="en-US" sz="900" dirty="0">
                  <a:solidFill>
                    <a:schemeClr val="lt1"/>
                  </a:solidFill>
                  <a:latin typeface="Calibri" panose="020F0502020204030204" pitchFamily="34" charset="0"/>
                </a:rPr>
                <a:t>Self Healing/ Self Service</a:t>
              </a:r>
            </a:p>
          </p:txBody>
        </p:sp>
        <p:sp>
          <p:nvSpPr>
            <p:cNvPr id="22" name="Rectangle 21"/>
            <p:cNvSpPr/>
            <p:nvPr/>
          </p:nvSpPr>
          <p:spPr>
            <a:xfrm>
              <a:off x="5417159" y="2901427"/>
              <a:ext cx="1180733" cy="1138773"/>
            </a:xfrm>
            <a:prstGeom prst="rect">
              <a:avLst/>
            </a:prstGeom>
          </p:spPr>
          <p:txBody>
            <a:bodyPr wrap="square">
              <a:spAutoFit/>
            </a:bodyPr>
            <a:lstStyle/>
            <a:p>
              <a:pPr marL="111125" indent="-111125">
                <a:spcBef>
                  <a:spcPts val="100"/>
                </a:spcBef>
                <a:spcAft>
                  <a:spcPts val="100"/>
                </a:spcAft>
                <a:buFont typeface="Arial" panose="020B0604020202020204" pitchFamily="34" charset="0"/>
                <a:buChar char="•"/>
              </a:pPr>
              <a:r>
                <a:rPr lang="en-US" sz="900" dirty="0">
                  <a:solidFill>
                    <a:schemeClr val="lt1"/>
                  </a:solidFill>
                  <a:latin typeface="Calibri" panose="020F0502020204030204" pitchFamily="34" charset="0"/>
                </a:rPr>
                <a:t>Collaborative AD/AMS/QE Model</a:t>
              </a:r>
            </a:p>
            <a:p>
              <a:pPr marL="111125" indent="-111125">
                <a:spcBef>
                  <a:spcPts val="100"/>
                </a:spcBef>
                <a:spcAft>
                  <a:spcPts val="100"/>
                </a:spcAft>
                <a:buFont typeface="Arial" panose="020B0604020202020204" pitchFamily="34" charset="0"/>
                <a:buChar char="•"/>
              </a:pPr>
              <a:r>
                <a:rPr lang="en-US" sz="900" dirty="0">
                  <a:solidFill>
                    <a:schemeClr val="lt1"/>
                  </a:solidFill>
                  <a:latin typeface="Calibri" panose="020F0502020204030204" pitchFamily="34" charset="0"/>
                </a:rPr>
                <a:t>QA to QE Transformation</a:t>
              </a:r>
            </a:p>
            <a:p>
              <a:pPr marL="111125" indent="-111125">
                <a:spcBef>
                  <a:spcPts val="100"/>
                </a:spcBef>
                <a:spcAft>
                  <a:spcPts val="100"/>
                </a:spcAft>
                <a:buFont typeface="Arial" panose="020B0604020202020204" pitchFamily="34" charset="0"/>
                <a:buChar char="•"/>
              </a:pPr>
              <a:r>
                <a:rPr lang="en-US" sz="900" dirty="0">
                  <a:solidFill>
                    <a:schemeClr val="lt1"/>
                  </a:solidFill>
                  <a:latin typeface="Calibri" panose="020F0502020204030204" pitchFamily="34" charset="0"/>
                </a:rPr>
                <a:t>POD based delivery</a:t>
              </a:r>
            </a:p>
          </p:txBody>
        </p:sp>
        <p:sp>
          <p:nvSpPr>
            <p:cNvPr id="143" name="Rectangle 142"/>
            <p:cNvSpPr/>
            <p:nvPr/>
          </p:nvSpPr>
          <p:spPr>
            <a:xfrm>
              <a:off x="1761030" y="2389564"/>
              <a:ext cx="384652" cy="180140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700" dirty="0">
                  <a:solidFill>
                    <a:schemeClr val="tx2"/>
                  </a:solidFill>
                  <a:latin typeface="Calibri" panose="020F0502020204030204" pitchFamily="34" charset="0"/>
                </a:rPr>
                <a:t>PSS</a:t>
              </a:r>
            </a:p>
          </p:txBody>
        </p:sp>
        <p:grpSp>
          <p:nvGrpSpPr>
            <p:cNvPr id="15" name="Group 14"/>
            <p:cNvGrpSpPr/>
            <p:nvPr/>
          </p:nvGrpSpPr>
          <p:grpSpPr>
            <a:xfrm>
              <a:off x="68912" y="2395659"/>
              <a:ext cx="2567681" cy="1810580"/>
              <a:chOff x="246318" y="1753509"/>
              <a:chExt cx="3598852" cy="2314399"/>
            </a:xfrm>
          </p:grpSpPr>
          <p:sp>
            <p:nvSpPr>
              <p:cNvPr id="92" name="Rectangle 91"/>
              <p:cNvSpPr/>
              <p:nvPr/>
            </p:nvSpPr>
            <p:spPr>
              <a:xfrm>
                <a:off x="252261" y="1753510"/>
                <a:ext cx="820237" cy="230267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700" dirty="0">
                    <a:solidFill>
                      <a:schemeClr val="tx2"/>
                    </a:solidFill>
                    <a:latin typeface="Calibri" panose="020F0502020204030204" pitchFamily="34" charset="0"/>
                  </a:rPr>
                  <a:t>Customer</a:t>
                </a:r>
              </a:p>
            </p:txBody>
          </p:sp>
          <p:sp>
            <p:nvSpPr>
              <p:cNvPr id="93" name="Rectangle 92"/>
              <p:cNvSpPr/>
              <p:nvPr/>
            </p:nvSpPr>
            <p:spPr>
              <a:xfrm>
                <a:off x="1128337" y="1753510"/>
                <a:ext cx="832750" cy="230267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700" dirty="0">
                    <a:solidFill>
                      <a:schemeClr val="tx2"/>
                    </a:solidFill>
                    <a:latin typeface="Calibri" panose="020F0502020204030204" pitchFamily="34" charset="0"/>
                  </a:rPr>
                  <a:t>Enterprise</a:t>
                </a:r>
              </a:p>
            </p:txBody>
          </p:sp>
          <p:sp>
            <p:nvSpPr>
              <p:cNvPr id="94" name="Rectangle 93"/>
              <p:cNvSpPr/>
              <p:nvPr/>
            </p:nvSpPr>
            <p:spPr>
              <a:xfrm>
                <a:off x="2028439" y="1753510"/>
                <a:ext cx="539127" cy="230267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700" dirty="0">
                    <a:solidFill>
                      <a:schemeClr val="tx2"/>
                    </a:solidFill>
                    <a:latin typeface="Calibri" panose="020F0502020204030204" pitchFamily="34" charset="0"/>
                  </a:rPr>
                  <a:t>Ops</a:t>
                </a:r>
              </a:p>
            </p:txBody>
          </p:sp>
          <p:sp>
            <p:nvSpPr>
              <p:cNvPr id="95" name="Rectangle 94"/>
              <p:cNvSpPr/>
              <p:nvPr/>
            </p:nvSpPr>
            <p:spPr>
              <a:xfrm>
                <a:off x="3235570" y="1753509"/>
                <a:ext cx="609600" cy="231439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700" dirty="0">
                    <a:solidFill>
                      <a:schemeClr val="tx2"/>
                    </a:solidFill>
                    <a:latin typeface="Calibri" panose="020F0502020204030204" pitchFamily="34" charset="0"/>
                  </a:rPr>
                  <a:t>Cargo </a:t>
                </a:r>
              </a:p>
            </p:txBody>
          </p:sp>
          <p:sp>
            <p:nvSpPr>
              <p:cNvPr id="59" name="Rectangle 58"/>
              <p:cNvSpPr/>
              <p:nvPr/>
            </p:nvSpPr>
            <p:spPr>
              <a:xfrm>
                <a:off x="246318" y="2244512"/>
                <a:ext cx="3588536" cy="4675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latin typeface="Calibri" panose="020F0502020204030204" pitchFamily="34" charset="0"/>
                  </a:rPr>
                  <a:t>Application Development Services</a:t>
                </a:r>
              </a:p>
            </p:txBody>
          </p:sp>
          <p:sp>
            <p:nvSpPr>
              <p:cNvPr id="86" name="Rectangle 85"/>
              <p:cNvSpPr/>
              <p:nvPr/>
            </p:nvSpPr>
            <p:spPr>
              <a:xfrm>
                <a:off x="246318" y="2806566"/>
                <a:ext cx="3588535" cy="4675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latin typeface="Calibri" panose="020F0502020204030204" pitchFamily="34" charset="0"/>
                  </a:rPr>
                  <a:t>Application Maintenance Services</a:t>
                </a:r>
              </a:p>
            </p:txBody>
          </p:sp>
          <p:sp>
            <p:nvSpPr>
              <p:cNvPr id="87" name="Rectangle 86"/>
              <p:cNvSpPr/>
              <p:nvPr/>
            </p:nvSpPr>
            <p:spPr>
              <a:xfrm>
                <a:off x="246318" y="3368618"/>
                <a:ext cx="3588537" cy="4675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latin typeface="Calibri" panose="020F0502020204030204" pitchFamily="34" charset="0"/>
                  </a:rPr>
                  <a:t>Application System Quality Assurance &amp; Testing Services</a:t>
                </a:r>
              </a:p>
            </p:txBody>
          </p:sp>
        </p:grpSp>
        <p:sp>
          <p:nvSpPr>
            <p:cNvPr id="24" name="TextBox 23"/>
            <p:cNvSpPr txBox="1"/>
            <p:nvPr/>
          </p:nvSpPr>
          <p:spPr>
            <a:xfrm>
              <a:off x="735934" y="2046174"/>
              <a:ext cx="1240853" cy="184666"/>
            </a:xfrm>
            <a:prstGeom prst="rect">
              <a:avLst/>
            </a:prstGeom>
          </p:spPr>
          <p:txBody>
            <a:bodyPr wrap="none" lIns="0" tIns="0" rIns="0" bIns="0" rtlCol="0">
              <a:spAutoFit/>
            </a:bodyPr>
            <a:lstStyle/>
            <a:p>
              <a:pPr algn="ctr"/>
              <a:r>
                <a:rPr lang="en-US" sz="1200" b="1" dirty="0">
                  <a:solidFill>
                    <a:schemeClr val="tx2"/>
                  </a:solidFill>
                  <a:latin typeface="Calibri" panose="020F0502020204030204" pitchFamily="34" charset="0"/>
                </a:rPr>
                <a:t>Current State ADM </a:t>
              </a:r>
            </a:p>
          </p:txBody>
        </p:sp>
        <p:sp>
          <p:nvSpPr>
            <p:cNvPr id="26" name="Curved Down Arrow 25"/>
            <p:cNvSpPr/>
            <p:nvPr/>
          </p:nvSpPr>
          <p:spPr>
            <a:xfrm rot="19826469">
              <a:off x="2112741" y="1157446"/>
              <a:ext cx="1390171" cy="463296"/>
            </a:xfrm>
            <a:prstGeom prst="curvedDownArrow">
              <a:avLst>
                <a:gd name="adj1" fmla="val 25000"/>
                <a:gd name="adj2" fmla="val 50000"/>
                <a:gd name="adj3" fmla="val 32413"/>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panose="020F0502020204030204" pitchFamily="34" charset="0"/>
              </a:endParaRPr>
            </a:p>
          </p:txBody>
        </p:sp>
        <p:sp>
          <p:nvSpPr>
            <p:cNvPr id="144" name="TextBox 143"/>
            <p:cNvSpPr txBox="1"/>
            <p:nvPr/>
          </p:nvSpPr>
          <p:spPr>
            <a:xfrm>
              <a:off x="5165700" y="1094307"/>
              <a:ext cx="2762808" cy="184666"/>
            </a:xfrm>
            <a:prstGeom prst="rect">
              <a:avLst/>
            </a:prstGeom>
          </p:spPr>
          <p:txBody>
            <a:bodyPr wrap="none" lIns="0" tIns="0" rIns="0" bIns="0" rtlCol="0">
              <a:spAutoFit/>
            </a:bodyPr>
            <a:lstStyle/>
            <a:p>
              <a:pPr algn="ctr"/>
              <a:r>
                <a:rPr lang="en-US" sz="1200" b="1" dirty="0">
                  <a:solidFill>
                    <a:schemeClr val="tx2"/>
                  </a:solidFill>
                  <a:latin typeface="Calibri" panose="020F0502020204030204" pitchFamily="34" charset="0"/>
                </a:rPr>
                <a:t>Future State – </a:t>
              </a:r>
              <a:r>
                <a:rPr lang="en-US" sz="1200" b="1" dirty="0" err="1">
                  <a:solidFill>
                    <a:schemeClr val="tx2"/>
                  </a:solidFill>
                  <a:latin typeface="Calibri" panose="020F0502020204030204" pitchFamily="34" charset="0"/>
                </a:rPr>
                <a:t>NextGen</a:t>
              </a:r>
              <a:r>
                <a:rPr lang="en-US" sz="1200" b="1" dirty="0">
                  <a:solidFill>
                    <a:schemeClr val="tx2"/>
                  </a:solidFill>
                  <a:latin typeface="Calibri" panose="020F0502020204030204" pitchFamily="34" charset="0"/>
                </a:rPr>
                <a:t> Digital Engineering </a:t>
              </a:r>
            </a:p>
          </p:txBody>
        </p:sp>
        <p:cxnSp>
          <p:nvCxnSpPr>
            <p:cNvPr id="28" name="Straight Connector 27"/>
            <p:cNvCxnSpPr/>
            <p:nvPr/>
          </p:nvCxnSpPr>
          <p:spPr>
            <a:xfrm>
              <a:off x="4224528" y="1040484"/>
              <a:ext cx="46451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4224528" y="1326996"/>
              <a:ext cx="46451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121920" y="1981200"/>
              <a:ext cx="24688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121920" y="2267712"/>
              <a:ext cx="246888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09" name="Group 108"/>
            <p:cNvGrpSpPr/>
            <p:nvPr/>
          </p:nvGrpSpPr>
          <p:grpSpPr>
            <a:xfrm>
              <a:off x="3898596" y="1762480"/>
              <a:ext cx="363489" cy="371120"/>
              <a:chOff x="799431" y="1038543"/>
              <a:chExt cx="674972" cy="603095"/>
            </a:xfrm>
          </p:grpSpPr>
          <p:sp>
            <p:nvSpPr>
              <p:cNvPr id="110" name="Oval 109"/>
              <p:cNvSpPr/>
              <p:nvPr/>
            </p:nvSpPr>
            <p:spPr>
              <a:xfrm>
                <a:off x="799431" y="1038543"/>
                <a:ext cx="674972" cy="603095"/>
              </a:xfrm>
              <a:prstGeom prst="ellipse">
                <a:avLst/>
              </a:prstGeom>
              <a:solidFill>
                <a:sysClr val="window" lastClr="FFFFFF"/>
              </a:solidFill>
              <a:ln w="12700" cap="flat" cmpd="sng" algn="ctr">
                <a:solidFill>
                  <a:sysClr val="window" lastClr="FFFFFF">
                    <a:hueOff val="0"/>
                    <a:satOff val="0"/>
                    <a:lumOff val="0"/>
                    <a:alphaOff val="0"/>
                  </a:sysClr>
                </a:solidFill>
                <a:prstDash val="solid"/>
                <a:miter lim="800000"/>
              </a:ln>
              <a:effectLst>
                <a:outerShdw blurRad="254000" dist="114300" dir="5400000" sx="85000" sy="85000" algn="t" rotWithShape="0">
                  <a:prstClr val="black">
                    <a:alpha val="40000"/>
                  </a:prstClr>
                </a:outerShdw>
              </a:effectLst>
            </p:spPr>
            <p:txBody>
              <a:bodyPr spcFirstLastPara="0" vert="horz" wrap="square" lIns="338360" tIns="379052" rIns="338361" bIns="379051" numCol="1" spcCol="1270" anchor="ctr" anchorCtr="0">
                <a:noAutofit/>
              </a:bodyPr>
              <a:lstStyle/>
              <a:p>
                <a:pPr algn="ctr" defTabSz="770427">
                  <a:lnSpc>
                    <a:spcPct val="90000"/>
                  </a:lnSpc>
                  <a:spcBef>
                    <a:spcPct val="0"/>
                  </a:spcBef>
                  <a:spcAft>
                    <a:spcPct val="35000"/>
                  </a:spcAft>
                  <a:defRPr/>
                </a:pPr>
                <a:endParaRPr lang="en-US" sz="900" b="1" kern="0" dirty="0">
                  <a:solidFill>
                    <a:srgbClr val="00728F">
                      <a:lumMod val="50000"/>
                    </a:srgbClr>
                  </a:solidFill>
                  <a:latin typeface="Calibri" panose="020F0502020204030204" pitchFamily="34" charset="0"/>
                  <a:cs typeface="Calibri" panose="020F0502020204030204" pitchFamily="34" charset="0"/>
                </a:endParaRPr>
              </a:p>
            </p:txBody>
          </p:sp>
          <p:pic>
            <p:nvPicPr>
              <p:cNvPr id="111" name="Picture 110"/>
              <p:cNvPicPr>
                <a:picLocks noChangeAspect="1"/>
              </p:cNvPicPr>
              <p:nvPr/>
            </p:nvPicPr>
            <p:blipFill>
              <a:blip r:embed="rId2" cstate="screen">
                <a:biLevel thresh="75000"/>
                <a:extLst>
                  <a:ext uri="{28A0092B-C50C-407E-A947-70E740481C1C}">
                    <a14:useLocalDpi xmlns:a14="http://schemas.microsoft.com/office/drawing/2010/main"/>
                  </a:ext>
                </a:extLst>
              </a:blip>
              <a:stretch>
                <a:fillRect/>
              </a:stretch>
            </p:blipFill>
            <p:spPr>
              <a:xfrm>
                <a:off x="984232" y="1100361"/>
                <a:ext cx="309041" cy="400870"/>
              </a:xfrm>
              <a:prstGeom prst="rect">
                <a:avLst/>
              </a:prstGeom>
            </p:spPr>
          </p:pic>
        </p:grpSp>
        <p:grpSp>
          <p:nvGrpSpPr>
            <p:cNvPr id="115" name="Group 114"/>
            <p:cNvGrpSpPr/>
            <p:nvPr/>
          </p:nvGrpSpPr>
          <p:grpSpPr>
            <a:xfrm>
              <a:off x="3886656" y="2339583"/>
              <a:ext cx="387368" cy="380350"/>
              <a:chOff x="776791" y="2347860"/>
              <a:chExt cx="674972" cy="674972"/>
            </a:xfrm>
          </p:grpSpPr>
          <p:sp>
            <p:nvSpPr>
              <p:cNvPr id="116" name="Oval 115"/>
              <p:cNvSpPr/>
              <p:nvPr/>
            </p:nvSpPr>
            <p:spPr>
              <a:xfrm>
                <a:off x="776791" y="2347860"/>
                <a:ext cx="674972" cy="674972"/>
              </a:xfrm>
              <a:prstGeom prst="ellipse">
                <a:avLst/>
              </a:prstGeom>
              <a:solidFill>
                <a:sysClr val="window" lastClr="FFFFFF"/>
              </a:solidFill>
              <a:ln w="12700" cap="flat" cmpd="sng" algn="ctr">
                <a:solidFill>
                  <a:sysClr val="window" lastClr="FFFFFF">
                    <a:hueOff val="0"/>
                    <a:satOff val="0"/>
                    <a:lumOff val="0"/>
                    <a:alphaOff val="0"/>
                  </a:sysClr>
                </a:solidFill>
                <a:prstDash val="solid"/>
                <a:miter lim="800000"/>
              </a:ln>
              <a:effectLst>
                <a:outerShdw blurRad="254000" dist="114300" dir="5400000" sx="85000" sy="85000" algn="t" rotWithShape="0">
                  <a:prstClr val="black">
                    <a:alpha val="40000"/>
                  </a:prstClr>
                </a:outerShdw>
              </a:effectLst>
            </p:spPr>
            <p:txBody>
              <a:bodyPr spcFirstLastPara="0" vert="horz" wrap="square" lIns="338360" tIns="379052" rIns="338361" bIns="379051" numCol="1" spcCol="1270" anchor="ctr" anchorCtr="0">
                <a:noAutofit/>
              </a:bodyPr>
              <a:lstStyle/>
              <a:p>
                <a:pPr algn="ctr" defTabSz="770427">
                  <a:lnSpc>
                    <a:spcPct val="90000"/>
                  </a:lnSpc>
                  <a:spcBef>
                    <a:spcPct val="0"/>
                  </a:spcBef>
                  <a:spcAft>
                    <a:spcPct val="35000"/>
                  </a:spcAft>
                  <a:defRPr/>
                </a:pPr>
                <a:endParaRPr lang="en-US" sz="900" b="1" kern="0" dirty="0">
                  <a:solidFill>
                    <a:srgbClr val="00728F">
                      <a:lumMod val="50000"/>
                    </a:srgbClr>
                  </a:solidFill>
                  <a:latin typeface="Calibri" panose="020F0502020204030204" pitchFamily="34" charset="0"/>
                  <a:cs typeface="Calibri" panose="020F0502020204030204" pitchFamily="34" charset="0"/>
                </a:endParaRPr>
              </a:p>
            </p:txBody>
          </p:sp>
          <p:pic>
            <p:nvPicPr>
              <p:cNvPr id="117" name="Picture 116"/>
              <p:cNvPicPr>
                <a:picLocks noChangeAspect="1"/>
              </p:cNvPicPr>
              <p:nvPr/>
            </p:nvPicPr>
            <p:blipFill>
              <a:blip r:embed="rId3" cstate="screen">
                <a:biLevel thresh="75000"/>
                <a:extLst>
                  <a:ext uri="{28A0092B-C50C-407E-A947-70E740481C1C}">
                    <a14:useLocalDpi xmlns:a14="http://schemas.microsoft.com/office/drawing/2010/main"/>
                  </a:ext>
                </a:extLst>
              </a:blip>
              <a:stretch>
                <a:fillRect/>
              </a:stretch>
            </p:blipFill>
            <p:spPr>
              <a:xfrm>
                <a:off x="938321" y="2515869"/>
                <a:ext cx="351597" cy="351597"/>
              </a:xfrm>
              <a:prstGeom prst="rect">
                <a:avLst/>
              </a:prstGeom>
            </p:spPr>
          </p:pic>
        </p:grpSp>
        <p:grpSp>
          <p:nvGrpSpPr>
            <p:cNvPr id="118" name="Group 117"/>
            <p:cNvGrpSpPr/>
            <p:nvPr/>
          </p:nvGrpSpPr>
          <p:grpSpPr>
            <a:xfrm>
              <a:off x="3910536" y="2982391"/>
              <a:ext cx="339609" cy="340411"/>
              <a:chOff x="776791" y="3753250"/>
              <a:chExt cx="674972" cy="674972"/>
            </a:xfrm>
          </p:grpSpPr>
          <p:sp>
            <p:nvSpPr>
              <p:cNvPr id="119" name="Oval 118"/>
              <p:cNvSpPr/>
              <p:nvPr/>
            </p:nvSpPr>
            <p:spPr>
              <a:xfrm>
                <a:off x="776791" y="3753250"/>
                <a:ext cx="674972" cy="674972"/>
              </a:xfrm>
              <a:prstGeom prst="ellipse">
                <a:avLst/>
              </a:prstGeom>
              <a:solidFill>
                <a:sysClr val="window" lastClr="FFFFFF"/>
              </a:solidFill>
              <a:ln w="12700" cap="flat" cmpd="sng" algn="ctr">
                <a:solidFill>
                  <a:sysClr val="window" lastClr="FFFFFF">
                    <a:hueOff val="0"/>
                    <a:satOff val="0"/>
                    <a:lumOff val="0"/>
                    <a:alphaOff val="0"/>
                  </a:sysClr>
                </a:solidFill>
                <a:prstDash val="solid"/>
                <a:miter lim="800000"/>
              </a:ln>
              <a:effectLst>
                <a:outerShdw blurRad="254000" dist="114300" dir="5400000" sx="85000" sy="85000" algn="t" rotWithShape="0">
                  <a:prstClr val="black">
                    <a:alpha val="40000"/>
                  </a:prstClr>
                </a:outerShdw>
              </a:effectLst>
            </p:spPr>
            <p:txBody>
              <a:bodyPr spcFirstLastPara="0" vert="horz" wrap="square" lIns="338360" tIns="379052" rIns="338361" bIns="379051" numCol="1" spcCol="1270" anchor="ctr" anchorCtr="0">
                <a:noAutofit/>
              </a:bodyPr>
              <a:lstStyle/>
              <a:p>
                <a:pPr algn="ctr" defTabSz="770427">
                  <a:lnSpc>
                    <a:spcPct val="90000"/>
                  </a:lnSpc>
                  <a:spcBef>
                    <a:spcPct val="0"/>
                  </a:spcBef>
                  <a:spcAft>
                    <a:spcPct val="35000"/>
                  </a:spcAft>
                  <a:defRPr/>
                </a:pPr>
                <a:endParaRPr lang="en-US" sz="900" b="1" kern="0" dirty="0">
                  <a:solidFill>
                    <a:srgbClr val="00728F">
                      <a:lumMod val="50000"/>
                    </a:srgbClr>
                  </a:solidFill>
                  <a:latin typeface="Calibri" panose="020F0502020204030204" pitchFamily="34" charset="0"/>
                  <a:cs typeface="Calibri" panose="020F0502020204030204" pitchFamily="34" charset="0"/>
                </a:endParaRPr>
              </a:p>
            </p:txBody>
          </p:sp>
          <p:pic>
            <p:nvPicPr>
              <p:cNvPr id="120" name="Picture 119"/>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28396" y="3916238"/>
                <a:ext cx="385459" cy="385459"/>
              </a:xfrm>
              <a:prstGeom prst="rect">
                <a:avLst/>
              </a:prstGeom>
            </p:spPr>
          </p:pic>
        </p:grpSp>
        <p:sp>
          <p:nvSpPr>
            <p:cNvPr id="124" name="Oval 123"/>
            <p:cNvSpPr/>
            <p:nvPr/>
          </p:nvSpPr>
          <p:spPr>
            <a:xfrm>
              <a:off x="3913184" y="4245381"/>
              <a:ext cx="334313" cy="347498"/>
            </a:xfrm>
            <a:prstGeom prst="ellipse">
              <a:avLst/>
            </a:prstGeom>
            <a:solidFill>
              <a:sysClr val="window" lastClr="FFFFFF"/>
            </a:solidFill>
            <a:ln w="12700" cap="flat" cmpd="sng" algn="ctr">
              <a:solidFill>
                <a:sysClr val="window" lastClr="FFFFFF">
                  <a:hueOff val="0"/>
                  <a:satOff val="0"/>
                  <a:lumOff val="0"/>
                  <a:alphaOff val="0"/>
                </a:sysClr>
              </a:solidFill>
              <a:prstDash val="solid"/>
              <a:miter lim="800000"/>
            </a:ln>
            <a:effectLst>
              <a:outerShdw blurRad="254000" dist="114300" dir="5400000" sx="85000" sy="85000" algn="t" rotWithShape="0">
                <a:prstClr val="black">
                  <a:alpha val="40000"/>
                </a:prstClr>
              </a:outerShdw>
            </a:effectLst>
          </p:spPr>
          <p:txBody>
            <a:bodyPr spcFirstLastPara="0" vert="horz" wrap="square" lIns="338360" tIns="379052" rIns="338361" bIns="379051" numCol="1" spcCol="1270" anchor="ctr" anchorCtr="0">
              <a:noAutofit/>
            </a:bodyPr>
            <a:lstStyle/>
            <a:p>
              <a:pPr algn="ctr" defTabSz="770427">
                <a:lnSpc>
                  <a:spcPct val="90000"/>
                </a:lnSpc>
                <a:spcBef>
                  <a:spcPct val="0"/>
                </a:spcBef>
                <a:spcAft>
                  <a:spcPct val="35000"/>
                </a:spcAft>
                <a:defRPr/>
              </a:pPr>
              <a:endParaRPr lang="en-US" sz="900" b="1" kern="0" dirty="0">
                <a:solidFill>
                  <a:srgbClr val="00728F">
                    <a:lumMod val="50000"/>
                  </a:srgbClr>
                </a:solidFill>
                <a:latin typeface="Calibri" panose="020F0502020204030204" pitchFamily="34" charset="0"/>
                <a:cs typeface="Calibri" panose="020F0502020204030204" pitchFamily="34" charset="0"/>
              </a:endParaRPr>
            </a:p>
          </p:txBody>
        </p:sp>
        <p:grpSp>
          <p:nvGrpSpPr>
            <p:cNvPr id="128" name="Group 4"/>
            <p:cNvGrpSpPr>
              <a:grpSpLocks noChangeAspect="1"/>
            </p:cNvGrpSpPr>
            <p:nvPr/>
          </p:nvGrpSpPr>
          <p:grpSpPr bwMode="auto">
            <a:xfrm>
              <a:off x="3936367" y="4319845"/>
              <a:ext cx="277092" cy="235803"/>
              <a:chOff x="1796" y="1330"/>
              <a:chExt cx="2460" cy="2014"/>
            </a:xfrm>
            <a:solidFill>
              <a:sysClr val="window" lastClr="FFFFFF"/>
            </a:solidFill>
          </p:grpSpPr>
          <p:sp>
            <p:nvSpPr>
              <p:cNvPr id="129" name="Freeform 5"/>
              <p:cNvSpPr>
                <a:spLocks/>
              </p:cNvSpPr>
              <p:nvPr/>
            </p:nvSpPr>
            <p:spPr bwMode="auto">
              <a:xfrm>
                <a:off x="2623" y="1708"/>
                <a:ext cx="800" cy="904"/>
              </a:xfrm>
              <a:custGeom>
                <a:avLst/>
                <a:gdLst>
                  <a:gd name="T0" fmla="*/ 374 w 398"/>
                  <a:gd name="T1" fmla="*/ 191 h 449"/>
                  <a:gd name="T2" fmla="*/ 367 w 398"/>
                  <a:gd name="T3" fmla="*/ 190 h 449"/>
                  <a:gd name="T4" fmla="*/ 371 w 398"/>
                  <a:gd name="T5" fmla="*/ 168 h 449"/>
                  <a:gd name="T6" fmla="*/ 350 w 398"/>
                  <a:gd name="T7" fmla="*/ 75 h 449"/>
                  <a:gd name="T8" fmla="*/ 199 w 398"/>
                  <a:gd name="T9" fmla="*/ 0 h 449"/>
                  <a:gd name="T10" fmla="*/ 48 w 398"/>
                  <a:gd name="T11" fmla="*/ 75 h 449"/>
                  <a:gd name="T12" fmla="*/ 27 w 398"/>
                  <a:gd name="T13" fmla="*/ 168 h 449"/>
                  <a:gd name="T14" fmla="*/ 31 w 398"/>
                  <a:gd name="T15" fmla="*/ 190 h 449"/>
                  <a:gd name="T16" fmla="*/ 23 w 398"/>
                  <a:gd name="T17" fmla="*/ 191 h 449"/>
                  <a:gd name="T18" fmla="*/ 0 w 398"/>
                  <a:gd name="T19" fmla="*/ 217 h 449"/>
                  <a:gd name="T20" fmla="*/ 15 w 398"/>
                  <a:gd name="T21" fmla="*/ 279 h 449"/>
                  <a:gd name="T22" fmla="*/ 49 w 398"/>
                  <a:gd name="T23" fmla="*/ 298 h 449"/>
                  <a:gd name="T24" fmla="*/ 53 w 398"/>
                  <a:gd name="T25" fmla="*/ 313 h 449"/>
                  <a:gd name="T26" fmla="*/ 193 w 398"/>
                  <a:gd name="T27" fmla="*/ 448 h 449"/>
                  <a:gd name="T28" fmla="*/ 199 w 398"/>
                  <a:gd name="T29" fmla="*/ 448 h 449"/>
                  <a:gd name="T30" fmla="*/ 205 w 398"/>
                  <a:gd name="T31" fmla="*/ 448 h 449"/>
                  <a:gd name="T32" fmla="*/ 345 w 398"/>
                  <a:gd name="T33" fmla="*/ 313 h 449"/>
                  <a:gd name="T34" fmla="*/ 349 w 398"/>
                  <a:gd name="T35" fmla="*/ 298 h 449"/>
                  <a:gd name="T36" fmla="*/ 383 w 398"/>
                  <a:gd name="T37" fmla="*/ 279 h 449"/>
                  <a:gd name="T38" fmla="*/ 398 w 398"/>
                  <a:gd name="T39" fmla="*/ 217 h 449"/>
                  <a:gd name="T40" fmla="*/ 374 w 398"/>
                  <a:gd name="T41" fmla="*/ 191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8" h="449">
                    <a:moveTo>
                      <a:pt x="374" y="191"/>
                    </a:moveTo>
                    <a:cubicBezTo>
                      <a:pt x="372" y="191"/>
                      <a:pt x="369" y="191"/>
                      <a:pt x="367" y="190"/>
                    </a:cubicBezTo>
                    <a:cubicBezTo>
                      <a:pt x="368" y="182"/>
                      <a:pt x="370" y="175"/>
                      <a:pt x="371" y="168"/>
                    </a:cubicBezTo>
                    <a:cubicBezTo>
                      <a:pt x="375" y="135"/>
                      <a:pt x="371" y="103"/>
                      <a:pt x="350" y="75"/>
                    </a:cubicBezTo>
                    <a:cubicBezTo>
                      <a:pt x="312" y="24"/>
                      <a:pt x="259" y="3"/>
                      <a:pt x="199" y="0"/>
                    </a:cubicBezTo>
                    <a:cubicBezTo>
                      <a:pt x="139" y="3"/>
                      <a:pt x="86" y="24"/>
                      <a:pt x="48" y="75"/>
                    </a:cubicBezTo>
                    <a:cubicBezTo>
                      <a:pt x="27" y="102"/>
                      <a:pt x="23" y="135"/>
                      <a:pt x="27" y="168"/>
                    </a:cubicBezTo>
                    <a:cubicBezTo>
                      <a:pt x="28" y="175"/>
                      <a:pt x="29" y="182"/>
                      <a:pt x="31" y="190"/>
                    </a:cubicBezTo>
                    <a:cubicBezTo>
                      <a:pt x="28" y="191"/>
                      <a:pt x="26" y="191"/>
                      <a:pt x="23" y="191"/>
                    </a:cubicBezTo>
                    <a:cubicBezTo>
                      <a:pt x="7" y="194"/>
                      <a:pt x="0" y="201"/>
                      <a:pt x="0" y="217"/>
                    </a:cubicBezTo>
                    <a:cubicBezTo>
                      <a:pt x="0" y="239"/>
                      <a:pt x="4" y="260"/>
                      <a:pt x="15" y="279"/>
                    </a:cubicBezTo>
                    <a:cubicBezTo>
                      <a:pt x="22" y="293"/>
                      <a:pt x="34" y="297"/>
                      <a:pt x="49" y="298"/>
                    </a:cubicBezTo>
                    <a:cubicBezTo>
                      <a:pt x="50" y="303"/>
                      <a:pt x="51" y="308"/>
                      <a:pt x="53" y="313"/>
                    </a:cubicBezTo>
                    <a:cubicBezTo>
                      <a:pt x="70" y="371"/>
                      <a:pt x="126" y="446"/>
                      <a:pt x="193" y="448"/>
                    </a:cubicBezTo>
                    <a:cubicBezTo>
                      <a:pt x="195" y="449"/>
                      <a:pt x="197" y="449"/>
                      <a:pt x="199" y="448"/>
                    </a:cubicBezTo>
                    <a:cubicBezTo>
                      <a:pt x="201" y="449"/>
                      <a:pt x="203" y="449"/>
                      <a:pt x="205" y="448"/>
                    </a:cubicBezTo>
                    <a:cubicBezTo>
                      <a:pt x="272" y="446"/>
                      <a:pt x="327" y="371"/>
                      <a:pt x="345" y="313"/>
                    </a:cubicBezTo>
                    <a:cubicBezTo>
                      <a:pt x="347" y="308"/>
                      <a:pt x="347" y="303"/>
                      <a:pt x="349" y="298"/>
                    </a:cubicBezTo>
                    <a:cubicBezTo>
                      <a:pt x="364" y="297"/>
                      <a:pt x="376" y="293"/>
                      <a:pt x="383" y="279"/>
                    </a:cubicBezTo>
                    <a:cubicBezTo>
                      <a:pt x="393" y="260"/>
                      <a:pt x="398" y="239"/>
                      <a:pt x="398" y="217"/>
                    </a:cubicBezTo>
                    <a:cubicBezTo>
                      <a:pt x="398" y="201"/>
                      <a:pt x="390" y="194"/>
                      <a:pt x="374" y="191"/>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2"/>
                  </a:solidFill>
                  <a:effectLst/>
                  <a:uLnTx/>
                  <a:uFillTx/>
                  <a:latin typeface="Calibri" panose="020F0502020204030204" pitchFamily="34" charset="0"/>
                </a:endParaRPr>
              </a:p>
            </p:txBody>
          </p:sp>
          <p:sp>
            <p:nvSpPr>
              <p:cNvPr id="130" name="Freeform 6"/>
              <p:cNvSpPr>
                <a:spLocks/>
              </p:cNvSpPr>
              <p:nvPr/>
            </p:nvSpPr>
            <p:spPr bwMode="auto">
              <a:xfrm>
                <a:off x="2309" y="2664"/>
                <a:ext cx="1428" cy="680"/>
              </a:xfrm>
              <a:custGeom>
                <a:avLst/>
                <a:gdLst>
                  <a:gd name="T0" fmla="*/ 700 w 710"/>
                  <a:gd name="T1" fmla="*/ 141 h 338"/>
                  <a:gd name="T2" fmla="*/ 645 w 710"/>
                  <a:gd name="T3" fmla="*/ 82 h 338"/>
                  <a:gd name="T4" fmla="*/ 567 w 710"/>
                  <a:gd name="T5" fmla="*/ 36 h 338"/>
                  <a:gd name="T6" fmla="*/ 561 w 710"/>
                  <a:gd name="T7" fmla="*/ 32 h 338"/>
                  <a:gd name="T8" fmla="*/ 481 w 710"/>
                  <a:gd name="T9" fmla="*/ 1 h 338"/>
                  <a:gd name="T10" fmla="*/ 479 w 710"/>
                  <a:gd name="T11" fmla="*/ 0 h 338"/>
                  <a:gd name="T12" fmla="*/ 408 w 710"/>
                  <a:gd name="T13" fmla="*/ 201 h 338"/>
                  <a:gd name="T14" fmla="*/ 388 w 710"/>
                  <a:gd name="T15" fmla="*/ 95 h 338"/>
                  <a:gd name="T16" fmla="*/ 387 w 710"/>
                  <a:gd name="T17" fmla="*/ 91 h 338"/>
                  <a:gd name="T18" fmla="*/ 387 w 710"/>
                  <a:gd name="T19" fmla="*/ 91 h 338"/>
                  <a:gd name="T20" fmla="*/ 388 w 710"/>
                  <a:gd name="T21" fmla="*/ 89 h 338"/>
                  <a:gd name="T22" fmla="*/ 388 w 710"/>
                  <a:gd name="T23" fmla="*/ 89 h 338"/>
                  <a:gd name="T24" fmla="*/ 390 w 710"/>
                  <a:gd name="T25" fmla="*/ 85 h 338"/>
                  <a:gd name="T26" fmla="*/ 390 w 710"/>
                  <a:gd name="T27" fmla="*/ 84 h 338"/>
                  <a:gd name="T28" fmla="*/ 405 w 710"/>
                  <a:gd name="T29" fmla="*/ 61 h 338"/>
                  <a:gd name="T30" fmla="*/ 406 w 710"/>
                  <a:gd name="T31" fmla="*/ 55 h 338"/>
                  <a:gd name="T32" fmla="*/ 401 w 710"/>
                  <a:gd name="T33" fmla="*/ 40 h 338"/>
                  <a:gd name="T34" fmla="*/ 399 w 710"/>
                  <a:gd name="T35" fmla="*/ 35 h 338"/>
                  <a:gd name="T36" fmla="*/ 393 w 710"/>
                  <a:gd name="T37" fmla="*/ 17 h 338"/>
                  <a:gd name="T38" fmla="*/ 389 w 710"/>
                  <a:gd name="T39" fmla="*/ 15 h 338"/>
                  <a:gd name="T40" fmla="*/ 320 w 710"/>
                  <a:gd name="T41" fmla="*/ 15 h 338"/>
                  <a:gd name="T42" fmla="*/ 317 w 710"/>
                  <a:gd name="T43" fmla="*/ 17 h 338"/>
                  <a:gd name="T44" fmla="*/ 311 w 710"/>
                  <a:gd name="T45" fmla="*/ 35 h 338"/>
                  <a:gd name="T46" fmla="*/ 309 w 710"/>
                  <a:gd name="T47" fmla="*/ 40 h 338"/>
                  <a:gd name="T48" fmla="*/ 304 w 710"/>
                  <a:gd name="T49" fmla="*/ 55 h 338"/>
                  <a:gd name="T50" fmla="*/ 304 w 710"/>
                  <a:gd name="T51" fmla="*/ 61 h 338"/>
                  <a:gd name="T52" fmla="*/ 319 w 710"/>
                  <a:gd name="T53" fmla="*/ 84 h 338"/>
                  <a:gd name="T54" fmla="*/ 320 w 710"/>
                  <a:gd name="T55" fmla="*/ 85 h 338"/>
                  <a:gd name="T56" fmla="*/ 322 w 710"/>
                  <a:gd name="T57" fmla="*/ 89 h 338"/>
                  <a:gd name="T58" fmla="*/ 322 w 710"/>
                  <a:gd name="T59" fmla="*/ 89 h 338"/>
                  <a:gd name="T60" fmla="*/ 322 w 710"/>
                  <a:gd name="T61" fmla="*/ 91 h 338"/>
                  <a:gd name="T62" fmla="*/ 322 w 710"/>
                  <a:gd name="T63" fmla="*/ 91 h 338"/>
                  <a:gd name="T64" fmla="*/ 322 w 710"/>
                  <a:gd name="T65" fmla="*/ 95 h 338"/>
                  <a:gd name="T66" fmla="*/ 302 w 710"/>
                  <a:gd name="T67" fmla="*/ 201 h 338"/>
                  <a:gd name="T68" fmla="*/ 231 w 710"/>
                  <a:gd name="T69" fmla="*/ 0 h 338"/>
                  <a:gd name="T70" fmla="*/ 229 w 710"/>
                  <a:gd name="T71" fmla="*/ 1 h 338"/>
                  <a:gd name="T72" fmla="*/ 148 w 710"/>
                  <a:gd name="T73" fmla="*/ 32 h 338"/>
                  <a:gd name="T74" fmla="*/ 142 w 710"/>
                  <a:gd name="T75" fmla="*/ 36 h 338"/>
                  <a:gd name="T76" fmla="*/ 65 w 710"/>
                  <a:gd name="T77" fmla="*/ 82 h 338"/>
                  <a:gd name="T78" fmla="*/ 9 w 710"/>
                  <a:gd name="T79" fmla="*/ 141 h 338"/>
                  <a:gd name="T80" fmla="*/ 1 w 710"/>
                  <a:gd name="T81" fmla="*/ 211 h 338"/>
                  <a:gd name="T82" fmla="*/ 2 w 710"/>
                  <a:gd name="T83" fmla="*/ 219 h 338"/>
                  <a:gd name="T84" fmla="*/ 2 w 710"/>
                  <a:gd name="T85" fmla="*/ 233 h 338"/>
                  <a:gd name="T86" fmla="*/ 22 w 710"/>
                  <a:gd name="T87" fmla="*/ 259 h 338"/>
                  <a:gd name="T88" fmla="*/ 26 w 710"/>
                  <a:gd name="T89" fmla="*/ 261 h 338"/>
                  <a:gd name="T90" fmla="*/ 66 w 710"/>
                  <a:gd name="T91" fmla="*/ 283 h 338"/>
                  <a:gd name="T92" fmla="*/ 228 w 710"/>
                  <a:gd name="T93" fmla="*/ 327 h 338"/>
                  <a:gd name="T94" fmla="*/ 291 w 710"/>
                  <a:gd name="T95" fmla="*/ 335 h 338"/>
                  <a:gd name="T96" fmla="*/ 352 w 710"/>
                  <a:gd name="T97" fmla="*/ 338 h 338"/>
                  <a:gd name="T98" fmla="*/ 355 w 710"/>
                  <a:gd name="T99" fmla="*/ 338 h 338"/>
                  <a:gd name="T100" fmla="*/ 358 w 710"/>
                  <a:gd name="T101" fmla="*/ 338 h 338"/>
                  <a:gd name="T102" fmla="*/ 418 w 710"/>
                  <a:gd name="T103" fmla="*/ 335 h 338"/>
                  <a:gd name="T104" fmla="*/ 482 w 710"/>
                  <a:gd name="T105" fmla="*/ 327 h 338"/>
                  <a:gd name="T106" fmla="*/ 644 w 710"/>
                  <a:gd name="T107" fmla="*/ 283 h 338"/>
                  <a:gd name="T108" fmla="*/ 683 w 710"/>
                  <a:gd name="T109" fmla="*/ 261 h 338"/>
                  <a:gd name="T110" fmla="*/ 687 w 710"/>
                  <a:gd name="T111" fmla="*/ 259 h 338"/>
                  <a:gd name="T112" fmla="*/ 708 w 710"/>
                  <a:gd name="T113" fmla="*/ 233 h 338"/>
                  <a:gd name="T114" fmla="*/ 708 w 710"/>
                  <a:gd name="T115" fmla="*/ 219 h 338"/>
                  <a:gd name="T116" fmla="*/ 708 w 710"/>
                  <a:gd name="T117" fmla="*/ 211 h 338"/>
                  <a:gd name="T118" fmla="*/ 700 w 710"/>
                  <a:gd name="T119" fmla="*/ 14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0" h="338">
                    <a:moveTo>
                      <a:pt x="700" y="141"/>
                    </a:moveTo>
                    <a:cubicBezTo>
                      <a:pt x="689" y="117"/>
                      <a:pt x="667" y="99"/>
                      <a:pt x="645" y="82"/>
                    </a:cubicBezTo>
                    <a:cubicBezTo>
                      <a:pt x="620" y="63"/>
                      <a:pt x="592" y="48"/>
                      <a:pt x="567" y="36"/>
                    </a:cubicBezTo>
                    <a:cubicBezTo>
                      <a:pt x="561" y="32"/>
                      <a:pt x="561" y="32"/>
                      <a:pt x="561" y="32"/>
                    </a:cubicBezTo>
                    <a:cubicBezTo>
                      <a:pt x="535" y="19"/>
                      <a:pt x="509" y="5"/>
                      <a:pt x="481" y="1"/>
                    </a:cubicBezTo>
                    <a:cubicBezTo>
                      <a:pt x="480" y="1"/>
                      <a:pt x="479" y="1"/>
                      <a:pt x="479" y="0"/>
                    </a:cubicBezTo>
                    <a:cubicBezTo>
                      <a:pt x="476" y="4"/>
                      <a:pt x="409" y="201"/>
                      <a:pt x="408" y="201"/>
                    </a:cubicBezTo>
                    <a:cubicBezTo>
                      <a:pt x="405" y="196"/>
                      <a:pt x="389" y="104"/>
                      <a:pt x="388" y="95"/>
                    </a:cubicBezTo>
                    <a:cubicBezTo>
                      <a:pt x="387" y="91"/>
                      <a:pt x="387" y="91"/>
                      <a:pt x="387" y="91"/>
                    </a:cubicBezTo>
                    <a:cubicBezTo>
                      <a:pt x="387" y="91"/>
                      <a:pt x="387" y="91"/>
                      <a:pt x="387" y="91"/>
                    </a:cubicBezTo>
                    <a:cubicBezTo>
                      <a:pt x="387" y="91"/>
                      <a:pt x="388" y="90"/>
                      <a:pt x="388" y="89"/>
                    </a:cubicBezTo>
                    <a:cubicBezTo>
                      <a:pt x="388" y="89"/>
                      <a:pt x="388" y="89"/>
                      <a:pt x="388" y="89"/>
                    </a:cubicBezTo>
                    <a:cubicBezTo>
                      <a:pt x="388" y="87"/>
                      <a:pt x="389" y="86"/>
                      <a:pt x="390" y="85"/>
                    </a:cubicBezTo>
                    <a:cubicBezTo>
                      <a:pt x="390" y="84"/>
                      <a:pt x="390" y="84"/>
                      <a:pt x="390" y="84"/>
                    </a:cubicBezTo>
                    <a:cubicBezTo>
                      <a:pt x="395" y="77"/>
                      <a:pt x="400" y="69"/>
                      <a:pt x="405" y="61"/>
                    </a:cubicBezTo>
                    <a:cubicBezTo>
                      <a:pt x="406" y="59"/>
                      <a:pt x="407" y="57"/>
                      <a:pt x="406" y="55"/>
                    </a:cubicBezTo>
                    <a:cubicBezTo>
                      <a:pt x="404" y="50"/>
                      <a:pt x="403" y="45"/>
                      <a:pt x="401" y="40"/>
                    </a:cubicBezTo>
                    <a:cubicBezTo>
                      <a:pt x="399" y="35"/>
                      <a:pt x="399" y="35"/>
                      <a:pt x="399" y="35"/>
                    </a:cubicBezTo>
                    <a:cubicBezTo>
                      <a:pt x="397" y="29"/>
                      <a:pt x="395" y="23"/>
                      <a:pt x="393" y="17"/>
                    </a:cubicBezTo>
                    <a:cubicBezTo>
                      <a:pt x="392" y="16"/>
                      <a:pt x="391" y="16"/>
                      <a:pt x="389" y="15"/>
                    </a:cubicBezTo>
                    <a:cubicBezTo>
                      <a:pt x="383" y="12"/>
                      <a:pt x="325" y="12"/>
                      <a:pt x="320" y="15"/>
                    </a:cubicBezTo>
                    <a:cubicBezTo>
                      <a:pt x="318" y="16"/>
                      <a:pt x="317" y="16"/>
                      <a:pt x="317" y="17"/>
                    </a:cubicBezTo>
                    <a:cubicBezTo>
                      <a:pt x="315" y="23"/>
                      <a:pt x="313" y="29"/>
                      <a:pt x="311" y="35"/>
                    </a:cubicBezTo>
                    <a:cubicBezTo>
                      <a:pt x="309" y="40"/>
                      <a:pt x="309" y="40"/>
                      <a:pt x="309" y="40"/>
                    </a:cubicBezTo>
                    <a:cubicBezTo>
                      <a:pt x="307" y="45"/>
                      <a:pt x="305" y="50"/>
                      <a:pt x="304" y="55"/>
                    </a:cubicBezTo>
                    <a:cubicBezTo>
                      <a:pt x="303" y="57"/>
                      <a:pt x="303" y="59"/>
                      <a:pt x="304" y="61"/>
                    </a:cubicBezTo>
                    <a:cubicBezTo>
                      <a:pt x="309" y="69"/>
                      <a:pt x="314" y="77"/>
                      <a:pt x="319" y="84"/>
                    </a:cubicBezTo>
                    <a:cubicBezTo>
                      <a:pt x="320" y="85"/>
                      <a:pt x="320" y="85"/>
                      <a:pt x="320" y="85"/>
                    </a:cubicBezTo>
                    <a:cubicBezTo>
                      <a:pt x="321" y="86"/>
                      <a:pt x="321" y="87"/>
                      <a:pt x="322" y="89"/>
                    </a:cubicBezTo>
                    <a:cubicBezTo>
                      <a:pt x="322" y="89"/>
                      <a:pt x="322" y="89"/>
                      <a:pt x="322" y="89"/>
                    </a:cubicBezTo>
                    <a:cubicBezTo>
                      <a:pt x="322" y="90"/>
                      <a:pt x="322" y="91"/>
                      <a:pt x="322" y="91"/>
                    </a:cubicBezTo>
                    <a:cubicBezTo>
                      <a:pt x="322" y="91"/>
                      <a:pt x="322" y="91"/>
                      <a:pt x="322" y="91"/>
                    </a:cubicBezTo>
                    <a:cubicBezTo>
                      <a:pt x="322" y="95"/>
                      <a:pt x="322" y="95"/>
                      <a:pt x="322" y="95"/>
                    </a:cubicBezTo>
                    <a:cubicBezTo>
                      <a:pt x="321" y="104"/>
                      <a:pt x="304" y="196"/>
                      <a:pt x="302" y="201"/>
                    </a:cubicBezTo>
                    <a:cubicBezTo>
                      <a:pt x="300" y="201"/>
                      <a:pt x="234" y="4"/>
                      <a:pt x="231" y="0"/>
                    </a:cubicBezTo>
                    <a:cubicBezTo>
                      <a:pt x="230" y="1"/>
                      <a:pt x="229" y="1"/>
                      <a:pt x="229" y="1"/>
                    </a:cubicBezTo>
                    <a:cubicBezTo>
                      <a:pt x="200" y="5"/>
                      <a:pt x="174" y="19"/>
                      <a:pt x="148" y="32"/>
                    </a:cubicBezTo>
                    <a:cubicBezTo>
                      <a:pt x="142" y="36"/>
                      <a:pt x="142" y="36"/>
                      <a:pt x="142" y="36"/>
                    </a:cubicBezTo>
                    <a:cubicBezTo>
                      <a:pt x="118" y="48"/>
                      <a:pt x="90" y="63"/>
                      <a:pt x="65" y="82"/>
                    </a:cubicBezTo>
                    <a:cubicBezTo>
                      <a:pt x="43" y="99"/>
                      <a:pt x="20" y="117"/>
                      <a:pt x="9" y="141"/>
                    </a:cubicBezTo>
                    <a:cubicBezTo>
                      <a:pt x="0" y="162"/>
                      <a:pt x="1" y="187"/>
                      <a:pt x="1" y="211"/>
                    </a:cubicBezTo>
                    <a:cubicBezTo>
                      <a:pt x="2" y="219"/>
                      <a:pt x="2" y="219"/>
                      <a:pt x="2" y="219"/>
                    </a:cubicBezTo>
                    <a:cubicBezTo>
                      <a:pt x="2" y="223"/>
                      <a:pt x="2" y="228"/>
                      <a:pt x="2" y="233"/>
                    </a:cubicBezTo>
                    <a:cubicBezTo>
                      <a:pt x="2" y="246"/>
                      <a:pt x="12" y="252"/>
                      <a:pt x="22" y="259"/>
                    </a:cubicBezTo>
                    <a:cubicBezTo>
                      <a:pt x="23" y="259"/>
                      <a:pt x="25" y="260"/>
                      <a:pt x="26" y="261"/>
                    </a:cubicBezTo>
                    <a:cubicBezTo>
                      <a:pt x="39" y="269"/>
                      <a:pt x="52" y="277"/>
                      <a:pt x="66" y="283"/>
                    </a:cubicBezTo>
                    <a:cubicBezTo>
                      <a:pt x="111" y="303"/>
                      <a:pt x="162" y="317"/>
                      <a:pt x="228" y="327"/>
                    </a:cubicBezTo>
                    <a:cubicBezTo>
                      <a:pt x="250" y="331"/>
                      <a:pt x="271" y="333"/>
                      <a:pt x="291" y="335"/>
                    </a:cubicBezTo>
                    <a:cubicBezTo>
                      <a:pt x="312" y="337"/>
                      <a:pt x="332" y="338"/>
                      <a:pt x="352" y="338"/>
                    </a:cubicBezTo>
                    <a:cubicBezTo>
                      <a:pt x="355" y="338"/>
                      <a:pt x="355" y="338"/>
                      <a:pt x="355" y="338"/>
                    </a:cubicBezTo>
                    <a:cubicBezTo>
                      <a:pt x="358" y="338"/>
                      <a:pt x="358" y="338"/>
                      <a:pt x="358" y="338"/>
                    </a:cubicBezTo>
                    <a:cubicBezTo>
                      <a:pt x="378" y="338"/>
                      <a:pt x="397" y="337"/>
                      <a:pt x="418" y="335"/>
                    </a:cubicBezTo>
                    <a:cubicBezTo>
                      <a:pt x="439" y="333"/>
                      <a:pt x="459" y="331"/>
                      <a:pt x="482" y="327"/>
                    </a:cubicBezTo>
                    <a:cubicBezTo>
                      <a:pt x="547" y="317"/>
                      <a:pt x="599" y="303"/>
                      <a:pt x="644" y="283"/>
                    </a:cubicBezTo>
                    <a:cubicBezTo>
                      <a:pt x="657" y="277"/>
                      <a:pt x="671" y="269"/>
                      <a:pt x="683" y="261"/>
                    </a:cubicBezTo>
                    <a:cubicBezTo>
                      <a:pt x="685" y="260"/>
                      <a:pt x="686" y="259"/>
                      <a:pt x="687" y="259"/>
                    </a:cubicBezTo>
                    <a:cubicBezTo>
                      <a:pt x="697" y="252"/>
                      <a:pt x="708" y="246"/>
                      <a:pt x="708" y="233"/>
                    </a:cubicBezTo>
                    <a:cubicBezTo>
                      <a:pt x="708" y="228"/>
                      <a:pt x="708" y="223"/>
                      <a:pt x="708" y="219"/>
                    </a:cubicBezTo>
                    <a:cubicBezTo>
                      <a:pt x="708" y="211"/>
                      <a:pt x="708" y="211"/>
                      <a:pt x="708" y="211"/>
                    </a:cubicBezTo>
                    <a:cubicBezTo>
                      <a:pt x="709" y="187"/>
                      <a:pt x="710" y="162"/>
                      <a:pt x="700" y="141"/>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2"/>
                  </a:solidFill>
                  <a:effectLst/>
                  <a:uLnTx/>
                  <a:uFillTx/>
                  <a:latin typeface="Calibri" panose="020F0502020204030204" pitchFamily="34" charset="0"/>
                </a:endParaRPr>
              </a:p>
            </p:txBody>
          </p:sp>
          <p:sp>
            <p:nvSpPr>
              <p:cNvPr id="131" name="Freeform 7"/>
              <p:cNvSpPr>
                <a:spLocks/>
              </p:cNvSpPr>
              <p:nvPr/>
            </p:nvSpPr>
            <p:spPr bwMode="auto">
              <a:xfrm>
                <a:off x="2510" y="2231"/>
                <a:ext cx="34" cy="89"/>
              </a:xfrm>
              <a:custGeom>
                <a:avLst/>
                <a:gdLst>
                  <a:gd name="T0" fmla="*/ 16 w 17"/>
                  <a:gd name="T1" fmla="*/ 37 h 44"/>
                  <a:gd name="T2" fmla="*/ 16 w 17"/>
                  <a:gd name="T3" fmla="*/ 43 h 44"/>
                  <a:gd name="T4" fmla="*/ 15 w 17"/>
                  <a:gd name="T5" fmla="*/ 44 h 44"/>
                  <a:gd name="T6" fmla="*/ 0 w 17"/>
                  <a:gd name="T7" fmla="*/ 0 h 44"/>
                  <a:gd name="T8" fmla="*/ 1 w 17"/>
                  <a:gd name="T9" fmla="*/ 1 h 44"/>
                  <a:gd name="T10" fmla="*/ 4 w 17"/>
                  <a:gd name="T11" fmla="*/ 3 h 44"/>
                  <a:gd name="T12" fmla="*/ 10 w 17"/>
                  <a:gd name="T13" fmla="*/ 19 h 44"/>
                  <a:gd name="T14" fmla="*/ 12 w 17"/>
                  <a:gd name="T15" fmla="*/ 24 h 44"/>
                  <a:gd name="T16" fmla="*/ 16 w 17"/>
                  <a:gd name="T17" fmla="*/ 3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44">
                    <a:moveTo>
                      <a:pt x="16" y="37"/>
                    </a:moveTo>
                    <a:cubicBezTo>
                      <a:pt x="17" y="39"/>
                      <a:pt x="17" y="42"/>
                      <a:pt x="16" y="43"/>
                    </a:cubicBezTo>
                    <a:cubicBezTo>
                      <a:pt x="15" y="43"/>
                      <a:pt x="15" y="43"/>
                      <a:pt x="15" y="44"/>
                    </a:cubicBezTo>
                    <a:cubicBezTo>
                      <a:pt x="8" y="30"/>
                      <a:pt x="3" y="16"/>
                      <a:pt x="0" y="0"/>
                    </a:cubicBezTo>
                    <a:cubicBezTo>
                      <a:pt x="0" y="0"/>
                      <a:pt x="1" y="1"/>
                      <a:pt x="1" y="1"/>
                    </a:cubicBezTo>
                    <a:cubicBezTo>
                      <a:pt x="3" y="2"/>
                      <a:pt x="4" y="2"/>
                      <a:pt x="4" y="3"/>
                    </a:cubicBezTo>
                    <a:cubicBezTo>
                      <a:pt x="6" y="9"/>
                      <a:pt x="8" y="14"/>
                      <a:pt x="10" y="19"/>
                    </a:cubicBezTo>
                    <a:cubicBezTo>
                      <a:pt x="12" y="24"/>
                      <a:pt x="12" y="24"/>
                      <a:pt x="12" y="24"/>
                    </a:cubicBezTo>
                    <a:cubicBezTo>
                      <a:pt x="13" y="28"/>
                      <a:pt x="15" y="33"/>
                      <a:pt x="16" y="3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2"/>
                  </a:solidFill>
                  <a:effectLst/>
                  <a:uLnTx/>
                  <a:uFillTx/>
                  <a:latin typeface="Calibri" panose="020F0502020204030204" pitchFamily="34" charset="0"/>
                </a:endParaRPr>
              </a:p>
            </p:txBody>
          </p:sp>
          <p:sp>
            <p:nvSpPr>
              <p:cNvPr id="132" name="Freeform 8"/>
              <p:cNvSpPr>
                <a:spLocks/>
              </p:cNvSpPr>
              <p:nvPr/>
            </p:nvSpPr>
            <p:spPr bwMode="auto">
              <a:xfrm>
                <a:off x="3508" y="2236"/>
                <a:ext cx="26" cy="76"/>
              </a:xfrm>
              <a:custGeom>
                <a:avLst/>
                <a:gdLst>
                  <a:gd name="T0" fmla="*/ 13 w 13"/>
                  <a:gd name="T1" fmla="*/ 0 h 38"/>
                  <a:gd name="T2" fmla="*/ 0 w 13"/>
                  <a:gd name="T3" fmla="*/ 38 h 38"/>
                  <a:gd name="T4" fmla="*/ 0 w 13"/>
                  <a:gd name="T5" fmla="*/ 35 h 38"/>
                  <a:gd name="T6" fmla="*/ 5 w 13"/>
                  <a:gd name="T7" fmla="*/ 22 h 38"/>
                  <a:gd name="T8" fmla="*/ 7 w 13"/>
                  <a:gd name="T9" fmla="*/ 17 h 38"/>
                  <a:gd name="T10" fmla="*/ 12 w 13"/>
                  <a:gd name="T11" fmla="*/ 1 h 38"/>
                  <a:gd name="T12" fmla="*/ 13 w 13"/>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13" h="38">
                    <a:moveTo>
                      <a:pt x="13" y="0"/>
                    </a:moveTo>
                    <a:cubicBezTo>
                      <a:pt x="10" y="13"/>
                      <a:pt x="6" y="26"/>
                      <a:pt x="0" y="38"/>
                    </a:cubicBezTo>
                    <a:cubicBezTo>
                      <a:pt x="0" y="37"/>
                      <a:pt x="0" y="36"/>
                      <a:pt x="0" y="35"/>
                    </a:cubicBezTo>
                    <a:cubicBezTo>
                      <a:pt x="2" y="31"/>
                      <a:pt x="4" y="26"/>
                      <a:pt x="5" y="22"/>
                    </a:cubicBezTo>
                    <a:cubicBezTo>
                      <a:pt x="7" y="17"/>
                      <a:pt x="7" y="17"/>
                      <a:pt x="7" y="17"/>
                    </a:cubicBezTo>
                    <a:cubicBezTo>
                      <a:pt x="9" y="12"/>
                      <a:pt x="11" y="7"/>
                      <a:pt x="12" y="1"/>
                    </a:cubicBezTo>
                    <a:cubicBezTo>
                      <a:pt x="13" y="1"/>
                      <a:pt x="13" y="0"/>
                      <a:pt x="1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2"/>
                  </a:solidFill>
                  <a:effectLst/>
                  <a:uLnTx/>
                  <a:uFillTx/>
                  <a:latin typeface="Calibri" panose="020F0502020204030204" pitchFamily="34" charset="0"/>
                </a:endParaRPr>
              </a:p>
            </p:txBody>
          </p:sp>
          <p:sp>
            <p:nvSpPr>
              <p:cNvPr id="133" name="Freeform 9"/>
              <p:cNvSpPr>
                <a:spLocks/>
              </p:cNvSpPr>
              <p:nvPr/>
            </p:nvSpPr>
            <p:spPr bwMode="auto">
              <a:xfrm>
                <a:off x="2081" y="1330"/>
                <a:ext cx="692" cy="827"/>
              </a:xfrm>
              <a:custGeom>
                <a:avLst/>
                <a:gdLst>
                  <a:gd name="T0" fmla="*/ 340 w 344"/>
                  <a:gd name="T1" fmla="*/ 155 h 411"/>
                  <a:gd name="T2" fmla="*/ 338 w 344"/>
                  <a:gd name="T3" fmla="*/ 163 h 411"/>
                  <a:gd name="T4" fmla="*/ 268 w 344"/>
                  <a:gd name="T5" fmla="*/ 227 h 411"/>
                  <a:gd name="T6" fmla="*/ 234 w 344"/>
                  <a:gd name="T7" fmla="*/ 342 h 411"/>
                  <a:gd name="T8" fmla="*/ 208 w 344"/>
                  <a:gd name="T9" fmla="*/ 405 h 411"/>
                  <a:gd name="T10" fmla="*/ 208 w 344"/>
                  <a:gd name="T11" fmla="*/ 408 h 411"/>
                  <a:gd name="T12" fmla="*/ 188 w 344"/>
                  <a:gd name="T13" fmla="*/ 411 h 411"/>
                  <a:gd name="T14" fmla="*/ 182 w 344"/>
                  <a:gd name="T15" fmla="*/ 411 h 411"/>
                  <a:gd name="T16" fmla="*/ 177 w 344"/>
                  <a:gd name="T17" fmla="*/ 411 h 411"/>
                  <a:gd name="T18" fmla="*/ 49 w 344"/>
                  <a:gd name="T19" fmla="*/ 287 h 411"/>
                  <a:gd name="T20" fmla="*/ 45 w 344"/>
                  <a:gd name="T21" fmla="*/ 273 h 411"/>
                  <a:gd name="T22" fmla="*/ 14 w 344"/>
                  <a:gd name="T23" fmla="*/ 256 h 411"/>
                  <a:gd name="T24" fmla="*/ 0 w 344"/>
                  <a:gd name="T25" fmla="*/ 199 h 411"/>
                  <a:gd name="T26" fmla="*/ 22 w 344"/>
                  <a:gd name="T27" fmla="*/ 176 h 411"/>
                  <a:gd name="T28" fmla="*/ 28 w 344"/>
                  <a:gd name="T29" fmla="*/ 175 h 411"/>
                  <a:gd name="T30" fmla="*/ 25 w 344"/>
                  <a:gd name="T31" fmla="*/ 155 h 411"/>
                  <a:gd name="T32" fmla="*/ 44 w 344"/>
                  <a:gd name="T33" fmla="*/ 69 h 411"/>
                  <a:gd name="T34" fmla="*/ 182 w 344"/>
                  <a:gd name="T35" fmla="*/ 0 h 411"/>
                  <a:gd name="T36" fmla="*/ 321 w 344"/>
                  <a:gd name="T37" fmla="*/ 69 h 411"/>
                  <a:gd name="T38" fmla="*/ 340 w 344"/>
                  <a:gd name="T39" fmla="*/ 155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4" h="411">
                    <a:moveTo>
                      <a:pt x="340" y="155"/>
                    </a:moveTo>
                    <a:cubicBezTo>
                      <a:pt x="339" y="158"/>
                      <a:pt x="339" y="160"/>
                      <a:pt x="338" y="163"/>
                    </a:cubicBezTo>
                    <a:cubicBezTo>
                      <a:pt x="311" y="179"/>
                      <a:pt x="288" y="200"/>
                      <a:pt x="268" y="227"/>
                    </a:cubicBezTo>
                    <a:cubicBezTo>
                      <a:pt x="244" y="259"/>
                      <a:pt x="232" y="298"/>
                      <a:pt x="234" y="342"/>
                    </a:cubicBezTo>
                    <a:cubicBezTo>
                      <a:pt x="218" y="357"/>
                      <a:pt x="208" y="379"/>
                      <a:pt x="208" y="405"/>
                    </a:cubicBezTo>
                    <a:cubicBezTo>
                      <a:pt x="208" y="406"/>
                      <a:pt x="208" y="407"/>
                      <a:pt x="208" y="408"/>
                    </a:cubicBezTo>
                    <a:cubicBezTo>
                      <a:pt x="202" y="410"/>
                      <a:pt x="195" y="411"/>
                      <a:pt x="188" y="411"/>
                    </a:cubicBezTo>
                    <a:cubicBezTo>
                      <a:pt x="186" y="411"/>
                      <a:pt x="184" y="411"/>
                      <a:pt x="182" y="411"/>
                    </a:cubicBezTo>
                    <a:cubicBezTo>
                      <a:pt x="181" y="411"/>
                      <a:pt x="179" y="411"/>
                      <a:pt x="177" y="411"/>
                    </a:cubicBezTo>
                    <a:cubicBezTo>
                      <a:pt x="116" y="409"/>
                      <a:pt x="65" y="340"/>
                      <a:pt x="49" y="287"/>
                    </a:cubicBezTo>
                    <a:cubicBezTo>
                      <a:pt x="47" y="282"/>
                      <a:pt x="46" y="278"/>
                      <a:pt x="45" y="273"/>
                    </a:cubicBezTo>
                    <a:cubicBezTo>
                      <a:pt x="32" y="273"/>
                      <a:pt x="20" y="268"/>
                      <a:pt x="14" y="256"/>
                    </a:cubicBezTo>
                    <a:cubicBezTo>
                      <a:pt x="4" y="238"/>
                      <a:pt x="0" y="219"/>
                      <a:pt x="0" y="199"/>
                    </a:cubicBezTo>
                    <a:cubicBezTo>
                      <a:pt x="0" y="184"/>
                      <a:pt x="7" y="178"/>
                      <a:pt x="22" y="176"/>
                    </a:cubicBezTo>
                    <a:cubicBezTo>
                      <a:pt x="24" y="176"/>
                      <a:pt x="26" y="175"/>
                      <a:pt x="28" y="175"/>
                    </a:cubicBezTo>
                    <a:cubicBezTo>
                      <a:pt x="27" y="167"/>
                      <a:pt x="26" y="161"/>
                      <a:pt x="25" y="155"/>
                    </a:cubicBezTo>
                    <a:cubicBezTo>
                      <a:pt x="21" y="124"/>
                      <a:pt x="25" y="95"/>
                      <a:pt x="44" y="69"/>
                    </a:cubicBezTo>
                    <a:cubicBezTo>
                      <a:pt x="79" y="22"/>
                      <a:pt x="128" y="4"/>
                      <a:pt x="182" y="0"/>
                    </a:cubicBezTo>
                    <a:cubicBezTo>
                      <a:pt x="237" y="4"/>
                      <a:pt x="286" y="22"/>
                      <a:pt x="321" y="69"/>
                    </a:cubicBezTo>
                    <a:cubicBezTo>
                      <a:pt x="340" y="95"/>
                      <a:pt x="344" y="124"/>
                      <a:pt x="340" y="155"/>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2"/>
                  </a:solidFill>
                  <a:effectLst/>
                  <a:uLnTx/>
                  <a:uFillTx/>
                  <a:latin typeface="Calibri" panose="020F0502020204030204" pitchFamily="34" charset="0"/>
                </a:endParaRPr>
              </a:p>
            </p:txBody>
          </p:sp>
          <p:sp>
            <p:nvSpPr>
              <p:cNvPr id="134" name="Freeform 10"/>
              <p:cNvSpPr>
                <a:spLocks/>
              </p:cNvSpPr>
              <p:nvPr/>
            </p:nvSpPr>
            <p:spPr bwMode="auto">
              <a:xfrm>
                <a:off x="1796" y="2207"/>
                <a:ext cx="911" cy="610"/>
              </a:xfrm>
              <a:custGeom>
                <a:avLst/>
                <a:gdLst>
                  <a:gd name="T0" fmla="*/ 453 w 453"/>
                  <a:gd name="T1" fmla="*/ 173 h 303"/>
                  <a:gd name="T2" fmla="*/ 375 w 453"/>
                  <a:gd name="T3" fmla="*/ 206 h 303"/>
                  <a:gd name="T4" fmla="*/ 369 w 453"/>
                  <a:gd name="T5" fmla="*/ 209 h 303"/>
                  <a:gd name="T6" fmla="*/ 284 w 453"/>
                  <a:gd name="T7" fmla="*/ 261 h 303"/>
                  <a:gd name="T8" fmla="*/ 236 w 453"/>
                  <a:gd name="T9" fmla="*/ 303 h 303"/>
                  <a:gd name="T10" fmla="*/ 208 w 453"/>
                  <a:gd name="T11" fmla="*/ 299 h 303"/>
                  <a:gd name="T12" fmla="*/ 60 w 453"/>
                  <a:gd name="T13" fmla="*/ 258 h 303"/>
                  <a:gd name="T14" fmla="*/ 24 w 453"/>
                  <a:gd name="T15" fmla="*/ 238 h 303"/>
                  <a:gd name="T16" fmla="*/ 20 w 453"/>
                  <a:gd name="T17" fmla="*/ 236 h 303"/>
                  <a:gd name="T18" fmla="*/ 2 w 453"/>
                  <a:gd name="T19" fmla="*/ 212 h 303"/>
                  <a:gd name="T20" fmla="*/ 1 w 453"/>
                  <a:gd name="T21" fmla="*/ 200 h 303"/>
                  <a:gd name="T22" fmla="*/ 1 w 453"/>
                  <a:gd name="T23" fmla="*/ 193 h 303"/>
                  <a:gd name="T24" fmla="*/ 8 w 453"/>
                  <a:gd name="T25" fmla="*/ 128 h 303"/>
                  <a:gd name="T26" fmla="*/ 59 w 453"/>
                  <a:gd name="T27" fmla="*/ 75 h 303"/>
                  <a:gd name="T28" fmla="*/ 130 w 453"/>
                  <a:gd name="T29" fmla="*/ 32 h 303"/>
                  <a:gd name="T30" fmla="*/ 136 w 453"/>
                  <a:gd name="T31" fmla="*/ 29 h 303"/>
                  <a:gd name="T32" fmla="*/ 209 w 453"/>
                  <a:gd name="T33" fmla="*/ 0 h 303"/>
                  <a:gd name="T34" fmla="*/ 211 w 453"/>
                  <a:gd name="T35" fmla="*/ 0 h 303"/>
                  <a:gd name="T36" fmla="*/ 276 w 453"/>
                  <a:gd name="T37" fmla="*/ 183 h 303"/>
                  <a:gd name="T38" fmla="*/ 294 w 453"/>
                  <a:gd name="T39" fmla="*/ 87 h 303"/>
                  <a:gd name="T40" fmla="*/ 295 w 453"/>
                  <a:gd name="T41" fmla="*/ 83 h 303"/>
                  <a:gd name="T42" fmla="*/ 295 w 453"/>
                  <a:gd name="T43" fmla="*/ 83 h 303"/>
                  <a:gd name="T44" fmla="*/ 294 w 453"/>
                  <a:gd name="T45" fmla="*/ 81 h 303"/>
                  <a:gd name="T46" fmla="*/ 294 w 453"/>
                  <a:gd name="T47" fmla="*/ 81 h 303"/>
                  <a:gd name="T48" fmla="*/ 293 w 453"/>
                  <a:gd name="T49" fmla="*/ 77 h 303"/>
                  <a:gd name="T50" fmla="*/ 292 w 453"/>
                  <a:gd name="T51" fmla="*/ 76 h 303"/>
                  <a:gd name="T52" fmla="*/ 278 w 453"/>
                  <a:gd name="T53" fmla="*/ 55 h 303"/>
                  <a:gd name="T54" fmla="*/ 278 w 453"/>
                  <a:gd name="T55" fmla="*/ 49 h 303"/>
                  <a:gd name="T56" fmla="*/ 282 w 453"/>
                  <a:gd name="T57" fmla="*/ 36 h 303"/>
                  <a:gd name="T58" fmla="*/ 284 w 453"/>
                  <a:gd name="T59" fmla="*/ 31 h 303"/>
                  <a:gd name="T60" fmla="*/ 290 w 453"/>
                  <a:gd name="T61" fmla="*/ 15 h 303"/>
                  <a:gd name="T62" fmla="*/ 293 w 453"/>
                  <a:gd name="T63" fmla="*/ 13 h 303"/>
                  <a:gd name="T64" fmla="*/ 355 w 453"/>
                  <a:gd name="T65" fmla="*/ 12 h 303"/>
                  <a:gd name="T66" fmla="*/ 356 w 453"/>
                  <a:gd name="T67" fmla="*/ 13 h 303"/>
                  <a:gd name="T68" fmla="*/ 359 w 453"/>
                  <a:gd name="T69" fmla="*/ 15 h 303"/>
                  <a:gd name="T70" fmla="*/ 365 w 453"/>
                  <a:gd name="T71" fmla="*/ 31 h 303"/>
                  <a:gd name="T72" fmla="*/ 367 w 453"/>
                  <a:gd name="T73" fmla="*/ 36 h 303"/>
                  <a:gd name="T74" fmla="*/ 371 w 453"/>
                  <a:gd name="T75" fmla="*/ 49 h 303"/>
                  <a:gd name="T76" fmla="*/ 371 w 453"/>
                  <a:gd name="T77" fmla="*/ 55 h 303"/>
                  <a:gd name="T78" fmla="*/ 370 w 453"/>
                  <a:gd name="T79" fmla="*/ 56 h 303"/>
                  <a:gd name="T80" fmla="*/ 357 w 453"/>
                  <a:gd name="T81" fmla="*/ 76 h 303"/>
                  <a:gd name="T82" fmla="*/ 356 w 453"/>
                  <a:gd name="T83" fmla="*/ 77 h 303"/>
                  <a:gd name="T84" fmla="*/ 355 w 453"/>
                  <a:gd name="T85" fmla="*/ 81 h 303"/>
                  <a:gd name="T86" fmla="*/ 355 w 453"/>
                  <a:gd name="T87" fmla="*/ 81 h 303"/>
                  <a:gd name="T88" fmla="*/ 354 w 453"/>
                  <a:gd name="T89" fmla="*/ 83 h 303"/>
                  <a:gd name="T90" fmla="*/ 354 w 453"/>
                  <a:gd name="T91" fmla="*/ 83 h 303"/>
                  <a:gd name="T92" fmla="*/ 355 w 453"/>
                  <a:gd name="T93" fmla="*/ 87 h 303"/>
                  <a:gd name="T94" fmla="*/ 373 w 453"/>
                  <a:gd name="T95" fmla="*/ 183 h 303"/>
                  <a:gd name="T96" fmla="*/ 404 w 453"/>
                  <a:gd name="T97" fmla="*/ 95 h 303"/>
                  <a:gd name="T98" fmla="*/ 411 w 453"/>
                  <a:gd name="T99" fmla="*/ 99 h 303"/>
                  <a:gd name="T100" fmla="*/ 453 w 453"/>
                  <a:gd name="T101" fmla="*/ 17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53" h="303">
                    <a:moveTo>
                      <a:pt x="453" y="173"/>
                    </a:moveTo>
                    <a:cubicBezTo>
                      <a:pt x="424" y="181"/>
                      <a:pt x="398" y="194"/>
                      <a:pt x="375" y="206"/>
                    </a:cubicBezTo>
                    <a:cubicBezTo>
                      <a:pt x="369" y="209"/>
                      <a:pt x="369" y="209"/>
                      <a:pt x="369" y="209"/>
                    </a:cubicBezTo>
                    <a:cubicBezTo>
                      <a:pt x="343" y="222"/>
                      <a:pt x="312" y="239"/>
                      <a:pt x="284" y="261"/>
                    </a:cubicBezTo>
                    <a:cubicBezTo>
                      <a:pt x="268" y="273"/>
                      <a:pt x="251" y="286"/>
                      <a:pt x="236" y="303"/>
                    </a:cubicBezTo>
                    <a:cubicBezTo>
                      <a:pt x="227" y="302"/>
                      <a:pt x="218" y="300"/>
                      <a:pt x="208" y="299"/>
                    </a:cubicBezTo>
                    <a:cubicBezTo>
                      <a:pt x="148" y="289"/>
                      <a:pt x="101" y="276"/>
                      <a:pt x="60" y="258"/>
                    </a:cubicBezTo>
                    <a:cubicBezTo>
                      <a:pt x="47" y="253"/>
                      <a:pt x="35" y="245"/>
                      <a:pt x="24" y="238"/>
                    </a:cubicBezTo>
                    <a:cubicBezTo>
                      <a:pt x="23" y="237"/>
                      <a:pt x="21" y="237"/>
                      <a:pt x="20" y="236"/>
                    </a:cubicBezTo>
                    <a:cubicBezTo>
                      <a:pt x="11" y="230"/>
                      <a:pt x="1" y="225"/>
                      <a:pt x="2" y="212"/>
                    </a:cubicBezTo>
                    <a:cubicBezTo>
                      <a:pt x="2" y="208"/>
                      <a:pt x="1" y="203"/>
                      <a:pt x="1" y="200"/>
                    </a:cubicBezTo>
                    <a:cubicBezTo>
                      <a:pt x="1" y="193"/>
                      <a:pt x="1" y="193"/>
                      <a:pt x="1" y="193"/>
                    </a:cubicBezTo>
                    <a:cubicBezTo>
                      <a:pt x="0" y="171"/>
                      <a:pt x="0" y="148"/>
                      <a:pt x="8" y="128"/>
                    </a:cubicBezTo>
                    <a:cubicBezTo>
                      <a:pt x="18" y="106"/>
                      <a:pt x="39" y="90"/>
                      <a:pt x="59" y="75"/>
                    </a:cubicBezTo>
                    <a:cubicBezTo>
                      <a:pt x="82" y="57"/>
                      <a:pt x="108" y="43"/>
                      <a:pt x="130" y="32"/>
                    </a:cubicBezTo>
                    <a:cubicBezTo>
                      <a:pt x="136" y="29"/>
                      <a:pt x="136" y="29"/>
                      <a:pt x="136" y="29"/>
                    </a:cubicBezTo>
                    <a:cubicBezTo>
                      <a:pt x="159" y="17"/>
                      <a:pt x="183" y="4"/>
                      <a:pt x="209" y="0"/>
                    </a:cubicBezTo>
                    <a:cubicBezTo>
                      <a:pt x="210" y="0"/>
                      <a:pt x="211" y="0"/>
                      <a:pt x="211" y="0"/>
                    </a:cubicBezTo>
                    <a:cubicBezTo>
                      <a:pt x="214" y="3"/>
                      <a:pt x="274" y="183"/>
                      <a:pt x="276" y="183"/>
                    </a:cubicBezTo>
                    <a:cubicBezTo>
                      <a:pt x="278" y="178"/>
                      <a:pt x="293" y="95"/>
                      <a:pt x="294" y="87"/>
                    </a:cubicBezTo>
                    <a:cubicBezTo>
                      <a:pt x="295" y="83"/>
                      <a:pt x="295" y="83"/>
                      <a:pt x="295" y="83"/>
                    </a:cubicBezTo>
                    <a:cubicBezTo>
                      <a:pt x="295" y="83"/>
                      <a:pt x="295" y="83"/>
                      <a:pt x="295" y="83"/>
                    </a:cubicBezTo>
                    <a:cubicBezTo>
                      <a:pt x="295" y="82"/>
                      <a:pt x="294" y="82"/>
                      <a:pt x="294" y="81"/>
                    </a:cubicBezTo>
                    <a:cubicBezTo>
                      <a:pt x="294" y="81"/>
                      <a:pt x="294" y="81"/>
                      <a:pt x="294" y="81"/>
                    </a:cubicBezTo>
                    <a:cubicBezTo>
                      <a:pt x="294" y="79"/>
                      <a:pt x="293" y="78"/>
                      <a:pt x="293" y="77"/>
                    </a:cubicBezTo>
                    <a:cubicBezTo>
                      <a:pt x="292" y="76"/>
                      <a:pt x="292" y="76"/>
                      <a:pt x="292" y="76"/>
                    </a:cubicBezTo>
                    <a:cubicBezTo>
                      <a:pt x="287" y="70"/>
                      <a:pt x="283" y="62"/>
                      <a:pt x="278" y="55"/>
                    </a:cubicBezTo>
                    <a:cubicBezTo>
                      <a:pt x="277" y="54"/>
                      <a:pt x="277" y="51"/>
                      <a:pt x="278" y="49"/>
                    </a:cubicBezTo>
                    <a:cubicBezTo>
                      <a:pt x="279" y="45"/>
                      <a:pt x="281" y="41"/>
                      <a:pt x="282" y="36"/>
                    </a:cubicBezTo>
                    <a:cubicBezTo>
                      <a:pt x="284" y="31"/>
                      <a:pt x="284" y="31"/>
                      <a:pt x="284" y="31"/>
                    </a:cubicBezTo>
                    <a:cubicBezTo>
                      <a:pt x="286" y="26"/>
                      <a:pt x="288" y="21"/>
                      <a:pt x="290" y="15"/>
                    </a:cubicBezTo>
                    <a:cubicBezTo>
                      <a:pt x="290" y="14"/>
                      <a:pt x="291" y="14"/>
                      <a:pt x="293" y="13"/>
                    </a:cubicBezTo>
                    <a:cubicBezTo>
                      <a:pt x="297" y="10"/>
                      <a:pt x="346" y="10"/>
                      <a:pt x="355" y="12"/>
                    </a:cubicBezTo>
                    <a:cubicBezTo>
                      <a:pt x="355" y="13"/>
                      <a:pt x="356" y="13"/>
                      <a:pt x="356" y="13"/>
                    </a:cubicBezTo>
                    <a:cubicBezTo>
                      <a:pt x="358" y="14"/>
                      <a:pt x="359" y="14"/>
                      <a:pt x="359" y="15"/>
                    </a:cubicBezTo>
                    <a:cubicBezTo>
                      <a:pt x="361" y="21"/>
                      <a:pt x="363" y="26"/>
                      <a:pt x="365" y="31"/>
                    </a:cubicBezTo>
                    <a:cubicBezTo>
                      <a:pt x="367" y="36"/>
                      <a:pt x="367" y="36"/>
                      <a:pt x="367" y="36"/>
                    </a:cubicBezTo>
                    <a:cubicBezTo>
                      <a:pt x="368" y="41"/>
                      <a:pt x="370" y="45"/>
                      <a:pt x="371" y="49"/>
                    </a:cubicBezTo>
                    <a:cubicBezTo>
                      <a:pt x="372" y="51"/>
                      <a:pt x="372" y="54"/>
                      <a:pt x="371" y="55"/>
                    </a:cubicBezTo>
                    <a:cubicBezTo>
                      <a:pt x="370" y="55"/>
                      <a:pt x="370" y="55"/>
                      <a:pt x="370" y="56"/>
                    </a:cubicBezTo>
                    <a:cubicBezTo>
                      <a:pt x="366" y="63"/>
                      <a:pt x="361" y="70"/>
                      <a:pt x="357" y="76"/>
                    </a:cubicBezTo>
                    <a:cubicBezTo>
                      <a:pt x="356" y="77"/>
                      <a:pt x="356" y="77"/>
                      <a:pt x="356" y="77"/>
                    </a:cubicBezTo>
                    <a:cubicBezTo>
                      <a:pt x="356" y="78"/>
                      <a:pt x="355" y="79"/>
                      <a:pt x="355" y="81"/>
                    </a:cubicBezTo>
                    <a:cubicBezTo>
                      <a:pt x="355" y="81"/>
                      <a:pt x="355" y="81"/>
                      <a:pt x="355" y="81"/>
                    </a:cubicBezTo>
                    <a:cubicBezTo>
                      <a:pt x="354" y="82"/>
                      <a:pt x="354" y="82"/>
                      <a:pt x="354" y="83"/>
                    </a:cubicBezTo>
                    <a:cubicBezTo>
                      <a:pt x="354" y="83"/>
                      <a:pt x="354" y="83"/>
                      <a:pt x="354" y="83"/>
                    </a:cubicBezTo>
                    <a:cubicBezTo>
                      <a:pt x="355" y="87"/>
                      <a:pt x="355" y="87"/>
                      <a:pt x="355" y="87"/>
                    </a:cubicBezTo>
                    <a:cubicBezTo>
                      <a:pt x="356" y="95"/>
                      <a:pt x="371" y="178"/>
                      <a:pt x="373" y="183"/>
                    </a:cubicBezTo>
                    <a:cubicBezTo>
                      <a:pt x="374" y="183"/>
                      <a:pt x="389" y="139"/>
                      <a:pt x="404" y="95"/>
                    </a:cubicBezTo>
                    <a:cubicBezTo>
                      <a:pt x="406" y="96"/>
                      <a:pt x="409" y="97"/>
                      <a:pt x="411" y="99"/>
                    </a:cubicBezTo>
                    <a:cubicBezTo>
                      <a:pt x="421" y="122"/>
                      <a:pt x="434" y="148"/>
                      <a:pt x="453" y="173"/>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2"/>
                  </a:solidFill>
                  <a:effectLst/>
                  <a:uLnTx/>
                  <a:uFillTx/>
                  <a:latin typeface="Calibri" panose="020F0502020204030204" pitchFamily="34" charset="0"/>
                </a:endParaRPr>
              </a:p>
            </p:txBody>
          </p:sp>
          <p:sp>
            <p:nvSpPr>
              <p:cNvPr id="135" name="Freeform 11"/>
              <p:cNvSpPr>
                <a:spLocks/>
              </p:cNvSpPr>
              <p:nvPr/>
            </p:nvSpPr>
            <p:spPr bwMode="auto">
              <a:xfrm>
                <a:off x="3278" y="1330"/>
                <a:ext cx="691" cy="827"/>
              </a:xfrm>
              <a:custGeom>
                <a:avLst/>
                <a:gdLst>
                  <a:gd name="T0" fmla="*/ 343 w 343"/>
                  <a:gd name="T1" fmla="*/ 199 h 411"/>
                  <a:gd name="T2" fmla="*/ 330 w 343"/>
                  <a:gd name="T3" fmla="*/ 256 h 411"/>
                  <a:gd name="T4" fmla="*/ 298 w 343"/>
                  <a:gd name="T5" fmla="*/ 273 h 411"/>
                  <a:gd name="T6" fmla="*/ 295 w 343"/>
                  <a:gd name="T7" fmla="*/ 287 h 411"/>
                  <a:gd name="T8" fmla="*/ 167 w 343"/>
                  <a:gd name="T9" fmla="*/ 411 h 411"/>
                  <a:gd name="T10" fmla="*/ 161 w 343"/>
                  <a:gd name="T11" fmla="*/ 411 h 411"/>
                  <a:gd name="T12" fmla="*/ 156 w 343"/>
                  <a:gd name="T13" fmla="*/ 411 h 411"/>
                  <a:gd name="T14" fmla="*/ 132 w 343"/>
                  <a:gd name="T15" fmla="*/ 407 h 411"/>
                  <a:gd name="T16" fmla="*/ 132 w 343"/>
                  <a:gd name="T17" fmla="*/ 405 h 411"/>
                  <a:gd name="T18" fmla="*/ 106 w 343"/>
                  <a:gd name="T19" fmla="*/ 342 h 411"/>
                  <a:gd name="T20" fmla="*/ 72 w 343"/>
                  <a:gd name="T21" fmla="*/ 227 h 411"/>
                  <a:gd name="T22" fmla="*/ 6 w 343"/>
                  <a:gd name="T23" fmla="*/ 165 h 411"/>
                  <a:gd name="T24" fmla="*/ 6 w 343"/>
                  <a:gd name="T25" fmla="*/ 165 h 411"/>
                  <a:gd name="T26" fmla="*/ 4 w 343"/>
                  <a:gd name="T27" fmla="*/ 155 h 411"/>
                  <a:gd name="T28" fmla="*/ 23 w 343"/>
                  <a:gd name="T29" fmla="*/ 69 h 411"/>
                  <a:gd name="T30" fmla="*/ 161 w 343"/>
                  <a:gd name="T31" fmla="*/ 0 h 411"/>
                  <a:gd name="T32" fmla="*/ 300 w 343"/>
                  <a:gd name="T33" fmla="*/ 69 h 411"/>
                  <a:gd name="T34" fmla="*/ 318 w 343"/>
                  <a:gd name="T35" fmla="*/ 155 h 411"/>
                  <a:gd name="T36" fmla="*/ 315 w 343"/>
                  <a:gd name="T37" fmla="*/ 175 h 411"/>
                  <a:gd name="T38" fmla="*/ 322 w 343"/>
                  <a:gd name="T39" fmla="*/ 176 h 411"/>
                  <a:gd name="T40" fmla="*/ 343 w 343"/>
                  <a:gd name="T41" fmla="*/ 199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3" h="411">
                    <a:moveTo>
                      <a:pt x="343" y="199"/>
                    </a:moveTo>
                    <a:cubicBezTo>
                      <a:pt x="343" y="219"/>
                      <a:pt x="339" y="238"/>
                      <a:pt x="330" y="256"/>
                    </a:cubicBezTo>
                    <a:cubicBezTo>
                      <a:pt x="323" y="268"/>
                      <a:pt x="312" y="273"/>
                      <a:pt x="298" y="273"/>
                    </a:cubicBezTo>
                    <a:cubicBezTo>
                      <a:pt x="297" y="278"/>
                      <a:pt x="297" y="282"/>
                      <a:pt x="295" y="287"/>
                    </a:cubicBezTo>
                    <a:cubicBezTo>
                      <a:pt x="279" y="340"/>
                      <a:pt x="228" y="409"/>
                      <a:pt x="167" y="411"/>
                    </a:cubicBezTo>
                    <a:cubicBezTo>
                      <a:pt x="165" y="411"/>
                      <a:pt x="163" y="411"/>
                      <a:pt x="161" y="411"/>
                    </a:cubicBezTo>
                    <a:cubicBezTo>
                      <a:pt x="159" y="411"/>
                      <a:pt x="158" y="411"/>
                      <a:pt x="156" y="411"/>
                    </a:cubicBezTo>
                    <a:cubicBezTo>
                      <a:pt x="148" y="411"/>
                      <a:pt x="140" y="409"/>
                      <a:pt x="132" y="407"/>
                    </a:cubicBezTo>
                    <a:cubicBezTo>
                      <a:pt x="132" y="406"/>
                      <a:pt x="132" y="406"/>
                      <a:pt x="132" y="405"/>
                    </a:cubicBezTo>
                    <a:cubicBezTo>
                      <a:pt x="132" y="379"/>
                      <a:pt x="123" y="357"/>
                      <a:pt x="106" y="342"/>
                    </a:cubicBezTo>
                    <a:cubicBezTo>
                      <a:pt x="108" y="298"/>
                      <a:pt x="97" y="259"/>
                      <a:pt x="72" y="227"/>
                    </a:cubicBezTo>
                    <a:cubicBezTo>
                      <a:pt x="54" y="202"/>
                      <a:pt x="31" y="181"/>
                      <a:pt x="6" y="165"/>
                    </a:cubicBezTo>
                    <a:cubicBezTo>
                      <a:pt x="6" y="165"/>
                      <a:pt x="6" y="165"/>
                      <a:pt x="6" y="165"/>
                    </a:cubicBezTo>
                    <a:cubicBezTo>
                      <a:pt x="5" y="162"/>
                      <a:pt x="5" y="158"/>
                      <a:pt x="4" y="155"/>
                    </a:cubicBezTo>
                    <a:cubicBezTo>
                      <a:pt x="0" y="124"/>
                      <a:pt x="4" y="95"/>
                      <a:pt x="23" y="69"/>
                    </a:cubicBezTo>
                    <a:cubicBezTo>
                      <a:pt x="58" y="22"/>
                      <a:pt x="106" y="4"/>
                      <a:pt x="161" y="0"/>
                    </a:cubicBezTo>
                    <a:cubicBezTo>
                      <a:pt x="216" y="4"/>
                      <a:pt x="265" y="22"/>
                      <a:pt x="300" y="69"/>
                    </a:cubicBezTo>
                    <a:cubicBezTo>
                      <a:pt x="318" y="95"/>
                      <a:pt x="322" y="124"/>
                      <a:pt x="318" y="155"/>
                    </a:cubicBezTo>
                    <a:cubicBezTo>
                      <a:pt x="318" y="161"/>
                      <a:pt x="316" y="167"/>
                      <a:pt x="315" y="175"/>
                    </a:cubicBezTo>
                    <a:cubicBezTo>
                      <a:pt x="317" y="175"/>
                      <a:pt x="320" y="176"/>
                      <a:pt x="322" y="176"/>
                    </a:cubicBezTo>
                    <a:cubicBezTo>
                      <a:pt x="337" y="178"/>
                      <a:pt x="343" y="184"/>
                      <a:pt x="343" y="199"/>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2"/>
                  </a:solidFill>
                  <a:effectLst/>
                  <a:uLnTx/>
                  <a:uFillTx/>
                  <a:latin typeface="Calibri" panose="020F0502020204030204" pitchFamily="34" charset="0"/>
                </a:endParaRPr>
              </a:p>
            </p:txBody>
          </p:sp>
          <p:sp>
            <p:nvSpPr>
              <p:cNvPr id="136" name="Freeform 12"/>
              <p:cNvSpPr>
                <a:spLocks/>
              </p:cNvSpPr>
              <p:nvPr/>
            </p:nvSpPr>
            <p:spPr bwMode="auto">
              <a:xfrm>
                <a:off x="3339" y="2207"/>
                <a:ext cx="917" cy="610"/>
              </a:xfrm>
              <a:custGeom>
                <a:avLst/>
                <a:gdLst>
                  <a:gd name="T0" fmla="*/ 455 w 456"/>
                  <a:gd name="T1" fmla="*/ 193 h 303"/>
                  <a:gd name="T2" fmla="*/ 454 w 456"/>
                  <a:gd name="T3" fmla="*/ 200 h 303"/>
                  <a:gd name="T4" fmla="*/ 454 w 456"/>
                  <a:gd name="T5" fmla="*/ 212 h 303"/>
                  <a:gd name="T6" fmla="*/ 436 w 456"/>
                  <a:gd name="T7" fmla="*/ 236 h 303"/>
                  <a:gd name="T8" fmla="*/ 432 w 456"/>
                  <a:gd name="T9" fmla="*/ 238 h 303"/>
                  <a:gd name="T10" fmla="*/ 396 w 456"/>
                  <a:gd name="T11" fmla="*/ 258 h 303"/>
                  <a:gd name="T12" fmla="*/ 248 w 456"/>
                  <a:gd name="T13" fmla="*/ 299 h 303"/>
                  <a:gd name="T14" fmla="*/ 217 w 456"/>
                  <a:gd name="T15" fmla="*/ 303 h 303"/>
                  <a:gd name="T16" fmla="*/ 169 w 456"/>
                  <a:gd name="T17" fmla="*/ 261 h 303"/>
                  <a:gd name="T18" fmla="*/ 83 w 456"/>
                  <a:gd name="T19" fmla="*/ 209 h 303"/>
                  <a:gd name="T20" fmla="*/ 77 w 456"/>
                  <a:gd name="T21" fmla="*/ 206 h 303"/>
                  <a:gd name="T22" fmla="*/ 0 w 456"/>
                  <a:gd name="T23" fmla="*/ 173 h 303"/>
                  <a:gd name="T24" fmla="*/ 41 w 456"/>
                  <a:gd name="T25" fmla="*/ 99 h 303"/>
                  <a:gd name="T26" fmla="*/ 51 w 456"/>
                  <a:gd name="T27" fmla="*/ 93 h 303"/>
                  <a:gd name="T28" fmla="*/ 83 w 456"/>
                  <a:gd name="T29" fmla="*/ 183 h 303"/>
                  <a:gd name="T30" fmla="*/ 101 w 456"/>
                  <a:gd name="T31" fmla="*/ 87 h 303"/>
                  <a:gd name="T32" fmla="*/ 101 w 456"/>
                  <a:gd name="T33" fmla="*/ 83 h 303"/>
                  <a:gd name="T34" fmla="*/ 101 w 456"/>
                  <a:gd name="T35" fmla="*/ 83 h 303"/>
                  <a:gd name="T36" fmla="*/ 101 w 456"/>
                  <a:gd name="T37" fmla="*/ 81 h 303"/>
                  <a:gd name="T38" fmla="*/ 101 w 456"/>
                  <a:gd name="T39" fmla="*/ 80 h 303"/>
                  <a:gd name="T40" fmla="*/ 99 w 456"/>
                  <a:gd name="T41" fmla="*/ 77 h 303"/>
                  <a:gd name="T42" fmla="*/ 99 w 456"/>
                  <a:gd name="T43" fmla="*/ 76 h 303"/>
                  <a:gd name="T44" fmla="*/ 85 w 456"/>
                  <a:gd name="T45" fmla="*/ 55 h 303"/>
                  <a:gd name="T46" fmla="*/ 84 w 456"/>
                  <a:gd name="T47" fmla="*/ 52 h 303"/>
                  <a:gd name="T48" fmla="*/ 84 w 456"/>
                  <a:gd name="T49" fmla="*/ 49 h 303"/>
                  <a:gd name="T50" fmla="*/ 89 w 456"/>
                  <a:gd name="T51" fmla="*/ 36 h 303"/>
                  <a:gd name="T52" fmla="*/ 91 w 456"/>
                  <a:gd name="T53" fmla="*/ 31 h 303"/>
                  <a:gd name="T54" fmla="*/ 96 w 456"/>
                  <a:gd name="T55" fmla="*/ 15 h 303"/>
                  <a:gd name="T56" fmla="*/ 97 w 456"/>
                  <a:gd name="T57" fmla="*/ 14 h 303"/>
                  <a:gd name="T58" fmla="*/ 100 w 456"/>
                  <a:gd name="T59" fmla="*/ 13 h 303"/>
                  <a:gd name="T60" fmla="*/ 163 w 456"/>
                  <a:gd name="T61" fmla="*/ 13 h 303"/>
                  <a:gd name="T62" fmla="*/ 166 w 456"/>
                  <a:gd name="T63" fmla="*/ 15 h 303"/>
                  <a:gd name="T64" fmla="*/ 172 w 456"/>
                  <a:gd name="T65" fmla="*/ 31 h 303"/>
                  <a:gd name="T66" fmla="*/ 173 w 456"/>
                  <a:gd name="T67" fmla="*/ 36 h 303"/>
                  <a:gd name="T68" fmla="*/ 178 w 456"/>
                  <a:gd name="T69" fmla="*/ 49 h 303"/>
                  <a:gd name="T70" fmla="*/ 178 w 456"/>
                  <a:gd name="T71" fmla="*/ 55 h 303"/>
                  <a:gd name="T72" fmla="*/ 164 w 456"/>
                  <a:gd name="T73" fmla="*/ 76 h 303"/>
                  <a:gd name="T74" fmla="*/ 163 w 456"/>
                  <a:gd name="T75" fmla="*/ 77 h 303"/>
                  <a:gd name="T76" fmla="*/ 162 w 456"/>
                  <a:gd name="T77" fmla="*/ 80 h 303"/>
                  <a:gd name="T78" fmla="*/ 161 w 456"/>
                  <a:gd name="T79" fmla="*/ 81 h 303"/>
                  <a:gd name="T80" fmla="*/ 161 w 456"/>
                  <a:gd name="T81" fmla="*/ 83 h 303"/>
                  <a:gd name="T82" fmla="*/ 161 w 456"/>
                  <a:gd name="T83" fmla="*/ 83 h 303"/>
                  <a:gd name="T84" fmla="*/ 162 w 456"/>
                  <a:gd name="T85" fmla="*/ 87 h 303"/>
                  <a:gd name="T86" fmla="*/ 180 w 456"/>
                  <a:gd name="T87" fmla="*/ 183 h 303"/>
                  <a:gd name="T88" fmla="*/ 245 w 456"/>
                  <a:gd name="T89" fmla="*/ 0 h 303"/>
                  <a:gd name="T90" fmla="*/ 247 w 456"/>
                  <a:gd name="T91" fmla="*/ 0 h 303"/>
                  <a:gd name="T92" fmla="*/ 320 w 456"/>
                  <a:gd name="T93" fmla="*/ 29 h 303"/>
                  <a:gd name="T94" fmla="*/ 326 w 456"/>
                  <a:gd name="T95" fmla="*/ 32 h 303"/>
                  <a:gd name="T96" fmla="*/ 397 w 456"/>
                  <a:gd name="T97" fmla="*/ 75 h 303"/>
                  <a:gd name="T98" fmla="*/ 447 w 456"/>
                  <a:gd name="T99" fmla="*/ 128 h 303"/>
                  <a:gd name="T100" fmla="*/ 455 w 456"/>
                  <a:gd name="T101" fmla="*/ 19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56" h="303">
                    <a:moveTo>
                      <a:pt x="455" y="193"/>
                    </a:moveTo>
                    <a:cubicBezTo>
                      <a:pt x="454" y="200"/>
                      <a:pt x="454" y="200"/>
                      <a:pt x="454" y="200"/>
                    </a:cubicBezTo>
                    <a:cubicBezTo>
                      <a:pt x="454" y="203"/>
                      <a:pt x="454" y="208"/>
                      <a:pt x="454" y="212"/>
                    </a:cubicBezTo>
                    <a:cubicBezTo>
                      <a:pt x="454" y="225"/>
                      <a:pt x="445" y="230"/>
                      <a:pt x="436" y="236"/>
                    </a:cubicBezTo>
                    <a:cubicBezTo>
                      <a:pt x="434" y="236"/>
                      <a:pt x="433" y="237"/>
                      <a:pt x="432" y="238"/>
                    </a:cubicBezTo>
                    <a:cubicBezTo>
                      <a:pt x="420" y="245"/>
                      <a:pt x="408" y="253"/>
                      <a:pt x="396" y="258"/>
                    </a:cubicBezTo>
                    <a:cubicBezTo>
                      <a:pt x="355" y="276"/>
                      <a:pt x="308" y="289"/>
                      <a:pt x="248" y="299"/>
                    </a:cubicBezTo>
                    <a:cubicBezTo>
                      <a:pt x="237" y="300"/>
                      <a:pt x="227" y="302"/>
                      <a:pt x="217" y="303"/>
                    </a:cubicBezTo>
                    <a:cubicBezTo>
                      <a:pt x="202" y="286"/>
                      <a:pt x="185" y="273"/>
                      <a:pt x="169" y="261"/>
                    </a:cubicBezTo>
                    <a:cubicBezTo>
                      <a:pt x="140" y="239"/>
                      <a:pt x="109" y="222"/>
                      <a:pt x="83" y="209"/>
                    </a:cubicBezTo>
                    <a:cubicBezTo>
                      <a:pt x="77" y="206"/>
                      <a:pt x="77" y="206"/>
                      <a:pt x="77" y="206"/>
                    </a:cubicBezTo>
                    <a:cubicBezTo>
                      <a:pt x="54" y="194"/>
                      <a:pt x="29" y="181"/>
                      <a:pt x="0" y="173"/>
                    </a:cubicBezTo>
                    <a:cubicBezTo>
                      <a:pt x="18" y="149"/>
                      <a:pt x="32" y="122"/>
                      <a:pt x="41" y="99"/>
                    </a:cubicBezTo>
                    <a:cubicBezTo>
                      <a:pt x="45" y="97"/>
                      <a:pt x="48" y="95"/>
                      <a:pt x="51" y="93"/>
                    </a:cubicBezTo>
                    <a:cubicBezTo>
                      <a:pt x="67" y="138"/>
                      <a:pt x="82" y="183"/>
                      <a:pt x="83" y="183"/>
                    </a:cubicBezTo>
                    <a:cubicBezTo>
                      <a:pt x="85" y="178"/>
                      <a:pt x="100" y="95"/>
                      <a:pt x="101" y="87"/>
                    </a:cubicBezTo>
                    <a:cubicBezTo>
                      <a:pt x="101" y="83"/>
                      <a:pt x="101" y="83"/>
                      <a:pt x="101" y="83"/>
                    </a:cubicBezTo>
                    <a:cubicBezTo>
                      <a:pt x="101" y="83"/>
                      <a:pt x="101" y="83"/>
                      <a:pt x="101" y="83"/>
                    </a:cubicBezTo>
                    <a:cubicBezTo>
                      <a:pt x="101" y="82"/>
                      <a:pt x="101" y="81"/>
                      <a:pt x="101" y="81"/>
                    </a:cubicBezTo>
                    <a:cubicBezTo>
                      <a:pt x="101" y="80"/>
                      <a:pt x="101" y="80"/>
                      <a:pt x="101" y="80"/>
                    </a:cubicBezTo>
                    <a:cubicBezTo>
                      <a:pt x="101" y="79"/>
                      <a:pt x="100" y="78"/>
                      <a:pt x="99" y="77"/>
                    </a:cubicBezTo>
                    <a:cubicBezTo>
                      <a:pt x="99" y="76"/>
                      <a:pt x="99" y="76"/>
                      <a:pt x="99" y="76"/>
                    </a:cubicBezTo>
                    <a:cubicBezTo>
                      <a:pt x="94" y="69"/>
                      <a:pt x="90" y="62"/>
                      <a:pt x="85" y="55"/>
                    </a:cubicBezTo>
                    <a:cubicBezTo>
                      <a:pt x="85" y="54"/>
                      <a:pt x="84" y="53"/>
                      <a:pt x="84" y="52"/>
                    </a:cubicBezTo>
                    <a:cubicBezTo>
                      <a:pt x="84" y="51"/>
                      <a:pt x="84" y="50"/>
                      <a:pt x="84" y="49"/>
                    </a:cubicBezTo>
                    <a:cubicBezTo>
                      <a:pt x="86" y="45"/>
                      <a:pt x="88" y="40"/>
                      <a:pt x="89" y="36"/>
                    </a:cubicBezTo>
                    <a:cubicBezTo>
                      <a:pt x="91" y="31"/>
                      <a:pt x="91" y="31"/>
                      <a:pt x="91" y="31"/>
                    </a:cubicBezTo>
                    <a:cubicBezTo>
                      <a:pt x="93" y="26"/>
                      <a:pt x="95" y="21"/>
                      <a:pt x="96" y="15"/>
                    </a:cubicBezTo>
                    <a:cubicBezTo>
                      <a:pt x="97" y="15"/>
                      <a:pt x="97" y="14"/>
                      <a:pt x="97" y="14"/>
                    </a:cubicBezTo>
                    <a:cubicBezTo>
                      <a:pt x="98" y="14"/>
                      <a:pt x="99" y="13"/>
                      <a:pt x="100" y="13"/>
                    </a:cubicBezTo>
                    <a:cubicBezTo>
                      <a:pt x="104" y="10"/>
                      <a:pt x="157" y="10"/>
                      <a:pt x="163" y="13"/>
                    </a:cubicBezTo>
                    <a:cubicBezTo>
                      <a:pt x="165" y="14"/>
                      <a:pt x="166" y="14"/>
                      <a:pt x="166" y="15"/>
                    </a:cubicBezTo>
                    <a:cubicBezTo>
                      <a:pt x="168" y="21"/>
                      <a:pt x="170" y="26"/>
                      <a:pt x="172" y="31"/>
                    </a:cubicBezTo>
                    <a:cubicBezTo>
                      <a:pt x="173" y="36"/>
                      <a:pt x="173" y="36"/>
                      <a:pt x="173" y="36"/>
                    </a:cubicBezTo>
                    <a:cubicBezTo>
                      <a:pt x="175" y="40"/>
                      <a:pt x="177" y="45"/>
                      <a:pt x="178" y="49"/>
                    </a:cubicBezTo>
                    <a:cubicBezTo>
                      <a:pt x="179" y="51"/>
                      <a:pt x="178" y="54"/>
                      <a:pt x="178" y="55"/>
                    </a:cubicBezTo>
                    <a:cubicBezTo>
                      <a:pt x="173" y="62"/>
                      <a:pt x="168" y="69"/>
                      <a:pt x="164" y="76"/>
                    </a:cubicBezTo>
                    <a:cubicBezTo>
                      <a:pt x="163" y="77"/>
                      <a:pt x="163" y="77"/>
                      <a:pt x="163" y="77"/>
                    </a:cubicBezTo>
                    <a:cubicBezTo>
                      <a:pt x="163" y="78"/>
                      <a:pt x="162" y="79"/>
                      <a:pt x="162" y="80"/>
                    </a:cubicBezTo>
                    <a:cubicBezTo>
                      <a:pt x="161" y="81"/>
                      <a:pt x="161" y="81"/>
                      <a:pt x="161" y="81"/>
                    </a:cubicBezTo>
                    <a:cubicBezTo>
                      <a:pt x="161" y="81"/>
                      <a:pt x="161" y="82"/>
                      <a:pt x="161" y="83"/>
                    </a:cubicBezTo>
                    <a:cubicBezTo>
                      <a:pt x="161" y="83"/>
                      <a:pt x="161" y="83"/>
                      <a:pt x="161" y="83"/>
                    </a:cubicBezTo>
                    <a:cubicBezTo>
                      <a:pt x="162" y="87"/>
                      <a:pt x="162" y="87"/>
                      <a:pt x="162" y="87"/>
                    </a:cubicBezTo>
                    <a:cubicBezTo>
                      <a:pt x="163" y="95"/>
                      <a:pt x="178" y="178"/>
                      <a:pt x="180" y="183"/>
                    </a:cubicBezTo>
                    <a:cubicBezTo>
                      <a:pt x="181" y="183"/>
                      <a:pt x="242" y="3"/>
                      <a:pt x="245" y="0"/>
                    </a:cubicBezTo>
                    <a:cubicBezTo>
                      <a:pt x="245" y="0"/>
                      <a:pt x="246" y="0"/>
                      <a:pt x="247" y="0"/>
                    </a:cubicBezTo>
                    <a:cubicBezTo>
                      <a:pt x="273" y="4"/>
                      <a:pt x="297" y="17"/>
                      <a:pt x="320" y="29"/>
                    </a:cubicBezTo>
                    <a:cubicBezTo>
                      <a:pt x="326" y="32"/>
                      <a:pt x="326" y="32"/>
                      <a:pt x="326" y="32"/>
                    </a:cubicBezTo>
                    <a:cubicBezTo>
                      <a:pt x="348" y="43"/>
                      <a:pt x="374" y="57"/>
                      <a:pt x="397" y="75"/>
                    </a:cubicBezTo>
                    <a:cubicBezTo>
                      <a:pt x="417" y="90"/>
                      <a:pt x="437" y="106"/>
                      <a:pt x="447" y="128"/>
                    </a:cubicBezTo>
                    <a:cubicBezTo>
                      <a:pt x="456" y="148"/>
                      <a:pt x="455" y="171"/>
                      <a:pt x="455" y="193"/>
                    </a:cubicBez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2"/>
                  </a:solidFill>
                  <a:effectLst/>
                  <a:uLnTx/>
                  <a:uFillTx/>
                  <a:latin typeface="Calibri" panose="020F0502020204030204" pitchFamily="34" charset="0"/>
                </a:endParaRPr>
              </a:p>
            </p:txBody>
          </p:sp>
        </p:grpSp>
      </p:grpSp>
    </p:spTree>
    <p:extLst>
      <p:ext uri="{BB962C8B-B14F-4D97-AF65-F5344CB8AC3E}">
        <p14:creationId xmlns:p14="http://schemas.microsoft.com/office/powerpoint/2010/main" val="17312699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1800" dirty="0"/>
              <a:t>Transforming QA to ‘Next Gen Quality Engineering’ function enabling Quality @ Speed and assuring Customer Trust</a:t>
            </a:r>
          </a:p>
        </p:txBody>
      </p:sp>
      <p:grpSp>
        <p:nvGrpSpPr>
          <p:cNvPr id="5" name="Group 4"/>
          <p:cNvGrpSpPr/>
          <p:nvPr/>
        </p:nvGrpSpPr>
        <p:grpSpPr>
          <a:xfrm>
            <a:off x="29308" y="825190"/>
            <a:ext cx="9085384" cy="3756527"/>
            <a:chOff x="-11722" y="825190"/>
            <a:chExt cx="9085384" cy="3756527"/>
          </a:xfrm>
        </p:grpSpPr>
        <p:sp>
          <p:nvSpPr>
            <p:cNvPr id="12" name="Rectangle 11"/>
            <p:cNvSpPr/>
            <p:nvPr/>
          </p:nvSpPr>
          <p:spPr bwMode="gray">
            <a:xfrm>
              <a:off x="-11722" y="825190"/>
              <a:ext cx="1899138" cy="1777333"/>
            </a:xfrm>
            <a:prstGeom prst="rect">
              <a:avLst/>
            </a:prstGeom>
            <a:solidFill>
              <a:srgbClr val="00B050"/>
            </a:solidFill>
            <a:ln>
              <a:solidFill>
                <a:srgbClr val="00B050"/>
              </a:solidFill>
            </a:ln>
          </p:spPr>
          <p:txBody>
            <a:bodyPr lIns="37719" tIns="37719" rIns="37719" bIns="37719" anchor="ctr" anchorCtr="1"/>
            <a:lstStyle/>
            <a:p>
              <a:pPr algn="ctr" defTabSz="1257269" fontAlgn="base">
                <a:spcBef>
                  <a:spcPct val="0"/>
                </a:spcBef>
                <a:spcAft>
                  <a:spcPct val="0"/>
                </a:spcAft>
              </a:pPr>
              <a:endParaRPr lang="en-US" sz="1050" b="1" dirty="0">
                <a:solidFill>
                  <a:prstClr val="white"/>
                </a:solidFill>
                <a:latin typeface="Calibri" panose="020F0502020204030204" pitchFamily="34" charset="0"/>
                <a:ea typeface="ＭＳ Ｐゴシック" pitchFamily="34" charset="-128"/>
                <a:cs typeface="Calibri" panose="020F0502020204030204" pitchFamily="34" charset="0"/>
              </a:endParaRPr>
            </a:p>
          </p:txBody>
        </p:sp>
        <p:sp>
          <p:nvSpPr>
            <p:cNvPr id="13" name="Rectangle 12"/>
            <p:cNvSpPr/>
            <p:nvPr/>
          </p:nvSpPr>
          <p:spPr>
            <a:xfrm>
              <a:off x="529745" y="1342083"/>
              <a:ext cx="1280160" cy="769441"/>
            </a:xfrm>
            <a:prstGeom prst="rect">
              <a:avLst/>
            </a:prstGeom>
          </p:spPr>
          <p:txBody>
            <a:bodyPr wrap="square" lIns="0" tIns="0" rIns="0" bIns="0">
              <a:spAutoFit/>
            </a:bodyPr>
            <a:lstStyle/>
            <a:p>
              <a:pPr defTabSz="838034" fontAlgn="base">
                <a:spcBef>
                  <a:spcPts val="300"/>
                </a:spcBef>
                <a:spcAft>
                  <a:spcPts val="300"/>
                </a:spcAft>
                <a:defRPr/>
              </a:pPr>
              <a:r>
                <a:rPr lang="en-US" sz="1200" b="1" dirty="0">
                  <a:solidFill>
                    <a:srgbClr val="FFFFFF"/>
                  </a:solidFill>
                  <a:latin typeface="Calibri" panose="020F0502020204030204" pitchFamily="34" charset="0"/>
                  <a:ea typeface="ＭＳ Ｐゴシック" charset="0"/>
                  <a:cs typeface="Calibri" panose="020F0502020204030204" pitchFamily="34" charset="0"/>
                </a:rPr>
                <a:t>Run Better – </a:t>
              </a:r>
            </a:p>
            <a:p>
              <a:pPr defTabSz="838034" fontAlgn="base">
                <a:spcBef>
                  <a:spcPts val="300"/>
                </a:spcBef>
                <a:spcAft>
                  <a:spcPts val="300"/>
                </a:spcAft>
                <a:defRPr/>
              </a:pPr>
              <a:r>
                <a:rPr lang="en-US" sz="1100" b="1" dirty="0">
                  <a:solidFill>
                    <a:srgbClr val="FFFFFF"/>
                  </a:solidFill>
                  <a:latin typeface="Calibri" panose="020F0502020204030204" pitchFamily="34" charset="0"/>
                  <a:ea typeface="ＭＳ Ｐゴシック" charset="0"/>
                  <a:cs typeface="Calibri" panose="020F0502020204030204" pitchFamily="34" charset="0"/>
                </a:rPr>
                <a:t>Building on the QA foundation to drive efficiencies</a:t>
              </a:r>
            </a:p>
          </p:txBody>
        </p:sp>
        <p:pic>
          <p:nvPicPr>
            <p:cNvPr id="14" name="Picture 13"/>
            <p:cNvPicPr>
              <a:picLocks noChangeAspect="1"/>
            </p:cNvPicPr>
            <p:nvPr/>
          </p:nvPicPr>
          <p:blipFill rotWithShape="1">
            <a:blip r:embed="rId2" cstate="screen">
              <a:clrChange>
                <a:clrFrom>
                  <a:srgbClr val="FFFFFF"/>
                </a:clrFrom>
                <a:clrTo>
                  <a:srgbClr val="FFFFFF">
                    <a:alpha val="0"/>
                  </a:srgbClr>
                </a:clrTo>
              </a:clrChange>
              <a:biLevel thresh="50000"/>
              <a:extLst>
                <a:ext uri="{28A0092B-C50C-407E-A947-70E740481C1C}">
                  <a14:useLocalDpi xmlns:a14="http://schemas.microsoft.com/office/drawing/2010/main"/>
                </a:ext>
              </a:extLst>
            </a:blip>
            <a:srcRect t="5714" b="7756"/>
            <a:stretch/>
          </p:blipFill>
          <p:spPr>
            <a:xfrm>
              <a:off x="117237" y="1519803"/>
              <a:ext cx="401541" cy="414000"/>
            </a:xfrm>
            <a:prstGeom prst="rect">
              <a:avLst/>
            </a:prstGeom>
          </p:spPr>
        </p:pic>
        <p:sp>
          <p:nvSpPr>
            <p:cNvPr id="63" name="Rectangle 62"/>
            <p:cNvSpPr/>
            <p:nvPr/>
          </p:nvSpPr>
          <p:spPr bwMode="auto">
            <a:xfrm>
              <a:off x="7162800" y="826768"/>
              <a:ext cx="1910862" cy="3754949"/>
            </a:xfrm>
            <a:prstGeom prst="rect">
              <a:avLst/>
            </a:prstGeom>
            <a:solidFill>
              <a:srgbClr val="DA1E2B"/>
            </a:solidFill>
            <a:ln w="9525" cap="flat" cmpd="sng" algn="ctr">
              <a:solidFill>
                <a:srgbClr val="DA1E2B"/>
              </a:solidFill>
              <a:prstDash val="solid"/>
              <a:round/>
              <a:headEnd type="none" w="med" len="med"/>
              <a:tailEnd type="none" w="med" len="med"/>
            </a:ln>
            <a:effectLst/>
          </p:spPr>
          <p:txBody>
            <a:bodyPr vert="horz" wrap="square" lIns="130081" tIns="65041" rIns="130081" bIns="65041" numCol="1" rtlCol="0" anchor="ctr" anchorCtr="0" compatLnSpc="1">
              <a:prstTxWarp prst="textNoShape">
                <a:avLst/>
              </a:prstTxWarp>
            </a:bodyPr>
            <a:lstStyle/>
            <a:p>
              <a:pPr marL="0" marR="0" lvl="0" indent="0" algn="ctr" defTabSz="1300729" eaLnBrk="0" fontAlgn="base" latinLnBrk="0" hangingPunct="0">
                <a:lnSpc>
                  <a:spcPct val="100000"/>
                </a:lnSpc>
                <a:spcBef>
                  <a:spcPct val="0"/>
                </a:spcBef>
                <a:spcAft>
                  <a:spcPct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Calibri" panose="020F0502020204030204" pitchFamily="34" charset="0"/>
              </a:endParaRPr>
            </a:p>
          </p:txBody>
        </p:sp>
        <p:sp>
          <p:nvSpPr>
            <p:cNvPr id="64" name="Rectangle 63"/>
            <p:cNvSpPr/>
            <p:nvPr/>
          </p:nvSpPr>
          <p:spPr>
            <a:xfrm>
              <a:off x="7162800" y="836246"/>
              <a:ext cx="1910862" cy="276999"/>
            </a:xfrm>
            <a:prstGeom prst="rect">
              <a:avLst/>
            </a:prstGeom>
            <a:noFill/>
          </p:spPr>
          <p:txBody>
            <a:bodyPr wrap="square">
              <a:spAutoFit/>
            </a:bodyPr>
            <a:lstStyle/>
            <a:p>
              <a:pPr algn="ctr" defTabSz="1300729" eaLnBrk="0" fontAlgn="base" hangingPunct="0">
                <a:spcBef>
                  <a:spcPct val="0"/>
                </a:spcBef>
                <a:spcAft>
                  <a:spcPct val="0"/>
                </a:spcAft>
              </a:pPr>
              <a:r>
                <a:rPr lang="en-US" sz="1200" b="1" dirty="0">
                  <a:solidFill>
                    <a:prstClr val="white"/>
                  </a:solidFill>
                  <a:latin typeface="Calibri" panose="020F0502020204030204" pitchFamily="34" charset="0"/>
                </a:rPr>
                <a:t>QEA Differentiators</a:t>
              </a:r>
            </a:p>
          </p:txBody>
        </p:sp>
        <p:sp>
          <p:nvSpPr>
            <p:cNvPr id="67" name="Rounded Rectangle 66"/>
            <p:cNvSpPr/>
            <p:nvPr/>
          </p:nvSpPr>
          <p:spPr bwMode="auto">
            <a:xfrm>
              <a:off x="7203831" y="1172435"/>
              <a:ext cx="1828800" cy="822960"/>
            </a:xfrm>
            <a:prstGeom prst="roundRect">
              <a:avLst>
                <a:gd name="adj" fmla="val 0"/>
              </a:avLst>
            </a:prstGeom>
            <a:solidFill>
              <a:schemeClr val="bg1"/>
            </a:solidFill>
            <a:ln w="9525" cap="flat" cmpd="sng" algn="ctr">
              <a:noFill/>
              <a:prstDash val="solid"/>
              <a:round/>
              <a:headEnd type="none" w="med" len="med"/>
              <a:tailEnd type="none" w="med" len="med"/>
            </a:ln>
            <a:effectLst/>
          </p:spPr>
          <p:txBody>
            <a:bodyPr vert="horz" wrap="square" lIns="45720" tIns="65041" rIns="45720" bIns="65041" numCol="1" rtlCol="0" anchor="ctr" anchorCtr="0" compatLnSpc="1">
              <a:prstTxWarp prst="textNoShape">
                <a:avLst/>
              </a:prstTxWarp>
            </a:bodyPr>
            <a:lstStyle/>
            <a:p>
              <a:pPr algn="ctr"/>
              <a:r>
                <a:rPr lang="en-US" sz="1100" b="1" dirty="0">
                  <a:solidFill>
                    <a:schemeClr val="tx2"/>
                  </a:solidFill>
                  <a:latin typeface="Calibri" panose="020F0502020204030204" pitchFamily="34" charset="0"/>
                </a:rPr>
                <a:t>LEAP</a:t>
              </a:r>
            </a:p>
            <a:p>
              <a:pPr algn="ctr"/>
              <a:r>
                <a:rPr lang="en-US" sz="1050" dirty="0">
                  <a:solidFill>
                    <a:schemeClr val="tx2"/>
                  </a:solidFill>
                  <a:latin typeface="Calibri" panose="020F0502020204030204" pitchFamily="34" charset="0"/>
                </a:rPr>
                <a:t>Quality orchestration platform for </a:t>
              </a:r>
              <a:r>
                <a:rPr lang="en-US" sz="1050" b="1" dirty="0">
                  <a:solidFill>
                    <a:schemeClr val="tx2"/>
                  </a:solidFill>
                  <a:latin typeface="Calibri" panose="020F0502020204030204" pitchFamily="34" charset="0"/>
                </a:rPr>
                <a:t>continuous testing </a:t>
              </a:r>
              <a:r>
                <a:rPr lang="en-US" sz="1050" dirty="0">
                  <a:solidFill>
                    <a:schemeClr val="tx2"/>
                  </a:solidFill>
                  <a:latin typeface="Calibri" panose="020F0502020204030204" pitchFamily="34" charset="0"/>
                </a:rPr>
                <a:t>across the SDLC</a:t>
              </a:r>
              <a:endParaRPr lang="en-US" sz="1050" dirty="0">
                <a:solidFill>
                  <a:schemeClr val="tx2"/>
                </a:solidFill>
                <a:latin typeface="Calibri" panose="020F0502020204030204" pitchFamily="34" charset="0"/>
                <a:cs typeface="Calibri" panose="020F0502020204030204" pitchFamily="34" charset="0"/>
              </a:endParaRPr>
            </a:p>
          </p:txBody>
        </p:sp>
        <p:sp>
          <p:nvSpPr>
            <p:cNvPr id="69" name="Rounded Rectangle 68"/>
            <p:cNvSpPr/>
            <p:nvPr/>
          </p:nvSpPr>
          <p:spPr bwMode="auto">
            <a:xfrm>
              <a:off x="7203831" y="2881243"/>
              <a:ext cx="1828800" cy="822960"/>
            </a:xfrm>
            <a:prstGeom prst="roundRect">
              <a:avLst>
                <a:gd name="adj" fmla="val 0"/>
              </a:avLst>
            </a:prstGeom>
            <a:solidFill>
              <a:schemeClr val="bg1"/>
            </a:solidFill>
            <a:ln w="9525" cap="flat" cmpd="sng" algn="ctr">
              <a:noFill/>
              <a:prstDash val="solid"/>
              <a:round/>
              <a:headEnd type="none" w="med" len="med"/>
              <a:tailEnd type="none" w="med" len="med"/>
            </a:ln>
            <a:effectLst/>
          </p:spPr>
          <p:txBody>
            <a:bodyPr vert="horz" wrap="square" lIns="45720" tIns="65041" rIns="45720" bIns="65041" numCol="1" rtlCol="0" anchor="ctr" anchorCtr="0" compatLnSpc="1">
              <a:prstTxWarp prst="textNoShape">
                <a:avLst/>
              </a:prstTxWarp>
            </a:bodyPr>
            <a:lstStyle/>
            <a:p>
              <a:pPr algn="ctr">
                <a:tabLst>
                  <a:tab pos="168275" algn="l"/>
                </a:tabLst>
              </a:pPr>
              <a:r>
                <a:rPr lang="en-US" sz="1100" b="1" dirty="0">
                  <a:solidFill>
                    <a:schemeClr val="tx2"/>
                  </a:solidFill>
                  <a:latin typeface="Calibri" panose="020F0502020204030204" pitchFamily="34" charset="0"/>
                </a:rPr>
                <a:t>Quality Insights Platform </a:t>
              </a:r>
              <a:endParaRPr lang="en-US" sz="1100" dirty="0">
                <a:solidFill>
                  <a:schemeClr val="tx2"/>
                </a:solidFill>
                <a:latin typeface="Calibri" panose="020F0502020204030204" pitchFamily="34" charset="0"/>
              </a:endParaRPr>
            </a:p>
            <a:p>
              <a:pPr algn="ctr">
                <a:tabLst>
                  <a:tab pos="168275" algn="l"/>
                </a:tabLst>
              </a:pPr>
              <a:r>
                <a:rPr lang="en-US" sz="1050" dirty="0">
                  <a:solidFill>
                    <a:schemeClr val="tx2"/>
                  </a:solidFill>
                  <a:latin typeface="Calibri" panose="020F0502020204030204" pitchFamily="34" charset="0"/>
                </a:rPr>
                <a:t>AI based insights driven QE BOTs across SDLC</a:t>
              </a:r>
            </a:p>
          </p:txBody>
        </p:sp>
        <p:sp>
          <p:nvSpPr>
            <p:cNvPr id="71" name="Rounded Rectangle 70"/>
            <p:cNvSpPr/>
            <p:nvPr/>
          </p:nvSpPr>
          <p:spPr bwMode="auto">
            <a:xfrm>
              <a:off x="7203831" y="3735648"/>
              <a:ext cx="1828800" cy="822960"/>
            </a:xfrm>
            <a:prstGeom prst="roundRect">
              <a:avLst>
                <a:gd name="adj" fmla="val 0"/>
              </a:avLst>
            </a:prstGeom>
            <a:solidFill>
              <a:schemeClr val="bg1"/>
            </a:solidFill>
            <a:ln w="9525" cap="flat" cmpd="sng" algn="ctr">
              <a:noFill/>
              <a:prstDash val="solid"/>
              <a:round/>
              <a:headEnd type="none" w="med" len="med"/>
              <a:tailEnd type="none" w="med" len="med"/>
            </a:ln>
            <a:effectLst/>
          </p:spPr>
          <p:txBody>
            <a:bodyPr vert="horz" wrap="square" lIns="45720" tIns="65041" rIns="45720" bIns="65041" numCol="1" rtlCol="0" anchor="ctr" anchorCtr="0" compatLnSpc="1">
              <a:prstTxWarp prst="textNoShape">
                <a:avLst/>
              </a:prstTxWarp>
            </a:bodyPr>
            <a:lstStyle/>
            <a:p>
              <a:pPr marR="0" lvl="0" indent="0" algn="ctr" fontAlgn="auto">
                <a:lnSpc>
                  <a:spcPct val="100000"/>
                </a:lnSpc>
                <a:spcBef>
                  <a:spcPts val="0"/>
                </a:spcBef>
                <a:spcAft>
                  <a:spcPts val="0"/>
                </a:spcAft>
                <a:buClrTx/>
                <a:buSzTx/>
                <a:buFontTx/>
                <a:buNone/>
                <a:tabLst>
                  <a:tab pos="168275" algn="l"/>
                </a:tabLst>
                <a:defRPr/>
              </a:pPr>
              <a:r>
                <a:rPr lang="en-US" sz="1100" b="1" dirty="0">
                  <a:solidFill>
                    <a:schemeClr val="tx2"/>
                  </a:solidFill>
                  <a:latin typeface="Calibri" panose="020F0502020204030204" pitchFamily="34" charset="0"/>
                </a:rPr>
                <a:t>CX Assurance Framework</a:t>
              </a:r>
            </a:p>
            <a:p>
              <a:pPr algn="ctr" defTabSz="914400">
                <a:defRPr/>
              </a:pPr>
              <a:r>
                <a:rPr lang="en-US" sz="1050" dirty="0">
                  <a:solidFill>
                    <a:schemeClr val="tx2"/>
                  </a:solidFill>
                  <a:latin typeface="Calibri" panose="020F0502020204030204" pitchFamily="34" charset="0"/>
                </a:rPr>
                <a:t>Sentiment Analysis &amp;NPS measurement</a:t>
              </a:r>
              <a:endParaRPr kumimoji="0" lang="en-US" sz="1050" i="0" u="none" strike="noStrike" kern="0" cap="none" spc="0" normalizeH="0" baseline="0" noProof="0" dirty="0">
                <a:ln>
                  <a:noFill/>
                </a:ln>
                <a:solidFill>
                  <a:prstClr val="black"/>
                </a:solidFill>
                <a:effectLst/>
                <a:uLnTx/>
                <a:uFillTx/>
                <a:latin typeface="Calibri" panose="020F0502020204030204" pitchFamily="34" charset="0"/>
              </a:endParaRPr>
            </a:p>
          </p:txBody>
        </p:sp>
        <p:sp>
          <p:nvSpPr>
            <p:cNvPr id="58" name="Left Arrow 57"/>
            <p:cNvSpPr/>
            <p:nvPr/>
          </p:nvSpPr>
          <p:spPr>
            <a:xfrm>
              <a:off x="2051779" y="1172436"/>
              <a:ext cx="2445397" cy="493473"/>
            </a:xfrm>
            <a:prstGeom prst="leftArrow">
              <a:avLst/>
            </a:prstGeom>
            <a:solidFill>
              <a:srgbClr val="00B050"/>
            </a:solidFill>
            <a:ln w="38100" cap="flat" cmpd="sng" algn="ctr">
              <a:noFill/>
              <a:prstDash val="solid"/>
            </a:ln>
            <a:effectLst>
              <a:outerShdw blurRad="40000" dist="20000" dir="5400000" rotWithShape="0">
                <a:srgbClr val="000000">
                  <a:alpha val="38000"/>
                </a:srgbClr>
              </a:outerShdw>
            </a:effectLst>
          </p:spPr>
          <p:txBody>
            <a:bodyPr rtlCol="0" anchor="ctr"/>
            <a:lstStyle/>
            <a:p>
              <a:pPr algn="ctr" fontAlgn="auto">
                <a:spcBef>
                  <a:spcPts val="0"/>
                </a:spcBef>
                <a:spcAft>
                  <a:spcPts val="0"/>
                </a:spcAft>
              </a:pPr>
              <a:r>
                <a:rPr lang="en-US" sz="1050" b="1" kern="0" spc="360" dirty="0">
                  <a:solidFill>
                    <a:schemeClr val="bg1"/>
                  </a:solidFill>
                  <a:latin typeface="Calibri" panose="020F0502020204030204" pitchFamily="34" charset="0"/>
                  <a:ea typeface="ＭＳ Ｐゴシック" charset="-128"/>
                </a:rPr>
                <a:t>Shift-left</a:t>
              </a:r>
            </a:p>
          </p:txBody>
        </p:sp>
        <p:sp>
          <p:nvSpPr>
            <p:cNvPr id="59" name="Right Arrow 58"/>
            <p:cNvSpPr/>
            <p:nvPr/>
          </p:nvSpPr>
          <p:spPr>
            <a:xfrm>
              <a:off x="4804482" y="1172436"/>
              <a:ext cx="2217637" cy="493776"/>
            </a:xfrm>
            <a:prstGeom prst="rightArrow">
              <a:avLst/>
            </a:prstGeom>
            <a:solidFill>
              <a:srgbClr val="00B050"/>
            </a:solidFill>
            <a:ln w="38100" cap="flat" cmpd="sng" algn="ctr">
              <a:noFill/>
              <a:prstDash val="solid"/>
            </a:ln>
            <a:effectLst>
              <a:outerShdw blurRad="40000" dist="20000" dir="5400000" rotWithShape="0">
                <a:srgbClr val="000000">
                  <a:alpha val="38000"/>
                </a:srgbClr>
              </a:outerShdw>
            </a:effectLst>
          </p:spPr>
          <p:txBody>
            <a:bodyPr rtlCol="0" anchor="ctr"/>
            <a:lstStyle/>
            <a:p>
              <a:pPr algn="ctr" fontAlgn="auto">
                <a:spcBef>
                  <a:spcPts val="0"/>
                </a:spcBef>
                <a:spcAft>
                  <a:spcPts val="0"/>
                </a:spcAft>
              </a:pPr>
              <a:r>
                <a:rPr lang="en-US" sz="1050" b="1" kern="0" spc="360" dirty="0">
                  <a:solidFill>
                    <a:schemeClr val="bg1"/>
                  </a:solidFill>
                  <a:latin typeface="Calibri" panose="020F0502020204030204" pitchFamily="34" charset="0"/>
                  <a:ea typeface="ＭＳ Ｐゴシック" charset="-128"/>
                </a:rPr>
                <a:t>Shift-Right</a:t>
              </a:r>
            </a:p>
          </p:txBody>
        </p:sp>
        <p:sp>
          <p:nvSpPr>
            <p:cNvPr id="60" name="TextBox 59"/>
            <p:cNvSpPr txBox="1"/>
            <p:nvPr/>
          </p:nvSpPr>
          <p:spPr>
            <a:xfrm>
              <a:off x="2051539" y="1691987"/>
              <a:ext cx="1554480" cy="365760"/>
            </a:xfrm>
            <a:prstGeom prst="rect">
              <a:avLst/>
            </a:prstGeom>
            <a:solidFill>
              <a:srgbClr val="DCE8D4"/>
            </a:solidFill>
            <a:ln w="9525" cap="flat" cmpd="sng" algn="ctr">
              <a:solidFill>
                <a:srgbClr val="92D050"/>
              </a:solidFill>
              <a:prstDash val="solid"/>
              <a:round/>
              <a:headEnd type="none" w="med" len="med"/>
              <a:tailEnd type="none" w="med" len="med"/>
            </a:ln>
            <a:effectLst/>
          </p:spPr>
          <p:txBody>
            <a:bodyPr lIns="91435" tIns="45718" rIns="91435" bIns="45718" anchor="ctr"/>
            <a:lstStyle>
              <a:defPPr>
                <a:defRPr lang="en-US"/>
              </a:defPPr>
              <a:lvl1pPr marL="0" marR="0" lvl="0" indent="0" algn="ctr" defTabSz="914400" eaLnBrk="0" fontAlgn="auto" latinLnBrk="0" hangingPunct="0">
                <a:lnSpc>
                  <a:spcPct val="100000"/>
                </a:lnSpc>
                <a:spcBef>
                  <a:spcPts val="0"/>
                </a:spcBef>
                <a:spcAft>
                  <a:spcPts val="0"/>
                </a:spcAft>
                <a:buClrTx/>
                <a:buSzTx/>
                <a:buFontTx/>
                <a:buNone/>
                <a:tabLst/>
                <a:defRPr kumimoji="0" sz="1050" b="0" i="0" u="none" strike="noStrike" kern="0" cap="none" spc="0" normalizeH="0" baseline="0">
                  <a:ln>
                    <a:noFill/>
                  </a:ln>
                  <a:solidFill>
                    <a:prstClr val="black"/>
                  </a:solidFill>
                  <a:effectLst/>
                  <a:uLnTx/>
                  <a:uFillTx/>
                  <a:latin typeface="Calibri" panose="020F0502020204030204" pitchFamily="34" charset="0"/>
                  <a:ea typeface="Segoe UI" pitchFamily="34" charset="0"/>
                  <a:cs typeface="Segoe UI" pitchFamily="34" charset="0"/>
                </a:defRPr>
              </a:lvl1pPr>
            </a:lstStyle>
            <a:p>
              <a:r>
                <a:rPr lang="en-US" sz="1000" dirty="0">
                  <a:solidFill>
                    <a:schemeClr val="tx2"/>
                  </a:solidFill>
                </a:rPr>
                <a:t>Static Testing, URS/FS Review</a:t>
              </a:r>
            </a:p>
          </p:txBody>
        </p:sp>
        <p:sp>
          <p:nvSpPr>
            <p:cNvPr id="61" name="Rectangle 60"/>
            <p:cNvSpPr/>
            <p:nvPr/>
          </p:nvSpPr>
          <p:spPr>
            <a:xfrm>
              <a:off x="3671022" y="1691987"/>
              <a:ext cx="1554480" cy="365760"/>
            </a:xfrm>
            <a:prstGeom prst="rect">
              <a:avLst/>
            </a:prstGeom>
            <a:solidFill>
              <a:srgbClr val="DCE8D4"/>
            </a:solidFill>
            <a:ln w="9525" cap="flat" cmpd="sng" algn="ctr">
              <a:solidFill>
                <a:srgbClr val="92D050"/>
              </a:solidFill>
              <a:prstDash val="solid"/>
              <a:round/>
              <a:headEnd type="none" w="med" len="med"/>
              <a:tailEnd type="none" w="med" len="med"/>
            </a:ln>
            <a:effectLst/>
          </p:spPr>
          <p:txBody>
            <a:bodyPr lIns="91435" tIns="45718" rIns="91435" bIns="45718" anchor="ctr"/>
            <a:lstStyle/>
            <a:p>
              <a:pPr algn="ctr" eaLnBrk="0" fontAlgn="auto" hangingPunct="0">
                <a:spcBef>
                  <a:spcPts val="0"/>
                </a:spcBef>
                <a:spcAft>
                  <a:spcPts val="0"/>
                </a:spcAft>
              </a:pPr>
              <a:r>
                <a:rPr lang="en-US" sz="1000" kern="0" dirty="0">
                  <a:solidFill>
                    <a:schemeClr val="tx2"/>
                  </a:solidFill>
                  <a:latin typeface="Calibri" panose="020F0502020204030204" pitchFamily="34" charset="0"/>
                  <a:ea typeface="Segoe UI" pitchFamily="34" charset="0"/>
                  <a:cs typeface="Segoe UI" pitchFamily="34" charset="0"/>
                </a:rPr>
                <a:t>Model Based Test Automation</a:t>
              </a:r>
            </a:p>
          </p:txBody>
        </p:sp>
        <p:sp>
          <p:nvSpPr>
            <p:cNvPr id="66" name="Rectangle 65"/>
            <p:cNvSpPr/>
            <p:nvPr/>
          </p:nvSpPr>
          <p:spPr>
            <a:xfrm>
              <a:off x="5290504" y="1691987"/>
              <a:ext cx="1554480" cy="365760"/>
            </a:xfrm>
            <a:prstGeom prst="rect">
              <a:avLst/>
            </a:prstGeom>
            <a:solidFill>
              <a:srgbClr val="DCE8D4"/>
            </a:solidFill>
            <a:ln w="9525" cap="flat" cmpd="sng" algn="ctr">
              <a:solidFill>
                <a:srgbClr val="92D050"/>
              </a:solidFill>
              <a:prstDash val="solid"/>
              <a:round/>
              <a:headEnd type="none" w="med" len="med"/>
              <a:tailEnd type="none" w="med" len="med"/>
            </a:ln>
            <a:effectLst/>
          </p:spPr>
          <p:txBody>
            <a:bodyPr lIns="91435" tIns="45718" rIns="91435" bIns="45718" anchor="ctr"/>
            <a:lstStyle/>
            <a:p>
              <a:pPr algn="ctr" eaLnBrk="0" fontAlgn="auto" hangingPunct="0">
                <a:spcBef>
                  <a:spcPts val="0"/>
                </a:spcBef>
                <a:spcAft>
                  <a:spcPts val="0"/>
                </a:spcAft>
              </a:pPr>
              <a:r>
                <a:rPr lang="en-US" sz="1000" kern="0" dirty="0">
                  <a:solidFill>
                    <a:schemeClr val="tx2"/>
                  </a:solidFill>
                  <a:latin typeface="Calibri" panose="020F0502020204030204" pitchFamily="34" charset="0"/>
                  <a:ea typeface="Segoe UI" pitchFamily="34" charset="0"/>
                  <a:cs typeface="Segoe UI" pitchFamily="34" charset="0"/>
                </a:rPr>
                <a:t>Business Process Assurance</a:t>
              </a:r>
            </a:p>
          </p:txBody>
        </p:sp>
        <p:sp>
          <p:nvSpPr>
            <p:cNvPr id="68" name="Rectangle 67"/>
            <p:cNvSpPr/>
            <p:nvPr/>
          </p:nvSpPr>
          <p:spPr>
            <a:xfrm>
              <a:off x="2051538" y="2084864"/>
              <a:ext cx="4793446" cy="470764"/>
            </a:xfrm>
            <a:prstGeom prst="rect">
              <a:avLst/>
            </a:prstGeom>
            <a:solidFill>
              <a:srgbClr val="DCE8D4"/>
            </a:solidFill>
            <a:ln w="9525" cap="flat" cmpd="sng" algn="ctr">
              <a:solidFill>
                <a:srgbClr val="92D050"/>
              </a:solidFill>
              <a:prstDash val="solid"/>
              <a:round/>
              <a:headEnd type="none" w="med" len="med"/>
              <a:tailEnd type="none" w="med" len="med"/>
            </a:ln>
            <a:effectLst/>
          </p:spPr>
          <p:txBody>
            <a:bodyPr lIns="91435" tIns="45718" rIns="91435" bIns="45718" anchor="ctr"/>
            <a:lstStyle/>
            <a:p>
              <a:pPr algn="ctr" eaLnBrk="0" fontAlgn="auto" hangingPunct="0">
                <a:spcBef>
                  <a:spcPts val="0"/>
                </a:spcBef>
                <a:spcAft>
                  <a:spcPts val="0"/>
                </a:spcAft>
              </a:pPr>
              <a:r>
                <a:rPr lang="en-US" sz="1000" b="1" kern="0" dirty="0">
                  <a:solidFill>
                    <a:prstClr val="black"/>
                  </a:solidFill>
                  <a:latin typeface="Calibri" panose="020F0502020204030204" pitchFamily="34" charset="0"/>
                  <a:ea typeface="Segoe UI" pitchFamily="34" charset="0"/>
                  <a:cs typeface="Segoe UI" pitchFamily="34" charset="0"/>
                </a:rPr>
                <a:t>Integrated Quality Engineering aligned to SDLC</a:t>
              </a:r>
            </a:p>
            <a:p>
              <a:pPr algn="ctr" eaLnBrk="0" fontAlgn="auto" hangingPunct="0">
                <a:spcBef>
                  <a:spcPts val="0"/>
                </a:spcBef>
                <a:spcAft>
                  <a:spcPts val="0"/>
                </a:spcAft>
              </a:pPr>
              <a:r>
                <a:rPr lang="en-US" sz="900" kern="0" dirty="0">
                  <a:solidFill>
                    <a:prstClr val="black"/>
                  </a:solidFill>
                  <a:latin typeface="Calibri" panose="020F0502020204030204" pitchFamily="34" charset="0"/>
                  <a:ea typeface="Segoe UI" pitchFamily="34" charset="0"/>
                  <a:cs typeface="Segoe UI" pitchFamily="34" charset="0"/>
                </a:rPr>
                <a:t>In sprint Functional &amp; Automation Testing, Regression Automation,</a:t>
              </a:r>
            </a:p>
            <a:p>
              <a:pPr algn="ctr" eaLnBrk="0" fontAlgn="auto" hangingPunct="0">
                <a:spcBef>
                  <a:spcPts val="0"/>
                </a:spcBef>
                <a:spcAft>
                  <a:spcPts val="0"/>
                </a:spcAft>
              </a:pPr>
              <a:r>
                <a:rPr lang="en-US" sz="900" kern="0" dirty="0">
                  <a:solidFill>
                    <a:prstClr val="black"/>
                  </a:solidFill>
                  <a:latin typeface="Calibri" panose="020F0502020204030204" pitchFamily="34" charset="0"/>
                  <a:ea typeface="Segoe UI" pitchFamily="34" charset="0"/>
                  <a:cs typeface="Segoe UI" pitchFamily="34" charset="0"/>
                </a:rPr>
                <a:t>Performance, Resiliency, Accessibility &amp; Security Testing</a:t>
              </a:r>
              <a:endParaRPr lang="en-US" sz="900" b="0" kern="0" dirty="0">
                <a:solidFill>
                  <a:prstClr val="black"/>
                </a:solidFill>
                <a:latin typeface="Calibri" panose="020F0502020204030204" pitchFamily="34" charset="0"/>
                <a:ea typeface="Segoe UI" pitchFamily="34" charset="0"/>
                <a:cs typeface="Segoe UI" pitchFamily="34" charset="0"/>
              </a:endParaRPr>
            </a:p>
          </p:txBody>
        </p:sp>
        <p:sp>
          <p:nvSpPr>
            <p:cNvPr id="70" name="Rectangle 69"/>
            <p:cNvSpPr/>
            <p:nvPr/>
          </p:nvSpPr>
          <p:spPr>
            <a:xfrm>
              <a:off x="1942631" y="1043353"/>
              <a:ext cx="5079488" cy="155917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Calibri" panose="020F0502020204030204" pitchFamily="34" charset="0"/>
              </a:endParaRPr>
            </a:p>
          </p:txBody>
        </p:sp>
        <p:sp>
          <p:nvSpPr>
            <p:cNvPr id="75" name="Rectangle 74"/>
            <p:cNvSpPr/>
            <p:nvPr/>
          </p:nvSpPr>
          <p:spPr bwMode="gray">
            <a:xfrm>
              <a:off x="1945006" y="826768"/>
              <a:ext cx="5077113" cy="327340"/>
            </a:xfrm>
            <a:prstGeom prst="rect">
              <a:avLst/>
            </a:prstGeom>
            <a:solidFill>
              <a:srgbClr val="00B050"/>
            </a:solidFill>
            <a:ln>
              <a:solidFill>
                <a:srgbClr val="00B050"/>
              </a:solidFill>
            </a:ln>
          </p:spPr>
          <p:txBody>
            <a:bodyPr lIns="37719" tIns="37719" rIns="37719" bIns="37719" anchor="ctr" anchorCtr="1"/>
            <a:lstStyle/>
            <a:p>
              <a:pPr algn="ctr" defTabSz="1257269" fontAlgn="base">
                <a:spcBef>
                  <a:spcPct val="0"/>
                </a:spcBef>
                <a:spcAft>
                  <a:spcPct val="0"/>
                </a:spcAft>
              </a:pPr>
              <a:r>
                <a:rPr lang="en-US" sz="1200" b="1" dirty="0">
                  <a:solidFill>
                    <a:prstClr val="white"/>
                  </a:solidFill>
                  <a:latin typeface="Calibri" panose="020F0502020204030204" pitchFamily="34" charset="0"/>
                  <a:ea typeface="ＭＳ Ｐゴシック" pitchFamily="34" charset="-128"/>
                  <a:cs typeface="Calibri" panose="020F0502020204030204" pitchFamily="34" charset="0"/>
                </a:rPr>
                <a:t>Process</a:t>
              </a:r>
            </a:p>
          </p:txBody>
        </p:sp>
        <p:sp>
          <p:nvSpPr>
            <p:cNvPr id="52" name="Rectangle 51"/>
            <p:cNvSpPr/>
            <p:nvPr/>
          </p:nvSpPr>
          <p:spPr bwMode="gray">
            <a:xfrm>
              <a:off x="1" y="2743201"/>
              <a:ext cx="1887415" cy="1808863"/>
            </a:xfrm>
            <a:prstGeom prst="rect">
              <a:avLst/>
            </a:prstGeom>
            <a:solidFill>
              <a:srgbClr val="0070C0"/>
            </a:solidFill>
            <a:ln>
              <a:noFill/>
            </a:ln>
          </p:spPr>
          <p:txBody>
            <a:bodyPr lIns="37719" tIns="37719" rIns="37719" bIns="37719" anchor="ctr" anchorCtr="1"/>
            <a:lstStyle/>
            <a:p>
              <a:pPr algn="ctr" defTabSz="1257269" fontAlgn="base">
                <a:spcBef>
                  <a:spcPct val="0"/>
                </a:spcBef>
                <a:spcAft>
                  <a:spcPct val="0"/>
                </a:spcAft>
              </a:pPr>
              <a:endParaRPr lang="en-US" sz="1050" b="1" dirty="0">
                <a:solidFill>
                  <a:prstClr val="white"/>
                </a:solidFill>
                <a:latin typeface="Calibri" panose="020F0502020204030204" pitchFamily="34" charset="0"/>
                <a:ea typeface="ＭＳ Ｐゴシック" pitchFamily="34" charset="-128"/>
                <a:cs typeface="Calibri" panose="020F0502020204030204" pitchFamily="34" charset="0"/>
              </a:endParaRPr>
            </a:p>
          </p:txBody>
        </p:sp>
        <p:sp>
          <p:nvSpPr>
            <p:cNvPr id="54" name="Rectangle 53"/>
            <p:cNvSpPr/>
            <p:nvPr/>
          </p:nvSpPr>
          <p:spPr>
            <a:xfrm>
              <a:off x="529745" y="3178273"/>
              <a:ext cx="1280160" cy="938719"/>
            </a:xfrm>
            <a:prstGeom prst="rect">
              <a:avLst/>
            </a:prstGeom>
          </p:spPr>
          <p:txBody>
            <a:bodyPr wrap="square" lIns="0" tIns="0" rIns="0" bIns="0">
              <a:spAutoFit/>
            </a:bodyPr>
            <a:lstStyle/>
            <a:p>
              <a:pPr defTabSz="838034" fontAlgn="base">
                <a:spcBef>
                  <a:spcPts val="300"/>
                </a:spcBef>
                <a:spcAft>
                  <a:spcPts val="300"/>
                </a:spcAft>
                <a:defRPr/>
              </a:pPr>
              <a:r>
                <a:rPr lang="en-US" sz="1200" b="1" dirty="0">
                  <a:solidFill>
                    <a:srgbClr val="FFFFFF"/>
                  </a:solidFill>
                  <a:latin typeface="Calibri" panose="020F0502020204030204" pitchFamily="34" charset="0"/>
                  <a:ea typeface="ＭＳ Ｐゴシック" charset="0"/>
                  <a:cs typeface="Calibri" panose="020F0502020204030204" pitchFamily="34" charset="0"/>
                </a:rPr>
                <a:t>Run Different – </a:t>
              </a:r>
            </a:p>
            <a:p>
              <a:pPr defTabSz="838034" fontAlgn="base">
                <a:spcBef>
                  <a:spcPts val="300"/>
                </a:spcBef>
                <a:spcAft>
                  <a:spcPts val="300"/>
                </a:spcAft>
                <a:defRPr/>
              </a:pPr>
              <a:r>
                <a:rPr lang="en-US" sz="1100" b="1" dirty="0">
                  <a:solidFill>
                    <a:srgbClr val="FFFFFF"/>
                  </a:solidFill>
                  <a:latin typeface="Calibri" panose="020F0502020204030204" pitchFamily="34" charset="0"/>
                  <a:ea typeface="ＭＳ Ｐゴシック" charset="0"/>
                  <a:cs typeface="Calibri" panose="020F0502020204030204" pitchFamily="34" charset="0"/>
                </a:rPr>
                <a:t>Delivering predictable business outcomes and assuring Customer Trust</a:t>
              </a:r>
            </a:p>
          </p:txBody>
        </p:sp>
        <p:pic>
          <p:nvPicPr>
            <p:cNvPr id="56" name="Picture 55"/>
            <p:cNvPicPr>
              <a:picLocks noChangeAspect="1"/>
            </p:cNvPicPr>
            <p:nvPr/>
          </p:nvPicPr>
          <p:blipFill>
            <a:blip r:embed="rId3" cstate="screen">
              <a:lum bright="70000" contrast="-70000"/>
              <a:extLst>
                <a:ext uri="{28A0092B-C50C-407E-A947-70E740481C1C}">
                  <a14:useLocalDpi xmlns:a14="http://schemas.microsoft.com/office/drawing/2010/main"/>
                </a:ext>
              </a:extLst>
            </a:blip>
            <a:stretch>
              <a:fillRect/>
            </a:stretch>
          </p:blipFill>
          <p:spPr>
            <a:xfrm>
              <a:off x="36214" y="3321444"/>
              <a:ext cx="350647" cy="652376"/>
            </a:xfrm>
            <a:prstGeom prst="rect">
              <a:avLst/>
            </a:prstGeom>
          </p:spPr>
        </p:pic>
        <p:sp>
          <p:nvSpPr>
            <p:cNvPr id="76" name="Rectangle 75"/>
            <p:cNvSpPr/>
            <p:nvPr/>
          </p:nvSpPr>
          <p:spPr bwMode="gray">
            <a:xfrm>
              <a:off x="3659415" y="2744346"/>
              <a:ext cx="1645920" cy="769848"/>
            </a:xfrm>
            <a:prstGeom prst="rect">
              <a:avLst/>
            </a:prstGeom>
            <a:solidFill>
              <a:srgbClr val="0070C0"/>
            </a:solidFill>
            <a:ln>
              <a:noFill/>
            </a:ln>
          </p:spPr>
          <p:txBody>
            <a:bodyPr lIns="37719" tIns="37719" rIns="37719" bIns="37719" anchor="ctr" anchorCtr="1"/>
            <a:lstStyle/>
            <a:p>
              <a:pPr algn="ctr" defTabSz="1257269" fontAlgn="base">
                <a:spcBef>
                  <a:spcPct val="0"/>
                </a:spcBef>
                <a:spcAft>
                  <a:spcPct val="0"/>
                </a:spcAft>
              </a:pPr>
              <a:r>
                <a:rPr lang="en-US" sz="1200" b="1" dirty="0">
                  <a:solidFill>
                    <a:prstClr val="white"/>
                  </a:solidFill>
                  <a:latin typeface="Calibri" panose="020F0502020204030204" pitchFamily="34" charset="0"/>
                  <a:ea typeface="ＭＳ Ｐゴシック" pitchFamily="34" charset="-128"/>
                  <a:cs typeface="Calibri" panose="020F0502020204030204" pitchFamily="34" charset="0"/>
                </a:rPr>
                <a:t>Technology</a:t>
              </a:r>
            </a:p>
          </p:txBody>
        </p:sp>
        <p:sp>
          <p:nvSpPr>
            <p:cNvPr id="79" name="Rectangle 78"/>
            <p:cNvSpPr/>
            <p:nvPr/>
          </p:nvSpPr>
          <p:spPr bwMode="gray">
            <a:xfrm>
              <a:off x="1942631" y="2744346"/>
              <a:ext cx="1645920" cy="769848"/>
            </a:xfrm>
            <a:prstGeom prst="rect">
              <a:avLst/>
            </a:prstGeom>
            <a:solidFill>
              <a:srgbClr val="0070C0"/>
            </a:solidFill>
            <a:ln>
              <a:noFill/>
            </a:ln>
          </p:spPr>
          <p:txBody>
            <a:bodyPr lIns="37719" tIns="37719" rIns="37719" bIns="37719" anchor="ctr" anchorCtr="1"/>
            <a:lstStyle/>
            <a:p>
              <a:pPr algn="ctr" defTabSz="1257269" fontAlgn="base">
                <a:spcBef>
                  <a:spcPct val="0"/>
                </a:spcBef>
                <a:spcAft>
                  <a:spcPct val="0"/>
                </a:spcAft>
              </a:pPr>
              <a:r>
                <a:rPr lang="en-US" sz="1200" b="1" dirty="0">
                  <a:solidFill>
                    <a:prstClr val="white"/>
                  </a:solidFill>
                  <a:latin typeface="Calibri" panose="020F0502020204030204" pitchFamily="34" charset="0"/>
                  <a:ea typeface="ＭＳ Ｐゴシック" pitchFamily="34" charset="-128"/>
                  <a:cs typeface="Calibri" panose="020F0502020204030204" pitchFamily="34" charset="0"/>
                </a:rPr>
                <a:t>People</a:t>
              </a:r>
            </a:p>
          </p:txBody>
        </p:sp>
        <p:sp>
          <p:nvSpPr>
            <p:cNvPr id="80" name="Rectangle 79"/>
            <p:cNvSpPr/>
            <p:nvPr/>
          </p:nvSpPr>
          <p:spPr bwMode="gray">
            <a:xfrm>
              <a:off x="5376199" y="2744346"/>
              <a:ext cx="1645920" cy="769848"/>
            </a:xfrm>
            <a:prstGeom prst="rect">
              <a:avLst/>
            </a:prstGeom>
            <a:solidFill>
              <a:srgbClr val="0070C0"/>
            </a:solidFill>
            <a:ln>
              <a:noFill/>
            </a:ln>
          </p:spPr>
          <p:txBody>
            <a:bodyPr lIns="37719" tIns="37719" rIns="37719" bIns="37719" anchor="ctr" anchorCtr="1"/>
            <a:lstStyle/>
            <a:p>
              <a:pPr algn="ctr" defTabSz="1257269" fontAlgn="base">
                <a:spcBef>
                  <a:spcPct val="0"/>
                </a:spcBef>
                <a:spcAft>
                  <a:spcPct val="0"/>
                </a:spcAft>
              </a:pPr>
              <a:r>
                <a:rPr lang="en-US" sz="1200" b="1" dirty="0">
                  <a:solidFill>
                    <a:prstClr val="white"/>
                  </a:solidFill>
                  <a:latin typeface="Calibri" panose="020F0502020204030204" pitchFamily="34" charset="0"/>
                  <a:ea typeface="ＭＳ Ｐゴシック" pitchFamily="34" charset="-128"/>
                  <a:cs typeface="Calibri" panose="020F0502020204030204" pitchFamily="34" charset="0"/>
                </a:rPr>
                <a:t>Platforms</a:t>
              </a:r>
            </a:p>
          </p:txBody>
        </p:sp>
        <p:sp>
          <p:nvSpPr>
            <p:cNvPr id="81" name="Rectangle 80"/>
            <p:cNvSpPr/>
            <p:nvPr/>
          </p:nvSpPr>
          <p:spPr bwMode="gray">
            <a:xfrm>
              <a:off x="3659415" y="3577777"/>
              <a:ext cx="1645920" cy="989113"/>
            </a:xfrm>
            <a:prstGeom prst="rect">
              <a:avLst/>
            </a:prstGeom>
            <a:solidFill>
              <a:srgbClr val="E1EDF8"/>
            </a:solidFill>
            <a:ln>
              <a:solidFill>
                <a:schemeClr val="accent4">
                  <a:lumMod val="40000"/>
                  <a:lumOff val="60000"/>
                </a:schemeClr>
              </a:solidFill>
            </a:ln>
          </p:spPr>
          <p:txBody>
            <a:bodyPr lIns="37719" tIns="37719" rIns="37719" bIns="37719" anchor="ctr" anchorCtr="1"/>
            <a:lstStyle/>
            <a:p>
              <a:pPr algn="ctr" defTabSz="1257269" fontAlgn="base">
                <a:spcBef>
                  <a:spcPct val="0"/>
                </a:spcBef>
                <a:spcAft>
                  <a:spcPct val="0"/>
                </a:spcAft>
              </a:pPr>
              <a:r>
                <a:rPr lang="en-US" sz="1000" b="1" dirty="0">
                  <a:solidFill>
                    <a:schemeClr val="tx2"/>
                  </a:solidFill>
                  <a:latin typeface="Calibri" panose="020F0502020204030204" pitchFamily="34" charset="0"/>
                  <a:ea typeface="ＭＳ Ｐゴシック" pitchFamily="34" charset="-128"/>
                  <a:cs typeface="Calibri" panose="020F0502020204030204" pitchFamily="34" charset="0"/>
                </a:rPr>
                <a:t>Enable Continuous Testing with CI/CD Integration</a:t>
              </a:r>
            </a:p>
          </p:txBody>
        </p:sp>
        <p:sp>
          <p:nvSpPr>
            <p:cNvPr id="82" name="Rectangle 81"/>
            <p:cNvSpPr/>
            <p:nvPr/>
          </p:nvSpPr>
          <p:spPr bwMode="gray">
            <a:xfrm>
              <a:off x="1942631" y="3577777"/>
              <a:ext cx="1645920" cy="989112"/>
            </a:xfrm>
            <a:prstGeom prst="rect">
              <a:avLst/>
            </a:prstGeom>
            <a:solidFill>
              <a:srgbClr val="E1EDF8"/>
            </a:solidFill>
            <a:ln>
              <a:solidFill>
                <a:schemeClr val="accent4">
                  <a:lumMod val="40000"/>
                  <a:lumOff val="60000"/>
                </a:schemeClr>
              </a:solidFill>
            </a:ln>
          </p:spPr>
          <p:txBody>
            <a:bodyPr lIns="37719" tIns="37719" rIns="37719" bIns="37719" anchor="ctr" anchorCtr="1"/>
            <a:lstStyle/>
            <a:p>
              <a:pPr algn="ctr" defTabSz="1257269" fontAlgn="base">
                <a:spcBef>
                  <a:spcPct val="0"/>
                </a:spcBef>
                <a:spcAft>
                  <a:spcPct val="0"/>
                </a:spcAft>
              </a:pPr>
              <a:r>
                <a:rPr lang="en-US" sz="1000" b="1">
                  <a:solidFill>
                    <a:schemeClr val="tx2"/>
                  </a:solidFill>
                  <a:latin typeface="Calibri" panose="020F0502020204030204" pitchFamily="34" charset="0"/>
                  <a:ea typeface="ＭＳ Ｐゴシック" pitchFamily="34" charset="-128"/>
                  <a:cs typeface="Calibri" panose="020F0502020204030204" pitchFamily="34" charset="0"/>
                </a:rPr>
                <a:t>QA </a:t>
              </a:r>
              <a:r>
                <a:rPr lang="en-US" sz="1000" b="1" dirty="0">
                  <a:solidFill>
                    <a:schemeClr val="tx2"/>
                  </a:solidFill>
                  <a:latin typeface="Calibri" panose="020F0502020204030204" pitchFamily="34" charset="0"/>
                  <a:ea typeface="ＭＳ Ｐゴシック" pitchFamily="34" charset="-128"/>
                  <a:cs typeface="Calibri" panose="020F0502020204030204" pitchFamily="34" charset="0"/>
                </a:rPr>
                <a:t>to QE Transformation</a:t>
              </a:r>
            </a:p>
          </p:txBody>
        </p:sp>
        <p:sp>
          <p:nvSpPr>
            <p:cNvPr id="83" name="Rectangle 82"/>
            <p:cNvSpPr/>
            <p:nvPr/>
          </p:nvSpPr>
          <p:spPr bwMode="gray">
            <a:xfrm>
              <a:off x="5376199" y="3577777"/>
              <a:ext cx="1645920" cy="1003940"/>
            </a:xfrm>
            <a:prstGeom prst="rect">
              <a:avLst/>
            </a:prstGeom>
            <a:solidFill>
              <a:srgbClr val="E1EDF8"/>
            </a:solidFill>
            <a:ln>
              <a:solidFill>
                <a:schemeClr val="accent4">
                  <a:lumMod val="40000"/>
                  <a:lumOff val="60000"/>
                </a:schemeClr>
              </a:solidFill>
            </a:ln>
          </p:spPr>
          <p:txBody>
            <a:bodyPr lIns="37719" tIns="37719" rIns="37719" bIns="37719" anchor="ctr" anchorCtr="1"/>
            <a:lstStyle/>
            <a:p>
              <a:pPr algn="ctr" defTabSz="1257269" fontAlgn="base">
                <a:spcBef>
                  <a:spcPct val="0"/>
                </a:spcBef>
                <a:spcAft>
                  <a:spcPct val="0"/>
                </a:spcAft>
              </a:pPr>
              <a:r>
                <a:rPr lang="en-US" sz="1000" b="1" dirty="0">
                  <a:solidFill>
                    <a:schemeClr val="tx2"/>
                  </a:solidFill>
                  <a:latin typeface="Calibri" panose="020F0502020204030204" pitchFamily="34" charset="0"/>
                  <a:ea typeface="ＭＳ Ｐゴシック" pitchFamily="34" charset="-128"/>
                  <a:cs typeface="Calibri" panose="020F0502020204030204" pitchFamily="34" charset="0"/>
                </a:rPr>
                <a:t>Enable Continuous Delivery with AI driven QE BOTs</a:t>
              </a:r>
            </a:p>
          </p:txBody>
        </p:sp>
        <p:sp>
          <p:nvSpPr>
            <p:cNvPr id="33" name="Rounded Rectangle 32"/>
            <p:cNvSpPr/>
            <p:nvPr/>
          </p:nvSpPr>
          <p:spPr bwMode="auto">
            <a:xfrm>
              <a:off x="7203831" y="2026839"/>
              <a:ext cx="1828800" cy="822960"/>
            </a:xfrm>
            <a:prstGeom prst="roundRect">
              <a:avLst>
                <a:gd name="adj" fmla="val 0"/>
              </a:avLst>
            </a:prstGeom>
            <a:solidFill>
              <a:schemeClr val="bg1"/>
            </a:solidFill>
            <a:ln w="9525" cap="flat" cmpd="sng" algn="ctr">
              <a:noFill/>
              <a:prstDash val="solid"/>
              <a:round/>
              <a:headEnd type="none" w="med" len="med"/>
              <a:tailEnd type="none" w="med" len="med"/>
            </a:ln>
            <a:effectLst/>
          </p:spPr>
          <p:txBody>
            <a:bodyPr vert="horz" wrap="square" lIns="45720" tIns="65041" rIns="45720" bIns="65041" numCol="1" rtlCol="0" anchor="ctr" anchorCtr="0" compatLnSpc="1">
              <a:prstTxWarp prst="textNoShape">
                <a:avLst/>
              </a:prstTxWarp>
            </a:bodyPr>
            <a:lstStyle/>
            <a:p>
              <a:pPr algn="ctr"/>
              <a:r>
                <a:rPr lang="en-US" sz="1100" b="1" dirty="0">
                  <a:solidFill>
                    <a:schemeClr val="tx2"/>
                  </a:solidFill>
                  <a:latin typeface="Calibri" panose="020F0502020204030204" pitchFamily="34" charset="0"/>
                </a:rPr>
                <a:t>Airlines in a Box</a:t>
              </a:r>
            </a:p>
            <a:p>
              <a:pPr algn="ctr"/>
              <a:r>
                <a:rPr lang="en-US" sz="1050" dirty="0">
                  <a:solidFill>
                    <a:schemeClr val="tx2"/>
                  </a:solidFill>
                  <a:latin typeface="Calibri" panose="020F0502020204030204" pitchFamily="34" charset="0"/>
                </a:rPr>
                <a:t>Reusable test assets for Business Process Assurance</a:t>
              </a:r>
              <a:endParaRPr lang="en-US" sz="1050" dirty="0">
                <a:solidFill>
                  <a:schemeClr val="tx2"/>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1116534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dirty="0"/>
              <a:t>Leveraging an approach towards Integrated ( Shift Left) QE</a:t>
            </a:r>
          </a:p>
        </p:txBody>
      </p:sp>
      <p:grpSp>
        <p:nvGrpSpPr>
          <p:cNvPr id="55" name="Group 54"/>
          <p:cNvGrpSpPr/>
          <p:nvPr/>
        </p:nvGrpSpPr>
        <p:grpSpPr>
          <a:xfrm>
            <a:off x="61332" y="628288"/>
            <a:ext cx="9021336" cy="4168512"/>
            <a:chOff x="61332" y="628288"/>
            <a:chExt cx="9021336" cy="4168512"/>
          </a:xfrm>
        </p:grpSpPr>
        <p:grpSp>
          <p:nvGrpSpPr>
            <p:cNvPr id="5" name="Group 4"/>
            <p:cNvGrpSpPr/>
            <p:nvPr/>
          </p:nvGrpSpPr>
          <p:grpSpPr>
            <a:xfrm>
              <a:off x="61332" y="628288"/>
              <a:ext cx="9021335" cy="3682945"/>
              <a:chOff x="271487" y="741800"/>
              <a:chExt cx="11443605" cy="5822477"/>
            </a:xfrm>
          </p:grpSpPr>
          <p:grpSp>
            <p:nvGrpSpPr>
              <p:cNvPr id="8" name="Group 7"/>
              <p:cNvGrpSpPr/>
              <p:nvPr/>
            </p:nvGrpSpPr>
            <p:grpSpPr>
              <a:xfrm>
                <a:off x="271487" y="741800"/>
                <a:ext cx="11443605" cy="5822477"/>
                <a:chOff x="271487" y="519902"/>
                <a:chExt cx="8510133" cy="4317333"/>
              </a:xfrm>
            </p:grpSpPr>
            <p:cxnSp>
              <p:nvCxnSpPr>
                <p:cNvPr id="10" name="Straight Connector 9"/>
                <p:cNvCxnSpPr/>
                <p:nvPr/>
              </p:nvCxnSpPr>
              <p:spPr>
                <a:xfrm flipH="1">
                  <a:off x="3610708" y="551208"/>
                  <a:ext cx="1149" cy="3911208"/>
                </a:xfrm>
                <a:prstGeom prst="line">
                  <a:avLst/>
                </a:prstGeom>
                <a:ln w="635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5465090" y="534880"/>
                  <a:ext cx="1149" cy="3911208"/>
                </a:xfrm>
                <a:prstGeom prst="line">
                  <a:avLst/>
                </a:prstGeom>
                <a:ln w="635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bwMode="auto">
                <a:xfrm>
                  <a:off x="7484423" y="528417"/>
                  <a:ext cx="1285280" cy="428762"/>
                </a:xfrm>
                <a:prstGeom prst="roundRect">
                  <a:avLst/>
                </a:prstGeom>
                <a:solidFill>
                  <a:srgbClr val="0070C0"/>
                </a:solidFill>
                <a:ln w="9525" algn="ctr">
                  <a:solidFill>
                    <a:srgbClr val="0070C0"/>
                  </a:solidFill>
                  <a:miter lim="800000"/>
                  <a:headEnd/>
                  <a:tailEnd/>
                </a:ln>
                <a:effectLst/>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14337" eaLnBrk="0" hangingPunct="0">
                    <a:defRPr/>
                  </a:pPr>
                  <a:r>
                    <a:rPr lang="en-US" sz="1050" b="1" dirty="0">
                      <a:solidFill>
                        <a:prstClr val="white"/>
                      </a:solidFill>
                      <a:latin typeface="Calibri" panose="020F0502020204030204" pitchFamily="34" charset="0"/>
                      <a:ea typeface="Tahoma" panose="020B0604030504040204" pitchFamily="34" charset="0"/>
                      <a:cs typeface="Tahoma" panose="020B0604030504040204" pitchFamily="34" charset="0"/>
                    </a:rPr>
                    <a:t>FULL SOLUTION INTEGRATION</a:t>
                  </a:r>
                </a:p>
              </p:txBody>
            </p:sp>
            <p:sp>
              <p:nvSpPr>
                <p:cNvPr id="13" name="Rounded Rectangle 12"/>
                <p:cNvSpPr/>
                <p:nvPr/>
              </p:nvSpPr>
              <p:spPr bwMode="auto">
                <a:xfrm>
                  <a:off x="3677075" y="519902"/>
                  <a:ext cx="1753574" cy="428762"/>
                </a:xfrm>
                <a:prstGeom prst="roundRect">
                  <a:avLst/>
                </a:prstGeom>
                <a:solidFill>
                  <a:srgbClr val="0070C0"/>
                </a:solidFill>
                <a:ln w="9525" algn="ctr">
                  <a:solidFill>
                    <a:srgbClr val="0070C0"/>
                  </a:solidFill>
                  <a:miter lim="800000"/>
                  <a:headEnd/>
                  <a:tailEnd/>
                </a:ln>
                <a:effectLst/>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14337" eaLnBrk="0" hangingPunct="0">
                    <a:defRPr/>
                  </a:pPr>
                  <a:r>
                    <a:rPr lang="en-US" sz="1050" b="1" dirty="0">
                      <a:solidFill>
                        <a:prstClr val="white"/>
                      </a:solidFill>
                      <a:latin typeface="Calibri" panose="020F0502020204030204" pitchFamily="34" charset="0"/>
                      <a:ea typeface="Tahoma" panose="020B0604030504040204" pitchFamily="34" charset="0"/>
                      <a:cs typeface="Tahoma" panose="020B0604030504040204" pitchFamily="34" charset="0"/>
                    </a:rPr>
                    <a:t>SPRINT ‘2’</a:t>
                  </a:r>
                </a:p>
              </p:txBody>
            </p:sp>
            <p:sp>
              <p:nvSpPr>
                <p:cNvPr id="14" name="Rounded Rectangle 13"/>
                <p:cNvSpPr/>
                <p:nvPr/>
              </p:nvSpPr>
              <p:spPr bwMode="auto">
                <a:xfrm>
                  <a:off x="5514735" y="523129"/>
                  <a:ext cx="1764936" cy="428762"/>
                </a:xfrm>
                <a:prstGeom prst="roundRect">
                  <a:avLst/>
                </a:prstGeom>
                <a:solidFill>
                  <a:srgbClr val="0070C0"/>
                </a:solidFill>
                <a:ln w="9525" algn="ctr">
                  <a:solidFill>
                    <a:srgbClr val="0070C0"/>
                  </a:solidFill>
                  <a:miter lim="800000"/>
                  <a:headEnd/>
                  <a:tailEnd/>
                </a:ln>
                <a:effectLst/>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14337" eaLnBrk="0" hangingPunct="0">
                    <a:defRPr/>
                  </a:pPr>
                  <a:r>
                    <a:rPr lang="en-US" sz="1050" b="1" dirty="0">
                      <a:solidFill>
                        <a:prstClr val="white"/>
                      </a:solidFill>
                      <a:latin typeface="Calibri" panose="020F0502020204030204" pitchFamily="34" charset="0"/>
                      <a:ea typeface="Tahoma" panose="020B0604030504040204" pitchFamily="34" charset="0"/>
                      <a:cs typeface="Tahoma" panose="020B0604030504040204" pitchFamily="34" charset="0"/>
                    </a:rPr>
                    <a:t>SPRINT ‘N’ </a:t>
                  </a:r>
                </a:p>
              </p:txBody>
            </p:sp>
            <p:sp>
              <p:nvSpPr>
                <p:cNvPr id="15" name="Rounded Rectangle 14"/>
                <p:cNvSpPr/>
                <p:nvPr/>
              </p:nvSpPr>
              <p:spPr bwMode="auto">
                <a:xfrm>
                  <a:off x="1415067" y="521309"/>
                  <a:ext cx="2154525" cy="428762"/>
                </a:xfrm>
                <a:prstGeom prst="roundRect">
                  <a:avLst/>
                </a:prstGeom>
                <a:solidFill>
                  <a:srgbClr val="0070C0"/>
                </a:solidFill>
                <a:ln w="9525" algn="ctr">
                  <a:solidFill>
                    <a:srgbClr val="0070C0"/>
                  </a:solidFill>
                  <a:miter lim="800000"/>
                  <a:headEnd/>
                  <a:tailEnd/>
                </a:ln>
                <a:effectLst/>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14337" eaLnBrk="0" hangingPunct="0">
                    <a:defRPr/>
                  </a:pPr>
                  <a:r>
                    <a:rPr lang="en-US" sz="1050" b="1" dirty="0">
                      <a:solidFill>
                        <a:prstClr val="white"/>
                      </a:solidFill>
                      <a:latin typeface="Calibri" panose="020F0502020204030204" pitchFamily="34" charset="0"/>
                      <a:ea typeface="Tahoma" panose="020B0604030504040204" pitchFamily="34" charset="0"/>
                      <a:cs typeface="Tahoma" panose="020B0604030504040204" pitchFamily="34" charset="0"/>
                    </a:rPr>
                    <a:t>SPRINT ‘1’ </a:t>
                  </a:r>
                </a:p>
              </p:txBody>
            </p:sp>
            <p:sp>
              <p:nvSpPr>
                <p:cNvPr id="16" name="Rounded Rectangle 15"/>
                <p:cNvSpPr/>
                <p:nvPr/>
              </p:nvSpPr>
              <p:spPr bwMode="auto">
                <a:xfrm>
                  <a:off x="296642" y="523939"/>
                  <a:ext cx="954125" cy="428762"/>
                </a:xfrm>
                <a:prstGeom prst="roundRect">
                  <a:avLst/>
                </a:prstGeom>
                <a:solidFill>
                  <a:srgbClr val="00B050"/>
                </a:solidFill>
                <a:ln w="9525" algn="ctr">
                  <a:noFill/>
                  <a:miter lim="800000"/>
                  <a:headEnd/>
                  <a:tailEnd/>
                </a:ln>
                <a:effectLst/>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14337" eaLnBrk="0" hangingPunct="0">
                    <a:defRPr/>
                  </a:pPr>
                  <a:r>
                    <a:rPr lang="en-US" sz="1050" b="1" dirty="0">
                      <a:solidFill>
                        <a:prstClr val="white"/>
                      </a:solidFill>
                      <a:latin typeface="Calibri" panose="020F0502020204030204" pitchFamily="34" charset="0"/>
                      <a:ea typeface="Tahoma" panose="020B0604030504040204" pitchFamily="34" charset="0"/>
                      <a:cs typeface="Tahoma" panose="020B0604030504040204" pitchFamily="34" charset="0"/>
                    </a:rPr>
                    <a:t>IP ITERATION</a:t>
                  </a:r>
                </a:p>
                <a:p>
                  <a:pPr algn="ctr" defTabSz="514337" eaLnBrk="0" hangingPunct="0">
                    <a:defRPr/>
                  </a:pPr>
                  <a:r>
                    <a:rPr lang="en-US" sz="1050" b="1" dirty="0">
                      <a:solidFill>
                        <a:prstClr val="white"/>
                      </a:solidFill>
                      <a:latin typeface="Calibri" panose="020F0502020204030204" pitchFamily="34" charset="0"/>
                      <a:ea typeface="Tahoma" panose="020B0604030504040204" pitchFamily="34" charset="0"/>
                      <a:cs typeface="Tahoma" panose="020B0604030504040204" pitchFamily="34" charset="0"/>
                    </a:rPr>
                    <a:t>PI PLANNING</a:t>
                  </a:r>
                </a:p>
              </p:txBody>
            </p:sp>
            <p:cxnSp>
              <p:nvCxnSpPr>
                <p:cNvPr id="17" name="Straight Connector 16"/>
                <p:cNvCxnSpPr/>
                <p:nvPr/>
              </p:nvCxnSpPr>
              <p:spPr>
                <a:xfrm flipH="1">
                  <a:off x="1327210" y="571746"/>
                  <a:ext cx="1149" cy="3911208"/>
                </a:xfrm>
                <a:prstGeom prst="line">
                  <a:avLst/>
                </a:prstGeom>
                <a:ln w="635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8" name="Text Box 15"/>
                <p:cNvSpPr txBox="1">
                  <a:spLocks noChangeArrowheads="1"/>
                </p:cNvSpPr>
                <p:nvPr/>
              </p:nvSpPr>
              <p:spPr bwMode="auto">
                <a:xfrm flipH="1">
                  <a:off x="1476052" y="4568459"/>
                  <a:ext cx="5899738" cy="268776"/>
                </a:xfrm>
                <a:prstGeom prst="rect">
                  <a:avLst/>
                </a:prstGeom>
                <a:solidFill>
                  <a:schemeClr val="bg1"/>
                </a:solidFill>
                <a:ln w="3175">
                  <a:noFill/>
                  <a:miter lim="800000"/>
                  <a:headEnd/>
                  <a:tailEnd/>
                </a:ln>
                <a:effectLst/>
              </p:spPr>
              <p:txBody>
                <a:bodyPr wrap="square" anchor="ctr"/>
                <a:lstStyle>
                  <a:defPPr>
                    <a:defRPr lang="en-US"/>
                  </a:defPPr>
                  <a:lvl1pPr marL="114300" indent="-114300" eaLnBrk="0" hangingPunct="0">
                    <a:buFont typeface="Wingdings" pitchFamily="2" charset="2"/>
                    <a:buChar char="§"/>
                    <a:defRPr sz="900">
                      <a:solidFill>
                        <a:srgbClr val="000000"/>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indent="0" algn="ctr" defTabSz="514337">
                    <a:buNone/>
                    <a:defRPr/>
                  </a:pPr>
                  <a:r>
                    <a:rPr lang="en-US" sz="1100" b="1" kern="0" dirty="0">
                      <a:latin typeface="Calibri" panose="020F0502020204030204" pitchFamily="34" charset="0"/>
                      <a:ea typeface="Tahoma" panose="020B0604030504040204" pitchFamily="34" charset="0"/>
                      <a:cs typeface="Tahoma" panose="020B0604030504040204" pitchFamily="34" charset="0"/>
                    </a:rPr>
                    <a:t>Quality Gates aligned with Acceptance Criteria</a:t>
                  </a:r>
                </a:p>
              </p:txBody>
            </p:sp>
            <p:sp>
              <p:nvSpPr>
                <p:cNvPr id="19" name="Line 154"/>
                <p:cNvSpPr>
                  <a:spLocks noChangeShapeType="1"/>
                </p:cNvSpPr>
                <p:nvPr/>
              </p:nvSpPr>
              <p:spPr bwMode="auto">
                <a:xfrm flipV="1">
                  <a:off x="305043" y="4482954"/>
                  <a:ext cx="8464660" cy="0"/>
                </a:xfrm>
                <a:prstGeom prst="line">
                  <a:avLst/>
                </a:prstGeom>
                <a:noFill/>
                <a:ln w="47625">
                  <a:solidFill>
                    <a:srgbClr val="191344"/>
                  </a:solidFill>
                  <a:round/>
                  <a:headEnd/>
                  <a:tailEnd type="triangle" w="med" len="med"/>
                </a:ln>
              </p:spPr>
              <p:txBody>
                <a:bodyPr wrap="square" anchor="ctr">
                  <a:noAutofit/>
                </a:bodyPr>
                <a:lstStyle/>
                <a:p>
                  <a:pPr defTabSz="514337">
                    <a:defRPr/>
                  </a:pPr>
                  <a:endParaRPr lang="en-US" sz="800" dirty="0">
                    <a:solidFill>
                      <a:srgbClr val="000000"/>
                    </a:solidFill>
                    <a:latin typeface="Calibri" panose="020F0502020204030204" pitchFamily="34" charset="0"/>
                    <a:ea typeface="Tahoma" panose="020B0604030504040204" pitchFamily="34" charset="0"/>
                    <a:cs typeface="Tahoma" panose="020B0604030504040204" pitchFamily="34" charset="0"/>
                  </a:endParaRPr>
                </a:p>
              </p:txBody>
            </p:sp>
            <p:sp>
              <p:nvSpPr>
                <p:cNvPr id="20" name="Rounded Rectangle 19"/>
                <p:cNvSpPr>
                  <a:spLocks noChangeArrowheads="1"/>
                </p:cNvSpPr>
                <p:nvPr/>
              </p:nvSpPr>
              <p:spPr bwMode="auto">
                <a:xfrm>
                  <a:off x="298127" y="1515148"/>
                  <a:ext cx="930941" cy="395326"/>
                </a:xfrm>
                <a:prstGeom prst="roundRect">
                  <a:avLst/>
                </a:prstGeom>
                <a:solidFill>
                  <a:schemeClr val="bg1"/>
                </a:solidFill>
                <a:ln w="3175" cap="rnd" cmpd="sng" algn="ctr">
                  <a:solidFill>
                    <a:schemeClr val="bg1">
                      <a:lumMod val="65000"/>
                    </a:schemeClr>
                  </a:solidFill>
                  <a:prstDash val="solid"/>
                  <a:round/>
                  <a:headEnd type="none" w="med" len="med"/>
                  <a:tailEnd type="none" w="med" len="med"/>
                </a:ln>
                <a:effectLst/>
              </p:spPr>
              <p:txBody>
                <a:bodyPr lIns="10287" rIns="10287" anchor="ctr"/>
                <a:lstStyle/>
                <a:p>
                  <a:pPr algn="ctr" defTabSz="514337">
                    <a:defRPr/>
                  </a:pPr>
                  <a:r>
                    <a:rPr lang="en-US" sz="900" b="1" dirty="0">
                      <a:solidFill>
                        <a:srgbClr val="000000"/>
                      </a:solidFill>
                      <a:latin typeface="Calibri" panose="020F0502020204030204" pitchFamily="34" charset="0"/>
                      <a:ea typeface="Tahoma" panose="020B0604030504040204" pitchFamily="34" charset="0"/>
                      <a:cs typeface="Arial" panose="020B0604020202020204" pitchFamily="34" charset="0"/>
                    </a:rPr>
                    <a:t>Automation Feasibility Study</a:t>
                  </a:r>
                  <a:endParaRPr lang="en-US" sz="900" b="1" dirty="0">
                    <a:solidFill>
                      <a:srgbClr val="000000"/>
                    </a:solidFill>
                    <a:latin typeface="Calibri" panose="020F0502020204030204" pitchFamily="34" charset="0"/>
                    <a:ea typeface="Tahoma" panose="020B0604030504040204" pitchFamily="34" charset="0"/>
                    <a:cs typeface="Tahoma" panose="020B0604030504040204" pitchFamily="34" charset="0"/>
                  </a:endParaRPr>
                </a:p>
              </p:txBody>
            </p:sp>
            <p:sp>
              <p:nvSpPr>
                <p:cNvPr id="21" name="Rounded Rectangle 20"/>
                <p:cNvSpPr>
                  <a:spLocks noChangeArrowheads="1"/>
                </p:cNvSpPr>
                <p:nvPr/>
              </p:nvSpPr>
              <p:spPr bwMode="auto">
                <a:xfrm>
                  <a:off x="293017" y="3097274"/>
                  <a:ext cx="947192" cy="434931"/>
                </a:xfrm>
                <a:prstGeom prst="roundRect">
                  <a:avLst/>
                </a:prstGeom>
                <a:solidFill>
                  <a:schemeClr val="bg1"/>
                </a:solidFill>
                <a:ln w="3175" cap="flat" cmpd="sng" algn="ctr">
                  <a:solidFill>
                    <a:schemeClr val="bg1">
                      <a:lumMod val="65000"/>
                    </a:schemeClr>
                  </a:solidFill>
                  <a:prstDash val="solid"/>
                  <a:round/>
                  <a:headEnd type="none" w="med" len="med"/>
                  <a:tailEnd type="none" w="med" len="med"/>
                </a:ln>
                <a:effectLst/>
              </p:spPr>
              <p:txBody>
                <a:bodyPr lIns="10287" rIns="10287" anchor="ctr"/>
                <a:lstStyle/>
                <a:p>
                  <a:pPr algn="ctr" defTabSz="514337">
                    <a:defRPr/>
                  </a:pPr>
                  <a:r>
                    <a:rPr lang="en-US" sz="900" b="1" dirty="0">
                      <a:solidFill>
                        <a:srgbClr val="000000"/>
                      </a:solidFill>
                      <a:latin typeface="Calibri" panose="020F0502020204030204" pitchFamily="34" charset="0"/>
                      <a:ea typeface="Tahoma" panose="020B0604030504040204" pitchFamily="34" charset="0"/>
                      <a:cs typeface="Tahoma" panose="020B0604030504040204" pitchFamily="34" charset="0"/>
                    </a:rPr>
                    <a:t>Environment Readiness Checks</a:t>
                  </a:r>
                </a:p>
              </p:txBody>
            </p:sp>
            <p:sp>
              <p:nvSpPr>
                <p:cNvPr id="22" name="Rounded Rectangle 21"/>
                <p:cNvSpPr>
                  <a:spLocks noChangeArrowheads="1"/>
                </p:cNvSpPr>
                <p:nvPr/>
              </p:nvSpPr>
              <p:spPr bwMode="auto">
                <a:xfrm>
                  <a:off x="293017" y="2406673"/>
                  <a:ext cx="947192" cy="599723"/>
                </a:xfrm>
                <a:prstGeom prst="roundRect">
                  <a:avLst/>
                </a:prstGeom>
                <a:solidFill>
                  <a:schemeClr val="bg1"/>
                </a:solidFill>
                <a:ln w="3175" cap="flat" cmpd="sng" algn="ctr">
                  <a:solidFill>
                    <a:schemeClr val="bg1">
                      <a:lumMod val="65000"/>
                    </a:schemeClr>
                  </a:solidFill>
                  <a:prstDash val="solid"/>
                  <a:round/>
                  <a:headEnd type="none" w="med" len="med"/>
                  <a:tailEnd type="none" w="med" len="med"/>
                </a:ln>
                <a:effectLst/>
              </p:spPr>
              <p:txBody>
                <a:bodyPr lIns="10287" rIns="10287" anchor="ctr"/>
                <a:lstStyle/>
                <a:p>
                  <a:pPr algn="ctr" defTabSz="514337">
                    <a:defRPr/>
                  </a:pPr>
                  <a:r>
                    <a:rPr lang="en-US" sz="900" b="1" dirty="0">
                      <a:solidFill>
                        <a:srgbClr val="000000"/>
                      </a:solidFill>
                      <a:latin typeface="Calibri" panose="020F0502020204030204" pitchFamily="34" charset="0"/>
                      <a:ea typeface="Tahoma" panose="020B0604030504040204" pitchFamily="34" charset="0"/>
                      <a:cs typeface="Tahoma" panose="020B0604030504040204" pitchFamily="34" charset="0"/>
                    </a:rPr>
                    <a:t>Tool Setup </a:t>
                  </a:r>
                  <a:r>
                    <a:rPr lang="mr-IN" sz="900" b="1" dirty="0">
                      <a:solidFill>
                        <a:srgbClr val="000000"/>
                      </a:solidFill>
                      <a:latin typeface="Calibri" panose="020F0502020204030204" pitchFamily="34" charset="0"/>
                      <a:ea typeface="Tahoma" panose="020B0604030504040204" pitchFamily="34" charset="0"/>
                      <a:cs typeface="Arial" panose="020B0604020202020204" pitchFamily="34" charset="0"/>
                    </a:rPr>
                    <a:t>–</a:t>
                  </a:r>
                  <a:r>
                    <a:rPr lang="en-US" sz="900" b="1" dirty="0">
                      <a:solidFill>
                        <a:srgbClr val="000000"/>
                      </a:solidFill>
                      <a:latin typeface="Calibri" panose="020F0502020204030204" pitchFamily="34" charset="0"/>
                      <a:ea typeface="Tahoma" panose="020B0604030504040204" pitchFamily="34" charset="0"/>
                      <a:cs typeface="Tahoma" panose="020B0604030504040204" pitchFamily="34" charset="0"/>
                    </a:rPr>
                    <a:t>Automation &amp; Continuous Integration</a:t>
                  </a:r>
                </a:p>
              </p:txBody>
            </p:sp>
            <p:sp>
              <p:nvSpPr>
                <p:cNvPr id="23" name="Rounded Rectangle 22"/>
                <p:cNvSpPr>
                  <a:spLocks noChangeArrowheads="1"/>
                </p:cNvSpPr>
                <p:nvPr/>
              </p:nvSpPr>
              <p:spPr bwMode="auto">
                <a:xfrm>
                  <a:off x="300148" y="2001354"/>
                  <a:ext cx="930941" cy="314439"/>
                </a:xfrm>
                <a:prstGeom prst="roundRect">
                  <a:avLst/>
                </a:prstGeom>
                <a:solidFill>
                  <a:schemeClr val="bg1"/>
                </a:solidFill>
                <a:ln w="3175" cap="rnd" cmpd="sng" algn="ctr">
                  <a:solidFill>
                    <a:schemeClr val="bg1">
                      <a:lumMod val="65000"/>
                    </a:schemeClr>
                  </a:solidFill>
                  <a:prstDash val="solid"/>
                  <a:round/>
                  <a:headEnd type="none" w="med" len="med"/>
                  <a:tailEnd type="none" w="med" len="med"/>
                </a:ln>
                <a:effectLst/>
              </p:spPr>
              <p:txBody>
                <a:bodyPr lIns="10287" rIns="10287" anchor="ctr"/>
                <a:lstStyle/>
                <a:p>
                  <a:pPr algn="ctr" defTabSz="514337">
                    <a:defRPr/>
                  </a:pPr>
                  <a:r>
                    <a:rPr lang="en-US" sz="900" b="1" dirty="0">
                      <a:solidFill>
                        <a:srgbClr val="000000"/>
                      </a:solidFill>
                      <a:latin typeface="Calibri" panose="020F0502020204030204" pitchFamily="34" charset="0"/>
                      <a:ea typeface="Tahoma" panose="020B0604030504040204" pitchFamily="34" charset="0"/>
                      <a:cs typeface="Tahoma" panose="020B0604030504040204" pitchFamily="34" charset="0"/>
                    </a:rPr>
                    <a:t>Test Strategy Creation</a:t>
                  </a:r>
                </a:p>
              </p:txBody>
            </p:sp>
            <p:sp>
              <p:nvSpPr>
                <p:cNvPr id="24" name="Rounded Rectangle 23"/>
                <p:cNvSpPr/>
                <p:nvPr/>
              </p:nvSpPr>
              <p:spPr>
                <a:xfrm>
                  <a:off x="1487150" y="975234"/>
                  <a:ext cx="5778960" cy="3200400"/>
                </a:xfrm>
                <a:prstGeom prst="roundRect">
                  <a:avLst>
                    <a:gd name="adj" fmla="val 3145"/>
                  </a:avLst>
                </a:prstGeom>
                <a:solidFill>
                  <a:schemeClr val="bg1"/>
                </a:solidFill>
                <a:ln>
                  <a:solidFill>
                    <a:schemeClr val="accent1">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514325">
                    <a:defRPr/>
                  </a:pPr>
                  <a:endParaRPr lang="en-US" sz="800" b="1" dirty="0">
                    <a:solidFill>
                      <a:prstClr val="black"/>
                    </a:solidFill>
                    <a:latin typeface="Calibri" panose="020F0502020204030204" pitchFamily="34" charset="0"/>
                    <a:ea typeface="Tahoma" panose="020B0604030504040204" pitchFamily="34" charset="0"/>
                    <a:cs typeface="Tahoma" panose="020B0604030504040204" pitchFamily="34" charset="0"/>
                  </a:endParaRPr>
                </a:p>
              </p:txBody>
            </p:sp>
            <p:sp>
              <p:nvSpPr>
                <p:cNvPr id="25" name="Pentagon 24"/>
                <p:cNvSpPr/>
                <p:nvPr/>
              </p:nvSpPr>
              <p:spPr>
                <a:xfrm>
                  <a:off x="4306111" y="3658273"/>
                  <a:ext cx="4463592" cy="143417"/>
                </a:xfrm>
                <a:prstGeom prst="homePlate">
                  <a:avLst/>
                </a:prstGeom>
                <a:solidFill>
                  <a:schemeClr val="accent5">
                    <a:lumMod val="20000"/>
                    <a:lumOff val="80000"/>
                  </a:schemeClr>
                </a:solidFill>
                <a:ln>
                  <a:solidFill>
                    <a:srgbClr val="1F5F7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14325">
                    <a:defRPr/>
                  </a:pPr>
                  <a:r>
                    <a:rPr lang="en-US" sz="800" i="1" dirty="0">
                      <a:solidFill>
                        <a:prstClr val="black"/>
                      </a:solidFill>
                      <a:latin typeface="Calibri" panose="020F0502020204030204" pitchFamily="34" charset="0"/>
                      <a:ea typeface="Tahoma" panose="020B0604030504040204" pitchFamily="34" charset="0"/>
                      <a:cs typeface="Tahoma" panose="020B0604030504040204" pitchFamily="34" charset="0"/>
                    </a:rPr>
                    <a:t>Code Launch</a:t>
                  </a:r>
                </a:p>
              </p:txBody>
            </p:sp>
            <p:sp>
              <p:nvSpPr>
                <p:cNvPr id="26" name="Block Arc 25"/>
                <p:cNvSpPr/>
                <p:nvPr/>
              </p:nvSpPr>
              <p:spPr>
                <a:xfrm>
                  <a:off x="3027483" y="1051409"/>
                  <a:ext cx="2743200" cy="2743200"/>
                </a:xfrm>
                <a:prstGeom prst="blockArc">
                  <a:avLst>
                    <a:gd name="adj1" fmla="val 5604147"/>
                    <a:gd name="adj2" fmla="val 5249349"/>
                    <a:gd name="adj3" fmla="val 4718"/>
                  </a:avLst>
                </a:prstGeom>
                <a:solidFill>
                  <a:schemeClr val="accent5">
                    <a:lumMod val="20000"/>
                    <a:lumOff val="80000"/>
                  </a:schemeClr>
                </a:solidFill>
                <a:ln>
                  <a:solidFill>
                    <a:srgbClr val="1F5F7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514325">
                    <a:defRPr/>
                  </a:pPr>
                  <a:endParaRPr lang="en-US" sz="800" i="1" dirty="0">
                    <a:solidFill>
                      <a:prstClr val="black"/>
                    </a:solidFill>
                    <a:latin typeface="Calibri" panose="020F0502020204030204" pitchFamily="34" charset="0"/>
                    <a:ea typeface="Tahoma" panose="020B0604030504040204" pitchFamily="34" charset="0"/>
                    <a:cs typeface="Tahoma" panose="020B0604030504040204" pitchFamily="34" charset="0"/>
                  </a:endParaRPr>
                </a:p>
              </p:txBody>
            </p:sp>
            <p:sp>
              <p:nvSpPr>
                <p:cNvPr id="27" name="Flowchart: Connector 26"/>
                <p:cNvSpPr/>
                <p:nvPr/>
              </p:nvSpPr>
              <p:spPr>
                <a:xfrm>
                  <a:off x="2406996" y="3658273"/>
                  <a:ext cx="182880" cy="182880"/>
                </a:xfrm>
                <a:prstGeom prst="flowChartConnector">
                  <a:avLst/>
                </a:prstGeom>
                <a:solidFill>
                  <a:srgbClr val="00206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25">
                    <a:defRPr/>
                  </a:pPr>
                  <a:endParaRPr lang="en-US" sz="800" dirty="0">
                    <a:solidFill>
                      <a:prstClr val="black"/>
                    </a:solidFill>
                    <a:latin typeface="Calibri" panose="020F0502020204030204" pitchFamily="34" charset="0"/>
                    <a:ea typeface="Tahoma" panose="020B0604030504040204" pitchFamily="34" charset="0"/>
                    <a:cs typeface="Tahoma" panose="020B0604030504040204" pitchFamily="34" charset="0"/>
                  </a:endParaRPr>
                </a:p>
              </p:txBody>
            </p:sp>
            <p:sp>
              <p:nvSpPr>
                <p:cNvPr id="28" name="Rectangle 27"/>
                <p:cNvSpPr/>
                <p:nvPr/>
              </p:nvSpPr>
              <p:spPr>
                <a:xfrm>
                  <a:off x="5350556" y="1081982"/>
                  <a:ext cx="1396157" cy="329843"/>
                </a:xfrm>
                <a:prstGeom prst="rect">
                  <a:avLst/>
                </a:prstGeom>
                <a:noFill/>
                <a:ln w="3175" cap="flat" cmpd="sng" algn="ctr">
                  <a:noFill/>
                  <a:prstDash val="solid"/>
                </a:ln>
                <a:effectLst/>
              </p:spPr>
              <p:txBody>
                <a:bodyPr rtlCol="0" anchor="ctr"/>
                <a:lstStyle/>
                <a:p>
                  <a:pPr defTabSz="514337">
                    <a:buClr>
                      <a:srgbClr val="C00000"/>
                    </a:buClr>
                    <a:defRPr/>
                  </a:pPr>
                  <a:r>
                    <a:rPr lang="en-US" sz="1050" b="1" kern="0" dirty="0">
                      <a:solidFill>
                        <a:prstClr val="black"/>
                      </a:solidFill>
                      <a:latin typeface="Calibri" panose="020F0502020204030204" pitchFamily="34" charset="0"/>
                      <a:ea typeface="Tahoma" panose="020B0604030504040204" pitchFamily="34" charset="0"/>
                      <a:cs typeface="Tahoma" panose="020B0604030504040204" pitchFamily="34" charset="0"/>
                    </a:rPr>
                    <a:t>3. Test Data Automation </a:t>
                  </a:r>
                </a:p>
              </p:txBody>
            </p:sp>
            <p:sp>
              <p:nvSpPr>
                <p:cNvPr id="29" name="Flowchart: Connector 28"/>
                <p:cNvSpPr/>
                <p:nvPr/>
              </p:nvSpPr>
              <p:spPr>
                <a:xfrm>
                  <a:off x="5607004" y="2076845"/>
                  <a:ext cx="182880" cy="182880"/>
                </a:xfrm>
                <a:prstGeom prst="flowChartConnector">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18900000" scaled="1"/>
                </a:gra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25">
                    <a:defRPr/>
                  </a:pPr>
                  <a:endParaRPr lang="en-US" sz="800" dirty="0">
                    <a:solidFill>
                      <a:prstClr val="black"/>
                    </a:solidFill>
                    <a:latin typeface="Calibri" panose="020F0502020204030204" pitchFamily="34" charset="0"/>
                    <a:ea typeface="Tahoma" panose="020B0604030504040204" pitchFamily="34" charset="0"/>
                    <a:cs typeface="Tahoma" panose="020B0604030504040204" pitchFamily="34" charset="0"/>
                  </a:endParaRPr>
                </a:p>
              </p:txBody>
            </p:sp>
            <p:sp>
              <p:nvSpPr>
                <p:cNvPr id="30" name="Flowchart: Connector 29"/>
                <p:cNvSpPr/>
                <p:nvPr/>
              </p:nvSpPr>
              <p:spPr>
                <a:xfrm>
                  <a:off x="5008651" y="1222516"/>
                  <a:ext cx="182880" cy="182880"/>
                </a:xfrm>
                <a:prstGeom prst="flowChartConnector">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18900000" scaled="1"/>
                </a:gra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25">
                    <a:defRPr/>
                  </a:pPr>
                  <a:endParaRPr lang="en-US" sz="800" dirty="0">
                    <a:solidFill>
                      <a:prstClr val="black"/>
                    </a:solidFill>
                    <a:latin typeface="Calibri" panose="020F0502020204030204" pitchFamily="34" charset="0"/>
                    <a:ea typeface="Tahoma" panose="020B0604030504040204" pitchFamily="34" charset="0"/>
                    <a:cs typeface="Tahoma" panose="020B0604030504040204" pitchFamily="34" charset="0"/>
                  </a:endParaRPr>
                </a:p>
              </p:txBody>
            </p:sp>
            <p:sp>
              <p:nvSpPr>
                <p:cNvPr id="31" name="Flowchart: Connector 30"/>
                <p:cNvSpPr/>
                <p:nvPr/>
              </p:nvSpPr>
              <p:spPr>
                <a:xfrm>
                  <a:off x="3643289" y="1210334"/>
                  <a:ext cx="182880" cy="182880"/>
                </a:xfrm>
                <a:prstGeom prst="flowChartConnector">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18900000" scaled="1"/>
                </a:gra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25">
                    <a:defRPr/>
                  </a:pPr>
                  <a:endParaRPr lang="en-US" sz="800" dirty="0">
                    <a:solidFill>
                      <a:prstClr val="black"/>
                    </a:solidFill>
                    <a:latin typeface="Calibri" panose="020F0502020204030204" pitchFamily="34" charset="0"/>
                    <a:ea typeface="Tahoma" panose="020B0604030504040204" pitchFamily="34" charset="0"/>
                    <a:cs typeface="Tahoma" panose="020B0604030504040204" pitchFamily="34" charset="0"/>
                  </a:endParaRPr>
                </a:p>
              </p:txBody>
            </p:sp>
            <p:sp>
              <p:nvSpPr>
                <p:cNvPr id="32" name="Rectangle 31"/>
                <p:cNvSpPr/>
                <p:nvPr/>
              </p:nvSpPr>
              <p:spPr>
                <a:xfrm>
                  <a:off x="5682980" y="2960543"/>
                  <a:ext cx="1343553" cy="442796"/>
                </a:xfrm>
                <a:prstGeom prst="rect">
                  <a:avLst/>
                </a:prstGeom>
                <a:noFill/>
                <a:ln w="3175" cap="flat" cmpd="sng" algn="ctr">
                  <a:noFill/>
                  <a:prstDash val="solid"/>
                </a:ln>
                <a:effectLst/>
              </p:spPr>
              <p:txBody>
                <a:bodyPr rtlCol="0" anchor="ctr"/>
                <a:lstStyle/>
                <a:p>
                  <a:pPr defTabSz="514337">
                    <a:buClr>
                      <a:srgbClr val="C00000"/>
                    </a:buClr>
                    <a:defRPr/>
                  </a:pPr>
                  <a:r>
                    <a:rPr lang="en-US" sz="1050" b="1" kern="0" dirty="0">
                      <a:solidFill>
                        <a:prstClr val="black"/>
                      </a:solidFill>
                      <a:latin typeface="Calibri" panose="020F0502020204030204" pitchFamily="34" charset="0"/>
                      <a:ea typeface="Tahoma" panose="020B0604030504040204" pitchFamily="34" charset="0"/>
                      <a:cs typeface="Tahoma" panose="020B0604030504040204" pitchFamily="34" charset="0"/>
                    </a:rPr>
                    <a:t>1. Code Build, Unit Tests and Continuous Integration</a:t>
                  </a:r>
                </a:p>
              </p:txBody>
            </p:sp>
            <p:sp>
              <p:nvSpPr>
                <p:cNvPr id="33" name="Flowchart: Connector 32"/>
                <p:cNvSpPr/>
                <p:nvPr/>
              </p:nvSpPr>
              <p:spPr>
                <a:xfrm>
                  <a:off x="3123275" y="1817719"/>
                  <a:ext cx="182880" cy="182880"/>
                </a:xfrm>
                <a:prstGeom prst="flowChartConnector">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18900000" scaled="1"/>
                </a:gra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25">
                    <a:defRPr/>
                  </a:pPr>
                  <a:endParaRPr lang="en-US" sz="800" dirty="0">
                    <a:solidFill>
                      <a:prstClr val="black"/>
                    </a:solidFill>
                    <a:latin typeface="Calibri" panose="020F0502020204030204" pitchFamily="34" charset="0"/>
                    <a:ea typeface="Tahoma" panose="020B0604030504040204" pitchFamily="34" charset="0"/>
                    <a:cs typeface="Tahoma" panose="020B0604030504040204" pitchFamily="34" charset="0"/>
                  </a:endParaRPr>
                </a:p>
              </p:txBody>
            </p:sp>
            <p:sp>
              <p:nvSpPr>
                <p:cNvPr id="34" name="Rectangle 33"/>
                <p:cNvSpPr/>
                <p:nvPr/>
              </p:nvSpPr>
              <p:spPr>
                <a:xfrm>
                  <a:off x="2051452" y="3302314"/>
                  <a:ext cx="1400289" cy="274319"/>
                </a:xfrm>
                <a:prstGeom prst="rect">
                  <a:avLst/>
                </a:prstGeom>
                <a:noFill/>
                <a:ln w="3175" cap="flat" cmpd="sng" algn="ctr">
                  <a:noFill/>
                  <a:prstDash val="solid"/>
                </a:ln>
                <a:effectLst/>
              </p:spPr>
              <p:txBody>
                <a:bodyPr rtlCol="0" anchor="ctr"/>
                <a:lstStyle/>
                <a:p>
                  <a:pPr defTabSz="514337">
                    <a:buClr>
                      <a:srgbClr val="C00000"/>
                    </a:buClr>
                    <a:defRPr/>
                  </a:pPr>
                  <a:r>
                    <a:rPr lang="en-US" sz="1050" b="1" kern="0" dirty="0">
                      <a:solidFill>
                        <a:prstClr val="black"/>
                      </a:solidFill>
                      <a:latin typeface="Calibri" panose="020F0502020204030204" pitchFamily="34" charset="0"/>
                      <a:ea typeface="Tahoma" panose="020B0604030504040204" pitchFamily="34" charset="0"/>
                      <a:cs typeface="Tahoma" panose="020B0604030504040204" pitchFamily="34" charset="0"/>
                    </a:rPr>
                    <a:t>7. Sprint Level Regression Automation</a:t>
                  </a:r>
                </a:p>
              </p:txBody>
            </p:sp>
            <p:sp>
              <p:nvSpPr>
                <p:cNvPr id="35" name="Flowchart: Connector 34"/>
                <p:cNvSpPr/>
                <p:nvPr/>
              </p:nvSpPr>
              <p:spPr>
                <a:xfrm>
                  <a:off x="3058656" y="2635533"/>
                  <a:ext cx="182880" cy="182880"/>
                </a:xfrm>
                <a:prstGeom prst="flowChartConnector">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18900000" scaled="1"/>
                </a:gra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25">
                    <a:defRPr/>
                  </a:pPr>
                  <a:endParaRPr lang="en-US" sz="800" dirty="0">
                    <a:solidFill>
                      <a:prstClr val="black"/>
                    </a:solidFill>
                    <a:latin typeface="Calibri" panose="020F0502020204030204" pitchFamily="34" charset="0"/>
                    <a:ea typeface="Tahoma" panose="020B0604030504040204" pitchFamily="34" charset="0"/>
                    <a:cs typeface="Tahoma" panose="020B0604030504040204" pitchFamily="34" charset="0"/>
                  </a:endParaRPr>
                </a:p>
              </p:txBody>
            </p:sp>
            <p:sp>
              <p:nvSpPr>
                <p:cNvPr id="36" name="Rectangle 35"/>
                <p:cNvSpPr/>
                <p:nvPr/>
              </p:nvSpPr>
              <p:spPr>
                <a:xfrm>
                  <a:off x="1884212" y="2618619"/>
                  <a:ext cx="1188720" cy="274320"/>
                </a:xfrm>
                <a:prstGeom prst="rect">
                  <a:avLst/>
                </a:prstGeom>
                <a:noFill/>
                <a:ln w="3175" cap="flat" cmpd="sng" algn="ctr">
                  <a:noFill/>
                  <a:prstDash val="solid"/>
                </a:ln>
                <a:effectLst/>
              </p:spPr>
              <p:txBody>
                <a:bodyPr rtlCol="0" anchor="ctr"/>
                <a:lstStyle/>
                <a:p>
                  <a:pPr defTabSz="514337">
                    <a:buClr>
                      <a:srgbClr val="C00000"/>
                    </a:buClr>
                    <a:defRPr/>
                  </a:pPr>
                  <a:r>
                    <a:rPr lang="en-US" sz="1050" b="1" kern="0" dirty="0">
                      <a:solidFill>
                        <a:prstClr val="black"/>
                      </a:solidFill>
                      <a:latin typeface="Calibri" panose="020F0502020204030204" pitchFamily="34" charset="0"/>
                      <a:ea typeface="Tahoma" panose="020B0604030504040204" pitchFamily="34" charset="0"/>
                      <a:cs typeface="Tahoma" panose="020B0604030504040204" pitchFamily="34" charset="0"/>
                    </a:rPr>
                    <a:t>6. Code Quality Review and  Approvals</a:t>
                  </a:r>
                </a:p>
              </p:txBody>
            </p:sp>
            <p:sp>
              <p:nvSpPr>
                <p:cNvPr id="37" name="Flowchart: Connector 36"/>
                <p:cNvSpPr/>
                <p:nvPr/>
              </p:nvSpPr>
              <p:spPr>
                <a:xfrm>
                  <a:off x="3569592" y="3396148"/>
                  <a:ext cx="182880" cy="182880"/>
                </a:xfrm>
                <a:prstGeom prst="flowChartConnector">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18900000" scaled="1"/>
                </a:gra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25">
                    <a:defRPr/>
                  </a:pPr>
                  <a:endParaRPr lang="en-US" sz="800" dirty="0">
                    <a:solidFill>
                      <a:prstClr val="black"/>
                    </a:solidFill>
                    <a:latin typeface="Calibri" panose="020F0502020204030204" pitchFamily="34" charset="0"/>
                    <a:ea typeface="Tahoma" panose="020B0604030504040204" pitchFamily="34" charset="0"/>
                    <a:cs typeface="Tahoma" panose="020B0604030504040204" pitchFamily="34" charset="0"/>
                  </a:endParaRPr>
                </a:p>
              </p:txBody>
            </p:sp>
            <p:sp>
              <p:nvSpPr>
                <p:cNvPr id="38" name="Rectangle 37"/>
                <p:cNvSpPr/>
                <p:nvPr/>
              </p:nvSpPr>
              <p:spPr>
                <a:xfrm>
                  <a:off x="1946902" y="1773677"/>
                  <a:ext cx="1188720" cy="274320"/>
                </a:xfrm>
                <a:prstGeom prst="rect">
                  <a:avLst/>
                </a:prstGeom>
                <a:noFill/>
                <a:ln w="3175" cap="flat" cmpd="sng" algn="ctr">
                  <a:noFill/>
                  <a:prstDash val="solid"/>
                </a:ln>
                <a:effectLst/>
              </p:spPr>
              <p:txBody>
                <a:bodyPr rtlCol="0" anchor="ctr"/>
                <a:lstStyle/>
                <a:p>
                  <a:pPr defTabSz="514337">
                    <a:buClr>
                      <a:srgbClr val="C00000"/>
                    </a:buClr>
                    <a:defRPr/>
                  </a:pPr>
                  <a:r>
                    <a:rPr lang="en-US" sz="1050" b="1" kern="0" dirty="0">
                      <a:solidFill>
                        <a:prstClr val="black"/>
                      </a:solidFill>
                      <a:latin typeface="Calibri" panose="020F0502020204030204" pitchFamily="34" charset="0"/>
                      <a:ea typeface="Tahoma" panose="020B0604030504040204" pitchFamily="34" charset="0"/>
                      <a:cs typeface="Tahoma" panose="020B0604030504040204" pitchFamily="34" charset="0"/>
                    </a:rPr>
                    <a:t>5. Early Performance Automation</a:t>
                  </a:r>
                </a:p>
              </p:txBody>
            </p:sp>
            <p:sp>
              <p:nvSpPr>
                <p:cNvPr id="39" name="TextBox 38"/>
                <p:cNvSpPr txBox="1"/>
                <p:nvPr/>
              </p:nvSpPr>
              <p:spPr>
                <a:xfrm>
                  <a:off x="3630778" y="1484032"/>
                  <a:ext cx="1604994" cy="1858074"/>
                </a:xfrm>
                <a:prstGeom prst="rect">
                  <a:avLst/>
                </a:prstGeom>
                <a:noFill/>
              </p:spPr>
              <p:txBody>
                <a:bodyPr wrap="square" rtlCol="0">
                  <a:spAutoFit/>
                </a:bodyPr>
                <a:lstStyle/>
                <a:p>
                  <a:pPr algn="ctr" defTabSz="514325">
                    <a:defRPr/>
                  </a:pPr>
                  <a:r>
                    <a:rPr lang="en-US" sz="1100" b="1" dirty="0">
                      <a:solidFill>
                        <a:srgbClr val="0070C0"/>
                      </a:solidFill>
                      <a:latin typeface="Calibri" panose="020F0502020204030204" pitchFamily="34" charset="0"/>
                      <a:ea typeface="Tahoma" panose="020B0604030504040204" pitchFamily="34" charset="0"/>
                      <a:cs typeface="Tahoma" panose="020B0604030504040204" pitchFamily="34" charset="0"/>
                    </a:rPr>
                    <a:t>SPRINT LEVEL ACTIVITIES</a:t>
                  </a:r>
                </a:p>
                <a:p>
                  <a:pPr algn="ctr" defTabSz="514325">
                    <a:defRPr/>
                  </a:pPr>
                  <a:endParaRPr lang="en-US" sz="800" b="1" dirty="0">
                    <a:solidFill>
                      <a:srgbClr val="0070C0"/>
                    </a:solidFill>
                    <a:latin typeface="Calibri" panose="020F0502020204030204" pitchFamily="34" charset="0"/>
                    <a:ea typeface="Tahoma" panose="020B0604030504040204" pitchFamily="34" charset="0"/>
                    <a:cs typeface="Tahoma" panose="020B0604030504040204" pitchFamily="34" charset="0"/>
                  </a:endParaRPr>
                </a:p>
                <a:p>
                  <a:pPr marL="128582" indent="-128582" defTabSz="514325">
                    <a:buClr>
                      <a:schemeClr val="tx2"/>
                    </a:buClr>
                    <a:buFont typeface="Wingdings" panose="05000000000000000000" pitchFamily="2" charset="2"/>
                    <a:buChar char="§"/>
                    <a:defRPr/>
                  </a:pPr>
                  <a:r>
                    <a:rPr lang="en-US" sz="1050" i="1" dirty="0">
                      <a:solidFill>
                        <a:prstClr val="black">
                          <a:lumMod val="95000"/>
                          <a:lumOff val="5000"/>
                        </a:prstClr>
                      </a:solidFill>
                      <a:latin typeface="Calibri" panose="020F0502020204030204" pitchFamily="34" charset="0"/>
                      <a:ea typeface="Tahoma" panose="020B0604030504040204" pitchFamily="34" charset="0"/>
                      <a:cs typeface="Tahoma" panose="020B0604030504040204" pitchFamily="34" charset="0"/>
                    </a:rPr>
                    <a:t>Sprint Planning</a:t>
                  </a:r>
                </a:p>
                <a:p>
                  <a:pPr marL="128582" indent="-128582" defTabSz="514325">
                    <a:buClr>
                      <a:schemeClr val="tx2"/>
                    </a:buClr>
                    <a:buFont typeface="Wingdings" panose="05000000000000000000" pitchFamily="2" charset="2"/>
                    <a:buChar char="§"/>
                    <a:defRPr/>
                  </a:pPr>
                  <a:r>
                    <a:rPr lang="en-US" sz="1050" i="1" dirty="0">
                      <a:solidFill>
                        <a:prstClr val="black">
                          <a:lumMod val="95000"/>
                          <a:lumOff val="5000"/>
                        </a:prstClr>
                      </a:solidFill>
                      <a:latin typeface="Calibri" panose="020F0502020204030204" pitchFamily="34" charset="0"/>
                      <a:ea typeface="Tahoma" panose="020B0604030504040204" pitchFamily="34" charset="0"/>
                      <a:cs typeface="Tahoma" panose="020B0604030504040204" pitchFamily="34" charset="0"/>
                    </a:rPr>
                    <a:t>Daily Stand-Up Meetings</a:t>
                  </a:r>
                </a:p>
                <a:p>
                  <a:pPr marL="128582" indent="-128582" defTabSz="514325">
                    <a:buClr>
                      <a:schemeClr val="tx2"/>
                    </a:buClr>
                    <a:buFont typeface="Wingdings" panose="05000000000000000000" pitchFamily="2" charset="2"/>
                    <a:buChar char="§"/>
                    <a:defRPr/>
                  </a:pPr>
                  <a:r>
                    <a:rPr lang="en-US" sz="1050" i="1" dirty="0">
                      <a:solidFill>
                        <a:prstClr val="black">
                          <a:lumMod val="95000"/>
                          <a:lumOff val="5000"/>
                        </a:prstClr>
                      </a:solidFill>
                      <a:latin typeface="Calibri" panose="020F0502020204030204" pitchFamily="34" charset="0"/>
                      <a:ea typeface="Tahoma" panose="020B0604030504040204" pitchFamily="34" charset="0"/>
                      <a:cs typeface="Tahoma" panose="020B0604030504040204" pitchFamily="34" charset="0"/>
                    </a:rPr>
                    <a:t>Sprint Review/ Demo</a:t>
                  </a:r>
                </a:p>
                <a:p>
                  <a:pPr marL="128582" indent="-128582" defTabSz="514325">
                    <a:buClr>
                      <a:schemeClr val="tx2"/>
                    </a:buClr>
                    <a:buFont typeface="Wingdings" panose="05000000000000000000" pitchFamily="2" charset="2"/>
                    <a:buChar char="§"/>
                    <a:defRPr/>
                  </a:pPr>
                  <a:r>
                    <a:rPr lang="en-US" sz="1050" i="1" dirty="0">
                      <a:solidFill>
                        <a:prstClr val="black">
                          <a:lumMod val="95000"/>
                          <a:lumOff val="5000"/>
                        </a:prstClr>
                      </a:solidFill>
                      <a:latin typeface="Calibri" panose="020F0502020204030204" pitchFamily="34" charset="0"/>
                      <a:ea typeface="Tahoma" panose="020B0604030504040204" pitchFamily="34" charset="0"/>
                      <a:cs typeface="Tahoma" panose="020B0604030504040204" pitchFamily="34" charset="0"/>
                    </a:rPr>
                    <a:t>Sprint Retrospective</a:t>
                  </a:r>
                </a:p>
                <a:p>
                  <a:pPr algn="ctr" defTabSz="514325">
                    <a:defRPr/>
                  </a:pPr>
                  <a:endParaRPr lang="en-US" sz="800" b="1" dirty="0">
                    <a:solidFill>
                      <a:srgbClr val="0070C0"/>
                    </a:solidFill>
                    <a:latin typeface="Calibri" panose="020F0502020204030204" pitchFamily="34" charset="0"/>
                    <a:ea typeface="Tahoma" panose="020B0604030504040204" pitchFamily="34" charset="0"/>
                    <a:cs typeface="Tahoma" panose="020B0604030504040204" pitchFamily="34" charset="0"/>
                  </a:endParaRPr>
                </a:p>
                <a:p>
                  <a:pPr defTabSz="514325">
                    <a:buClr>
                      <a:srgbClr val="C00000"/>
                    </a:buClr>
                    <a:defRPr/>
                  </a:pPr>
                  <a:endParaRPr lang="en-US" sz="800" i="1" dirty="0">
                    <a:solidFill>
                      <a:prstClr val="black">
                        <a:lumMod val="95000"/>
                        <a:lumOff val="5000"/>
                      </a:prstClr>
                    </a:solidFill>
                    <a:latin typeface="Calibri" panose="020F0502020204030204" pitchFamily="34" charset="0"/>
                    <a:ea typeface="Tahoma" panose="020B0604030504040204" pitchFamily="34" charset="0"/>
                    <a:cs typeface="Tahoma" panose="020B0604030504040204" pitchFamily="34" charset="0"/>
                  </a:endParaRPr>
                </a:p>
                <a:p>
                  <a:pPr algn="ctr" defTabSz="514325">
                    <a:buClr>
                      <a:srgbClr val="C00000"/>
                    </a:buClr>
                    <a:defRPr/>
                  </a:pPr>
                  <a:r>
                    <a:rPr lang="en-US" sz="1000" b="1" dirty="0">
                      <a:solidFill>
                        <a:srgbClr val="0070C0"/>
                      </a:solidFill>
                      <a:latin typeface="Calibri" panose="020F0502020204030204" pitchFamily="34" charset="0"/>
                      <a:ea typeface="Tahoma" panose="020B0604030504040204" pitchFamily="34" charset="0"/>
                      <a:cs typeface="Tahoma" panose="020B0604030504040204" pitchFamily="34" charset="0"/>
                    </a:rPr>
                    <a:t>Quality Engineering aligned to CI/CD (DevOps)</a:t>
                  </a:r>
                </a:p>
              </p:txBody>
            </p:sp>
            <p:sp>
              <p:nvSpPr>
                <p:cNvPr id="40" name="Rectangle 39"/>
                <p:cNvSpPr/>
                <p:nvPr/>
              </p:nvSpPr>
              <p:spPr>
                <a:xfrm>
                  <a:off x="5843762" y="1970621"/>
                  <a:ext cx="1343553" cy="442796"/>
                </a:xfrm>
                <a:prstGeom prst="rect">
                  <a:avLst/>
                </a:prstGeom>
                <a:noFill/>
                <a:ln w="3175" cap="flat" cmpd="sng" algn="ctr">
                  <a:noFill/>
                  <a:prstDash val="solid"/>
                </a:ln>
                <a:effectLst/>
              </p:spPr>
              <p:txBody>
                <a:bodyPr rtlCol="0" anchor="ctr"/>
                <a:lstStyle/>
                <a:p>
                  <a:pPr defTabSz="514337">
                    <a:buClr>
                      <a:srgbClr val="C00000"/>
                    </a:buClr>
                    <a:defRPr/>
                  </a:pPr>
                  <a:r>
                    <a:rPr lang="en-US" sz="1050" b="1" kern="0" dirty="0">
                      <a:solidFill>
                        <a:prstClr val="black"/>
                      </a:solidFill>
                      <a:latin typeface="Calibri" panose="020F0502020204030204" pitchFamily="34" charset="0"/>
                      <a:ea typeface="Tahoma" panose="020B0604030504040204" pitchFamily="34" charset="0"/>
                      <a:cs typeface="Tahoma" panose="020B0604030504040204" pitchFamily="34" charset="0"/>
                    </a:rPr>
                    <a:t>2. Build Validation &amp; Smoke Automation</a:t>
                  </a:r>
                </a:p>
              </p:txBody>
            </p:sp>
            <p:cxnSp>
              <p:nvCxnSpPr>
                <p:cNvPr id="41" name="Straight Connector 40"/>
                <p:cNvCxnSpPr/>
                <p:nvPr/>
              </p:nvCxnSpPr>
              <p:spPr>
                <a:xfrm flipH="1">
                  <a:off x="7375791" y="540813"/>
                  <a:ext cx="1149" cy="3911208"/>
                </a:xfrm>
                <a:prstGeom prst="line">
                  <a:avLst/>
                </a:prstGeom>
                <a:ln w="635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2" name="Rounded Rectangle 41"/>
                <p:cNvSpPr>
                  <a:spLocks noChangeArrowheads="1"/>
                </p:cNvSpPr>
                <p:nvPr/>
              </p:nvSpPr>
              <p:spPr bwMode="auto">
                <a:xfrm>
                  <a:off x="7474800" y="1859981"/>
                  <a:ext cx="1286400" cy="442027"/>
                </a:xfrm>
                <a:prstGeom prst="roundRect">
                  <a:avLst/>
                </a:prstGeom>
                <a:solidFill>
                  <a:schemeClr val="bg1"/>
                </a:solidFill>
                <a:ln w="3175" cap="flat" cmpd="sng" algn="ctr">
                  <a:solidFill>
                    <a:schemeClr val="bg2">
                      <a:lumMod val="50000"/>
                    </a:schemeClr>
                  </a:solidFill>
                  <a:prstDash val="solid"/>
                  <a:round/>
                  <a:headEnd type="none" w="med" len="med"/>
                  <a:tailEnd type="none" w="med" len="med"/>
                </a:ln>
                <a:effectLst/>
              </p:spPr>
              <p:txBody>
                <a:bodyPr lIns="10287" rIns="10287" anchor="ctr"/>
                <a:lstStyle/>
                <a:p>
                  <a:pPr algn="ctr" defTabSz="514337">
                    <a:defRPr/>
                  </a:pPr>
                  <a:r>
                    <a:rPr lang="en-US" sz="900" b="1" dirty="0">
                      <a:solidFill>
                        <a:srgbClr val="000000"/>
                      </a:solidFill>
                      <a:latin typeface="Calibri" panose="020F0502020204030204" pitchFamily="34" charset="0"/>
                      <a:ea typeface="Tahoma" panose="020B0604030504040204" pitchFamily="34" charset="0"/>
                      <a:cs typeface="Tahoma" panose="020B0604030504040204" pitchFamily="34" charset="0"/>
                    </a:rPr>
                    <a:t>Non-functional Testing</a:t>
                  </a:r>
                </a:p>
                <a:p>
                  <a:pPr algn="ctr" defTabSz="514337">
                    <a:defRPr/>
                  </a:pPr>
                  <a:r>
                    <a:rPr lang="en-US" sz="900" b="1" dirty="0">
                      <a:solidFill>
                        <a:srgbClr val="000000"/>
                      </a:solidFill>
                      <a:latin typeface="Calibri" panose="020F0502020204030204" pitchFamily="34" charset="0"/>
                      <a:ea typeface="Tahoma" panose="020B0604030504040204" pitchFamily="34" charset="0"/>
                      <a:cs typeface="Tahoma" panose="020B0604030504040204" pitchFamily="34" charset="0"/>
                    </a:rPr>
                    <a:t>(Performance/ Security/ Accessibility)</a:t>
                  </a:r>
                </a:p>
              </p:txBody>
            </p:sp>
            <p:sp>
              <p:nvSpPr>
                <p:cNvPr id="43" name="Rounded Rectangle 42"/>
                <p:cNvSpPr>
                  <a:spLocks noChangeArrowheads="1"/>
                </p:cNvSpPr>
                <p:nvPr/>
              </p:nvSpPr>
              <p:spPr bwMode="auto">
                <a:xfrm>
                  <a:off x="7483302" y="1063284"/>
                  <a:ext cx="1286400" cy="326681"/>
                </a:xfrm>
                <a:prstGeom prst="roundRect">
                  <a:avLst/>
                </a:prstGeom>
                <a:solidFill>
                  <a:schemeClr val="bg1"/>
                </a:solidFill>
                <a:ln w="3175" cap="flat" cmpd="sng" algn="ctr">
                  <a:solidFill>
                    <a:schemeClr val="bg2">
                      <a:lumMod val="50000"/>
                    </a:schemeClr>
                  </a:solidFill>
                  <a:prstDash val="solid"/>
                  <a:round/>
                  <a:headEnd type="none" w="med" len="med"/>
                  <a:tailEnd type="none" w="med" len="med"/>
                </a:ln>
                <a:effectLst/>
              </p:spPr>
              <p:txBody>
                <a:bodyPr lIns="10287" rIns="10287" anchor="ctr"/>
                <a:lstStyle/>
                <a:p>
                  <a:pPr algn="ctr" defTabSz="514337">
                    <a:defRPr/>
                  </a:pPr>
                  <a:r>
                    <a:rPr lang="en-US" sz="900" b="1" dirty="0">
                      <a:solidFill>
                        <a:srgbClr val="000000"/>
                      </a:solidFill>
                      <a:latin typeface="Calibri" panose="020F0502020204030204" pitchFamily="34" charset="0"/>
                      <a:ea typeface="Tahoma" panose="020B0604030504040204" pitchFamily="34" charset="0"/>
                      <a:cs typeface="Tahoma" panose="020B0604030504040204" pitchFamily="34" charset="0"/>
                    </a:rPr>
                    <a:t>E2E Integration Testing</a:t>
                  </a:r>
                </a:p>
              </p:txBody>
            </p:sp>
            <p:sp>
              <p:nvSpPr>
                <p:cNvPr id="44" name="Flowchart: Connector 43"/>
                <p:cNvSpPr/>
                <p:nvPr/>
              </p:nvSpPr>
              <p:spPr>
                <a:xfrm>
                  <a:off x="3547816" y="4419364"/>
                  <a:ext cx="135000" cy="135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37">
                    <a:defRPr/>
                  </a:pPr>
                  <a:endParaRPr lang="en-GB" sz="800" dirty="0">
                    <a:solidFill>
                      <a:prstClr val="white"/>
                    </a:solidFill>
                    <a:latin typeface="Calibri" panose="020F0502020204030204" pitchFamily="34" charset="0"/>
                    <a:ea typeface="Tahoma" panose="020B0604030504040204" pitchFamily="34" charset="0"/>
                    <a:cs typeface="Tahoma" panose="020B0604030504040204" pitchFamily="34" charset="0"/>
                  </a:endParaRPr>
                </a:p>
              </p:txBody>
            </p:sp>
            <p:sp>
              <p:nvSpPr>
                <p:cNvPr id="45" name="Flowchart: Connector 44"/>
                <p:cNvSpPr/>
                <p:nvPr/>
              </p:nvSpPr>
              <p:spPr>
                <a:xfrm>
                  <a:off x="5411469" y="4403420"/>
                  <a:ext cx="135000" cy="135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37">
                    <a:defRPr/>
                  </a:pPr>
                  <a:endParaRPr lang="en-GB" sz="800" dirty="0">
                    <a:solidFill>
                      <a:prstClr val="white"/>
                    </a:solidFill>
                    <a:latin typeface="Calibri" panose="020F0502020204030204" pitchFamily="34" charset="0"/>
                    <a:ea typeface="Tahoma" panose="020B0604030504040204" pitchFamily="34" charset="0"/>
                    <a:cs typeface="Tahoma" panose="020B0604030504040204" pitchFamily="34" charset="0"/>
                  </a:endParaRPr>
                </a:p>
              </p:txBody>
            </p:sp>
            <p:sp>
              <p:nvSpPr>
                <p:cNvPr id="46" name="Flowchart: Connector 45"/>
                <p:cNvSpPr/>
                <p:nvPr/>
              </p:nvSpPr>
              <p:spPr>
                <a:xfrm>
                  <a:off x="7321913" y="4419751"/>
                  <a:ext cx="135000" cy="1350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37">
                    <a:defRPr/>
                  </a:pPr>
                  <a:endParaRPr lang="en-GB" sz="800" dirty="0">
                    <a:solidFill>
                      <a:prstClr val="white"/>
                    </a:solidFill>
                    <a:latin typeface="Calibri" panose="020F0502020204030204" pitchFamily="34" charset="0"/>
                    <a:ea typeface="Tahoma" panose="020B0604030504040204" pitchFamily="34" charset="0"/>
                    <a:cs typeface="Tahoma" panose="020B0604030504040204" pitchFamily="34" charset="0"/>
                  </a:endParaRPr>
                </a:p>
              </p:txBody>
            </p:sp>
            <p:sp>
              <p:nvSpPr>
                <p:cNvPr id="47" name="Rounded Rectangle 46"/>
                <p:cNvSpPr>
                  <a:spLocks noChangeArrowheads="1"/>
                </p:cNvSpPr>
                <p:nvPr/>
              </p:nvSpPr>
              <p:spPr bwMode="auto">
                <a:xfrm>
                  <a:off x="7497723" y="3328458"/>
                  <a:ext cx="1283897" cy="262812"/>
                </a:xfrm>
                <a:prstGeom prst="roundRect">
                  <a:avLst/>
                </a:prstGeom>
                <a:solidFill>
                  <a:schemeClr val="bg1"/>
                </a:solidFill>
                <a:ln w="3175" cap="flat" cmpd="sng" algn="ctr">
                  <a:solidFill>
                    <a:schemeClr val="bg2">
                      <a:lumMod val="50000"/>
                    </a:schemeClr>
                  </a:solidFill>
                  <a:prstDash val="solid"/>
                  <a:round/>
                  <a:headEnd type="none" w="med" len="med"/>
                  <a:tailEnd type="none" w="med" len="med"/>
                </a:ln>
                <a:effectLst/>
              </p:spPr>
              <p:txBody>
                <a:bodyPr lIns="10287" rIns="10287" anchor="ctr"/>
                <a:lstStyle/>
                <a:p>
                  <a:pPr algn="ctr" defTabSz="514337">
                    <a:defRPr/>
                  </a:pPr>
                  <a:r>
                    <a:rPr lang="en-US" sz="900" b="1" dirty="0">
                      <a:solidFill>
                        <a:srgbClr val="000000"/>
                      </a:solidFill>
                      <a:latin typeface="Calibri" panose="020F0502020204030204" pitchFamily="34" charset="0"/>
                      <a:ea typeface="Tahoma" panose="020B0604030504040204" pitchFamily="34" charset="0"/>
                      <a:cs typeface="Tahoma" panose="020B0604030504040204" pitchFamily="34" charset="0"/>
                    </a:rPr>
                    <a:t>Test Closure &amp; Sign-off</a:t>
                  </a:r>
                </a:p>
              </p:txBody>
            </p:sp>
            <p:sp>
              <p:nvSpPr>
                <p:cNvPr id="48" name="Rounded Rectangle 47"/>
                <p:cNvSpPr>
                  <a:spLocks noChangeArrowheads="1"/>
                </p:cNvSpPr>
                <p:nvPr/>
              </p:nvSpPr>
              <p:spPr bwMode="auto">
                <a:xfrm>
                  <a:off x="7483302" y="1449476"/>
                  <a:ext cx="1286400" cy="350993"/>
                </a:xfrm>
                <a:prstGeom prst="roundRect">
                  <a:avLst/>
                </a:prstGeom>
                <a:solidFill>
                  <a:schemeClr val="bg1"/>
                </a:solidFill>
                <a:ln w="3175" cap="flat" cmpd="sng" algn="ctr">
                  <a:solidFill>
                    <a:schemeClr val="bg2">
                      <a:lumMod val="50000"/>
                    </a:schemeClr>
                  </a:solidFill>
                  <a:prstDash val="solid"/>
                  <a:round/>
                  <a:headEnd type="none" w="med" len="med"/>
                  <a:tailEnd type="none" w="med" len="med"/>
                </a:ln>
                <a:effectLst/>
              </p:spPr>
              <p:txBody>
                <a:bodyPr lIns="10287" rIns="10287" anchor="ctr"/>
                <a:lstStyle/>
                <a:p>
                  <a:pPr algn="ctr" defTabSz="514337">
                    <a:defRPr/>
                  </a:pPr>
                  <a:r>
                    <a:rPr lang="en-US" sz="900" b="1" dirty="0">
                      <a:solidFill>
                        <a:srgbClr val="000000"/>
                      </a:solidFill>
                      <a:latin typeface="Calibri" panose="020F0502020204030204" pitchFamily="34" charset="0"/>
                      <a:ea typeface="Tahoma" panose="020B0604030504040204" pitchFamily="34" charset="0"/>
                      <a:cs typeface="Tahoma" panose="020B0604030504040204" pitchFamily="34" charset="0"/>
                    </a:rPr>
                    <a:t>Release Regression Automation</a:t>
                  </a:r>
                </a:p>
              </p:txBody>
            </p:sp>
            <p:sp>
              <p:nvSpPr>
                <p:cNvPr id="49" name="Rounded Rectangle 48"/>
                <p:cNvSpPr>
                  <a:spLocks noChangeArrowheads="1"/>
                </p:cNvSpPr>
                <p:nvPr/>
              </p:nvSpPr>
              <p:spPr bwMode="auto">
                <a:xfrm>
                  <a:off x="309552" y="3907661"/>
                  <a:ext cx="947192" cy="481694"/>
                </a:xfrm>
                <a:prstGeom prst="roundRect">
                  <a:avLst/>
                </a:prstGeom>
                <a:solidFill>
                  <a:srgbClr val="DA1E2B"/>
                </a:solidFill>
                <a:ln w="3175" cap="flat" cmpd="sng" algn="ctr">
                  <a:solidFill>
                    <a:srgbClr val="DA1E2B"/>
                  </a:solidFill>
                  <a:prstDash val="solid"/>
                  <a:round/>
                  <a:headEnd type="none" w="med" len="med"/>
                  <a:tailEnd type="none" w="med" len="med"/>
                </a:ln>
                <a:effectLst/>
              </p:spPr>
              <p:txBody>
                <a:bodyPr lIns="10287" rIns="10287" anchor="ctr"/>
                <a:lstStyle/>
                <a:p>
                  <a:pPr algn="ctr" defTabSz="514337">
                    <a:defRPr/>
                  </a:pPr>
                  <a:r>
                    <a:rPr lang="en-US" sz="900" b="1" dirty="0">
                      <a:solidFill>
                        <a:prstClr val="white"/>
                      </a:solidFill>
                      <a:latin typeface="Calibri" panose="020F0502020204030204" pitchFamily="34" charset="0"/>
                      <a:ea typeface="Tahoma" panose="020B0604030504040204" pitchFamily="34" charset="0"/>
                      <a:cs typeface="Tahoma" panose="020B0604030504040204" pitchFamily="34" charset="0"/>
                    </a:rPr>
                    <a:t>Key Deliverables: Test Strategy, Definition of Done</a:t>
                  </a:r>
                </a:p>
              </p:txBody>
            </p:sp>
            <p:sp>
              <p:nvSpPr>
                <p:cNvPr id="50" name="Rounded Rectangle 49"/>
                <p:cNvSpPr>
                  <a:spLocks noChangeArrowheads="1"/>
                </p:cNvSpPr>
                <p:nvPr/>
              </p:nvSpPr>
              <p:spPr bwMode="auto">
                <a:xfrm>
                  <a:off x="1521679" y="3920973"/>
                  <a:ext cx="5709906" cy="233524"/>
                </a:xfrm>
                <a:prstGeom prst="roundRect">
                  <a:avLst>
                    <a:gd name="adj" fmla="val 50000"/>
                  </a:avLst>
                </a:prstGeom>
                <a:solidFill>
                  <a:srgbClr val="DA1E2B"/>
                </a:solidFill>
                <a:ln w="3175" cap="flat" cmpd="sng" algn="ctr">
                  <a:solidFill>
                    <a:srgbClr val="DA1E2B"/>
                  </a:solidFill>
                  <a:prstDash val="solid"/>
                  <a:round/>
                  <a:headEnd type="none" w="med" len="med"/>
                  <a:tailEnd type="none" w="med" len="med"/>
                </a:ln>
                <a:effectLst/>
              </p:spPr>
              <p:txBody>
                <a:bodyPr lIns="10287" rIns="10287" anchor="ctr"/>
                <a:lstStyle/>
                <a:p>
                  <a:pPr algn="ctr" defTabSz="514337">
                    <a:defRPr/>
                  </a:pPr>
                  <a:r>
                    <a:rPr lang="en-US" sz="1050" b="1" dirty="0">
                      <a:solidFill>
                        <a:prstClr val="white"/>
                      </a:solidFill>
                      <a:latin typeface="Calibri" panose="020F0502020204030204" pitchFamily="34" charset="0"/>
                      <a:ea typeface="Tahoma" panose="020B0604030504040204" pitchFamily="34" charset="0"/>
                      <a:cs typeface="Tahoma" panose="020B0604030504040204" pitchFamily="34" charset="0"/>
                    </a:rPr>
                    <a:t>Key Deliverables:  Test Cases/ Scripts, Test Execution Logs, Defect Logs, Metrics &amp; Reports</a:t>
                  </a:r>
                </a:p>
              </p:txBody>
            </p:sp>
            <p:sp>
              <p:nvSpPr>
                <p:cNvPr id="51" name="Rounded Rectangle 50"/>
                <p:cNvSpPr>
                  <a:spLocks noChangeArrowheads="1"/>
                </p:cNvSpPr>
                <p:nvPr/>
              </p:nvSpPr>
              <p:spPr bwMode="auto">
                <a:xfrm>
                  <a:off x="7483302" y="2361519"/>
                  <a:ext cx="1286400" cy="306456"/>
                </a:xfrm>
                <a:prstGeom prst="roundRect">
                  <a:avLst/>
                </a:prstGeom>
                <a:solidFill>
                  <a:schemeClr val="bg1"/>
                </a:solidFill>
                <a:ln w="3175" cap="flat" cmpd="sng" algn="ctr">
                  <a:solidFill>
                    <a:schemeClr val="bg2">
                      <a:lumMod val="50000"/>
                    </a:schemeClr>
                  </a:solidFill>
                  <a:prstDash val="solid"/>
                  <a:round/>
                  <a:headEnd type="none" w="med" len="med"/>
                  <a:tailEnd type="none" w="med" len="med"/>
                </a:ln>
                <a:effectLst/>
              </p:spPr>
              <p:txBody>
                <a:bodyPr lIns="10287" rIns="10287" anchor="ctr"/>
                <a:lstStyle/>
                <a:p>
                  <a:pPr algn="ctr" defTabSz="514337">
                    <a:defRPr/>
                  </a:pPr>
                  <a:r>
                    <a:rPr lang="en-US" sz="900" b="1" dirty="0">
                      <a:solidFill>
                        <a:srgbClr val="000000"/>
                      </a:solidFill>
                      <a:latin typeface="Calibri" panose="020F0502020204030204" pitchFamily="34" charset="0"/>
                      <a:ea typeface="Tahoma" panose="020B0604030504040204" pitchFamily="34" charset="0"/>
                      <a:cs typeface="Tahoma" panose="020B0604030504040204" pitchFamily="34" charset="0"/>
                    </a:rPr>
                    <a:t>User Acceptance Testing</a:t>
                  </a:r>
                </a:p>
              </p:txBody>
            </p:sp>
            <p:sp>
              <p:nvSpPr>
                <p:cNvPr id="52" name="Rounded Rectangle 51"/>
                <p:cNvSpPr>
                  <a:spLocks noChangeArrowheads="1"/>
                </p:cNvSpPr>
                <p:nvPr/>
              </p:nvSpPr>
              <p:spPr bwMode="auto">
                <a:xfrm>
                  <a:off x="7486614" y="2727486"/>
                  <a:ext cx="1294929" cy="541461"/>
                </a:xfrm>
                <a:prstGeom prst="roundRect">
                  <a:avLst/>
                </a:prstGeom>
                <a:solidFill>
                  <a:schemeClr val="bg1"/>
                </a:solidFill>
                <a:ln w="3175" cap="flat" cmpd="sng" algn="ctr">
                  <a:solidFill>
                    <a:schemeClr val="bg2">
                      <a:lumMod val="50000"/>
                    </a:schemeClr>
                  </a:solidFill>
                  <a:prstDash val="solid"/>
                  <a:round/>
                  <a:headEnd type="none" w="med" len="med"/>
                  <a:tailEnd type="none" w="med" len="med"/>
                </a:ln>
                <a:effectLst/>
              </p:spPr>
              <p:txBody>
                <a:bodyPr lIns="10287" rIns="10287" anchor="ctr"/>
                <a:lstStyle/>
                <a:p>
                  <a:pPr algn="ctr" defTabSz="514337">
                    <a:defRPr/>
                  </a:pPr>
                  <a:r>
                    <a:rPr lang="en-US" sz="900" b="1" dirty="0">
                      <a:solidFill>
                        <a:srgbClr val="000000"/>
                      </a:solidFill>
                      <a:latin typeface="Calibri" panose="020F0502020204030204" pitchFamily="34" charset="0"/>
                      <a:ea typeface="Tahoma" panose="020B0604030504040204" pitchFamily="34" charset="0"/>
                      <a:cs typeface="Tahoma" panose="020B0604030504040204" pitchFamily="34" charset="0"/>
                    </a:rPr>
                    <a:t>Customer Experience Testing</a:t>
                  </a:r>
                </a:p>
              </p:txBody>
            </p:sp>
            <p:sp>
              <p:nvSpPr>
                <p:cNvPr id="53" name="Flowchart: Connector 52"/>
                <p:cNvSpPr/>
                <p:nvPr/>
              </p:nvSpPr>
              <p:spPr>
                <a:xfrm>
                  <a:off x="5423295" y="2978239"/>
                  <a:ext cx="182880" cy="182880"/>
                </a:xfrm>
                <a:prstGeom prst="flowChartConnector">
                  <a:avLst/>
                </a:prstGeo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18900000" scaled="1"/>
                </a:gra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25">
                    <a:defRPr/>
                  </a:pPr>
                  <a:endParaRPr lang="en-US" sz="800" dirty="0">
                    <a:solidFill>
                      <a:prstClr val="black"/>
                    </a:solidFill>
                    <a:latin typeface="Calibri" panose="020F0502020204030204" pitchFamily="34" charset="0"/>
                    <a:ea typeface="Tahoma" panose="020B0604030504040204" pitchFamily="34" charset="0"/>
                    <a:cs typeface="Tahoma" panose="020B0604030504040204" pitchFamily="34" charset="0"/>
                  </a:endParaRPr>
                </a:p>
              </p:txBody>
            </p:sp>
            <p:sp>
              <p:nvSpPr>
                <p:cNvPr id="54" name="Pentagon 53"/>
                <p:cNvSpPr/>
                <p:nvPr/>
              </p:nvSpPr>
              <p:spPr>
                <a:xfrm>
                  <a:off x="271487" y="3656190"/>
                  <a:ext cx="4297998" cy="151696"/>
                </a:xfrm>
                <a:prstGeom prst="homePlate">
                  <a:avLst/>
                </a:prstGeom>
                <a:solidFill>
                  <a:schemeClr val="accent5">
                    <a:lumMod val="20000"/>
                    <a:lumOff val="80000"/>
                  </a:schemeClr>
                </a:solidFill>
                <a:ln>
                  <a:solidFill>
                    <a:srgbClr val="1F5F7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514325">
                    <a:defRPr/>
                  </a:pPr>
                  <a:r>
                    <a:rPr lang="en-US" sz="800" i="1" dirty="0">
                      <a:solidFill>
                        <a:prstClr val="black"/>
                      </a:solidFill>
                      <a:latin typeface="Calibri" panose="020F0502020204030204" pitchFamily="34" charset="0"/>
                      <a:ea typeface="Tahoma" panose="020B0604030504040204" pitchFamily="34" charset="0"/>
                      <a:cs typeface="Tahoma" panose="020B0604030504040204" pitchFamily="34" charset="0"/>
                    </a:rPr>
                    <a:t>IP Iteration</a:t>
                  </a:r>
                </a:p>
              </p:txBody>
            </p:sp>
          </p:grpSp>
          <p:sp>
            <p:nvSpPr>
              <p:cNvPr id="9" name="Rounded Rectangle 8"/>
              <p:cNvSpPr>
                <a:spLocks noChangeArrowheads="1"/>
              </p:cNvSpPr>
              <p:nvPr/>
            </p:nvSpPr>
            <p:spPr bwMode="auto">
              <a:xfrm>
                <a:off x="300438" y="1359382"/>
                <a:ext cx="1273692" cy="602071"/>
              </a:xfrm>
              <a:prstGeom prst="roundRect">
                <a:avLst/>
              </a:prstGeom>
              <a:solidFill>
                <a:schemeClr val="bg1"/>
              </a:solidFill>
              <a:ln w="3175" cap="rnd" cmpd="sng" algn="ctr">
                <a:solidFill>
                  <a:schemeClr val="bg1">
                    <a:lumMod val="65000"/>
                  </a:schemeClr>
                </a:solidFill>
                <a:prstDash val="solid"/>
                <a:round/>
                <a:headEnd type="none" w="med" len="med"/>
                <a:tailEnd type="none" w="med" len="med"/>
              </a:ln>
              <a:effectLst/>
            </p:spPr>
            <p:txBody>
              <a:bodyPr lIns="10287" rIns="10287" anchor="ctr"/>
              <a:lstStyle/>
              <a:p>
                <a:pPr algn="ctr">
                  <a:defRPr/>
                </a:pPr>
                <a:r>
                  <a:rPr lang="en-US" sz="900" b="1" dirty="0">
                    <a:solidFill>
                      <a:srgbClr val="000000"/>
                    </a:solidFill>
                    <a:latin typeface="Calibri" panose="020F0502020204030204" pitchFamily="34" charset="0"/>
                    <a:ea typeface="Tahoma" panose="020B0604030504040204" pitchFamily="34" charset="0"/>
                    <a:cs typeface="Tahoma" panose="020B0604030504040204" pitchFamily="34" charset="0"/>
                  </a:rPr>
                  <a:t>Requirements Gathering </a:t>
                </a:r>
                <a:r>
                  <a:rPr lang="en-US" sz="900" b="1" dirty="0">
                    <a:solidFill>
                      <a:srgbClr val="000000"/>
                    </a:solidFill>
                    <a:latin typeface="Calibri" panose="020F0502020204030204" pitchFamily="34" charset="0"/>
                    <a:ea typeface="Tahoma" panose="020B0604030504040204" pitchFamily="34" charset="0"/>
                    <a:cs typeface="Arial" panose="020B0604020202020204" pitchFamily="34" charset="0"/>
                  </a:rPr>
                  <a:t>&amp; Design Approvals</a:t>
                </a:r>
                <a:endParaRPr lang="en-US" sz="900" b="1" dirty="0">
                  <a:solidFill>
                    <a:prstClr val="black"/>
                  </a:solidFill>
                  <a:latin typeface="Calibri" panose="020F0502020204030204" pitchFamily="34" charset="0"/>
                </a:endParaRPr>
              </a:p>
            </p:txBody>
          </p:sp>
        </p:grpSp>
        <p:sp>
          <p:nvSpPr>
            <p:cNvPr id="6" name="Rectangle 5"/>
            <p:cNvSpPr/>
            <p:nvPr/>
          </p:nvSpPr>
          <p:spPr>
            <a:xfrm>
              <a:off x="2292087" y="1154389"/>
              <a:ext cx="1424831" cy="245377"/>
            </a:xfrm>
            <a:prstGeom prst="rect">
              <a:avLst/>
            </a:prstGeom>
            <a:noFill/>
            <a:ln w="3175" cap="flat" cmpd="sng" algn="ctr">
              <a:noFill/>
              <a:prstDash val="solid"/>
            </a:ln>
            <a:effectLst/>
          </p:spPr>
          <p:txBody>
            <a:bodyPr rtlCol="0" anchor="ctr"/>
            <a:lstStyle/>
            <a:p>
              <a:pPr defTabSz="514337">
                <a:buClr>
                  <a:srgbClr val="C00000"/>
                </a:buClr>
                <a:defRPr/>
              </a:pPr>
              <a:r>
                <a:rPr lang="en-US" sz="1050" b="1" kern="0" dirty="0">
                  <a:solidFill>
                    <a:prstClr val="black"/>
                  </a:solidFill>
                  <a:latin typeface="Calibri" panose="020F0502020204030204" pitchFamily="34" charset="0"/>
                  <a:ea typeface="Tahoma" panose="020B0604030504040204" pitchFamily="34" charset="0"/>
                  <a:cs typeface="Tahoma" panose="020B0604030504040204" pitchFamily="34" charset="0"/>
                </a:rPr>
                <a:t>4. In Sprint Functional Automation</a:t>
              </a:r>
            </a:p>
          </p:txBody>
        </p:sp>
        <p:sp>
          <p:nvSpPr>
            <p:cNvPr id="7" name="Explosion 1 6"/>
            <p:cNvSpPr/>
            <p:nvPr/>
          </p:nvSpPr>
          <p:spPr>
            <a:xfrm>
              <a:off x="7967767" y="3601294"/>
              <a:ext cx="911046" cy="528814"/>
            </a:xfrm>
            <a:prstGeom prst="irregularSeal1">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a:solidFill>
                    <a:prstClr val="white"/>
                  </a:solidFill>
                  <a:latin typeface="Calibri" panose="020F0502020204030204" pitchFamily="34" charset="0"/>
                </a:rPr>
                <a:t>LAUNCH</a:t>
              </a:r>
            </a:p>
          </p:txBody>
        </p:sp>
        <p:sp>
          <p:nvSpPr>
            <p:cNvPr id="56" name="Round Same Side Corner Rectangle 55"/>
            <p:cNvSpPr/>
            <p:nvPr/>
          </p:nvSpPr>
          <p:spPr>
            <a:xfrm>
              <a:off x="61332" y="4338994"/>
              <a:ext cx="9021336" cy="457806"/>
            </a:xfrm>
            <a:prstGeom prst="round2SameRect">
              <a:avLst>
                <a:gd name="adj1" fmla="val 16667"/>
                <a:gd name="adj2" fmla="val 50000"/>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panose="020F0502020204030204" pitchFamily="34" charset="0"/>
              </a:endParaRPr>
            </a:p>
          </p:txBody>
        </p:sp>
        <p:sp>
          <p:nvSpPr>
            <p:cNvPr id="57" name="Rectangle 56"/>
            <p:cNvSpPr/>
            <p:nvPr/>
          </p:nvSpPr>
          <p:spPr>
            <a:xfrm>
              <a:off x="919489" y="4390376"/>
              <a:ext cx="7872820" cy="341354"/>
            </a:xfrm>
            <a:prstGeom prst="rect">
              <a:avLst/>
            </a:prstGeom>
            <a:noFill/>
            <a:ln w="3175" cap="flat" cmpd="sng" algn="ctr">
              <a:noFill/>
              <a:prstDash val="solid"/>
            </a:ln>
            <a:effectLst/>
          </p:spPr>
          <p:txBody>
            <a:bodyPr rtlCol="0" anchor="ctr"/>
            <a:lstStyle/>
            <a:p>
              <a:pPr defTabSz="685766">
                <a:buClr>
                  <a:srgbClr val="C00000"/>
                </a:buClr>
                <a:defRPr/>
              </a:pPr>
              <a:r>
                <a:rPr lang="en-US" sz="1100" b="1" kern="0" dirty="0">
                  <a:solidFill>
                    <a:schemeClr val="bg1"/>
                  </a:solidFill>
                  <a:latin typeface="Calibri" panose="020F0502020204030204" pitchFamily="34" charset="0"/>
                  <a:ea typeface="Tahoma" panose="020B0604030504040204" pitchFamily="34" charset="0"/>
                  <a:cs typeface="Tahoma" panose="020B0604030504040204" pitchFamily="34" charset="0"/>
                </a:rPr>
                <a:t>Leverage “Airlines-in-a-box” a repository of various artefacts/tools &amp; frameworks /documents/best practices/processes (technical, functional, business, etc.) &amp; Experience insights from our past and ongoing Airlines engagements</a:t>
              </a:r>
            </a:p>
          </p:txBody>
        </p:sp>
        <p:pic>
          <p:nvPicPr>
            <p:cNvPr id="58" name="Picture 5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0524" y="4327854"/>
              <a:ext cx="450109" cy="450109"/>
            </a:xfrm>
            <a:prstGeom prst="roundRect">
              <a:avLst>
                <a:gd name="adj" fmla="val 50000"/>
              </a:avLst>
            </a:prstGeom>
            <a:solidFill>
              <a:srgbClr val="FFFFFF">
                <a:shade val="85000"/>
              </a:srgbClr>
            </a:solidFill>
            <a:ln w="28575">
              <a:solidFill>
                <a:schemeClr val="bg1"/>
              </a:solidFill>
            </a:ln>
            <a:effectLst/>
          </p:spPr>
        </p:pic>
      </p:grpSp>
    </p:spTree>
    <p:extLst>
      <p:ext uri="{BB962C8B-B14F-4D97-AF65-F5344CB8AC3E}">
        <p14:creationId xmlns:p14="http://schemas.microsoft.com/office/powerpoint/2010/main" val="68201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1800" dirty="0"/>
              <a:t>Deploying Lifecycle Automation solutions to make QE invisible in integrated framework</a:t>
            </a:r>
          </a:p>
        </p:txBody>
      </p:sp>
      <p:grpSp>
        <p:nvGrpSpPr>
          <p:cNvPr id="4" name="Group 3"/>
          <p:cNvGrpSpPr/>
          <p:nvPr/>
        </p:nvGrpSpPr>
        <p:grpSpPr>
          <a:xfrm>
            <a:off x="150691" y="628401"/>
            <a:ext cx="8829186" cy="4200077"/>
            <a:chOff x="314814" y="875730"/>
            <a:chExt cx="11974320" cy="5658766"/>
          </a:xfrm>
        </p:grpSpPr>
        <p:sp>
          <p:nvSpPr>
            <p:cNvPr id="5" name="Rectangle 4">
              <a:extLst>
                <a:ext uri="{FF2B5EF4-FFF2-40B4-BE49-F238E27FC236}">
                  <a16:creationId xmlns:a16="http://schemas.microsoft.com/office/drawing/2014/main" id="{7FD4D186-7FF8-2740-8883-7F5932D0CEDC}"/>
                </a:ext>
              </a:extLst>
            </p:cNvPr>
            <p:cNvSpPr/>
            <p:nvPr/>
          </p:nvSpPr>
          <p:spPr bwMode="auto">
            <a:xfrm>
              <a:off x="10551647" y="2961558"/>
              <a:ext cx="1192397" cy="2094800"/>
            </a:xfrm>
            <a:prstGeom prst="rect">
              <a:avLst/>
            </a:prstGeom>
            <a:no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defRPr/>
              </a:pPr>
              <a:endParaRPr lang="en-US" sz="1050" dirty="0">
                <a:solidFill>
                  <a:prstClr val="white"/>
                </a:solidFill>
                <a:latin typeface="Calibri" panose="020F0502020204030204" pitchFamily="34" charset="0"/>
              </a:endParaRPr>
            </a:p>
          </p:txBody>
        </p:sp>
        <p:sp>
          <p:nvSpPr>
            <p:cNvPr id="6" name="Rectangle 5">
              <a:extLst>
                <a:ext uri="{FF2B5EF4-FFF2-40B4-BE49-F238E27FC236}">
                  <a16:creationId xmlns:a16="http://schemas.microsoft.com/office/drawing/2014/main" id="{7A7E5528-B858-8943-8D4A-96BB25AB5D53}"/>
                </a:ext>
              </a:extLst>
            </p:cNvPr>
            <p:cNvSpPr/>
            <p:nvPr/>
          </p:nvSpPr>
          <p:spPr bwMode="auto">
            <a:xfrm>
              <a:off x="6477643" y="1301874"/>
              <a:ext cx="3971779" cy="1444806"/>
            </a:xfrm>
            <a:prstGeom prst="rect">
              <a:avLst/>
            </a:prstGeom>
            <a:no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defRPr/>
              </a:pPr>
              <a:endParaRPr lang="en-US" sz="1050" dirty="0">
                <a:solidFill>
                  <a:prstClr val="white"/>
                </a:solidFill>
                <a:latin typeface="Calibri" panose="020F0502020204030204" pitchFamily="34" charset="0"/>
              </a:endParaRPr>
            </a:p>
          </p:txBody>
        </p:sp>
        <p:sp>
          <p:nvSpPr>
            <p:cNvPr id="7" name="Rectangle 6">
              <a:extLst>
                <a:ext uri="{FF2B5EF4-FFF2-40B4-BE49-F238E27FC236}">
                  <a16:creationId xmlns:a16="http://schemas.microsoft.com/office/drawing/2014/main" id="{47F4AEAF-186F-744C-AB83-736CEEE72F47}"/>
                </a:ext>
              </a:extLst>
            </p:cNvPr>
            <p:cNvSpPr/>
            <p:nvPr/>
          </p:nvSpPr>
          <p:spPr bwMode="auto">
            <a:xfrm>
              <a:off x="10551647" y="1301874"/>
              <a:ext cx="1192397" cy="1444806"/>
            </a:xfrm>
            <a:prstGeom prst="rect">
              <a:avLst/>
            </a:prstGeom>
            <a:no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defRPr/>
              </a:pPr>
              <a:endParaRPr lang="en-US" sz="1050" dirty="0">
                <a:solidFill>
                  <a:prstClr val="white"/>
                </a:solidFill>
                <a:latin typeface="Calibri" panose="020F0502020204030204" pitchFamily="34" charset="0"/>
              </a:endParaRPr>
            </a:p>
          </p:txBody>
        </p:sp>
        <p:sp>
          <p:nvSpPr>
            <p:cNvPr id="8" name="Rectangle 7">
              <a:extLst>
                <a:ext uri="{FF2B5EF4-FFF2-40B4-BE49-F238E27FC236}">
                  <a16:creationId xmlns:a16="http://schemas.microsoft.com/office/drawing/2014/main" id="{15149857-C044-DA4C-8A8F-A33B04DB3F7B}"/>
                </a:ext>
              </a:extLst>
            </p:cNvPr>
            <p:cNvSpPr/>
            <p:nvPr/>
          </p:nvSpPr>
          <p:spPr bwMode="auto">
            <a:xfrm>
              <a:off x="314814" y="2973877"/>
              <a:ext cx="10130199" cy="2082480"/>
            </a:xfrm>
            <a:prstGeom prst="rect">
              <a:avLst/>
            </a:prstGeom>
            <a:no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defRPr/>
              </a:pPr>
              <a:endParaRPr lang="en-US" sz="1050" dirty="0">
                <a:solidFill>
                  <a:prstClr val="white"/>
                </a:solidFill>
                <a:latin typeface="Calibri" panose="020F0502020204030204" pitchFamily="34" charset="0"/>
              </a:endParaRPr>
            </a:p>
          </p:txBody>
        </p:sp>
        <p:grpSp>
          <p:nvGrpSpPr>
            <p:cNvPr id="9" name="Group 8">
              <a:extLst>
                <a:ext uri="{FF2B5EF4-FFF2-40B4-BE49-F238E27FC236}">
                  <a16:creationId xmlns:a16="http://schemas.microsoft.com/office/drawing/2014/main" id="{04867CCF-C86D-3D4A-82D8-6621BAC07A0E}"/>
                </a:ext>
              </a:extLst>
            </p:cNvPr>
            <p:cNvGrpSpPr/>
            <p:nvPr/>
          </p:nvGrpSpPr>
          <p:grpSpPr>
            <a:xfrm>
              <a:off x="341757" y="1178694"/>
              <a:ext cx="1631910" cy="1584373"/>
              <a:chOff x="341757" y="1178694"/>
              <a:chExt cx="1631910" cy="1584373"/>
            </a:xfrm>
          </p:grpSpPr>
          <p:sp>
            <p:nvSpPr>
              <p:cNvPr id="210" name="Rectangle 209">
                <a:extLst>
                  <a:ext uri="{FF2B5EF4-FFF2-40B4-BE49-F238E27FC236}">
                    <a16:creationId xmlns:a16="http://schemas.microsoft.com/office/drawing/2014/main" id="{ADA352BD-25E9-934C-9E7D-5B240768CB0C}"/>
                  </a:ext>
                </a:extLst>
              </p:cNvPr>
              <p:cNvSpPr/>
              <p:nvPr/>
            </p:nvSpPr>
            <p:spPr bwMode="auto">
              <a:xfrm>
                <a:off x="341757" y="1302869"/>
                <a:ext cx="1631910" cy="1460198"/>
              </a:xfrm>
              <a:prstGeom prst="rect">
                <a:avLst/>
              </a:prstGeom>
              <a:no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defRPr/>
                </a:pPr>
                <a:endParaRPr lang="en-US" sz="1050" dirty="0">
                  <a:solidFill>
                    <a:prstClr val="white"/>
                  </a:solidFill>
                  <a:latin typeface="Calibri" panose="020F0502020204030204" pitchFamily="34" charset="0"/>
                </a:endParaRPr>
              </a:p>
            </p:txBody>
          </p:sp>
          <p:sp>
            <p:nvSpPr>
              <p:cNvPr id="211" name="TextBox 210">
                <a:extLst>
                  <a:ext uri="{FF2B5EF4-FFF2-40B4-BE49-F238E27FC236}">
                    <a16:creationId xmlns:a16="http://schemas.microsoft.com/office/drawing/2014/main" id="{5BD0AEE5-9E03-F849-8C97-00A9C6F3E610}"/>
                  </a:ext>
                </a:extLst>
              </p:cNvPr>
              <p:cNvSpPr txBox="1"/>
              <p:nvPr/>
            </p:nvSpPr>
            <p:spPr bwMode="auto">
              <a:xfrm>
                <a:off x="549816" y="1178694"/>
                <a:ext cx="1275579" cy="213182"/>
              </a:xfrm>
              <a:prstGeom prst="rect">
                <a:avLst/>
              </a:prstGeom>
              <a:noFill/>
              <a:ln w="9525">
                <a:noFill/>
                <a:miter lim="800000"/>
                <a:headEnd/>
                <a:tailEnd/>
              </a:ln>
            </p:spPr>
            <p:txBody>
              <a:bodyPr wrap="square" lIns="0" tIns="0" rIns="0" bIns="0" rtlCol="0">
                <a:prstTxWarp prst="textNoShape">
                  <a:avLst/>
                </a:prstTxWarp>
                <a:noAutofit/>
              </a:bodyPr>
              <a:lstStyle/>
              <a:p>
                <a:pPr algn="ctr" defTabSz="659797" eaLnBrk="0" fontAlgn="base" hangingPunct="0">
                  <a:spcBef>
                    <a:spcPct val="0"/>
                  </a:spcBef>
                  <a:spcAft>
                    <a:spcPct val="0"/>
                  </a:spcAft>
                  <a:defRPr/>
                </a:pPr>
                <a:r>
                  <a:rPr lang="en-US" sz="500" b="1" dirty="0">
                    <a:solidFill>
                      <a:srgbClr val="002060"/>
                    </a:solidFill>
                    <a:latin typeface="Calibri" panose="020F0502020204030204" pitchFamily="34" charset="0"/>
                    <a:ea typeface="MS PGothic" pitchFamily="34" charset="-128"/>
                    <a:cs typeface="Calibri" pitchFamily="34" charset="0"/>
                  </a:rPr>
                  <a:t>REQUIREMENTS</a:t>
                </a:r>
              </a:p>
            </p:txBody>
          </p:sp>
        </p:grpSp>
        <p:sp>
          <p:nvSpPr>
            <p:cNvPr id="10" name="TextBox 9">
              <a:extLst>
                <a:ext uri="{FF2B5EF4-FFF2-40B4-BE49-F238E27FC236}">
                  <a16:creationId xmlns:a16="http://schemas.microsoft.com/office/drawing/2014/main" id="{74A82099-834D-2141-AA3F-2832CF559E37}"/>
                </a:ext>
              </a:extLst>
            </p:cNvPr>
            <p:cNvSpPr txBox="1"/>
            <p:nvPr/>
          </p:nvSpPr>
          <p:spPr bwMode="auto">
            <a:xfrm>
              <a:off x="3932486" y="1148550"/>
              <a:ext cx="1160864" cy="166439"/>
            </a:xfrm>
            <a:prstGeom prst="rect">
              <a:avLst/>
            </a:prstGeom>
            <a:noFill/>
            <a:ln w="9525">
              <a:noFill/>
              <a:miter lim="800000"/>
              <a:headEnd/>
              <a:tailEnd/>
            </a:ln>
          </p:spPr>
          <p:txBody>
            <a:bodyPr wrap="square" lIns="0" tIns="0" rIns="0" bIns="0" rtlCol="0" anchor="ctr" anchorCtr="0">
              <a:prstTxWarp prst="textNoShape">
                <a:avLst/>
              </a:prstTxWarp>
              <a:noAutofit/>
            </a:bodyPr>
            <a:lstStyle/>
            <a:p>
              <a:pPr defTabSz="659797" eaLnBrk="0" fontAlgn="base" hangingPunct="0">
                <a:spcBef>
                  <a:spcPct val="0"/>
                </a:spcBef>
                <a:spcAft>
                  <a:spcPct val="0"/>
                </a:spcAft>
                <a:defRPr/>
              </a:pPr>
              <a:r>
                <a:rPr lang="en-US" sz="500" b="1" dirty="0">
                  <a:solidFill>
                    <a:srgbClr val="002060"/>
                  </a:solidFill>
                  <a:latin typeface="Calibri" panose="020F0502020204030204" pitchFamily="34" charset="0"/>
                  <a:ea typeface="MS PGothic" pitchFamily="34" charset="-128"/>
                  <a:cs typeface="Calibri" pitchFamily="34" charset="0"/>
                </a:rPr>
                <a:t>DEVELOPMENT</a:t>
              </a:r>
            </a:p>
          </p:txBody>
        </p:sp>
        <p:sp>
          <p:nvSpPr>
            <p:cNvPr id="11" name="TextBox 10">
              <a:extLst>
                <a:ext uri="{FF2B5EF4-FFF2-40B4-BE49-F238E27FC236}">
                  <a16:creationId xmlns:a16="http://schemas.microsoft.com/office/drawing/2014/main" id="{F9DEEB49-6EAE-BE47-A389-0408520854E0}"/>
                </a:ext>
              </a:extLst>
            </p:cNvPr>
            <p:cNvSpPr txBox="1"/>
            <p:nvPr/>
          </p:nvSpPr>
          <p:spPr bwMode="auto">
            <a:xfrm>
              <a:off x="514634" y="2986426"/>
              <a:ext cx="634541" cy="166439"/>
            </a:xfrm>
            <a:prstGeom prst="rect">
              <a:avLst/>
            </a:prstGeom>
            <a:noFill/>
            <a:ln w="9525">
              <a:noFill/>
              <a:miter lim="800000"/>
              <a:headEnd/>
              <a:tailEnd/>
            </a:ln>
          </p:spPr>
          <p:txBody>
            <a:bodyPr wrap="square" lIns="0" tIns="0" rIns="0" bIns="0" rtlCol="0" anchor="ctr" anchorCtr="0">
              <a:prstTxWarp prst="textNoShape">
                <a:avLst/>
              </a:prstTxWarp>
              <a:noAutofit/>
            </a:bodyPr>
            <a:lstStyle/>
            <a:p>
              <a:pPr defTabSz="659797" eaLnBrk="0" fontAlgn="base" hangingPunct="0">
                <a:spcBef>
                  <a:spcPct val="0"/>
                </a:spcBef>
                <a:spcAft>
                  <a:spcPct val="0"/>
                </a:spcAft>
                <a:defRPr/>
              </a:pPr>
              <a:r>
                <a:rPr lang="en-US" sz="500" b="1" dirty="0">
                  <a:solidFill>
                    <a:srgbClr val="002060"/>
                  </a:solidFill>
                  <a:latin typeface="Calibri" panose="020F0502020204030204" pitchFamily="34" charset="0"/>
                  <a:ea typeface="MS PGothic" pitchFamily="34" charset="-128"/>
                  <a:cs typeface="Calibri" pitchFamily="34" charset="0"/>
                </a:rPr>
                <a:t>TESTING</a:t>
              </a:r>
            </a:p>
          </p:txBody>
        </p:sp>
        <p:sp>
          <p:nvSpPr>
            <p:cNvPr id="12" name="TextBox 11">
              <a:extLst>
                <a:ext uri="{FF2B5EF4-FFF2-40B4-BE49-F238E27FC236}">
                  <a16:creationId xmlns:a16="http://schemas.microsoft.com/office/drawing/2014/main" id="{D8538A5D-F06A-F743-8D7C-C0039989D2DC}"/>
                </a:ext>
              </a:extLst>
            </p:cNvPr>
            <p:cNvSpPr txBox="1"/>
            <p:nvPr/>
          </p:nvSpPr>
          <p:spPr bwMode="auto">
            <a:xfrm>
              <a:off x="10963640" y="1128454"/>
              <a:ext cx="992014" cy="166439"/>
            </a:xfrm>
            <a:prstGeom prst="rect">
              <a:avLst/>
            </a:prstGeom>
            <a:noFill/>
            <a:ln w="9525">
              <a:noFill/>
              <a:miter lim="800000"/>
              <a:headEnd/>
              <a:tailEnd/>
            </a:ln>
          </p:spPr>
          <p:txBody>
            <a:bodyPr wrap="square" lIns="0" tIns="0" rIns="0" bIns="0" rtlCol="0" anchor="ctr" anchorCtr="0">
              <a:prstTxWarp prst="textNoShape">
                <a:avLst/>
              </a:prstTxWarp>
              <a:noAutofit/>
            </a:bodyPr>
            <a:lstStyle/>
            <a:p>
              <a:pPr defTabSz="659797" eaLnBrk="0" fontAlgn="base" hangingPunct="0">
                <a:spcBef>
                  <a:spcPct val="0"/>
                </a:spcBef>
                <a:spcAft>
                  <a:spcPct val="0"/>
                </a:spcAft>
                <a:defRPr/>
              </a:pPr>
              <a:r>
                <a:rPr lang="en-US" sz="500" b="1" dirty="0">
                  <a:solidFill>
                    <a:srgbClr val="002060"/>
                  </a:solidFill>
                  <a:latin typeface="Calibri" panose="020F0502020204030204" pitchFamily="34" charset="0"/>
                  <a:ea typeface="MS PGothic" pitchFamily="34" charset="-128"/>
                  <a:cs typeface="Calibri" pitchFamily="34" charset="0"/>
                </a:rPr>
                <a:t>RELEASE</a:t>
              </a:r>
            </a:p>
          </p:txBody>
        </p:sp>
        <p:sp>
          <p:nvSpPr>
            <p:cNvPr id="13" name="TextBox 12">
              <a:extLst>
                <a:ext uri="{FF2B5EF4-FFF2-40B4-BE49-F238E27FC236}">
                  <a16:creationId xmlns:a16="http://schemas.microsoft.com/office/drawing/2014/main" id="{9BD8E857-8CC7-9946-914D-07E30C945D39}"/>
                </a:ext>
              </a:extLst>
            </p:cNvPr>
            <p:cNvSpPr txBox="1"/>
            <p:nvPr/>
          </p:nvSpPr>
          <p:spPr bwMode="auto">
            <a:xfrm>
              <a:off x="11297120" y="2806342"/>
              <a:ext cx="992014" cy="166439"/>
            </a:xfrm>
            <a:prstGeom prst="rect">
              <a:avLst/>
            </a:prstGeom>
            <a:noFill/>
            <a:ln w="9525">
              <a:noFill/>
              <a:miter lim="800000"/>
              <a:headEnd/>
              <a:tailEnd/>
            </a:ln>
          </p:spPr>
          <p:txBody>
            <a:bodyPr wrap="square" lIns="0" tIns="0" rIns="0" bIns="0" rtlCol="0" anchor="ctr" anchorCtr="0">
              <a:prstTxWarp prst="textNoShape">
                <a:avLst/>
              </a:prstTxWarp>
              <a:noAutofit/>
            </a:bodyPr>
            <a:lstStyle/>
            <a:p>
              <a:pPr defTabSz="659797" eaLnBrk="0" fontAlgn="base" hangingPunct="0">
                <a:spcBef>
                  <a:spcPct val="0"/>
                </a:spcBef>
                <a:spcAft>
                  <a:spcPct val="0"/>
                </a:spcAft>
                <a:defRPr/>
              </a:pPr>
              <a:r>
                <a:rPr lang="en-US" sz="500" b="1" dirty="0">
                  <a:solidFill>
                    <a:srgbClr val="002060"/>
                  </a:solidFill>
                  <a:latin typeface="Calibri" panose="020F0502020204030204" pitchFamily="34" charset="0"/>
                  <a:ea typeface="MS PGothic" pitchFamily="34" charset="-128"/>
                  <a:cs typeface="Calibri" pitchFamily="34" charset="0"/>
                </a:rPr>
                <a:t>OPERATE</a:t>
              </a:r>
            </a:p>
          </p:txBody>
        </p:sp>
        <p:sp>
          <p:nvSpPr>
            <p:cNvPr id="14" name="TextBox 13">
              <a:extLst>
                <a:ext uri="{FF2B5EF4-FFF2-40B4-BE49-F238E27FC236}">
                  <a16:creationId xmlns:a16="http://schemas.microsoft.com/office/drawing/2014/main" id="{FACCBD5E-72CE-7E44-850C-8E33B97F0353}"/>
                </a:ext>
              </a:extLst>
            </p:cNvPr>
            <p:cNvSpPr txBox="1"/>
            <p:nvPr/>
          </p:nvSpPr>
          <p:spPr bwMode="auto">
            <a:xfrm>
              <a:off x="7841501" y="1168870"/>
              <a:ext cx="2075439" cy="101952"/>
            </a:xfrm>
            <a:prstGeom prst="rect">
              <a:avLst/>
            </a:prstGeom>
            <a:noFill/>
            <a:ln w="9525" algn="ctr">
              <a:noFill/>
              <a:miter lim="800000"/>
              <a:headEnd/>
              <a:tailEnd/>
            </a:ln>
          </p:spPr>
          <p:txBody>
            <a:bodyPr vert="horz" wrap="square" lIns="0" tIns="0" rIns="0" bIns="0" numCol="1" rtlCol="0" anchor="t" anchorCtr="0" compatLnSpc="1">
              <a:prstTxWarp prst="textNoShape">
                <a:avLst/>
              </a:prstTxWarp>
              <a:spAutoFit/>
            </a:bodyPr>
            <a:lstStyle/>
            <a:p>
              <a:pPr marL="59558" defTabSz="659701" fontAlgn="base">
                <a:spcBef>
                  <a:spcPct val="0"/>
                </a:spcBef>
                <a:spcAft>
                  <a:spcPct val="0"/>
                </a:spcAft>
                <a:defRPr/>
              </a:pPr>
              <a:r>
                <a:rPr lang="en-US" sz="500" b="1" kern="0" dirty="0">
                  <a:solidFill>
                    <a:srgbClr val="002060"/>
                  </a:solidFill>
                  <a:latin typeface="Calibri" panose="020F0502020204030204" pitchFamily="34" charset="0"/>
                  <a:ea typeface="MS PGothic" pitchFamily="34" charset="-128"/>
                  <a:cs typeface="Calibri" pitchFamily="34" charset="0"/>
                </a:rPr>
                <a:t>SMART ENVIRONMENTS</a:t>
              </a:r>
            </a:p>
          </p:txBody>
        </p:sp>
        <p:sp>
          <p:nvSpPr>
            <p:cNvPr id="15" name="TextBox 14">
              <a:extLst>
                <a:ext uri="{FF2B5EF4-FFF2-40B4-BE49-F238E27FC236}">
                  <a16:creationId xmlns:a16="http://schemas.microsoft.com/office/drawing/2014/main" id="{C6C74418-78D6-D74D-AE39-9C79A64F8BB7}"/>
                </a:ext>
              </a:extLst>
            </p:cNvPr>
            <p:cNvSpPr txBox="1"/>
            <p:nvPr/>
          </p:nvSpPr>
          <p:spPr>
            <a:xfrm>
              <a:off x="4449451" y="1820232"/>
              <a:ext cx="725098" cy="254555"/>
            </a:xfrm>
            <a:prstGeom prst="rect">
              <a:avLst/>
            </a:prstGeom>
            <a:noFill/>
          </p:spPr>
          <p:txBody>
            <a:bodyPr wrap="square" lIns="68343" tIns="34168" rIns="68343" bIns="34168" rtlCol="0">
              <a:spAutoFit/>
            </a:bodyPr>
            <a:lstStyle>
              <a:defPPr>
                <a:defRPr lang="en-US"/>
              </a:defPPr>
              <a:lvl1pPr>
                <a:defRPr sz="1100"/>
              </a:lvl1pPr>
            </a:lstStyle>
            <a:p>
              <a:pPr algn="ctr" defTabSz="514313">
                <a:defRPr/>
              </a:pPr>
              <a:r>
                <a:rPr lang="en-US" sz="400" dirty="0">
                  <a:solidFill>
                    <a:prstClr val="black">
                      <a:lumMod val="65000"/>
                      <a:lumOff val="35000"/>
                    </a:prstClr>
                  </a:solidFill>
                  <a:latin typeface="Calibri" panose="020F0502020204030204" pitchFamily="34" charset="0"/>
                </a:rPr>
                <a:t>RELEASE</a:t>
              </a:r>
            </a:p>
            <a:p>
              <a:pPr algn="ctr" defTabSz="514313">
                <a:defRPr/>
              </a:pPr>
              <a:r>
                <a:rPr lang="en-US" sz="400" dirty="0">
                  <a:solidFill>
                    <a:prstClr val="black">
                      <a:lumMod val="65000"/>
                      <a:lumOff val="35000"/>
                    </a:prstClr>
                  </a:solidFill>
                  <a:latin typeface="Calibri" panose="020F0502020204030204" pitchFamily="34" charset="0"/>
                </a:rPr>
                <a:t> DEFINITION</a:t>
              </a:r>
            </a:p>
          </p:txBody>
        </p:sp>
        <p:sp>
          <p:nvSpPr>
            <p:cNvPr id="16" name="TextBox 15">
              <a:extLst>
                <a:ext uri="{FF2B5EF4-FFF2-40B4-BE49-F238E27FC236}">
                  <a16:creationId xmlns:a16="http://schemas.microsoft.com/office/drawing/2014/main" id="{942354E3-BAEE-EF46-92E1-968922968049}"/>
                </a:ext>
              </a:extLst>
            </p:cNvPr>
            <p:cNvSpPr txBox="1"/>
            <p:nvPr/>
          </p:nvSpPr>
          <p:spPr>
            <a:xfrm>
              <a:off x="3683725" y="1870129"/>
              <a:ext cx="597926" cy="203905"/>
            </a:xfrm>
            <a:prstGeom prst="rect">
              <a:avLst/>
            </a:prstGeom>
            <a:noFill/>
          </p:spPr>
          <p:txBody>
            <a:bodyPr wrap="square" rtlCol="0">
              <a:spAutoFit/>
            </a:bodyPr>
            <a:lstStyle/>
            <a:p>
              <a:pPr defTabSz="685766">
                <a:defRPr/>
              </a:pPr>
              <a:r>
                <a:rPr lang="en-US" sz="400" dirty="0">
                  <a:solidFill>
                    <a:prstClr val="black">
                      <a:lumMod val="65000"/>
                      <a:lumOff val="35000"/>
                    </a:prstClr>
                  </a:solidFill>
                  <a:latin typeface="Calibri" panose="020F0502020204030204" pitchFamily="34" charset="0"/>
                </a:rPr>
                <a:t>BUILD</a:t>
              </a:r>
            </a:p>
          </p:txBody>
        </p:sp>
        <p:pic>
          <p:nvPicPr>
            <p:cNvPr id="17" name="Picture 16">
              <a:extLst>
                <a:ext uri="{FF2B5EF4-FFF2-40B4-BE49-F238E27FC236}">
                  <a16:creationId xmlns:a16="http://schemas.microsoft.com/office/drawing/2014/main" id="{102E6236-CF77-A846-8F85-55D00DA159D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44705" y="1364318"/>
              <a:ext cx="434942" cy="428332"/>
            </a:xfrm>
            <a:prstGeom prst="rect">
              <a:avLst/>
            </a:prstGeom>
          </p:spPr>
        </p:pic>
        <p:pic>
          <p:nvPicPr>
            <p:cNvPr id="18" name="Picture 17">
              <a:extLst>
                <a:ext uri="{FF2B5EF4-FFF2-40B4-BE49-F238E27FC236}">
                  <a16:creationId xmlns:a16="http://schemas.microsoft.com/office/drawing/2014/main" id="{BBBC2B42-7EC6-8142-AAAB-E20097DFE70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91531" y="1356041"/>
              <a:ext cx="434942" cy="428332"/>
            </a:xfrm>
            <a:prstGeom prst="rect">
              <a:avLst/>
            </a:prstGeom>
          </p:spPr>
        </p:pic>
        <p:pic>
          <p:nvPicPr>
            <p:cNvPr id="19" name="Picture 18">
              <a:extLst>
                <a:ext uri="{FF2B5EF4-FFF2-40B4-BE49-F238E27FC236}">
                  <a16:creationId xmlns:a16="http://schemas.microsoft.com/office/drawing/2014/main" id="{D64A661F-AF77-6442-80C4-D3257EF8FBF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38358" y="1387105"/>
              <a:ext cx="434942" cy="428332"/>
            </a:xfrm>
            <a:prstGeom prst="rect">
              <a:avLst/>
            </a:prstGeom>
          </p:spPr>
        </p:pic>
        <p:sp>
          <p:nvSpPr>
            <p:cNvPr id="20" name="TextBox 19">
              <a:extLst>
                <a:ext uri="{FF2B5EF4-FFF2-40B4-BE49-F238E27FC236}">
                  <a16:creationId xmlns:a16="http://schemas.microsoft.com/office/drawing/2014/main" id="{A1CB834F-594E-594D-8826-600A43095F39}"/>
                </a:ext>
              </a:extLst>
            </p:cNvPr>
            <p:cNvSpPr txBox="1"/>
            <p:nvPr/>
          </p:nvSpPr>
          <p:spPr>
            <a:xfrm>
              <a:off x="5395611" y="1839168"/>
              <a:ext cx="777168" cy="254555"/>
            </a:xfrm>
            <a:prstGeom prst="rect">
              <a:avLst/>
            </a:prstGeom>
            <a:noFill/>
          </p:spPr>
          <p:txBody>
            <a:bodyPr wrap="square" lIns="68343" tIns="34168" rIns="68343" bIns="34168" rtlCol="0">
              <a:spAutoFit/>
            </a:bodyPr>
            <a:lstStyle>
              <a:defPPr>
                <a:defRPr lang="en-US"/>
              </a:defPPr>
              <a:lvl1pPr>
                <a:defRPr sz="1100"/>
              </a:lvl1pPr>
            </a:lstStyle>
            <a:p>
              <a:pPr algn="ctr" defTabSz="514313">
                <a:defRPr/>
              </a:pPr>
              <a:r>
                <a:rPr lang="en-US" sz="400" dirty="0">
                  <a:solidFill>
                    <a:prstClr val="black">
                      <a:lumMod val="65000"/>
                      <a:lumOff val="35000"/>
                    </a:prstClr>
                  </a:solidFill>
                  <a:latin typeface="Calibri" panose="020F0502020204030204" pitchFamily="34" charset="0"/>
                </a:rPr>
                <a:t>DEV </a:t>
              </a:r>
            </a:p>
            <a:p>
              <a:pPr algn="ctr" defTabSz="514313">
                <a:defRPr/>
              </a:pPr>
              <a:r>
                <a:rPr lang="en-US" sz="400" dirty="0">
                  <a:solidFill>
                    <a:prstClr val="black">
                      <a:lumMod val="65000"/>
                      <a:lumOff val="35000"/>
                    </a:prstClr>
                  </a:solidFill>
                  <a:latin typeface="Calibri" panose="020F0502020204030204" pitchFamily="34" charset="0"/>
                </a:rPr>
                <a:t>ENVIRONMENT</a:t>
              </a:r>
            </a:p>
          </p:txBody>
        </p:sp>
        <p:sp>
          <p:nvSpPr>
            <p:cNvPr id="21" name="Rectangle 20">
              <a:extLst>
                <a:ext uri="{FF2B5EF4-FFF2-40B4-BE49-F238E27FC236}">
                  <a16:creationId xmlns:a16="http://schemas.microsoft.com/office/drawing/2014/main" id="{6D4A3A62-AFFF-874D-BD62-1D659011F78A}"/>
                </a:ext>
              </a:extLst>
            </p:cNvPr>
            <p:cNvSpPr/>
            <p:nvPr/>
          </p:nvSpPr>
          <p:spPr bwMode="auto">
            <a:xfrm>
              <a:off x="2278856" y="1307762"/>
              <a:ext cx="4120738" cy="1458729"/>
            </a:xfrm>
            <a:prstGeom prst="rect">
              <a:avLst/>
            </a:prstGeom>
            <a:no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defRPr/>
              </a:pPr>
              <a:endParaRPr lang="en-US" sz="1050" dirty="0">
                <a:solidFill>
                  <a:prstClr val="white"/>
                </a:solidFill>
                <a:latin typeface="Calibri" panose="020F0502020204030204" pitchFamily="34" charset="0"/>
              </a:endParaRPr>
            </a:p>
          </p:txBody>
        </p:sp>
        <p:pic>
          <p:nvPicPr>
            <p:cNvPr id="22" name="Picture 21">
              <a:extLst>
                <a:ext uri="{FF2B5EF4-FFF2-40B4-BE49-F238E27FC236}">
                  <a16:creationId xmlns:a16="http://schemas.microsoft.com/office/drawing/2014/main" id="{90D769E7-4A57-764F-819C-F4B4CE99AEF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97878" y="1387105"/>
              <a:ext cx="434942" cy="428332"/>
            </a:xfrm>
            <a:prstGeom prst="rect">
              <a:avLst/>
            </a:prstGeom>
          </p:spPr>
        </p:pic>
        <p:sp>
          <p:nvSpPr>
            <p:cNvPr id="23" name="TextBox 22">
              <a:extLst>
                <a:ext uri="{FF2B5EF4-FFF2-40B4-BE49-F238E27FC236}">
                  <a16:creationId xmlns:a16="http://schemas.microsoft.com/office/drawing/2014/main" id="{9D841BFC-B74D-4C4C-963E-64B1371DF0C9}"/>
                </a:ext>
              </a:extLst>
            </p:cNvPr>
            <p:cNvSpPr txBox="1"/>
            <p:nvPr/>
          </p:nvSpPr>
          <p:spPr>
            <a:xfrm>
              <a:off x="2718878" y="1880134"/>
              <a:ext cx="597926" cy="203905"/>
            </a:xfrm>
            <a:prstGeom prst="rect">
              <a:avLst/>
            </a:prstGeom>
            <a:noFill/>
          </p:spPr>
          <p:txBody>
            <a:bodyPr wrap="square" rtlCol="0">
              <a:spAutoFit/>
            </a:bodyPr>
            <a:lstStyle/>
            <a:p>
              <a:pPr defTabSz="685766">
                <a:defRPr/>
              </a:pPr>
              <a:r>
                <a:rPr lang="en-US" sz="400" dirty="0">
                  <a:solidFill>
                    <a:prstClr val="black">
                      <a:lumMod val="65000"/>
                      <a:lumOff val="35000"/>
                    </a:prstClr>
                  </a:solidFill>
                  <a:latin typeface="Calibri" panose="020F0502020204030204" pitchFamily="34" charset="0"/>
                </a:rPr>
                <a:t>CODING</a:t>
              </a:r>
            </a:p>
          </p:txBody>
        </p:sp>
        <p:cxnSp>
          <p:nvCxnSpPr>
            <p:cNvPr id="24" name="Straight Arrow Connector 23">
              <a:extLst>
                <a:ext uri="{FF2B5EF4-FFF2-40B4-BE49-F238E27FC236}">
                  <a16:creationId xmlns:a16="http://schemas.microsoft.com/office/drawing/2014/main" id="{C5F2A13B-729C-004E-B423-DEB049BB2645}"/>
                </a:ext>
              </a:extLst>
            </p:cNvPr>
            <p:cNvCxnSpPr>
              <a:cxnSpLocks/>
              <a:stCxn id="22" idx="3"/>
            </p:cNvCxnSpPr>
            <p:nvPr/>
          </p:nvCxnSpPr>
          <p:spPr>
            <a:xfrm flipV="1">
              <a:off x="3132820" y="1597792"/>
              <a:ext cx="499679" cy="3479"/>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6D522CE-6FDB-FC40-A3F0-351BB1937577}"/>
                </a:ext>
              </a:extLst>
            </p:cNvPr>
            <p:cNvCxnSpPr/>
            <p:nvPr/>
          </p:nvCxnSpPr>
          <p:spPr>
            <a:xfrm flipV="1">
              <a:off x="4094957" y="1582982"/>
              <a:ext cx="499679" cy="3479"/>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43D157B-3AB7-0149-A49F-339C0CEBCCA9}"/>
                </a:ext>
              </a:extLst>
            </p:cNvPr>
            <p:cNvCxnSpPr/>
            <p:nvPr/>
          </p:nvCxnSpPr>
          <p:spPr>
            <a:xfrm flipV="1">
              <a:off x="5038680" y="1586796"/>
              <a:ext cx="499679" cy="3479"/>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CFC91153-A813-1B49-BD29-C1B714A9C3F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72645" y="1398301"/>
              <a:ext cx="434942" cy="428332"/>
            </a:xfrm>
            <a:prstGeom prst="rect">
              <a:avLst/>
            </a:prstGeom>
          </p:spPr>
        </p:pic>
        <p:sp>
          <p:nvSpPr>
            <p:cNvPr id="28" name="TextBox 27">
              <a:extLst>
                <a:ext uri="{FF2B5EF4-FFF2-40B4-BE49-F238E27FC236}">
                  <a16:creationId xmlns:a16="http://schemas.microsoft.com/office/drawing/2014/main" id="{E0CD3602-949F-C044-8DE8-44DE0D3C840E}"/>
                </a:ext>
              </a:extLst>
            </p:cNvPr>
            <p:cNvSpPr txBox="1"/>
            <p:nvPr/>
          </p:nvSpPr>
          <p:spPr>
            <a:xfrm>
              <a:off x="7403010" y="1846648"/>
              <a:ext cx="777168" cy="254555"/>
            </a:xfrm>
            <a:prstGeom prst="rect">
              <a:avLst/>
            </a:prstGeom>
            <a:noFill/>
          </p:spPr>
          <p:txBody>
            <a:bodyPr wrap="square" lIns="68343" tIns="34168" rIns="68343" bIns="34168" rtlCol="0">
              <a:spAutoFit/>
            </a:bodyPr>
            <a:lstStyle>
              <a:defPPr>
                <a:defRPr lang="en-US"/>
              </a:defPPr>
              <a:lvl1pPr>
                <a:defRPr sz="1100"/>
              </a:lvl1pPr>
            </a:lstStyle>
            <a:p>
              <a:pPr algn="ctr" defTabSz="514313">
                <a:defRPr/>
              </a:pPr>
              <a:r>
                <a:rPr lang="en-US" sz="400" dirty="0">
                  <a:solidFill>
                    <a:prstClr val="black">
                      <a:lumMod val="65000"/>
                      <a:lumOff val="35000"/>
                    </a:prstClr>
                  </a:solidFill>
                  <a:latin typeface="Calibri" panose="020F0502020204030204" pitchFamily="34" charset="0"/>
                </a:rPr>
                <a:t>QA </a:t>
              </a:r>
            </a:p>
            <a:p>
              <a:pPr algn="ctr" defTabSz="514313">
                <a:defRPr/>
              </a:pPr>
              <a:r>
                <a:rPr lang="en-US" sz="400" dirty="0">
                  <a:solidFill>
                    <a:prstClr val="black">
                      <a:lumMod val="65000"/>
                      <a:lumOff val="35000"/>
                    </a:prstClr>
                  </a:solidFill>
                  <a:latin typeface="Calibri" panose="020F0502020204030204" pitchFamily="34" charset="0"/>
                </a:rPr>
                <a:t>ENVIRONMENT</a:t>
              </a:r>
            </a:p>
          </p:txBody>
        </p:sp>
        <p:pic>
          <p:nvPicPr>
            <p:cNvPr id="29" name="Picture 28">
              <a:extLst>
                <a:ext uri="{FF2B5EF4-FFF2-40B4-BE49-F238E27FC236}">
                  <a16:creationId xmlns:a16="http://schemas.microsoft.com/office/drawing/2014/main" id="{272806E3-D0F5-C14F-ACE9-1A499727BA7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98247" y="1380326"/>
              <a:ext cx="434942" cy="428332"/>
            </a:xfrm>
            <a:prstGeom prst="rect">
              <a:avLst/>
            </a:prstGeom>
          </p:spPr>
        </p:pic>
        <p:sp>
          <p:nvSpPr>
            <p:cNvPr id="30" name="TextBox 29">
              <a:extLst>
                <a:ext uri="{FF2B5EF4-FFF2-40B4-BE49-F238E27FC236}">
                  <a16:creationId xmlns:a16="http://schemas.microsoft.com/office/drawing/2014/main" id="{6FA3C0BF-17B6-184D-A47C-C96BB00579AB}"/>
                </a:ext>
              </a:extLst>
            </p:cNvPr>
            <p:cNvSpPr txBox="1"/>
            <p:nvPr/>
          </p:nvSpPr>
          <p:spPr>
            <a:xfrm>
              <a:off x="8943972" y="1872326"/>
              <a:ext cx="777168" cy="254555"/>
            </a:xfrm>
            <a:prstGeom prst="rect">
              <a:avLst/>
            </a:prstGeom>
            <a:noFill/>
          </p:spPr>
          <p:txBody>
            <a:bodyPr wrap="square" lIns="68343" tIns="34168" rIns="68343" bIns="34168" rtlCol="0">
              <a:spAutoFit/>
            </a:bodyPr>
            <a:lstStyle>
              <a:defPPr>
                <a:defRPr lang="en-US"/>
              </a:defPPr>
              <a:lvl1pPr>
                <a:defRPr sz="1100"/>
              </a:lvl1pPr>
            </a:lstStyle>
            <a:p>
              <a:pPr algn="ctr" defTabSz="514313">
                <a:defRPr/>
              </a:pPr>
              <a:r>
                <a:rPr lang="en-US" sz="400" dirty="0">
                  <a:solidFill>
                    <a:prstClr val="black">
                      <a:lumMod val="65000"/>
                      <a:lumOff val="35000"/>
                    </a:prstClr>
                  </a:solidFill>
                  <a:latin typeface="Calibri" panose="020F0502020204030204" pitchFamily="34" charset="0"/>
                </a:rPr>
                <a:t>STAGE </a:t>
              </a:r>
            </a:p>
            <a:p>
              <a:pPr algn="ctr" defTabSz="514313">
                <a:defRPr/>
              </a:pPr>
              <a:r>
                <a:rPr lang="en-US" sz="400" dirty="0">
                  <a:solidFill>
                    <a:prstClr val="black">
                      <a:lumMod val="65000"/>
                      <a:lumOff val="35000"/>
                    </a:prstClr>
                  </a:solidFill>
                  <a:latin typeface="Calibri" panose="020F0502020204030204" pitchFamily="34" charset="0"/>
                </a:rPr>
                <a:t>ENVIRONMENT</a:t>
              </a:r>
            </a:p>
          </p:txBody>
        </p:sp>
        <p:pic>
          <p:nvPicPr>
            <p:cNvPr id="31" name="Picture 30">
              <a:extLst>
                <a:ext uri="{FF2B5EF4-FFF2-40B4-BE49-F238E27FC236}">
                  <a16:creationId xmlns:a16="http://schemas.microsoft.com/office/drawing/2014/main" id="{B6776B70-B473-3E4B-8E2A-6EC8337989A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996971" y="1363116"/>
              <a:ext cx="434942" cy="428332"/>
            </a:xfrm>
            <a:prstGeom prst="rect">
              <a:avLst/>
            </a:prstGeom>
          </p:spPr>
        </p:pic>
        <p:sp>
          <p:nvSpPr>
            <p:cNvPr id="32" name="TextBox 31">
              <a:extLst>
                <a:ext uri="{FF2B5EF4-FFF2-40B4-BE49-F238E27FC236}">
                  <a16:creationId xmlns:a16="http://schemas.microsoft.com/office/drawing/2014/main" id="{43AB0237-4E14-A04B-8051-357A9C63D97C}"/>
                </a:ext>
              </a:extLst>
            </p:cNvPr>
            <p:cNvSpPr txBox="1"/>
            <p:nvPr/>
          </p:nvSpPr>
          <p:spPr>
            <a:xfrm>
              <a:off x="10850682" y="1862259"/>
              <a:ext cx="777168" cy="254555"/>
            </a:xfrm>
            <a:prstGeom prst="rect">
              <a:avLst/>
            </a:prstGeom>
            <a:noFill/>
          </p:spPr>
          <p:txBody>
            <a:bodyPr wrap="square" lIns="68343" tIns="34168" rIns="68343" bIns="34168" rtlCol="0">
              <a:spAutoFit/>
            </a:bodyPr>
            <a:lstStyle>
              <a:defPPr>
                <a:defRPr lang="en-US"/>
              </a:defPPr>
              <a:lvl1pPr>
                <a:defRPr sz="1100"/>
              </a:lvl1pPr>
            </a:lstStyle>
            <a:p>
              <a:pPr algn="ctr" defTabSz="514313">
                <a:defRPr/>
              </a:pPr>
              <a:r>
                <a:rPr lang="en-US" sz="400" dirty="0">
                  <a:solidFill>
                    <a:prstClr val="black">
                      <a:lumMod val="65000"/>
                      <a:lumOff val="35000"/>
                    </a:prstClr>
                  </a:solidFill>
                  <a:latin typeface="Calibri" panose="020F0502020204030204" pitchFamily="34" charset="0"/>
                </a:rPr>
                <a:t>PROD </a:t>
              </a:r>
            </a:p>
            <a:p>
              <a:pPr algn="ctr" defTabSz="514313">
                <a:defRPr/>
              </a:pPr>
              <a:r>
                <a:rPr lang="en-US" sz="400" dirty="0">
                  <a:solidFill>
                    <a:prstClr val="black">
                      <a:lumMod val="65000"/>
                      <a:lumOff val="35000"/>
                    </a:prstClr>
                  </a:solidFill>
                  <a:latin typeface="Calibri" panose="020F0502020204030204" pitchFamily="34" charset="0"/>
                </a:rPr>
                <a:t>ENVIRONMENT</a:t>
              </a:r>
            </a:p>
          </p:txBody>
        </p:sp>
        <p:cxnSp>
          <p:nvCxnSpPr>
            <p:cNvPr id="33" name="Straight Arrow Connector 32">
              <a:extLst>
                <a:ext uri="{FF2B5EF4-FFF2-40B4-BE49-F238E27FC236}">
                  <a16:creationId xmlns:a16="http://schemas.microsoft.com/office/drawing/2014/main" id="{4A34FC08-61AC-F34B-8FAC-194D96176392}"/>
                </a:ext>
              </a:extLst>
            </p:cNvPr>
            <p:cNvCxnSpPr>
              <a:cxnSpLocks/>
            </p:cNvCxnSpPr>
            <p:nvPr/>
          </p:nvCxnSpPr>
          <p:spPr>
            <a:xfrm>
              <a:off x="5990258" y="1594118"/>
              <a:ext cx="1440000" cy="0"/>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7A833BF-B142-BF4E-857D-E07802CCDE7A}"/>
                </a:ext>
              </a:extLst>
            </p:cNvPr>
            <p:cNvCxnSpPr>
              <a:cxnSpLocks/>
            </p:cNvCxnSpPr>
            <p:nvPr/>
          </p:nvCxnSpPr>
          <p:spPr>
            <a:xfrm>
              <a:off x="8099639" y="1590964"/>
              <a:ext cx="900000" cy="3154"/>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3A8FDA7-43F3-FD47-8A91-3CB38CFA8FEA}"/>
                </a:ext>
              </a:extLst>
            </p:cNvPr>
            <p:cNvCxnSpPr>
              <a:cxnSpLocks/>
            </p:cNvCxnSpPr>
            <p:nvPr/>
          </p:nvCxnSpPr>
          <p:spPr>
            <a:xfrm>
              <a:off x="9654911" y="1574131"/>
              <a:ext cx="1224000" cy="0"/>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0D58B15A-AA57-2B42-9CB6-EB6F672278E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3298" y="1397042"/>
              <a:ext cx="387427" cy="428332"/>
            </a:xfrm>
            <a:prstGeom prst="rect">
              <a:avLst/>
            </a:prstGeom>
          </p:spPr>
        </p:pic>
        <p:sp>
          <p:nvSpPr>
            <p:cNvPr id="37" name="TextBox 36">
              <a:extLst>
                <a:ext uri="{FF2B5EF4-FFF2-40B4-BE49-F238E27FC236}">
                  <a16:creationId xmlns:a16="http://schemas.microsoft.com/office/drawing/2014/main" id="{3D3F6E72-747C-824C-95E8-5CEE5D4176A3}"/>
                </a:ext>
              </a:extLst>
            </p:cNvPr>
            <p:cNvSpPr txBox="1"/>
            <p:nvPr/>
          </p:nvSpPr>
          <p:spPr>
            <a:xfrm>
              <a:off x="819615" y="1837490"/>
              <a:ext cx="839757" cy="203905"/>
            </a:xfrm>
            <a:prstGeom prst="rect">
              <a:avLst/>
            </a:prstGeom>
            <a:noFill/>
          </p:spPr>
          <p:txBody>
            <a:bodyPr wrap="square" rtlCol="0">
              <a:spAutoFit/>
            </a:bodyPr>
            <a:lstStyle/>
            <a:p>
              <a:pPr defTabSz="685766">
                <a:defRPr/>
              </a:pPr>
              <a:r>
                <a:rPr lang="en-US" sz="400" dirty="0">
                  <a:solidFill>
                    <a:prstClr val="black">
                      <a:lumMod val="65000"/>
                      <a:lumOff val="35000"/>
                    </a:prstClr>
                  </a:solidFill>
                  <a:latin typeface="Calibri" panose="020F0502020204030204" pitchFamily="34" charset="0"/>
                </a:rPr>
                <a:t>REQUIREMENT</a:t>
              </a:r>
            </a:p>
          </p:txBody>
        </p:sp>
        <p:cxnSp>
          <p:nvCxnSpPr>
            <p:cNvPr id="38" name="Straight Arrow Connector 37">
              <a:extLst>
                <a:ext uri="{FF2B5EF4-FFF2-40B4-BE49-F238E27FC236}">
                  <a16:creationId xmlns:a16="http://schemas.microsoft.com/office/drawing/2014/main" id="{7E07E4F3-08A3-7847-95AA-2FC28600E867}"/>
                </a:ext>
              </a:extLst>
            </p:cNvPr>
            <p:cNvCxnSpPr>
              <a:cxnSpLocks/>
            </p:cNvCxnSpPr>
            <p:nvPr/>
          </p:nvCxnSpPr>
          <p:spPr>
            <a:xfrm>
              <a:off x="1405979" y="1596295"/>
              <a:ext cx="1305735" cy="4975"/>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712929BD-8D35-E046-AE81-15ED110EF4A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852988" y="4104276"/>
              <a:ext cx="434942" cy="428332"/>
            </a:xfrm>
            <a:prstGeom prst="rect">
              <a:avLst/>
            </a:prstGeom>
          </p:spPr>
        </p:pic>
        <p:sp>
          <p:nvSpPr>
            <p:cNvPr id="40" name="TextBox 39">
              <a:extLst>
                <a:ext uri="{FF2B5EF4-FFF2-40B4-BE49-F238E27FC236}">
                  <a16:creationId xmlns:a16="http://schemas.microsoft.com/office/drawing/2014/main" id="{446138E6-A308-394D-8F00-99C7DE387035}"/>
                </a:ext>
              </a:extLst>
            </p:cNvPr>
            <p:cNvSpPr txBox="1"/>
            <p:nvPr/>
          </p:nvSpPr>
          <p:spPr>
            <a:xfrm>
              <a:off x="1811689" y="4523739"/>
              <a:ext cx="597926" cy="203905"/>
            </a:xfrm>
            <a:prstGeom prst="rect">
              <a:avLst/>
            </a:prstGeom>
            <a:noFill/>
          </p:spPr>
          <p:txBody>
            <a:bodyPr wrap="square" rtlCol="0">
              <a:spAutoFit/>
            </a:bodyPr>
            <a:lstStyle/>
            <a:p>
              <a:pPr defTabSz="685766">
                <a:defRPr/>
              </a:pPr>
              <a:r>
                <a:rPr lang="en-US" sz="400" dirty="0">
                  <a:solidFill>
                    <a:prstClr val="black">
                      <a:lumMod val="65000"/>
                      <a:lumOff val="35000"/>
                    </a:prstClr>
                  </a:solidFill>
                  <a:latin typeface="Calibri" panose="020F0502020204030204" pitchFamily="34" charset="0"/>
                </a:rPr>
                <a:t>TEST GEN</a:t>
              </a:r>
            </a:p>
          </p:txBody>
        </p:sp>
        <p:pic>
          <p:nvPicPr>
            <p:cNvPr id="41" name="Picture 40">
              <a:extLst>
                <a:ext uri="{FF2B5EF4-FFF2-40B4-BE49-F238E27FC236}">
                  <a16:creationId xmlns:a16="http://schemas.microsoft.com/office/drawing/2014/main" id="{FAA12768-7C46-3C47-9954-D1663866AD9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004097" y="4146360"/>
              <a:ext cx="434942" cy="428332"/>
            </a:xfrm>
            <a:prstGeom prst="rect">
              <a:avLst/>
            </a:prstGeom>
          </p:spPr>
        </p:pic>
        <p:cxnSp>
          <p:nvCxnSpPr>
            <p:cNvPr id="42" name="Straight Arrow Connector 41">
              <a:extLst>
                <a:ext uri="{FF2B5EF4-FFF2-40B4-BE49-F238E27FC236}">
                  <a16:creationId xmlns:a16="http://schemas.microsoft.com/office/drawing/2014/main" id="{267D5B4F-B580-5E45-840F-7D44A9C7EAE3}"/>
                </a:ext>
              </a:extLst>
            </p:cNvPr>
            <p:cNvCxnSpPr>
              <a:cxnSpLocks/>
            </p:cNvCxnSpPr>
            <p:nvPr/>
          </p:nvCxnSpPr>
          <p:spPr>
            <a:xfrm flipV="1">
              <a:off x="2255750" y="4358901"/>
              <a:ext cx="697926" cy="122"/>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6F771CD-1223-D54A-B38A-25A60BE0AB5B}"/>
                </a:ext>
              </a:extLst>
            </p:cNvPr>
            <p:cNvSpPr txBox="1"/>
            <p:nvPr/>
          </p:nvSpPr>
          <p:spPr>
            <a:xfrm>
              <a:off x="2894040" y="4541440"/>
              <a:ext cx="1088426" cy="203905"/>
            </a:xfrm>
            <a:prstGeom prst="rect">
              <a:avLst/>
            </a:prstGeom>
            <a:noFill/>
          </p:spPr>
          <p:txBody>
            <a:bodyPr wrap="square" rtlCol="0">
              <a:spAutoFit/>
            </a:bodyPr>
            <a:lstStyle/>
            <a:p>
              <a:pPr defTabSz="685766">
                <a:defRPr/>
              </a:pPr>
              <a:r>
                <a:rPr lang="en-US" sz="400" dirty="0">
                  <a:solidFill>
                    <a:prstClr val="black">
                      <a:lumMod val="65000"/>
                      <a:lumOff val="35000"/>
                    </a:prstClr>
                  </a:solidFill>
                  <a:latin typeface="Calibri" panose="020F0502020204030204" pitchFamily="34" charset="0"/>
                </a:rPr>
                <a:t>TEST SCRIPTS</a:t>
              </a:r>
            </a:p>
          </p:txBody>
        </p:sp>
        <p:sp>
          <p:nvSpPr>
            <p:cNvPr id="44" name="Rectangle 43">
              <a:extLst>
                <a:ext uri="{FF2B5EF4-FFF2-40B4-BE49-F238E27FC236}">
                  <a16:creationId xmlns:a16="http://schemas.microsoft.com/office/drawing/2014/main" id="{E7EDA7F1-D4BF-3A4A-B067-7B77ECD6CBA4}"/>
                </a:ext>
              </a:extLst>
            </p:cNvPr>
            <p:cNvSpPr/>
            <p:nvPr/>
          </p:nvSpPr>
          <p:spPr>
            <a:xfrm>
              <a:off x="4167042" y="3140385"/>
              <a:ext cx="689605" cy="1483262"/>
            </a:xfrm>
            <a:prstGeom prst="rect">
              <a:avLst/>
            </a:prstGeom>
            <a:ln w="6350">
              <a:solidFill>
                <a:srgbClr val="595959"/>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9">
                <a:defRPr/>
              </a:pPr>
              <a:endParaRPr lang="en-US" sz="1600" dirty="0">
                <a:solidFill>
                  <a:prstClr val="white"/>
                </a:solidFill>
                <a:latin typeface="Calibri" panose="020F0502020204030204" pitchFamily="34" charset="0"/>
              </a:endParaRPr>
            </a:p>
          </p:txBody>
        </p:sp>
        <p:pic>
          <p:nvPicPr>
            <p:cNvPr id="45" name="Picture 44">
              <a:extLst>
                <a:ext uri="{FF2B5EF4-FFF2-40B4-BE49-F238E27FC236}">
                  <a16:creationId xmlns:a16="http://schemas.microsoft.com/office/drawing/2014/main" id="{AE891672-5AC5-444B-80B1-1B9F6B50F96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316262" y="3821357"/>
              <a:ext cx="372016" cy="256999"/>
            </a:xfrm>
            <a:prstGeom prst="rect">
              <a:avLst/>
            </a:prstGeom>
          </p:spPr>
        </p:pic>
        <p:sp>
          <p:nvSpPr>
            <p:cNvPr id="46" name="TextBox 45">
              <a:extLst>
                <a:ext uri="{FF2B5EF4-FFF2-40B4-BE49-F238E27FC236}">
                  <a16:creationId xmlns:a16="http://schemas.microsoft.com/office/drawing/2014/main" id="{6C13494D-80CC-C846-AF36-C563918F3DA1}"/>
                </a:ext>
              </a:extLst>
            </p:cNvPr>
            <p:cNvSpPr txBox="1"/>
            <p:nvPr/>
          </p:nvSpPr>
          <p:spPr>
            <a:xfrm>
              <a:off x="4001083" y="4097578"/>
              <a:ext cx="1026796" cy="203905"/>
            </a:xfrm>
            <a:prstGeom prst="rect">
              <a:avLst/>
            </a:prstGeom>
            <a:noFill/>
          </p:spPr>
          <p:txBody>
            <a:bodyPr wrap="square" rtlCol="0">
              <a:spAutoFit/>
            </a:bodyPr>
            <a:lstStyle/>
            <a:p>
              <a:pPr algn="ctr" defTabSz="685766">
                <a:defRPr/>
              </a:pPr>
              <a:r>
                <a:rPr lang="en-US" sz="400" dirty="0">
                  <a:solidFill>
                    <a:prstClr val="black">
                      <a:lumMod val="65000"/>
                      <a:lumOff val="35000"/>
                    </a:prstClr>
                  </a:solidFill>
                  <a:latin typeface="Calibri" panose="020F0502020204030204" pitchFamily="34" charset="0"/>
                </a:rPr>
                <a:t>TEST REPO</a:t>
              </a:r>
            </a:p>
          </p:txBody>
        </p:sp>
        <p:sp>
          <p:nvSpPr>
            <p:cNvPr id="47" name="Rectangle 46">
              <a:extLst>
                <a:ext uri="{FF2B5EF4-FFF2-40B4-BE49-F238E27FC236}">
                  <a16:creationId xmlns:a16="http://schemas.microsoft.com/office/drawing/2014/main" id="{4E395C4F-E501-6949-833C-36A7EA39F7C1}"/>
                </a:ext>
              </a:extLst>
            </p:cNvPr>
            <p:cNvSpPr/>
            <p:nvPr/>
          </p:nvSpPr>
          <p:spPr>
            <a:xfrm>
              <a:off x="4994569" y="3123203"/>
              <a:ext cx="286175" cy="1483262"/>
            </a:xfrm>
            <a:prstGeom prst="rect">
              <a:avLst/>
            </a:prstGeom>
            <a:solidFill>
              <a:schemeClr val="bg2"/>
            </a:solidFill>
            <a:ln w="6350">
              <a:solidFill>
                <a:srgbClr val="595959"/>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vert270" wrap="square" lIns="68580" tIns="34290" rIns="68580" bIns="34290" numCol="1" spcCol="0" rtlCol="0" fromWordArt="0" anchor="ctr" anchorCtr="0" forceAA="0" compatLnSpc="1">
              <a:prstTxWarp prst="textNoShape">
                <a:avLst/>
              </a:prstTxWarp>
              <a:noAutofit/>
            </a:bodyPr>
            <a:lstStyle/>
            <a:p>
              <a:pPr algn="ctr" defTabSz="457189">
                <a:defRPr/>
              </a:pPr>
              <a:r>
                <a:rPr lang="en-US" sz="400" dirty="0">
                  <a:solidFill>
                    <a:prstClr val="black">
                      <a:lumMod val="75000"/>
                      <a:lumOff val="25000"/>
                    </a:prstClr>
                  </a:solidFill>
                  <a:latin typeface="Calibri" panose="020F0502020204030204" pitchFamily="34" charset="0"/>
                </a:rPr>
                <a:t>AUTO TRIGGER  FOR TEST </a:t>
              </a:r>
            </a:p>
            <a:p>
              <a:pPr algn="ctr" defTabSz="457189">
                <a:defRPr/>
              </a:pPr>
              <a:r>
                <a:rPr lang="en-US" sz="400" dirty="0">
                  <a:solidFill>
                    <a:prstClr val="black">
                      <a:lumMod val="75000"/>
                      <a:lumOff val="25000"/>
                    </a:prstClr>
                  </a:solidFill>
                  <a:latin typeface="Calibri" panose="020F0502020204030204" pitchFamily="34" charset="0"/>
                </a:rPr>
                <a:t>CONTAINERS</a:t>
              </a:r>
            </a:p>
          </p:txBody>
        </p:sp>
        <p:pic>
          <p:nvPicPr>
            <p:cNvPr id="48" name="Picture 47">
              <a:extLst>
                <a:ext uri="{FF2B5EF4-FFF2-40B4-BE49-F238E27FC236}">
                  <a16:creationId xmlns:a16="http://schemas.microsoft.com/office/drawing/2014/main" id="{563A0ACF-49DA-9049-BCCB-08FBF0D89737}"/>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602572" y="3222716"/>
              <a:ext cx="257501" cy="256999"/>
            </a:xfrm>
            <a:prstGeom prst="rect">
              <a:avLst/>
            </a:prstGeom>
            <a:noFill/>
          </p:spPr>
        </p:pic>
        <p:pic>
          <p:nvPicPr>
            <p:cNvPr id="49" name="Picture 48">
              <a:extLst>
                <a:ext uri="{FF2B5EF4-FFF2-40B4-BE49-F238E27FC236}">
                  <a16:creationId xmlns:a16="http://schemas.microsoft.com/office/drawing/2014/main" id="{0328766B-D21B-AF4C-BA5E-261E8889A2B7}"/>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591822" y="4243692"/>
              <a:ext cx="279004" cy="256999"/>
            </a:xfrm>
            <a:prstGeom prst="rect">
              <a:avLst/>
            </a:prstGeom>
          </p:spPr>
        </p:pic>
        <p:pic>
          <p:nvPicPr>
            <p:cNvPr id="50" name="Picture 49">
              <a:extLst>
                <a:ext uri="{FF2B5EF4-FFF2-40B4-BE49-F238E27FC236}">
                  <a16:creationId xmlns:a16="http://schemas.microsoft.com/office/drawing/2014/main" id="{E80146A8-CCFE-7F46-B40B-9C5AE7F74E00}"/>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591822" y="3719273"/>
              <a:ext cx="231360" cy="256999"/>
            </a:xfrm>
            <a:prstGeom prst="rect">
              <a:avLst/>
            </a:prstGeom>
          </p:spPr>
        </p:pic>
        <p:sp>
          <p:nvSpPr>
            <p:cNvPr id="51" name="Triangle 62">
              <a:extLst>
                <a:ext uri="{FF2B5EF4-FFF2-40B4-BE49-F238E27FC236}">
                  <a16:creationId xmlns:a16="http://schemas.microsoft.com/office/drawing/2014/main" id="{3CEB3556-96CE-E04D-9AA0-D05A37276B42}"/>
                </a:ext>
              </a:extLst>
            </p:cNvPr>
            <p:cNvSpPr/>
            <p:nvPr/>
          </p:nvSpPr>
          <p:spPr>
            <a:xfrm rot="16200000" flipH="1" flipV="1">
              <a:off x="4572737" y="3833875"/>
              <a:ext cx="1483262" cy="61923"/>
            </a:xfrm>
            <a:prstGeom prst="triangle">
              <a:avLst/>
            </a:prstGeom>
            <a:solidFill>
              <a:srgbClr val="0019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sz="1600" dirty="0">
                <a:solidFill>
                  <a:prstClr val="white"/>
                </a:solidFill>
                <a:latin typeface="Calibri" panose="020F0502020204030204" pitchFamily="34" charset="0"/>
              </a:endParaRPr>
            </a:p>
          </p:txBody>
        </p:sp>
        <p:cxnSp>
          <p:nvCxnSpPr>
            <p:cNvPr id="52" name="Straight Arrow Connector 51">
              <a:extLst>
                <a:ext uri="{FF2B5EF4-FFF2-40B4-BE49-F238E27FC236}">
                  <a16:creationId xmlns:a16="http://schemas.microsoft.com/office/drawing/2014/main" id="{617DC398-221D-7C4F-AFA3-9793EA1A614A}"/>
                </a:ext>
              </a:extLst>
            </p:cNvPr>
            <p:cNvCxnSpPr>
              <a:cxnSpLocks/>
            </p:cNvCxnSpPr>
            <p:nvPr/>
          </p:nvCxnSpPr>
          <p:spPr>
            <a:xfrm flipV="1">
              <a:off x="5315845" y="3864834"/>
              <a:ext cx="263332" cy="1"/>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a:extLst>
                <a:ext uri="{FF2B5EF4-FFF2-40B4-BE49-F238E27FC236}">
                  <a16:creationId xmlns:a16="http://schemas.microsoft.com/office/drawing/2014/main" id="{EC058A0E-8A46-A04E-B6C5-6C556B8F95BE}"/>
                </a:ext>
              </a:extLst>
            </p:cNvPr>
            <p:cNvCxnSpPr>
              <a:cxnSpLocks/>
              <a:stCxn id="51" idx="0"/>
              <a:endCxn id="48" idx="1"/>
            </p:cNvCxnSpPr>
            <p:nvPr/>
          </p:nvCxnSpPr>
          <p:spPr>
            <a:xfrm flipV="1">
              <a:off x="5345329" y="3351216"/>
              <a:ext cx="257244" cy="513620"/>
            </a:xfrm>
            <a:prstGeom prst="bentConnector5">
              <a:avLst>
                <a:gd name="adj1" fmla="val 49264"/>
                <a:gd name="adj2" fmla="val 40459"/>
                <a:gd name="adj3" fmla="val 48800"/>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6A2AF9AF-7AB4-054A-ADA4-2006CD87EB6E}"/>
                </a:ext>
              </a:extLst>
            </p:cNvPr>
            <p:cNvCxnSpPr>
              <a:cxnSpLocks/>
            </p:cNvCxnSpPr>
            <p:nvPr/>
          </p:nvCxnSpPr>
          <p:spPr>
            <a:xfrm>
              <a:off x="5348397" y="3862437"/>
              <a:ext cx="257244" cy="513620"/>
            </a:xfrm>
            <a:prstGeom prst="bentConnector5">
              <a:avLst>
                <a:gd name="adj1" fmla="val 49264"/>
                <a:gd name="adj2" fmla="val 40459"/>
                <a:gd name="adj3" fmla="val 48800"/>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BF9CAE25-7213-614C-A65C-6E33120E6B88}"/>
                </a:ext>
              </a:extLst>
            </p:cNvPr>
            <p:cNvSpPr txBox="1"/>
            <p:nvPr/>
          </p:nvSpPr>
          <p:spPr>
            <a:xfrm>
              <a:off x="5488563" y="3454780"/>
              <a:ext cx="777168" cy="203905"/>
            </a:xfrm>
            <a:prstGeom prst="rect">
              <a:avLst/>
            </a:prstGeom>
            <a:noFill/>
          </p:spPr>
          <p:txBody>
            <a:bodyPr wrap="square" rtlCol="0">
              <a:spAutoFit/>
            </a:bodyPr>
            <a:lstStyle>
              <a:defPPr>
                <a:defRPr lang="en-US"/>
              </a:defPPr>
              <a:lvl1pPr defTabSz="685766">
                <a:defRPr sz="500">
                  <a:solidFill>
                    <a:schemeClr val="tx1">
                      <a:lumMod val="65000"/>
                      <a:lumOff val="35000"/>
                    </a:schemeClr>
                  </a:solidFill>
                  <a:latin typeface="Arial" panose="020B0604020202020204"/>
                </a:defRPr>
              </a:lvl1pPr>
            </a:lstStyle>
            <a:p>
              <a:r>
                <a:rPr lang="en-US" sz="400" dirty="0">
                  <a:solidFill>
                    <a:prstClr val="black">
                      <a:lumMod val="65000"/>
                      <a:lumOff val="35000"/>
                    </a:prstClr>
                  </a:solidFill>
                  <a:latin typeface="Calibri" panose="020F0502020204030204" pitchFamily="34" charset="0"/>
                </a:rPr>
                <a:t>SECURITY</a:t>
              </a:r>
            </a:p>
          </p:txBody>
        </p:sp>
        <p:sp>
          <p:nvSpPr>
            <p:cNvPr id="56" name="TextBox 55">
              <a:extLst>
                <a:ext uri="{FF2B5EF4-FFF2-40B4-BE49-F238E27FC236}">
                  <a16:creationId xmlns:a16="http://schemas.microsoft.com/office/drawing/2014/main" id="{06294770-73F8-D04A-8B0D-8A76CEF6F9FA}"/>
                </a:ext>
              </a:extLst>
            </p:cNvPr>
            <p:cNvSpPr txBox="1"/>
            <p:nvPr/>
          </p:nvSpPr>
          <p:spPr>
            <a:xfrm>
              <a:off x="5398489" y="4489330"/>
              <a:ext cx="777168" cy="203905"/>
            </a:xfrm>
            <a:prstGeom prst="rect">
              <a:avLst/>
            </a:prstGeom>
            <a:noFill/>
          </p:spPr>
          <p:txBody>
            <a:bodyPr wrap="square" rtlCol="0">
              <a:spAutoFit/>
            </a:bodyPr>
            <a:lstStyle>
              <a:defPPr>
                <a:defRPr lang="en-US"/>
              </a:defPPr>
              <a:lvl1pPr defTabSz="685766">
                <a:defRPr sz="500">
                  <a:solidFill>
                    <a:schemeClr val="tx1">
                      <a:lumMod val="65000"/>
                      <a:lumOff val="35000"/>
                    </a:schemeClr>
                  </a:solidFill>
                  <a:latin typeface="Arial" panose="020B0604020202020204"/>
                </a:defRPr>
              </a:lvl1pPr>
            </a:lstStyle>
            <a:p>
              <a:r>
                <a:rPr lang="en-US" sz="400" dirty="0">
                  <a:solidFill>
                    <a:prstClr val="black">
                      <a:lumMod val="65000"/>
                      <a:lumOff val="35000"/>
                    </a:prstClr>
                  </a:solidFill>
                  <a:latin typeface="Calibri" panose="020F0502020204030204" pitchFamily="34" charset="0"/>
                </a:rPr>
                <a:t>PERFORMANCE</a:t>
              </a:r>
            </a:p>
          </p:txBody>
        </p:sp>
        <p:sp>
          <p:nvSpPr>
            <p:cNvPr id="57" name="TextBox 56">
              <a:extLst>
                <a:ext uri="{FF2B5EF4-FFF2-40B4-BE49-F238E27FC236}">
                  <a16:creationId xmlns:a16="http://schemas.microsoft.com/office/drawing/2014/main" id="{74E41A04-3D13-524A-B003-50BA7251919B}"/>
                </a:ext>
              </a:extLst>
            </p:cNvPr>
            <p:cNvSpPr txBox="1"/>
            <p:nvPr/>
          </p:nvSpPr>
          <p:spPr>
            <a:xfrm>
              <a:off x="5454571" y="3962490"/>
              <a:ext cx="777168" cy="203905"/>
            </a:xfrm>
            <a:prstGeom prst="rect">
              <a:avLst/>
            </a:prstGeom>
            <a:noFill/>
          </p:spPr>
          <p:txBody>
            <a:bodyPr wrap="square" rtlCol="0">
              <a:spAutoFit/>
            </a:bodyPr>
            <a:lstStyle>
              <a:defPPr>
                <a:defRPr lang="en-US"/>
              </a:defPPr>
              <a:lvl1pPr defTabSz="685766">
                <a:defRPr sz="500">
                  <a:solidFill>
                    <a:schemeClr val="tx1">
                      <a:lumMod val="65000"/>
                      <a:lumOff val="35000"/>
                    </a:schemeClr>
                  </a:solidFill>
                  <a:latin typeface="Arial" panose="020B0604020202020204"/>
                </a:defRPr>
              </a:lvl1pPr>
            </a:lstStyle>
            <a:p>
              <a:r>
                <a:rPr lang="en-US" sz="400" dirty="0">
                  <a:solidFill>
                    <a:prstClr val="black">
                      <a:lumMod val="65000"/>
                      <a:lumOff val="35000"/>
                    </a:prstClr>
                  </a:solidFill>
                  <a:latin typeface="Calibri" panose="020F0502020204030204" pitchFamily="34" charset="0"/>
                </a:rPr>
                <a:t>FUNCTIONAL</a:t>
              </a:r>
            </a:p>
          </p:txBody>
        </p:sp>
        <p:cxnSp>
          <p:nvCxnSpPr>
            <p:cNvPr id="58" name="Straight Arrow Connector 57">
              <a:extLst>
                <a:ext uri="{FF2B5EF4-FFF2-40B4-BE49-F238E27FC236}">
                  <a16:creationId xmlns:a16="http://schemas.microsoft.com/office/drawing/2014/main" id="{CD073847-94E7-BA49-91F9-59DAF86FAB40}"/>
                </a:ext>
              </a:extLst>
            </p:cNvPr>
            <p:cNvCxnSpPr>
              <a:cxnSpLocks/>
              <a:stCxn id="44" idx="3"/>
            </p:cNvCxnSpPr>
            <p:nvPr/>
          </p:nvCxnSpPr>
          <p:spPr>
            <a:xfrm flipV="1">
              <a:off x="4856647" y="3882016"/>
              <a:ext cx="169827" cy="1"/>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C3394A72-325B-4C45-B7A6-A50C5913D49F}"/>
                </a:ext>
              </a:extLst>
            </p:cNvPr>
            <p:cNvSpPr/>
            <p:nvPr/>
          </p:nvSpPr>
          <p:spPr>
            <a:xfrm>
              <a:off x="9415299" y="3177951"/>
              <a:ext cx="779613" cy="1435302"/>
            </a:xfrm>
            <a:prstGeom prst="rect">
              <a:avLst/>
            </a:prstGeom>
            <a:ln w="6350">
              <a:solidFill>
                <a:srgbClr val="595959"/>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457189">
                <a:defRPr/>
              </a:pPr>
              <a:endParaRPr lang="en-US" sz="1600" dirty="0">
                <a:solidFill>
                  <a:prstClr val="black">
                    <a:lumMod val="75000"/>
                    <a:lumOff val="25000"/>
                  </a:prstClr>
                </a:solidFill>
                <a:latin typeface="Calibri" panose="020F0502020204030204" pitchFamily="34" charset="0"/>
              </a:endParaRPr>
            </a:p>
          </p:txBody>
        </p:sp>
        <p:sp>
          <p:nvSpPr>
            <p:cNvPr id="60" name="Rectangle 59">
              <a:extLst>
                <a:ext uri="{FF2B5EF4-FFF2-40B4-BE49-F238E27FC236}">
                  <a16:creationId xmlns:a16="http://schemas.microsoft.com/office/drawing/2014/main" id="{798DD5D8-7219-F44C-9B1C-617CCA9D1872}"/>
                </a:ext>
              </a:extLst>
            </p:cNvPr>
            <p:cNvSpPr/>
            <p:nvPr/>
          </p:nvSpPr>
          <p:spPr>
            <a:xfrm>
              <a:off x="9398235" y="3182597"/>
              <a:ext cx="819788" cy="277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defRPr/>
              </a:pPr>
              <a:r>
                <a:rPr lang="en-US" sz="400" dirty="0">
                  <a:solidFill>
                    <a:prstClr val="black">
                      <a:lumMod val="75000"/>
                      <a:lumOff val="25000"/>
                    </a:prstClr>
                  </a:solidFill>
                  <a:latin typeface="Calibri" panose="020F0502020204030204" pitchFamily="34" charset="0"/>
                  <a:cs typeface="Calibri" panose="020F0502020204030204" pitchFamily="34" charset="0"/>
                </a:rPr>
                <a:t>BUILD SUCCESS VALIDATION</a:t>
              </a:r>
            </a:p>
          </p:txBody>
        </p:sp>
        <p:cxnSp>
          <p:nvCxnSpPr>
            <p:cNvPr id="61" name="Straight Arrow Connector 60">
              <a:extLst>
                <a:ext uri="{FF2B5EF4-FFF2-40B4-BE49-F238E27FC236}">
                  <a16:creationId xmlns:a16="http://schemas.microsoft.com/office/drawing/2014/main" id="{D5CAE7BB-6E60-C04D-B8C6-F5B8E8FBC5F8}"/>
                </a:ext>
              </a:extLst>
            </p:cNvPr>
            <p:cNvCxnSpPr/>
            <p:nvPr/>
          </p:nvCxnSpPr>
          <p:spPr>
            <a:xfrm rot="5400000" flipV="1">
              <a:off x="9720708" y="3492878"/>
              <a:ext cx="165139" cy="1"/>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0266EB44-2D80-B444-91E8-0832012034EF}"/>
                </a:ext>
              </a:extLst>
            </p:cNvPr>
            <p:cNvSpPr/>
            <p:nvPr/>
          </p:nvSpPr>
          <p:spPr>
            <a:xfrm>
              <a:off x="9409825" y="3535451"/>
              <a:ext cx="819788" cy="277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defRPr/>
              </a:pPr>
              <a:r>
                <a:rPr lang="en-US" sz="400" dirty="0">
                  <a:solidFill>
                    <a:prstClr val="black">
                      <a:lumMod val="75000"/>
                      <a:lumOff val="25000"/>
                    </a:prstClr>
                  </a:solidFill>
                  <a:latin typeface="Calibri" panose="020F0502020204030204" pitchFamily="34" charset="0"/>
                  <a:cs typeface="Calibri" panose="020F0502020204030204" pitchFamily="34" charset="0"/>
                </a:rPr>
                <a:t>NOTIFICATIONS TO STAKEHOLDERS</a:t>
              </a:r>
            </a:p>
          </p:txBody>
        </p:sp>
        <p:sp>
          <p:nvSpPr>
            <p:cNvPr id="63" name="Rectangle 62">
              <a:extLst>
                <a:ext uri="{FF2B5EF4-FFF2-40B4-BE49-F238E27FC236}">
                  <a16:creationId xmlns:a16="http://schemas.microsoft.com/office/drawing/2014/main" id="{3C8F1398-049D-8147-B7ED-E521E11951F5}"/>
                </a:ext>
              </a:extLst>
            </p:cNvPr>
            <p:cNvSpPr/>
            <p:nvPr/>
          </p:nvSpPr>
          <p:spPr>
            <a:xfrm>
              <a:off x="9366553" y="4284459"/>
              <a:ext cx="923500" cy="277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defRPr/>
              </a:pPr>
              <a:r>
                <a:rPr lang="en-US" sz="400" dirty="0">
                  <a:solidFill>
                    <a:prstClr val="black">
                      <a:lumMod val="75000"/>
                      <a:lumOff val="25000"/>
                    </a:prstClr>
                  </a:solidFill>
                  <a:latin typeface="Calibri" panose="020F0502020204030204" pitchFamily="34" charset="0"/>
                  <a:cs typeface="Calibri" panose="020F0502020204030204" pitchFamily="34" charset="0"/>
                </a:rPr>
                <a:t>RESULT ANALYTICS &amp; FAILURE ANALYSIS</a:t>
              </a:r>
            </a:p>
          </p:txBody>
        </p:sp>
        <p:sp>
          <p:nvSpPr>
            <p:cNvPr id="64" name="Rectangle 63">
              <a:extLst>
                <a:ext uri="{FF2B5EF4-FFF2-40B4-BE49-F238E27FC236}">
                  <a16:creationId xmlns:a16="http://schemas.microsoft.com/office/drawing/2014/main" id="{47CB1A46-C827-9640-90FA-9A781BF64C7A}"/>
                </a:ext>
              </a:extLst>
            </p:cNvPr>
            <p:cNvSpPr/>
            <p:nvPr/>
          </p:nvSpPr>
          <p:spPr>
            <a:xfrm>
              <a:off x="9272523" y="3906018"/>
              <a:ext cx="956775" cy="277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defRPr/>
              </a:pPr>
              <a:r>
                <a:rPr lang="en-US" sz="400" dirty="0">
                  <a:solidFill>
                    <a:prstClr val="black">
                      <a:lumMod val="75000"/>
                      <a:lumOff val="25000"/>
                    </a:prstClr>
                  </a:solidFill>
                  <a:latin typeface="Calibri" panose="020F0502020204030204" pitchFamily="34" charset="0"/>
                  <a:cs typeface="Calibri" panose="020F0502020204030204" pitchFamily="34" charset="0"/>
                </a:rPr>
                <a:t>CENTRALIZED </a:t>
              </a:r>
            </a:p>
            <a:p>
              <a:pPr algn="ctr" defTabSz="685766">
                <a:defRPr/>
              </a:pPr>
              <a:r>
                <a:rPr lang="en-US" sz="400" dirty="0">
                  <a:solidFill>
                    <a:prstClr val="black">
                      <a:lumMod val="75000"/>
                      <a:lumOff val="25000"/>
                    </a:prstClr>
                  </a:solidFill>
                  <a:latin typeface="Calibri" panose="020F0502020204030204" pitchFamily="34" charset="0"/>
                  <a:cs typeface="Calibri" panose="020F0502020204030204" pitchFamily="34" charset="0"/>
                </a:rPr>
                <a:t>REPORTING</a:t>
              </a:r>
            </a:p>
          </p:txBody>
        </p:sp>
        <p:cxnSp>
          <p:nvCxnSpPr>
            <p:cNvPr id="65" name="Straight Arrow Connector 64">
              <a:extLst>
                <a:ext uri="{FF2B5EF4-FFF2-40B4-BE49-F238E27FC236}">
                  <a16:creationId xmlns:a16="http://schemas.microsoft.com/office/drawing/2014/main" id="{E1E3A653-304F-EC46-8236-ED1E150C21A4}"/>
                </a:ext>
              </a:extLst>
            </p:cNvPr>
            <p:cNvCxnSpPr/>
            <p:nvPr/>
          </p:nvCxnSpPr>
          <p:spPr>
            <a:xfrm rot="5400000" flipV="1">
              <a:off x="9702646" y="4214231"/>
              <a:ext cx="165139" cy="1"/>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80164C94-95A6-3448-B264-6B41471621CD}"/>
                </a:ext>
              </a:extLst>
            </p:cNvPr>
            <p:cNvSpPr/>
            <p:nvPr/>
          </p:nvSpPr>
          <p:spPr>
            <a:xfrm>
              <a:off x="9453383" y="3211879"/>
              <a:ext cx="707279" cy="680703"/>
            </a:xfrm>
            <a:prstGeom prst="rect">
              <a:avLst/>
            </a:prstGeom>
            <a:noFill/>
            <a:ln>
              <a:solidFill>
                <a:srgbClr val="59595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sz="1600" dirty="0">
                <a:solidFill>
                  <a:prstClr val="white"/>
                </a:solidFill>
                <a:latin typeface="Calibri" panose="020F0502020204030204" pitchFamily="34" charset="0"/>
              </a:endParaRPr>
            </a:p>
          </p:txBody>
        </p:sp>
        <p:sp>
          <p:nvSpPr>
            <p:cNvPr id="67" name="Rectangle 66">
              <a:extLst>
                <a:ext uri="{FF2B5EF4-FFF2-40B4-BE49-F238E27FC236}">
                  <a16:creationId xmlns:a16="http://schemas.microsoft.com/office/drawing/2014/main" id="{ACD75136-C986-E442-9F00-0C74208B078E}"/>
                </a:ext>
              </a:extLst>
            </p:cNvPr>
            <p:cNvSpPr/>
            <p:nvPr/>
          </p:nvSpPr>
          <p:spPr>
            <a:xfrm>
              <a:off x="9459431" y="3910061"/>
              <a:ext cx="707279" cy="680703"/>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sz="1600" dirty="0">
                <a:solidFill>
                  <a:prstClr val="white"/>
                </a:solidFill>
                <a:latin typeface="Calibri" panose="020F0502020204030204" pitchFamily="34" charset="0"/>
              </a:endParaRPr>
            </a:p>
          </p:txBody>
        </p:sp>
        <p:cxnSp>
          <p:nvCxnSpPr>
            <p:cNvPr id="68" name="Straight Arrow Connector 67">
              <a:extLst>
                <a:ext uri="{FF2B5EF4-FFF2-40B4-BE49-F238E27FC236}">
                  <a16:creationId xmlns:a16="http://schemas.microsoft.com/office/drawing/2014/main" id="{399AE057-3BBF-6A4D-8C11-E63822BF5631}"/>
                </a:ext>
              </a:extLst>
            </p:cNvPr>
            <p:cNvCxnSpPr>
              <a:cxnSpLocks/>
              <a:stCxn id="48" idx="3"/>
            </p:cNvCxnSpPr>
            <p:nvPr/>
          </p:nvCxnSpPr>
          <p:spPr>
            <a:xfrm>
              <a:off x="5860075" y="3351216"/>
              <a:ext cx="3548513" cy="0"/>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922BD242-AE4D-144A-837F-2C6A450A77E4}"/>
                </a:ext>
              </a:extLst>
            </p:cNvPr>
            <p:cNvSpPr/>
            <p:nvPr/>
          </p:nvSpPr>
          <p:spPr>
            <a:xfrm>
              <a:off x="7451273" y="3259305"/>
              <a:ext cx="869884" cy="171333"/>
            </a:xfrm>
            <a:prstGeom prst="rect">
              <a:avLst/>
            </a:prstGeom>
            <a:solidFill>
              <a:srgbClr val="BFBFBF"/>
            </a:solidFill>
            <a:ln>
              <a:solidFill>
                <a:srgbClr val="595959"/>
              </a:solidFill>
            </a:ln>
          </p:spPr>
          <p:style>
            <a:lnRef idx="1">
              <a:schemeClr val="accent3"/>
            </a:lnRef>
            <a:fillRef idx="2">
              <a:schemeClr val="accent3"/>
            </a:fillRef>
            <a:effectRef idx="1">
              <a:schemeClr val="accent3"/>
            </a:effectRef>
            <a:fontRef idx="minor">
              <a:schemeClr val="dk1"/>
            </a:fontRef>
          </p:style>
          <p:txBody>
            <a:bodyPr rtlCol="0" anchor="ctr"/>
            <a:lstStyle/>
            <a:p>
              <a:pPr algn="ctr" defTabSz="457189">
                <a:defRPr/>
              </a:pPr>
              <a:r>
                <a:rPr lang="en-US" sz="500" dirty="0">
                  <a:solidFill>
                    <a:prstClr val="black">
                      <a:lumMod val="75000"/>
                      <a:lumOff val="25000"/>
                    </a:prstClr>
                  </a:solidFill>
                  <a:latin typeface="Calibri" panose="020F0502020204030204" pitchFamily="34" charset="0"/>
                  <a:cs typeface="Calibri" panose="020F0502020204030204" pitchFamily="34" charset="0"/>
                </a:rPr>
                <a:t>DAST</a:t>
              </a:r>
            </a:p>
          </p:txBody>
        </p:sp>
        <p:cxnSp>
          <p:nvCxnSpPr>
            <p:cNvPr id="70" name="Straight Arrow Connector 69">
              <a:extLst>
                <a:ext uri="{FF2B5EF4-FFF2-40B4-BE49-F238E27FC236}">
                  <a16:creationId xmlns:a16="http://schemas.microsoft.com/office/drawing/2014/main" id="{0AB58596-7BC3-3948-96A7-FAE8F6E77216}"/>
                </a:ext>
              </a:extLst>
            </p:cNvPr>
            <p:cNvCxnSpPr/>
            <p:nvPr/>
          </p:nvCxnSpPr>
          <p:spPr>
            <a:xfrm>
              <a:off x="5870826" y="3872851"/>
              <a:ext cx="3548513" cy="0"/>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35D1F34E-52EC-0243-8A64-EC745BFEBAC8}"/>
                </a:ext>
              </a:extLst>
            </p:cNvPr>
            <p:cNvCxnSpPr/>
            <p:nvPr/>
          </p:nvCxnSpPr>
          <p:spPr>
            <a:xfrm>
              <a:off x="5876255" y="4395798"/>
              <a:ext cx="3548513" cy="0"/>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a:extLst>
                <a:ext uri="{FF2B5EF4-FFF2-40B4-BE49-F238E27FC236}">
                  <a16:creationId xmlns:a16="http://schemas.microsoft.com/office/drawing/2014/main" id="{74447757-154D-E840-8CAA-F63934D96600}"/>
                </a:ext>
              </a:extLst>
            </p:cNvPr>
            <p:cNvCxnSpPr>
              <a:cxnSpLocks/>
            </p:cNvCxnSpPr>
            <p:nvPr/>
          </p:nvCxnSpPr>
          <p:spPr>
            <a:xfrm rot="5400000" flipH="1">
              <a:off x="4676960" y="-1059988"/>
              <a:ext cx="378714" cy="7194431"/>
            </a:xfrm>
            <a:prstGeom prst="bentConnector5">
              <a:avLst>
                <a:gd name="adj1" fmla="val -75401"/>
                <a:gd name="adj2" fmla="val 61182"/>
                <a:gd name="adj3" fmla="val 17540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72B171BC-AFC2-9A49-A458-BF2292F5236D}"/>
                </a:ext>
              </a:extLst>
            </p:cNvPr>
            <p:cNvSpPr/>
            <p:nvPr/>
          </p:nvSpPr>
          <p:spPr>
            <a:xfrm>
              <a:off x="7522330" y="3667474"/>
              <a:ext cx="869884" cy="171333"/>
            </a:xfrm>
            <a:prstGeom prst="rect">
              <a:avLst/>
            </a:prstGeom>
            <a:solidFill>
              <a:srgbClr val="BFBFBF"/>
            </a:solidFill>
            <a:ln>
              <a:solidFill>
                <a:srgbClr val="595959"/>
              </a:solidFill>
            </a:ln>
          </p:spPr>
          <p:style>
            <a:lnRef idx="1">
              <a:schemeClr val="accent3"/>
            </a:lnRef>
            <a:fillRef idx="2">
              <a:schemeClr val="accent3"/>
            </a:fillRef>
            <a:effectRef idx="1">
              <a:schemeClr val="accent3"/>
            </a:effectRef>
            <a:fontRef idx="minor">
              <a:schemeClr val="dk1"/>
            </a:fontRef>
          </p:style>
          <p:txBody>
            <a:bodyPr rtlCol="0" anchor="ctr"/>
            <a:lstStyle/>
            <a:p>
              <a:pPr algn="ctr" defTabSz="457189">
                <a:defRPr/>
              </a:pPr>
              <a:r>
                <a:rPr lang="en-US" sz="500" dirty="0">
                  <a:solidFill>
                    <a:prstClr val="black">
                      <a:lumMod val="75000"/>
                      <a:lumOff val="25000"/>
                    </a:prstClr>
                  </a:solidFill>
                  <a:latin typeface="Calibri" panose="020F0502020204030204" pitchFamily="34" charset="0"/>
                  <a:cs typeface="Calibri" panose="020F0502020204030204" pitchFamily="34" charset="0"/>
                </a:rPr>
                <a:t>SMOKE</a:t>
              </a:r>
            </a:p>
          </p:txBody>
        </p:sp>
        <p:sp>
          <p:nvSpPr>
            <p:cNvPr id="74" name="Rectangle 73">
              <a:extLst>
                <a:ext uri="{FF2B5EF4-FFF2-40B4-BE49-F238E27FC236}">
                  <a16:creationId xmlns:a16="http://schemas.microsoft.com/office/drawing/2014/main" id="{6B556AAB-211F-C045-BA0B-BCDFAE90C8C9}"/>
                </a:ext>
              </a:extLst>
            </p:cNvPr>
            <p:cNvSpPr/>
            <p:nvPr/>
          </p:nvSpPr>
          <p:spPr>
            <a:xfrm>
              <a:off x="8408433" y="3667474"/>
              <a:ext cx="869884" cy="171333"/>
            </a:xfrm>
            <a:prstGeom prst="rect">
              <a:avLst/>
            </a:prstGeom>
            <a:solidFill>
              <a:srgbClr val="BFBFBF"/>
            </a:solidFill>
            <a:ln>
              <a:solidFill>
                <a:srgbClr val="595959"/>
              </a:solidFill>
            </a:ln>
          </p:spPr>
          <p:style>
            <a:lnRef idx="1">
              <a:schemeClr val="accent3"/>
            </a:lnRef>
            <a:fillRef idx="2">
              <a:schemeClr val="accent3"/>
            </a:fillRef>
            <a:effectRef idx="1">
              <a:schemeClr val="accent3"/>
            </a:effectRef>
            <a:fontRef idx="minor">
              <a:schemeClr val="dk1"/>
            </a:fontRef>
          </p:style>
          <p:txBody>
            <a:bodyPr rtlCol="0" anchor="ctr"/>
            <a:lstStyle/>
            <a:p>
              <a:pPr algn="ctr" defTabSz="457189">
                <a:defRPr/>
              </a:pPr>
              <a:r>
                <a:rPr lang="en-US" sz="500" dirty="0">
                  <a:solidFill>
                    <a:prstClr val="black">
                      <a:lumMod val="75000"/>
                      <a:lumOff val="25000"/>
                    </a:prstClr>
                  </a:solidFill>
                  <a:latin typeface="Calibri" panose="020F0502020204030204" pitchFamily="34" charset="0"/>
                  <a:cs typeface="Calibri" panose="020F0502020204030204" pitchFamily="34" charset="0"/>
                </a:rPr>
                <a:t>INSPRINT</a:t>
              </a:r>
            </a:p>
          </p:txBody>
        </p:sp>
        <p:sp>
          <p:nvSpPr>
            <p:cNvPr id="75" name="Rectangle 74">
              <a:extLst>
                <a:ext uri="{FF2B5EF4-FFF2-40B4-BE49-F238E27FC236}">
                  <a16:creationId xmlns:a16="http://schemas.microsoft.com/office/drawing/2014/main" id="{BEBB7F56-736C-F849-88AE-C12084EFDC48}"/>
                </a:ext>
              </a:extLst>
            </p:cNvPr>
            <p:cNvSpPr/>
            <p:nvPr/>
          </p:nvSpPr>
          <p:spPr>
            <a:xfrm>
              <a:off x="6893597" y="3901525"/>
              <a:ext cx="1055566" cy="171333"/>
            </a:xfrm>
            <a:prstGeom prst="rect">
              <a:avLst/>
            </a:prstGeom>
            <a:solidFill>
              <a:srgbClr val="BFBFBF"/>
            </a:solidFill>
            <a:ln>
              <a:solidFill>
                <a:srgbClr val="595959"/>
              </a:solidFill>
            </a:ln>
          </p:spPr>
          <p:style>
            <a:lnRef idx="1">
              <a:schemeClr val="accent3"/>
            </a:lnRef>
            <a:fillRef idx="2">
              <a:schemeClr val="accent3"/>
            </a:fillRef>
            <a:effectRef idx="1">
              <a:schemeClr val="accent3"/>
            </a:effectRef>
            <a:fontRef idx="minor">
              <a:schemeClr val="dk1"/>
            </a:fontRef>
          </p:style>
          <p:txBody>
            <a:bodyPr rtlCol="0" anchor="ctr"/>
            <a:lstStyle/>
            <a:p>
              <a:pPr algn="ctr" defTabSz="457189">
                <a:defRPr/>
              </a:pPr>
              <a:r>
                <a:rPr lang="en-US" sz="500" dirty="0">
                  <a:solidFill>
                    <a:prstClr val="black">
                      <a:lumMod val="75000"/>
                      <a:lumOff val="25000"/>
                    </a:prstClr>
                  </a:solidFill>
                  <a:latin typeface="Calibri" panose="020F0502020204030204" pitchFamily="34" charset="0"/>
                  <a:cs typeface="Calibri" panose="020F0502020204030204" pitchFamily="34" charset="0"/>
                </a:rPr>
                <a:t>REGRESSION</a:t>
              </a:r>
            </a:p>
          </p:txBody>
        </p:sp>
        <p:sp>
          <p:nvSpPr>
            <p:cNvPr id="76" name="Rectangle 75">
              <a:extLst>
                <a:ext uri="{FF2B5EF4-FFF2-40B4-BE49-F238E27FC236}">
                  <a16:creationId xmlns:a16="http://schemas.microsoft.com/office/drawing/2014/main" id="{4B553E90-9D73-B445-824C-3009F88C2A54}"/>
                </a:ext>
              </a:extLst>
            </p:cNvPr>
            <p:cNvSpPr/>
            <p:nvPr/>
          </p:nvSpPr>
          <p:spPr>
            <a:xfrm>
              <a:off x="6623621" y="3667474"/>
              <a:ext cx="869884" cy="171333"/>
            </a:xfrm>
            <a:prstGeom prst="rect">
              <a:avLst/>
            </a:prstGeom>
            <a:solidFill>
              <a:srgbClr val="BFBFBF"/>
            </a:solidFill>
            <a:ln>
              <a:solidFill>
                <a:srgbClr val="595959"/>
              </a:solidFill>
            </a:ln>
          </p:spPr>
          <p:style>
            <a:lnRef idx="1">
              <a:schemeClr val="accent3"/>
            </a:lnRef>
            <a:fillRef idx="2">
              <a:schemeClr val="accent3"/>
            </a:fillRef>
            <a:effectRef idx="1">
              <a:schemeClr val="accent3"/>
            </a:effectRef>
            <a:fontRef idx="minor">
              <a:schemeClr val="dk1"/>
            </a:fontRef>
          </p:style>
          <p:txBody>
            <a:bodyPr rtlCol="0" anchor="ctr"/>
            <a:lstStyle/>
            <a:p>
              <a:pPr algn="ctr" defTabSz="457189">
                <a:defRPr/>
              </a:pPr>
              <a:r>
                <a:rPr lang="en-US" sz="500" dirty="0">
                  <a:solidFill>
                    <a:prstClr val="black">
                      <a:lumMod val="75000"/>
                      <a:lumOff val="25000"/>
                    </a:prstClr>
                  </a:solidFill>
                  <a:latin typeface="Calibri" panose="020F0502020204030204" pitchFamily="34" charset="0"/>
                  <a:cs typeface="Calibri" panose="020F0502020204030204" pitchFamily="34" charset="0"/>
                </a:rPr>
                <a:t>BVT</a:t>
              </a:r>
            </a:p>
          </p:txBody>
        </p:sp>
        <p:sp>
          <p:nvSpPr>
            <p:cNvPr id="77" name="Rectangle 76">
              <a:extLst>
                <a:ext uri="{FF2B5EF4-FFF2-40B4-BE49-F238E27FC236}">
                  <a16:creationId xmlns:a16="http://schemas.microsoft.com/office/drawing/2014/main" id="{407DF072-98B7-4048-BC22-492FBA3668D8}"/>
                </a:ext>
              </a:extLst>
            </p:cNvPr>
            <p:cNvSpPr/>
            <p:nvPr/>
          </p:nvSpPr>
          <p:spPr>
            <a:xfrm>
              <a:off x="7967755" y="3901525"/>
              <a:ext cx="869884" cy="171333"/>
            </a:xfrm>
            <a:prstGeom prst="rect">
              <a:avLst/>
            </a:prstGeom>
            <a:solidFill>
              <a:srgbClr val="BFBFBF"/>
            </a:solidFill>
            <a:ln>
              <a:solidFill>
                <a:srgbClr val="595959"/>
              </a:solidFill>
            </a:ln>
          </p:spPr>
          <p:style>
            <a:lnRef idx="1">
              <a:schemeClr val="accent3"/>
            </a:lnRef>
            <a:fillRef idx="2">
              <a:schemeClr val="accent3"/>
            </a:fillRef>
            <a:effectRef idx="1">
              <a:schemeClr val="accent3"/>
            </a:effectRef>
            <a:fontRef idx="minor">
              <a:schemeClr val="dk1"/>
            </a:fontRef>
          </p:style>
          <p:txBody>
            <a:bodyPr rtlCol="0" anchor="ctr"/>
            <a:lstStyle/>
            <a:p>
              <a:pPr algn="ctr" defTabSz="457189">
                <a:defRPr/>
              </a:pPr>
              <a:r>
                <a:rPr lang="en-US" sz="500" dirty="0">
                  <a:solidFill>
                    <a:prstClr val="black">
                      <a:lumMod val="75000"/>
                      <a:lumOff val="25000"/>
                    </a:prstClr>
                  </a:solidFill>
                  <a:latin typeface="Calibri" panose="020F0502020204030204" pitchFamily="34" charset="0"/>
                  <a:cs typeface="Calibri" panose="020F0502020204030204" pitchFamily="34" charset="0"/>
                </a:rPr>
                <a:t>PPV</a:t>
              </a:r>
            </a:p>
          </p:txBody>
        </p:sp>
        <p:pic>
          <p:nvPicPr>
            <p:cNvPr id="78" name="Picture 77">
              <a:extLst>
                <a:ext uri="{FF2B5EF4-FFF2-40B4-BE49-F238E27FC236}">
                  <a16:creationId xmlns:a16="http://schemas.microsoft.com/office/drawing/2014/main" id="{4A269063-3DBC-3F48-90D8-EB971219D226}"/>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0673699" y="4120883"/>
              <a:ext cx="434942" cy="428332"/>
            </a:xfrm>
            <a:prstGeom prst="rect">
              <a:avLst/>
            </a:prstGeom>
          </p:spPr>
        </p:pic>
        <p:cxnSp>
          <p:nvCxnSpPr>
            <p:cNvPr id="79" name="Straight Arrow Connector 78">
              <a:extLst>
                <a:ext uri="{FF2B5EF4-FFF2-40B4-BE49-F238E27FC236}">
                  <a16:creationId xmlns:a16="http://schemas.microsoft.com/office/drawing/2014/main" id="{01A8FA35-15EA-DA48-9785-5BA10AE34194}"/>
                </a:ext>
              </a:extLst>
            </p:cNvPr>
            <p:cNvCxnSpPr>
              <a:cxnSpLocks/>
            </p:cNvCxnSpPr>
            <p:nvPr/>
          </p:nvCxnSpPr>
          <p:spPr>
            <a:xfrm flipV="1">
              <a:off x="10248076" y="3874336"/>
              <a:ext cx="395955" cy="5049"/>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89E80FF-98C5-CC4E-BFA1-0779956A692B}"/>
                </a:ext>
              </a:extLst>
            </p:cNvPr>
            <p:cNvCxnSpPr>
              <a:cxnSpLocks/>
            </p:cNvCxnSpPr>
            <p:nvPr/>
          </p:nvCxnSpPr>
          <p:spPr>
            <a:xfrm>
              <a:off x="4811999" y="2150818"/>
              <a:ext cx="0" cy="743239"/>
            </a:xfrm>
            <a:prstGeom prst="straightConnector1">
              <a:avLst/>
            </a:prstGeom>
            <a:ln>
              <a:solidFill>
                <a:srgbClr val="595959"/>
              </a:solidFill>
              <a:tailEnd type="non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5829485D-5623-8046-816F-48F97EB35027}"/>
                </a:ext>
              </a:extLst>
            </p:cNvPr>
            <p:cNvCxnSpPr>
              <a:cxnSpLocks/>
            </p:cNvCxnSpPr>
            <p:nvPr/>
          </p:nvCxnSpPr>
          <p:spPr>
            <a:xfrm rot="5400000">
              <a:off x="9729834" y="1494421"/>
              <a:ext cx="142966" cy="2693054"/>
            </a:xfrm>
            <a:prstGeom prst="bentConnector2">
              <a:avLst/>
            </a:prstGeom>
            <a:ln>
              <a:solidFill>
                <a:srgbClr val="59595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0D16B69C-3F21-474B-AE44-37AECECD15E5}"/>
                </a:ext>
              </a:extLst>
            </p:cNvPr>
            <p:cNvGrpSpPr/>
            <p:nvPr/>
          </p:nvGrpSpPr>
          <p:grpSpPr>
            <a:xfrm>
              <a:off x="771996" y="5843503"/>
              <a:ext cx="3188816" cy="203905"/>
              <a:chOff x="467086" y="5915710"/>
              <a:chExt cx="3352002" cy="217650"/>
            </a:xfrm>
          </p:grpSpPr>
          <p:sp>
            <p:nvSpPr>
              <p:cNvPr id="208" name="Rectangle 207">
                <a:extLst>
                  <a:ext uri="{FF2B5EF4-FFF2-40B4-BE49-F238E27FC236}">
                    <a16:creationId xmlns:a16="http://schemas.microsoft.com/office/drawing/2014/main" id="{29849F70-7E7E-A644-B212-110CD2D683CA}"/>
                  </a:ext>
                </a:extLst>
              </p:cNvPr>
              <p:cNvSpPr/>
              <p:nvPr/>
            </p:nvSpPr>
            <p:spPr>
              <a:xfrm>
                <a:off x="2265082" y="5915710"/>
                <a:ext cx="1554006" cy="217649"/>
              </a:xfrm>
              <a:prstGeom prst="rect">
                <a:avLst/>
              </a:prstGeom>
            </p:spPr>
            <p:txBody>
              <a:bodyPr wrap="square">
                <a:spAutoFit/>
              </a:bodyPr>
              <a:lstStyle/>
              <a:p>
                <a:pPr defTabSz="685766">
                  <a:defRPr/>
                </a:pPr>
                <a:endParaRPr lang="en-US" sz="400" kern="0" dirty="0">
                  <a:solidFill>
                    <a:prstClr val="white"/>
                  </a:solidFill>
                  <a:latin typeface="Calibri" panose="020F0502020204030204" pitchFamily="34" charset="0"/>
                  <a:cs typeface="Calibri" panose="020F0502020204030204" pitchFamily="34" charset="0"/>
                </a:endParaRPr>
              </a:p>
            </p:txBody>
          </p:sp>
          <p:sp>
            <p:nvSpPr>
              <p:cNvPr id="209" name="Rectangle 208">
                <a:extLst>
                  <a:ext uri="{FF2B5EF4-FFF2-40B4-BE49-F238E27FC236}">
                    <a16:creationId xmlns:a16="http://schemas.microsoft.com/office/drawing/2014/main" id="{C33435C7-B50E-2F4B-946F-F37C184C356C}"/>
                  </a:ext>
                </a:extLst>
              </p:cNvPr>
              <p:cNvSpPr/>
              <p:nvPr/>
            </p:nvSpPr>
            <p:spPr>
              <a:xfrm>
                <a:off x="467086" y="5915710"/>
                <a:ext cx="1755785" cy="217650"/>
              </a:xfrm>
              <a:prstGeom prst="rect">
                <a:avLst/>
              </a:prstGeom>
            </p:spPr>
            <p:txBody>
              <a:bodyPr wrap="square">
                <a:spAutoFit/>
              </a:bodyPr>
              <a:lstStyle/>
              <a:p>
                <a:pPr defTabSz="685766">
                  <a:defRPr/>
                </a:pPr>
                <a:endParaRPr lang="en-US" sz="400" kern="0" dirty="0">
                  <a:solidFill>
                    <a:prstClr val="white"/>
                  </a:solidFill>
                  <a:latin typeface="Calibri" panose="020F0502020204030204" pitchFamily="34" charset="0"/>
                  <a:cs typeface="Calibri" panose="020F0502020204030204" pitchFamily="34" charset="0"/>
                </a:endParaRPr>
              </a:p>
            </p:txBody>
          </p:sp>
        </p:grpSp>
        <p:sp>
          <p:nvSpPr>
            <p:cNvPr id="83" name="TextBox 82">
              <a:extLst>
                <a:ext uri="{FF2B5EF4-FFF2-40B4-BE49-F238E27FC236}">
                  <a16:creationId xmlns:a16="http://schemas.microsoft.com/office/drawing/2014/main" id="{BFDE23BE-70C1-CB4D-B1DC-8A351D574E59}"/>
                </a:ext>
              </a:extLst>
            </p:cNvPr>
            <p:cNvSpPr txBox="1"/>
            <p:nvPr/>
          </p:nvSpPr>
          <p:spPr>
            <a:xfrm>
              <a:off x="433815" y="875730"/>
              <a:ext cx="11322598" cy="310945"/>
            </a:xfrm>
            <a:prstGeom prst="leftRightArrow">
              <a:avLst/>
            </a:prstGeom>
            <a:solidFill>
              <a:srgbClr val="00195A"/>
            </a:solidFill>
            <a:ln>
              <a:noFill/>
            </a:ln>
          </p:spPr>
          <p:txBody>
            <a:bodyPr wrap="square" lIns="0" tIns="0" rIns="0" bIns="0" rtlCol="0" anchor="ctr" anchorCtr="0">
              <a:noAutofit/>
            </a:bodyPr>
            <a:lstStyle/>
            <a:p>
              <a:pPr algn="ctr" defTabSz="514313">
                <a:defRPr/>
              </a:pPr>
              <a:r>
                <a:rPr lang="en-US" sz="800" b="1" kern="0" dirty="0">
                  <a:solidFill>
                    <a:prstClr val="white"/>
                  </a:solidFill>
                  <a:latin typeface="Calibri" panose="020F0502020204030204" pitchFamily="34" charset="0"/>
                </a:rPr>
                <a:t>Continuous Improvement</a:t>
              </a:r>
            </a:p>
          </p:txBody>
        </p:sp>
        <p:sp>
          <p:nvSpPr>
            <p:cNvPr id="84" name="Rectangle 83">
              <a:extLst>
                <a:ext uri="{FF2B5EF4-FFF2-40B4-BE49-F238E27FC236}">
                  <a16:creationId xmlns:a16="http://schemas.microsoft.com/office/drawing/2014/main" id="{80162504-72C5-614E-9592-DBCB8EBA8CB2}"/>
                </a:ext>
              </a:extLst>
            </p:cNvPr>
            <p:cNvSpPr/>
            <p:nvPr/>
          </p:nvSpPr>
          <p:spPr>
            <a:xfrm>
              <a:off x="7975522" y="4294079"/>
              <a:ext cx="949224" cy="171333"/>
            </a:xfrm>
            <a:prstGeom prst="rect">
              <a:avLst/>
            </a:prstGeom>
            <a:solidFill>
              <a:srgbClr val="BFBFBF"/>
            </a:solidFill>
            <a:ln>
              <a:solidFill>
                <a:srgbClr val="595959"/>
              </a:solidFill>
            </a:ln>
          </p:spPr>
          <p:style>
            <a:lnRef idx="1">
              <a:schemeClr val="accent3"/>
            </a:lnRef>
            <a:fillRef idx="2">
              <a:schemeClr val="accent3"/>
            </a:fillRef>
            <a:effectRef idx="1">
              <a:schemeClr val="accent3"/>
            </a:effectRef>
            <a:fontRef idx="minor">
              <a:schemeClr val="dk1"/>
            </a:fontRef>
          </p:style>
          <p:txBody>
            <a:bodyPr rtlCol="0" anchor="ctr"/>
            <a:lstStyle/>
            <a:p>
              <a:pPr algn="ctr" defTabSz="457189">
                <a:defRPr/>
              </a:pPr>
              <a:r>
                <a:rPr lang="en-US" sz="500" dirty="0">
                  <a:solidFill>
                    <a:prstClr val="black">
                      <a:lumMod val="75000"/>
                      <a:lumOff val="25000"/>
                    </a:prstClr>
                  </a:solidFill>
                  <a:latin typeface="Calibri" panose="020F0502020204030204" pitchFamily="34" charset="0"/>
                  <a:cs typeface="Calibri" panose="020F0502020204030204" pitchFamily="34" charset="0"/>
                </a:rPr>
                <a:t>RESILIENCY</a:t>
              </a:r>
            </a:p>
          </p:txBody>
        </p:sp>
        <p:sp>
          <p:nvSpPr>
            <p:cNvPr id="85" name="Rectangle 84">
              <a:extLst>
                <a:ext uri="{FF2B5EF4-FFF2-40B4-BE49-F238E27FC236}">
                  <a16:creationId xmlns:a16="http://schemas.microsoft.com/office/drawing/2014/main" id="{FD563FE7-95D4-1943-860D-A5A0351BCCAE}"/>
                </a:ext>
              </a:extLst>
            </p:cNvPr>
            <p:cNvSpPr/>
            <p:nvPr/>
          </p:nvSpPr>
          <p:spPr>
            <a:xfrm>
              <a:off x="6923031" y="4294550"/>
              <a:ext cx="1033677" cy="171333"/>
            </a:xfrm>
            <a:prstGeom prst="rect">
              <a:avLst/>
            </a:prstGeom>
            <a:solidFill>
              <a:srgbClr val="BFBFBF"/>
            </a:solidFill>
            <a:ln>
              <a:solidFill>
                <a:srgbClr val="595959"/>
              </a:solidFill>
            </a:ln>
          </p:spPr>
          <p:style>
            <a:lnRef idx="1">
              <a:schemeClr val="accent3"/>
            </a:lnRef>
            <a:fillRef idx="2">
              <a:schemeClr val="accent3"/>
            </a:fillRef>
            <a:effectRef idx="1">
              <a:schemeClr val="accent3"/>
            </a:effectRef>
            <a:fontRef idx="minor">
              <a:schemeClr val="dk1"/>
            </a:fontRef>
          </p:style>
          <p:txBody>
            <a:bodyPr rtlCol="0" anchor="ctr"/>
            <a:lstStyle/>
            <a:p>
              <a:pPr algn="ctr" defTabSz="457189">
                <a:defRPr/>
              </a:pPr>
              <a:r>
                <a:rPr lang="en-US" sz="500" dirty="0">
                  <a:solidFill>
                    <a:prstClr val="black">
                      <a:lumMod val="75000"/>
                      <a:lumOff val="25000"/>
                    </a:prstClr>
                  </a:solidFill>
                  <a:latin typeface="Calibri" panose="020F0502020204030204" pitchFamily="34" charset="0"/>
                  <a:cs typeface="Calibri" panose="020F0502020204030204" pitchFamily="34" charset="0"/>
                </a:rPr>
                <a:t>PERFORMANCE</a:t>
              </a:r>
            </a:p>
          </p:txBody>
        </p:sp>
        <p:grpSp>
          <p:nvGrpSpPr>
            <p:cNvPr id="86" name="Group 85">
              <a:extLst>
                <a:ext uri="{FF2B5EF4-FFF2-40B4-BE49-F238E27FC236}">
                  <a16:creationId xmlns:a16="http://schemas.microsoft.com/office/drawing/2014/main" id="{9CB8830D-3D9A-2043-81A1-E3465DD35C73}"/>
                </a:ext>
              </a:extLst>
            </p:cNvPr>
            <p:cNvGrpSpPr/>
            <p:nvPr/>
          </p:nvGrpSpPr>
          <p:grpSpPr>
            <a:xfrm>
              <a:off x="566839" y="5154015"/>
              <a:ext cx="11081404" cy="1025013"/>
              <a:chOff x="284702" y="3834686"/>
              <a:chExt cx="8736364" cy="820572"/>
            </a:xfrm>
          </p:grpSpPr>
          <p:cxnSp>
            <p:nvCxnSpPr>
              <p:cNvPr id="196" name="Straight Arrow Connector 195">
                <a:extLst>
                  <a:ext uri="{FF2B5EF4-FFF2-40B4-BE49-F238E27FC236}">
                    <a16:creationId xmlns:a16="http://schemas.microsoft.com/office/drawing/2014/main" id="{47461E9A-52BE-4A4E-8CE7-DF0CE1C834FD}"/>
                  </a:ext>
                </a:extLst>
              </p:cNvPr>
              <p:cNvCxnSpPr/>
              <p:nvPr/>
            </p:nvCxnSpPr>
            <p:spPr>
              <a:xfrm flipH="1" flipV="1">
                <a:off x="284702" y="3910429"/>
                <a:ext cx="8736364" cy="11426"/>
              </a:xfrm>
              <a:prstGeom prst="straightConnector1">
                <a:avLst/>
              </a:prstGeom>
              <a:noFill/>
              <a:ln w="38100" cap="flat" cmpd="sng" algn="ctr">
                <a:solidFill>
                  <a:schemeClr val="tx2">
                    <a:lumMod val="50000"/>
                    <a:lumOff val="50000"/>
                  </a:schemeClr>
                </a:solidFill>
                <a:prstDash val="solid"/>
                <a:miter lim="800000"/>
                <a:headEnd type="triangle"/>
                <a:tailEnd type="triangle"/>
              </a:ln>
              <a:effectLst/>
            </p:spPr>
          </p:cxnSp>
          <p:sp>
            <p:nvSpPr>
              <p:cNvPr id="197" name="Hexagon 196">
                <a:extLst>
                  <a:ext uri="{FF2B5EF4-FFF2-40B4-BE49-F238E27FC236}">
                    <a16:creationId xmlns:a16="http://schemas.microsoft.com/office/drawing/2014/main" id="{03798F82-60F1-8A48-81D5-47347D8A7D92}"/>
                  </a:ext>
                </a:extLst>
              </p:cNvPr>
              <p:cNvSpPr/>
              <p:nvPr/>
            </p:nvSpPr>
            <p:spPr>
              <a:xfrm>
                <a:off x="506375" y="3834686"/>
                <a:ext cx="2222938" cy="158822"/>
              </a:xfrm>
              <a:prstGeom prst="hexagon">
                <a:avLst>
                  <a:gd name="adj" fmla="val 55688"/>
                  <a:gd name="vf" fmla="val 115470"/>
                </a:avLst>
              </a:prstGeom>
              <a:solidFill>
                <a:srgbClr val="0019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128">
                  <a:defRPr/>
                </a:pPr>
                <a:r>
                  <a:rPr lang="en-US" sz="500" b="1" kern="0" dirty="0">
                    <a:solidFill>
                      <a:prstClr val="white"/>
                    </a:solidFill>
                    <a:latin typeface="Calibri" panose="020F0502020204030204" pitchFamily="34" charset="0"/>
                    <a:cs typeface="Arial" panose="020B0604020202020204" pitchFamily="34" charset="0"/>
                  </a:rPr>
                  <a:t>Continuous Integration	</a:t>
                </a:r>
              </a:p>
            </p:txBody>
          </p:sp>
          <p:sp>
            <p:nvSpPr>
              <p:cNvPr id="198" name="Rectangle 197">
                <a:extLst>
                  <a:ext uri="{FF2B5EF4-FFF2-40B4-BE49-F238E27FC236}">
                    <a16:creationId xmlns:a16="http://schemas.microsoft.com/office/drawing/2014/main" id="{147754B9-BE9B-DF41-BA2D-C20D33C50197}"/>
                  </a:ext>
                </a:extLst>
              </p:cNvPr>
              <p:cNvSpPr/>
              <p:nvPr/>
            </p:nvSpPr>
            <p:spPr>
              <a:xfrm>
                <a:off x="437735" y="4034686"/>
                <a:ext cx="680132" cy="321331"/>
              </a:xfrm>
              <a:prstGeom prst="rect">
                <a:avLst/>
              </a:prstGeom>
              <a:solidFill>
                <a:srgbClr val="0033B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rIns="34290" rtlCol="0" anchor="t" anchorCtr="0"/>
              <a:lstStyle/>
              <a:p>
                <a:pPr algn="ctr" defTabSz="685766">
                  <a:defRPr/>
                </a:pPr>
                <a:r>
                  <a:rPr lang="en-US" sz="600" b="1" dirty="0">
                    <a:solidFill>
                      <a:prstClr val="white"/>
                    </a:solidFill>
                    <a:latin typeface="Calibri" panose="020F0502020204030204" pitchFamily="34" charset="0"/>
                    <a:cs typeface="Calibri" panose="020F0502020204030204" pitchFamily="34" charset="0"/>
                  </a:rPr>
                  <a:t>Agile/Devops</a:t>
                </a:r>
              </a:p>
              <a:p>
                <a:pPr algn="ctr" defTabSz="685766">
                  <a:defRPr/>
                </a:pPr>
                <a:r>
                  <a:rPr lang="en-US" sz="400" dirty="0">
                    <a:solidFill>
                      <a:prstClr val="white"/>
                    </a:solidFill>
                    <a:latin typeface="Calibri" panose="020F0502020204030204" pitchFamily="34" charset="0"/>
                    <a:cs typeface="Calibri" panose="020F0502020204030204" pitchFamily="34" charset="0"/>
                  </a:rPr>
                  <a:t>Process enablement</a:t>
                </a:r>
              </a:p>
            </p:txBody>
          </p:sp>
          <p:sp>
            <p:nvSpPr>
              <p:cNvPr id="199" name="Rectangle 198">
                <a:extLst>
                  <a:ext uri="{FF2B5EF4-FFF2-40B4-BE49-F238E27FC236}">
                    <a16:creationId xmlns:a16="http://schemas.microsoft.com/office/drawing/2014/main" id="{C36195E7-907D-F941-BD34-DD530061D28F}"/>
                  </a:ext>
                </a:extLst>
              </p:cNvPr>
              <p:cNvSpPr/>
              <p:nvPr/>
            </p:nvSpPr>
            <p:spPr>
              <a:xfrm>
                <a:off x="1233854" y="4034686"/>
                <a:ext cx="680132" cy="321331"/>
              </a:xfrm>
              <a:prstGeom prst="rect">
                <a:avLst/>
              </a:prstGeom>
              <a:solidFill>
                <a:srgbClr val="3871FF"/>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rIns="34290" rtlCol="0" anchor="t" anchorCtr="0"/>
              <a:lstStyle/>
              <a:p>
                <a:pPr algn="ctr" defTabSz="685766">
                  <a:defRPr/>
                </a:pPr>
                <a:r>
                  <a:rPr lang="en-US" sz="600" dirty="0">
                    <a:solidFill>
                      <a:prstClr val="white"/>
                    </a:solidFill>
                    <a:latin typeface="Calibri" panose="020F0502020204030204" pitchFamily="34" charset="0"/>
                    <a:cs typeface="Calibri" panose="020F0502020204030204" pitchFamily="34" charset="0"/>
                  </a:rPr>
                  <a:t>In sprint </a:t>
                </a:r>
              </a:p>
              <a:p>
                <a:pPr algn="ctr" defTabSz="685766">
                  <a:defRPr/>
                </a:pPr>
                <a:r>
                  <a:rPr lang="en-US" sz="400" dirty="0">
                    <a:solidFill>
                      <a:prstClr val="white"/>
                    </a:solidFill>
                    <a:latin typeface="Calibri" panose="020F0502020204030204" pitchFamily="34" charset="0"/>
                    <a:cs typeface="Calibri" panose="020F0502020204030204" pitchFamily="34" charset="0"/>
                  </a:rPr>
                  <a:t>Automation for Early testing</a:t>
                </a:r>
              </a:p>
              <a:p>
                <a:pPr algn="ctr" defTabSz="685766">
                  <a:defRPr/>
                </a:pPr>
                <a:endParaRPr lang="en-US" sz="600" dirty="0">
                  <a:solidFill>
                    <a:prstClr val="white"/>
                  </a:solidFill>
                  <a:latin typeface="Calibri" panose="020F0502020204030204" pitchFamily="34" charset="0"/>
                  <a:cs typeface="Calibri" panose="020F0502020204030204" pitchFamily="34" charset="0"/>
                </a:endParaRPr>
              </a:p>
            </p:txBody>
          </p:sp>
          <p:sp>
            <p:nvSpPr>
              <p:cNvPr id="200" name="Rectangle 199">
                <a:extLst>
                  <a:ext uri="{FF2B5EF4-FFF2-40B4-BE49-F238E27FC236}">
                    <a16:creationId xmlns:a16="http://schemas.microsoft.com/office/drawing/2014/main" id="{F615ED51-FEC7-7946-8A65-06ADE45F7256}"/>
                  </a:ext>
                </a:extLst>
              </p:cNvPr>
              <p:cNvSpPr/>
              <p:nvPr/>
            </p:nvSpPr>
            <p:spPr>
              <a:xfrm>
                <a:off x="2029974" y="4034686"/>
                <a:ext cx="702145" cy="321331"/>
              </a:xfrm>
              <a:prstGeom prst="rect">
                <a:avLst/>
              </a:prstGeom>
              <a:solidFill>
                <a:srgbClr val="0033B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rIns="34290" rtlCol="0" anchor="t" anchorCtr="0"/>
              <a:lstStyle/>
              <a:p>
                <a:pPr algn="ctr" defTabSz="685766">
                  <a:defRPr/>
                </a:pPr>
                <a:r>
                  <a:rPr lang="en-US" sz="600" dirty="0">
                    <a:solidFill>
                      <a:prstClr val="white"/>
                    </a:solidFill>
                    <a:latin typeface="Calibri" panose="020F0502020204030204" pitchFamily="34" charset="0"/>
                    <a:cs typeface="Calibri" panose="020F0502020204030204" pitchFamily="34" charset="0"/>
                  </a:rPr>
                  <a:t>BDD</a:t>
                </a:r>
              </a:p>
              <a:p>
                <a:pPr algn="ctr" defTabSz="685766">
                  <a:defRPr/>
                </a:pPr>
                <a:r>
                  <a:rPr lang="en-US" sz="400" dirty="0">
                    <a:solidFill>
                      <a:prstClr val="white"/>
                    </a:solidFill>
                    <a:latin typeface="Calibri" panose="020F0502020204030204" pitchFamily="34" charset="0"/>
                    <a:cs typeface="Calibri" panose="020F0502020204030204" pitchFamily="34" charset="0"/>
                  </a:rPr>
                  <a:t>Collaboration with Business </a:t>
                </a:r>
              </a:p>
            </p:txBody>
          </p:sp>
          <p:sp>
            <p:nvSpPr>
              <p:cNvPr id="201" name="Rectangle 200">
                <a:extLst>
                  <a:ext uri="{FF2B5EF4-FFF2-40B4-BE49-F238E27FC236}">
                    <a16:creationId xmlns:a16="http://schemas.microsoft.com/office/drawing/2014/main" id="{31C3955E-0F9B-F043-98E8-90AC557C754E}"/>
                  </a:ext>
                </a:extLst>
              </p:cNvPr>
              <p:cNvSpPr/>
              <p:nvPr/>
            </p:nvSpPr>
            <p:spPr>
              <a:xfrm>
                <a:off x="346413" y="4413710"/>
                <a:ext cx="2411333" cy="221918"/>
              </a:xfrm>
              <a:prstGeom prst="rect">
                <a:avLst/>
              </a:prstGeom>
              <a:noFill/>
              <a:ln w="95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defRPr/>
                </a:pPr>
                <a:endParaRPr lang="en-US" sz="1100" dirty="0">
                  <a:solidFill>
                    <a:prstClr val="white"/>
                  </a:solidFill>
                  <a:latin typeface="Calibri" panose="020F0502020204030204" pitchFamily="34" charset="0"/>
                </a:endParaRPr>
              </a:p>
            </p:txBody>
          </p:sp>
          <p:sp>
            <p:nvSpPr>
              <p:cNvPr id="202" name="Rectangle 201">
                <a:extLst>
                  <a:ext uri="{FF2B5EF4-FFF2-40B4-BE49-F238E27FC236}">
                    <a16:creationId xmlns:a16="http://schemas.microsoft.com/office/drawing/2014/main" id="{C945CA58-4169-6B49-B280-EEC17ABF7405}"/>
                  </a:ext>
                </a:extLst>
              </p:cNvPr>
              <p:cNvSpPr/>
              <p:nvPr/>
            </p:nvSpPr>
            <p:spPr>
              <a:xfrm>
                <a:off x="1746354" y="4440031"/>
                <a:ext cx="1165504" cy="163235"/>
              </a:xfrm>
              <a:prstGeom prst="rect">
                <a:avLst/>
              </a:prstGeom>
            </p:spPr>
            <p:txBody>
              <a:bodyPr wrap="square">
                <a:spAutoFit/>
              </a:bodyPr>
              <a:lstStyle/>
              <a:p>
                <a:pPr defTabSz="685766">
                  <a:defRPr/>
                </a:pPr>
                <a:endParaRPr lang="en-US" sz="400" kern="0" dirty="0">
                  <a:solidFill>
                    <a:prstClr val="white"/>
                  </a:solidFill>
                  <a:latin typeface="Calibri" panose="020F0502020204030204" pitchFamily="34" charset="0"/>
                  <a:cs typeface="Calibri" panose="020F0502020204030204" pitchFamily="34" charset="0"/>
                </a:endParaRPr>
              </a:p>
            </p:txBody>
          </p:sp>
          <p:sp>
            <p:nvSpPr>
              <p:cNvPr id="203" name="Rectangle 202">
                <a:extLst>
                  <a:ext uri="{FF2B5EF4-FFF2-40B4-BE49-F238E27FC236}">
                    <a16:creationId xmlns:a16="http://schemas.microsoft.com/office/drawing/2014/main" id="{40E2634D-7C29-FE43-A458-93FAAE49B87E}"/>
                  </a:ext>
                </a:extLst>
              </p:cNvPr>
              <p:cNvSpPr/>
              <p:nvPr/>
            </p:nvSpPr>
            <p:spPr>
              <a:xfrm>
                <a:off x="397857" y="4440031"/>
                <a:ext cx="1316839" cy="163235"/>
              </a:xfrm>
              <a:prstGeom prst="rect">
                <a:avLst/>
              </a:prstGeom>
            </p:spPr>
            <p:txBody>
              <a:bodyPr wrap="square">
                <a:spAutoFit/>
              </a:bodyPr>
              <a:lstStyle/>
              <a:p>
                <a:pPr defTabSz="685766">
                  <a:defRPr/>
                </a:pPr>
                <a:endParaRPr lang="en-US" sz="400" kern="0" dirty="0">
                  <a:solidFill>
                    <a:prstClr val="white"/>
                  </a:solidFill>
                  <a:latin typeface="Calibri" panose="020F0502020204030204" pitchFamily="34" charset="0"/>
                  <a:cs typeface="Calibri" panose="020F0502020204030204" pitchFamily="34" charset="0"/>
                </a:endParaRPr>
              </a:p>
            </p:txBody>
          </p:sp>
          <p:sp>
            <p:nvSpPr>
              <p:cNvPr id="204" name="6-Point Star 203">
                <a:extLst>
                  <a:ext uri="{FF2B5EF4-FFF2-40B4-BE49-F238E27FC236}">
                    <a16:creationId xmlns:a16="http://schemas.microsoft.com/office/drawing/2014/main" id="{2E41A05B-F803-2241-81FB-355CE7BA3B28}"/>
                  </a:ext>
                </a:extLst>
              </p:cNvPr>
              <p:cNvSpPr/>
              <p:nvPr/>
            </p:nvSpPr>
            <p:spPr>
              <a:xfrm>
                <a:off x="1586612" y="4456089"/>
                <a:ext cx="122617" cy="137160"/>
              </a:xfrm>
              <a:prstGeom prst="star6">
                <a:avLst/>
              </a:prstGeom>
              <a:solidFill>
                <a:srgbClr val="119E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defRPr/>
                </a:pPr>
                <a:endParaRPr lang="en-US" sz="1100" dirty="0">
                  <a:solidFill>
                    <a:prstClr val="white"/>
                  </a:solidFill>
                  <a:latin typeface="Calibri" panose="020F0502020204030204" pitchFamily="34" charset="0"/>
                </a:endParaRPr>
              </a:p>
            </p:txBody>
          </p:sp>
          <p:sp>
            <p:nvSpPr>
              <p:cNvPr id="205" name="6-Point Star 204">
                <a:extLst>
                  <a:ext uri="{FF2B5EF4-FFF2-40B4-BE49-F238E27FC236}">
                    <a16:creationId xmlns:a16="http://schemas.microsoft.com/office/drawing/2014/main" id="{C528A973-6762-9546-82E6-7BE4FB231535}"/>
                  </a:ext>
                </a:extLst>
              </p:cNvPr>
              <p:cNvSpPr/>
              <p:nvPr/>
            </p:nvSpPr>
            <p:spPr>
              <a:xfrm>
                <a:off x="388404" y="4456089"/>
                <a:ext cx="137160" cy="137160"/>
              </a:xfrm>
              <a:prstGeom prst="star6">
                <a:avLst/>
              </a:prstGeom>
              <a:solidFill>
                <a:srgbClr val="119E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defRPr/>
                </a:pPr>
                <a:endParaRPr lang="en-US" sz="1100" dirty="0">
                  <a:solidFill>
                    <a:prstClr val="white"/>
                  </a:solidFill>
                  <a:latin typeface="Calibri" panose="020F0502020204030204" pitchFamily="34" charset="0"/>
                </a:endParaRPr>
              </a:p>
            </p:txBody>
          </p:sp>
          <p:sp>
            <p:nvSpPr>
              <p:cNvPr id="206" name="Rectangle 205">
                <a:extLst>
                  <a:ext uri="{FF2B5EF4-FFF2-40B4-BE49-F238E27FC236}">
                    <a16:creationId xmlns:a16="http://schemas.microsoft.com/office/drawing/2014/main" id="{CCC0C0E7-1E82-7641-A619-84C70F2798CB}"/>
                  </a:ext>
                </a:extLst>
              </p:cNvPr>
              <p:cNvSpPr/>
              <p:nvPr/>
            </p:nvSpPr>
            <p:spPr>
              <a:xfrm>
                <a:off x="1684894" y="4394081"/>
                <a:ext cx="1139189" cy="261177"/>
              </a:xfrm>
              <a:prstGeom prst="rect">
                <a:avLst/>
              </a:prstGeom>
            </p:spPr>
            <p:txBody>
              <a:bodyPr wrap="square" anchor="ctr">
                <a:spAutoFit/>
              </a:bodyPr>
              <a:lstStyle/>
              <a:p>
                <a:pPr defTabSz="685766">
                  <a:defRPr/>
                </a:pPr>
                <a:r>
                  <a:rPr lang="en-US" sz="500" kern="0" dirty="0">
                    <a:solidFill>
                      <a:srgbClr val="075EBB"/>
                    </a:solidFill>
                    <a:latin typeface="Calibri" panose="020F0502020204030204" pitchFamily="34" charset="0"/>
                    <a:cs typeface="Calibri" panose="020F0502020204030204" pitchFamily="34" charset="0"/>
                  </a:rPr>
                  <a:t>Eliminate Waste and setup High Standard process</a:t>
                </a:r>
              </a:p>
            </p:txBody>
          </p:sp>
          <p:sp>
            <p:nvSpPr>
              <p:cNvPr id="207" name="Rectangle 206">
                <a:extLst>
                  <a:ext uri="{FF2B5EF4-FFF2-40B4-BE49-F238E27FC236}">
                    <a16:creationId xmlns:a16="http://schemas.microsoft.com/office/drawing/2014/main" id="{52EAC75E-F03B-4E45-AD4D-8C958D2C7FBA}"/>
                  </a:ext>
                </a:extLst>
              </p:cNvPr>
              <p:cNvSpPr/>
              <p:nvPr/>
            </p:nvSpPr>
            <p:spPr>
              <a:xfrm>
                <a:off x="476872" y="4394081"/>
                <a:ext cx="1164704" cy="261177"/>
              </a:xfrm>
              <a:prstGeom prst="rect">
                <a:avLst/>
              </a:prstGeom>
            </p:spPr>
            <p:txBody>
              <a:bodyPr wrap="square" anchor="ctr">
                <a:spAutoFit/>
              </a:bodyPr>
              <a:lstStyle/>
              <a:p>
                <a:pPr defTabSz="685766">
                  <a:defRPr/>
                </a:pPr>
                <a:r>
                  <a:rPr lang="en-US" sz="500" kern="0" dirty="0">
                    <a:solidFill>
                      <a:srgbClr val="075EBB"/>
                    </a:solidFill>
                    <a:latin typeface="Calibri" panose="020F0502020204030204" pitchFamily="34" charset="0"/>
                    <a:cs typeface="Calibri" panose="020F0502020204030204" pitchFamily="34" charset="0"/>
                  </a:rPr>
                  <a:t>Full stack Quality engineers into scrum teams</a:t>
                </a:r>
              </a:p>
            </p:txBody>
          </p:sp>
        </p:grpSp>
        <p:pic>
          <p:nvPicPr>
            <p:cNvPr id="87" name="Picture 86">
              <a:extLst>
                <a:ext uri="{FF2B5EF4-FFF2-40B4-BE49-F238E27FC236}">
                  <a16:creationId xmlns:a16="http://schemas.microsoft.com/office/drawing/2014/main" id="{901A1778-8B24-6441-97AC-A83B0A9DB0B3}"/>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l="-1"/>
            <a:stretch/>
          </p:blipFill>
          <p:spPr>
            <a:xfrm>
              <a:off x="2663155" y="2137584"/>
              <a:ext cx="661912" cy="178195"/>
            </a:xfrm>
            <a:prstGeom prst="rect">
              <a:avLst/>
            </a:prstGeom>
          </p:spPr>
        </p:pic>
        <p:pic>
          <p:nvPicPr>
            <p:cNvPr id="88" name="Picture 87">
              <a:extLst>
                <a:ext uri="{FF2B5EF4-FFF2-40B4-BE49-F238E27FC236}">
                  <a16:creationId xmlns:a16="http://schemas.microsoft.com/office/drawing/2014/main" id="{9656DCA2-9351-C14D-8044-19D6FE863708}"/>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546690" y="2468643"/>
              <a:ext cx="782693" cy="171333"/>
            </a:xfrm>
            <a:prstGeom prst="rect">
              <a:avLst/>
            </a:prstGeom>
          </p:spPr>
        </p:pic>
        <p:sp>
          <p:nvSpPr>
            <p:cNvPr id="89" name="TextBox 88">
              <a:extLst>
                <a:ext uri="{FF2B5EF4-FFF2-40B4-BE49-F238E27FC236}">
                  <a16:creationId xmlns:a16="http://schemas.microsoft.com/office/drawing/2014/main" id="{BC0ED10A-5FB3-2543-A010-1AC7183336A5}"/>
                </a:ext>
              </a:extLst>
            </p:cNvPr>
            <p:cNvSpPr txBox="1"/>
            <p:nvPr/>
          </p:nvSpPr>
          <p:spPr>
            <a:xfrm>
              <a:off x="3629335" y="2587626"/>
              <a:ext cx="465676" cy="244686"/>
            </a:xfrm>
            <a:prstGeom prst="rect">
              <a:avLst/>
            </a:prstGeom>
            <a:noFill/>
          </p:spPr>
          <p:txBody>
            <a:bodyPr wrap="none" rtlCol="0">
              <a:spAutoFit/>
            </a:bodyPr>
            <a:lstStyle/>
            <a:p>
              <a:pPr algn="ctr" defTabSz="685766">
                <a:defRPr/>
              </a:pPr>
              <a:r>
                <a:rPr lang="en-US" sz="600" b="1" kern="0" dirty="0">
                  <a:solidFill>
                    <a:prstClr val="black">
                      <a:lumMod val="50000"/>
                      <a:lumOff val="50000"/>
                    </a:prstClr>
                  </a:solidFill>
                  <a:latin typeface="Calibri" panose="020F0502020204030204" pitchFamily="34" charset="0"/>
                </a:rPr>
                <a:t>SAST</a:t>
              </a:r>
            </a:p>
          </p:txBody>
        </p:sp>
        <p:pic>
          <p:nvPicPr>
            <p:cNvPr id="90" name="Picture 89">
              <a:extLst>
                <a:ext uri="{FF2B5EF4-FFF2-40B4-BE49-F238E27FC236}">
                  <a16:creationId xmlns:a16="http://schemas.microsoft.com/office/drawing/2014/main" id="{D24C9881-1A09-CC42-90FE-62C77D837706}"/>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5774924" y="2254190"/>
              <a:ext cx="510306" cy="214166"/>
            </a:xfrm>
            <a:prstGeom prst="rect">
              <a:avLst/>
            </a:prstGeom>
          </p:spPr>
        </p:pic>
        <p:cxnSp>
          <p:nvCxnSpPr>
            <p:cNvPr id="91" name="Elbow Connector 90">
              <a:extLst>
                <a:ext uri="{FF2B5EF4-FFF2-40B4-BE49-F238E27FC236}">
                  <a16:creationId xmlns:a16="http://schemas.microsoft.com/office/drawing/2014/main" id="{FDF0E878-4F1C-D748-8DFF-927FD3E5F005}"/>
                </a:ext>
              </a:extLst>
            </p:cNvPr>
            <p:cNvCxnSpPr>
              <a:cxnSpLocks/>
            </p:cNvCxnSpPr>
            <p:nvPr/>
          </p:nvCxnSpPr>
          <p:spPr>
            <a:xfrm rot="16200000" flipH="1">
              <a:off x="7456591" y="1643647"/>
              <a:ext cx="557810" cy="1454957"/>
            </a:xfrm>
            <a:prstGeom prst="bentConnector3">
              <a:avLst>
                <a:gd name="adj1" fmla="val 48808"/>
              </a:avLst>
            </a:prstGeom>
            <a:ln>
              <a:solidFill>
                <a:srgbClr val="595959"/>
              </a:solidFill>
              <a:tailEnd type="none"/>
            </a:ln>
          </p:spPr>
          <p:style>
            <a:lnRef idx="1">
              <a:schemeClr val="accent1"/>
            </a:lnRef>
            <a:fillRef idx="0">
              <a:schemeClr val="accent1"/>
            </a:fillRef>
            <a:effectRef idx="0">
              <a:schemeClr val="accent1"/>
            </a:effectRef>
            <a:fontRef idx="minor">
              <a:schemeClr val="tx1"/>
            </a:fontRef>
          </p:style>
        </p:cxnSp>
        <p:cxnSp>
          <p:nvCxnSpPr>
            <p:cNvPr id="92" name="Elbow Connector 91">
              <a:extLst>
                <a:ext uri="{FF2B5EF4-FFF2-40B4-BE49-F238E27FC236}">
                  <a16:creationId xmlns:a16="http://schemas.microsoft.com/office/drawing/2014/main" id="{B53EC4F7-B628-5345-989C-7E880BB145B4}"/>
                </a:ext>
              </a:extLst>
            </p:cNvPr>
            <p:cNvCxnSpPr>
              <a:cxnSpLocks/>
            </p:cNvCxnSpPr>
            <p:nvPr/>
          </p:nvCxnSpPr>
          <p:spPr>
            <a:xfrm rot="5400000">
              <a:off x="8910556" y="1642885"/>
              <a:ext cx="557809" cy="1454957"/>
            </a:xfrm>
            <a:prstGeom prst="bentConnector3">
              <a:avLst>
                <a:gd name="adj1" fmla="val 48296"/>
              </a:avLst>
            </a:prstGeom>
            <a:ln>
              <a:solidFill>
                <a:srgbClr val="595959"/>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93" name="Picture 92">
              <a:extLst>
                <a:ext uri="{FF2B5EF4-FFF2-40B4-BE49-F238E27FC236}">
                  <a16:creationId xmlns:a16="http://schemas.microsoft.com/office/drawing/2014/main" id="{5BDA3C95-4B71-3744-B4D0-5F821EAA3507}"/>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7883703" y="2431188"/>
              <a:ext cx="277696" cy="273476"/>
            </a:xfrm>
            <a:prstGeom prst="rect">
              <a:avLst/>
            </a:prstGeom>
          </p:spPr>
        </p:pic>
        <p:sp>
          <p:nvSpPr>
            <p:cNvPr id="94" name="Rectangle 93">
              <a:extLst>
                <a:ext uri="{FF2B5EF4-FFF2-40B4-BE49-F238E27FC236}">
                  <a16:creationId xmlns:a16="http://schemas.microsoft.com/office/drawing/2014/main" id="{B4E2C7A0-B7A2-6F4B-9DC0-8C951DA63CC9}"/>
                </a:ext>
              </a:extLst>
            </p:cNvPr>
            <p:cNvSpPr/>
            <p:nvPr/>
          </p:nvSpPr>
          <p:spPr>
            <a:xfrm>
              <a:off x="7030597" y="2179560"/>
              <a:ext cx="2865874" cy="154509"/>
            </a:xfrm>
            <a:prstGeom prst="rect">
              <a:avLst/>
            </a:prstGeom>
            <a:solidFill>
              <a:srgbClr val="00195A"/>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defTabSz="457189">
                <a:defRPr/>
              </a:pPr>
              <a:r>
                <a:rPr lang="en-US" sz="500" dirty="0">
                  <a:solidFill>
                    <a:prstClr val="white"/>
                  </a:solidFill>
                  <a:latin typeface="Calibri" panose="020F0502020204030204" pitchFamily="34" charset="0"/>
                </a:rPr>
                <a:t>Virtualized Service                 Synthetic Data</a:t>
              </a:r>
            </a:p>
          </p:txBody>
        </p:sp>
        <p:pic>
          <p:nvPicPr>
            <p:cNvPr id="95" name="Picture 94">
              <a:extLst>
                <a:ext uri="{FF2B5EF4-FFF2-40B4-BE49-F238E27FC236}">
                  <a16:creationId xmlns:a16="http://schemas.microsoft.com/office/drawing/2014/main" id="{2B617681-55ED-2A4C-913B-A4C1ED2EC0A4}"/>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7110424" y="2458899"/>
              <a:ext cx="510306" cy="214166"/>
            </a:xfrm>
            <a:prstGeom prst="rect">
              <a:avLst/>
            </a:prstGeom>
          </p:spPr>
        </p:pic>
        <p:pic>
          <p:nvPicPr>
            <p:cNvPr id="96" name="Picture 95">
              <a:extLst>
                <a:ext uri="{FF2B5EF4-FFF2-40B4-BE49-F238E27FC236}">
                  <a16:creationId xmlns:a16="http://schemas.microsoft.com/office/drawing/2014/main" id="{6142F174-725C-1341-B2D9-E02C80C2A933}"/>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10837665" y="2468356"/>
              <a:ext cx="510306" cy="214166"/>
            </a:xfrm>
            <a:prstGeom prst="rect">
              <a:avLst/>
            </a:prstGeom>
          </p:spPr>
        </p:pic>
        <p:grpSp>
          <p:nvGrpSpPr>
            <p:cNvPr id="97" name="Group 96">
              <a:extLst>
                <a:ext uri="{FF2B5EF4-FFF2-40B4-BE49-F238E27FC236}">
                  <a16:creationId xmlns:a16="http://schemas.microsoft.com/office/drawing/2014/main" id="{197C4FF7-7A56-1C4D-B454-337AB1B4EE81}"/>
                </a:ext>
              </a:extLst>
            </p:cNvPr>
            <p:cNvGrpSpPr/>
            <p:nvPr/>
          </p:nvGrpSpPr>
          <p:grpSpPr>
            <a:xfrm>
              <a:off x="314814" y="2682512"/>
              <a:ext cx="3858715" cy="1691900"/>
              <a:chOff x="21157" y="1856133"/>
              <a:chExt cx="3042139" cy="1354448"/>
            </a:xfrm>
          </p:grpSpPr>
          <p:cxnSp>
            <p:nvCxnSpPr>
              <p:cNvPr id="183" name="Straight Arrow Connector 182">
                <a:extLst>
                  <a:ext uri="{FF2B5EF4-FFF2-40B4-BE49-F238E27FC236}">
                    <a16:creationId xmlns:a16="http://schemas.microsoft.com/office/drawing/2014/main" id="{EAB79361-FF8E-4247-BE74-C2A2A331A801}"/>
                  </a:ext>
                </a:extLst>
              </p:cNvPr>
              <p:cNvCxnSpPr>
                <a:cxnSpLocks/>
              </p:cNvCxnSpPr>
              <p:nvPr/>
            </p:nvCxnSpPr>
            <p:spPr>
              <a:xfrm>
                <a:off x="595482" y="1856133"/>
                <a:ext cx="0" cy="749313"/>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pic>
            <p:nvPicPr>
              <p:cNvPr id="184" name="Picture 183">
                <a:extLst>
                  <a:ext uri="{FF2B5EF4-FFF2-40B4-BE49-F238E27FC236}">
                    <a16:creationId xmlns:a16="http://schemas.microsoft.com/office/drawing/2014/main" id="{20F76D56-331A-C048-8EAA-3191B9B9B2CE}"/>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1229785" y="2240380"/>
                <a:ext cx="342900" cy="342900"/>
              </a:xfrm>
              <a:prstGeom prst="rect">
                <a:avLst/>
              </a:prstGeom>
            </p:spPr>
          </p:pic>
          <p:cxnSp>
            <p:nvCxnSpPr>
              <p:cNvPr id="185" name="Elbow Connector 184">
                <a:extLst>
                  <a:ext uri="{FF2B5EF4-FFF2-40B4-BE49-F238E27FC236}">
                    <a16:creationId xmlns:a16="http://schemas.microsoft.com/office/drawing/2014/main" id="{1CDBC111-6CD6-4E49-B2CE-B81DD8412C71}"/>
                  </a:ext>
                </a:extLst>
              </p:cNvPr>
              <p:cNvCxnSpPr>
                <a:cxnSpLocks/>
              </p:cNvCxnSpPr>
              <p:nvPr/>
            </p:nvCxnSpPr>
            <p:spPr>
              <a:xfrm flipV="1">
                <a:off x="860438" y="2411732"/>
                <a:ext cx="387399" cy="388313"/>
              </a:xfrm>
              <a:prstGeom prst="bentConnector3">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Elbow Connector 185">
                <a:extLst>
                  <a:ext uri="{FF2B5EF4-FFF2-40B4-BE49-F238E27FC236}">
                    <a16:creationId xmlns:a16="http://schemas.microsoft.com/office/drawing/2014/main" id="{F3B68789-D078-4A47-A256-F54A6C53DEEF}"/>
                  </a:ext>
                </a:extLst>
              </p:cNvPr>
              <p:cNvCxnSpPr>
                <a:cxnSpLocks/>
              </p:cNvCxnSpPr>
              <p:nvPr/>
            </p:nvCxnSpPr>
            <p:spPr>
              <a:xfrm>
                <a:off x="855866" y="2800352"/>
                <a:ext cx="387399" cy="388313"/>
              </a:xfrm>
              <a:prstGeom prst="bentConnector3">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3F2F89CF-BD57-D543-8282-9C05F33F30F2}"/>
                  </a:ext>
                </a:extLst>
              </p:cNvPr>
              <p:cNvSpPr txBox="1"/>
              <p:nvPr/>
            </p:nvSpPr>
            <p:spPr>
              <a:xfrm>
                <a:off x="1211329" y="2584366"/>
                <a:ext cx="536982" cy="163236"/>
              </a:xfrm>
              <a:prstGeom prst="rect">
                <a:avLst/>
              </a:prstGeom>
              <a:noFill/>
            </p:spPr>
            <p:txBody>
              <a:bodyPr wrap="square" rtlCol="0">
                <a:spAutoFit/>
              </a:bodyPr>
              <a:lstStyle/>
              <a:p>
                <a:pPr defTabSz="685766">
                  <a:defRPr/>
                </a:pPr>
                <a:r>
                  <a:rPr lang="en-US" sz="400" dirty="0">
                    <a:solidFill>
                      <a:prstClr val="black">
                        <a:lumMod val="65000"/>
                        <a:lumOff val="35000"/>
                      </a:prstClr>
                    </a:solidFill>
                    <a:latin typeface="Calibri" panose="020F0502020204030204" pitchFamily="34" charset="0"/>
                  </a:rPr>
                  <a:t>SPECS GEN</a:t>
                </a:r>
              </a:p>
            </p:txBody>
          </p:sp>
          <p:pic>
            <p:nvPicPr>
              <p:cNvPr id="188" name="Picture 187">
                <a:extLst>
                  <a:ext uri="{FF2B5EF4-FFF2-40B4-BE49-F238E27FC236}">
                    <a16:creationId xmlns:a16="http://schemas.microsoft.com/office/drawing/2014/main" id="{265D1457-BDAC-2242-BEB0-478A39670D55}"/>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2115347" y="2270463"/>
                <a:ext cx="342900" cy="342900"/>
              </a:xfrm>
              <a:prstGeom prst="rect">
                <a:avLst/>
              </a:prstGeom>
            </p:spPr>
          </p:pic>
          <p:sp>
            <p:nvSpPr>
              <p:cNvPr id="189" name="TextBox 188">
                <a:extLst>
                  <a:ext uri="{FF2B5EF4-FFF2-40B4-BE49-F238E27FC236}">
                    <a16:creationId xmlns:a16="http://schemas.microsoft.com/office/drawing/2014/main" id="{03A53ADA-155C-F445-898D-EA3C82721629}"/>
                  </a:ext>
                </a:extLst>
              </p:cNvPr>
              <p:cNvSpPr txBox="1"/>
              <p:nvPr/>
            </p:nvSpPr>
            <p:spPr>
              <a:xfrm>
                <a:off x="2026940" y="2600454"/>
                <a:ext cx="675744" cy="163236"/>
              </a:xfrm>
              <a:prstGeom prst="rect">
                <a:avLst/>
              </a:prstGeom>
              <a:noFill/>
            </p:spPr>
            <p:txBody>
              <a:bodyPr wrap="square" rtlCol="0">
                <a:spAutoFit/>
              </a:bodyPr>
              <a:lstStyle/>
              <a:p>
                <a:pPr defTabSz="685766">
                  <a:defRPr/>
                </a:pPr>
                <a:r>
                  <a:rPr lang="en-US" sz="400" dirty="0">
                    <a:solidFill>
                      <a:prstClr val="black">
                        <a:lumMod val="65000"/>
                        <a:lumOff val="35000"/>
                      </a:prstClr>
                    </a:solidFill>
                    <a:latin typeface="Calibri" panose="020F0502020204030204" pitchFamily="34" charset="0"/>
                  </a:rPr>
                  <a:t>BDD CODE GEN</a:t>
                </a:r>
              </a:p>
            </p:txBody>
          </p:sp>
          <p:cxnSp>
            <p:nvCxnSpPr>
              <p:cNvPr id="190" name="Straight Arrow Connector 189">
                <a:extLst>
                  <a:ext uri="{FF2B5EF4-FFF2-40B4-BE49-F238E27FC236}">
                    <a16:creationId xmlns:a16="http://schemas.microsoft.com/office/drawing/2014/main" id="{C4263773-501F-6A45-9B8B-162B5B649874}"/>
                  </a:ext>
                </a:extLst>
              </p:cNvPr>
              <p:cNvCxnSpPr>
                <a:cxnSpLocks/>
              </p:cNvCxnSpPr>
              <p:nvPr/>
            </p:nvCxnSpPr>
            <p:spPr>
              <a:xfrm flipV="1">
                <a:off x="1552369" y="2411732"/>
                <a:ext cx="550231" cy="98"/>
              </a:xfrm>
              <a:prstGeom prst="straightConnector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Elbow Connector 190">
                <a:extLst>
                  <a:ext uri="{FF2B5EF4-FFF2-40B4-BE49-F238E27FC236}">
                    <a16:creationId xmlns:a16="http://schemas.microsoft.com/office/drawing/2014/main" id="{68AED1FC-0C3A-454C-8CAF-D4E50D55C3FE}"/>
                  </a:ext>
                </a:extLst>
              </p:cNvPr>
              <p:cNvCxnSpPr>
                <a:cxnSpLocks/>
                <a:stCxn id="188" idx="3"/>
              </p:cNvCxnSpPr>
              <p:nvPr/>
            </p:nvCxnSpPr>
            <p:spPr>
              <a:xfrm>
                <a:off x="2458247" y="2441913"/>
                <a:ext cx="605049" cy="385599"/>
              </a:xfrm>
              <a:prstGeom prst="bentConnector3">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Elbow Connector 191">
                <a:extLst>
                  <a:ext uri="{FF2B5EF4-FFF2-40B4-BE49-F238E27FC236}">
                    <a16:creationId xmlns:a16="http://schemas.microsoft.com/office/drawing/2014/main" id="{E5A169DD-E521-DD40-8BF8-AEF05052BB2F}"/>
                  </a:ext>
                </a:extLst>
              </p:cNvPr>
              <p:cNvCxnSpPr>
                <a:cxnSpLocks/>
              </p:cNvCxnSpPr>
              <p:nvPr/>
            </p:nvCxnSpPr>
            <p:spPr>
              <a:xfrm flipV="1">
                <a:off x="2472286" y="2827512"/>
                <a:ext cx="573943" cy="383069"/>
              </a:xfrm>
              <a:prstGeom prst="bentConnector3">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sp>
            <p:nvSpPr>
              <p:cNvPr id="193" name="Rectangle 192">
                <a:extLst>
                  <a:ext uri="{FF2B5EF4-FFF2-40B4-BE49-F238E27FC236}">
                    <a16:creationId xmlns:a16="http://schemas.microsoft.com/office/drawing/2014/main" id="{1E45CA55-A022-6448-AAC5-F1A050BB347D}"/>
                  </a:ext>
                </a:extLst>
              </p:cNvPr>
              <p:cNvSpPr/>
              <p:nvPr/>
            </p:nvSpPr>
            <p:spPr>
              <a:xfrm>
                <a:off x="21157" y="2650165"/>
                <a:ext cx="861525" cy="249002"/>
              </a:xfrm>
              <a:prstGeom prst="rect">
                <a:avLst/>
              </a:prstGeom>
              <a:solidFill>
                <a:srgbClr val="BFBFBF"/>
              </a:solidFill>
              <a:ln>
                <a:solidFill>
                  <a:srgbClr val="0033B4"/>
                </a:solidFill>
              </a:ln>
            </p:spPr>
            <p:style>
              <a:lnRef idx="1">
                <a:schemeClr val="accent3"/>
              </a:lnRef>
              <a:fillRef idx="2">
                <a:schemeClr val="accent3"/>
              </a:fillRef>
              <a:effectRef idx="1">
                <a:schemeClr val="accent3"/>
              </a:effectRef>
              <a:fontRef idx="minor">
                <a:schemeClr val="dk1"/>
              </a:fontRef>
            </p:style>
            <p:txBody>
              <a:bodyPr rtlCol="0" anchor="ctr"/>
              <a:lstStyle/>
              <a:p>
                <a:pPr algn="ctr" defTabSz="457189"/>
                <a:r>
                  <a:rPr lang="en-US" sz="500" dirty="0">
                    <a:solidFill>
                      <a:prstClr val="black">
                        <a:lumMod val="65000"/>
                        <a:lumOff val="35000"/>
                      </a:prstClr>
                    </a:solidFill>
                    <a:latin typeface="Calibri" panose="020F0502020204030204" pitchFamily="34" charset="0"/>
                    <a:cs typeface="Calibri" panose="020F0502020204030204" pitchFamily="34" charset="0"/>
                  </a:rPr>
                  <a:t>IMPACT ANALYSIS &amp; DECISION ENGINE</a:t>
                </a:r>
              </a:p>
            </p:txBody>
          </p:sp>
          <p:cxnSp>
            <p:nvCxnSpPr>
              <p:cNvPr id="194" name="Straight Arrow Connector 193">
                <a:extLst>
                  <a:ext uri="{FF2B5EF4-FFF2-40B4-BE49-F238E27FC236}">
                    <a16:creationId xmlns:a16="http://schemas.microsoft.com/office/drawing/2014/main" id="{FBB8942E-BD4D-7C45-8F01-EAD57E90C078}"/>
                  </a:ext>
                </a:extLst>
              </p:cNvPr>
              <p:cNvCxnSpPr>
                <a:cxnSpLocks/>
              </p:cNvCxnSpPr>
              <p:nvPr/>
            </p:nvCxnSpPr>
            <p:spPr>
              <a:xfrm flipH="1">
                <a:off x="2301438" y="2735968"/>
                <a:ext cx="1" cy="205585"/>
              </a:xfrm>
              <a:prstGeom prst="straightConnector1">
                <a:avLst/>
              </a:prstGeom>
              <a:ln>
                <a:solidFill>
                  <a:srgbClr val="00677F"/>
                </a:solidFill>
                <a:tailEnd type="triangle"/>
              </a:ln>
            </p:spPr>
            <p:style>
              <a:lnRef idx="1">
                <a:schemeClr val="accent1"/>
              </a:lnRef>
              <a:fillRef idx="0">
                <a:schemeClr val="accent1"/>
              </a:fillRef>
              <a:effectRef idx="0">
                <a:schemeClr val="accent1"/>
              </a:effectRef>
              <a:fontRef idx="minor">
                <a:schemeClr val="tx1"/>
              </a:fontRef>
            </p:style>
          </p:cxnSp>
          <p:pic>
            <p:nvPicPr>
              <p:cNvPr id="195" name="Picture 194">
                <a:extLst>
                  <a:ext uri="{FF2B5EF4-FFF2-40B4-BE49-F238E27FC236}">
                    <a16:creationId xmlns:a16="http://schemas.microsoft.com/office/drawing/2014/main" id="{76E05A1E-17DD-1C40-9912-4DCD688A2764}"/>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2111606" y="2960611"/>
                <a:ext cx="402315" cy="171450"/>
              </a:xfrm>
              <a:prstGeom prst="rect">
                <a:avLst/>
              </a:prstGeom>
            </p:spPr>
          </p:pic>
        </p:grpSp>
        <p:pic>
          <p:nvPicPr>
            <p:cNvPr id="98" name="Picture 97">
              <a:extLst>
                <a:ext uri="{FF2B5EF4-FFF2-40B4-BE49-F238E27FC236}">
                  <a16:creationId xmlns:a16="http://schemas.microsoft.com/office/drawing/2014/main" id="{8407DB44-78D2-194A-B305-492E4A850ED9}"/>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4271124" y="3460783"/>
              <a:ext cx="521931" cy="256999"/>
            </a:xfrm>
            <a:prstGeom prst="rect">
              <a:avLst/>
            </a:prstGeom>
          </p:spPr>
        </p:pic>
        <p:sp>
          <p:nvSpPr>
            <p:cNvPr id="99" name="TextBox 98">
              <a:extLst>
                <a:ext uri="{FF2B5EF4-FFF2-40B4-BE49-F238E27FC236}">
                  <a16:creationId xmlns:a16="http://schemas.microsoft.com/office/drawing/2014/main" id="{397E548D-4FF2-0442-BD74-65BB05029130}"/>
                </a:ext>
              </a:extLst>
            </p:cNvPr>
            <p:cNvSpPr txBox="1"/>
            <p:nvPr/>
          </p:nvSpPr>
          <p:spPr>
            <a:xfrm>
              <a:off x="4101797" y="3248871"/>
              <a:ext cx="814363" cy="244686"/>
            </a:xfrm>
            <a:prstGeom prst="rect">
              <a:avLst/>
            </a:prstGeom>
            <a:noFill/>
          </p:spPr>
          <p:txBody>
            <a:bodyPr wrap="square" rtlCol="0">
              <a:spAutoFit/>
            </a:bodyPr>
            <a:lstStyle/>
            <a:p>
              <a:pPr algn="ctr" defTabSz="685766">
                <a:defRPr/>
              </a:pPr>
              <a:r>
                <a:rPr lang="en-US" sz="300" dirty="0">
                  <a:solidFill>
                    <a:prstClr val="black">
                      <a:lumMod val="65000"/>
                      <a:lumOff val="35000"/>
                    </a:prstClr>
                  </a:solidFill>
                  <a:latin typeface="Calibri" panose="020F0502020204030204" pitchFamily="34" charset="0"/>
                </a:rPr>
                <a:t>CONTINUOUS INTEGRATION</a:t>
              </a:r>
            </a:p>
          </p:txBody>
        </p:sp>
        <p:pic>
          <p:nvPicPr>
            <p:cNvPr id="100" name="Picture 99">
              <a:extLst>
                <a:ext uri="{FF2B5EF4-FFF2-40B4-BE49-F238E27FC236}">
                  <a16:creationId xmlns:a16="http://schemas.microsoft.com/office/drawing/2014/main" id="{A32585D3-A2AB-3E46-9341-07D3F177873D}"/>
                </a:ext>
              </a:extLst>
            </p:cNvPr>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6090141" y="3732829"/>
              <a:ext cx="510306" cy="214166"/>
            </a:xfrm>
            <a:prstGeom prst="rect">
              <a:avLst/>
            </a:prstGeom>
          </p:spPr>
        </p:pic>
        <p:grpSp>
          <p:nvGrpSpPr>
            <p:cNvPr id="101" name="Group 100">
              <a:extLst>
                <a:ext uri="{FF2B5EF4-FFF2-40B4-BE49-F238E27FC236}">
                  <a16:creationId xmlns:a16="http://schemas.microsoft.com/office/drawing/2014/main" id="{FA1A6F00-A7EC-0947-B878-8295A3CC4E08}"/>
                </a:ext>
              </a:extLst>
            </p:cNvPr>
            <p:cNvGrpSpPr/>
            <p:nvPr/>
          </p:nvGrpSpPr>
          <p:grpSpPr>
            <a:xfrm>
              <a:off x="6005425" y="4073049"/>
              <a:ext cx="959643" cy="382017"/>
              <a:chOff x="5914993" y="4073049"/>
              <a:chExt cx="959643" cy="382017"/>
            </a:xfrm>
          </p:grpSpPr>
          <p:pic>
            <p:nvPicPr>
              <p:cNvPr id="181" name="Picture 180">
                <a:extLst>
                  <a:ext uri="{FF2B5EF4-FFF2-40B4-BE49-F238E27FC236}">
                    <a16:creationId xmlns:a16="http://schemas.microsoft.com/office/drawing/2014/main" id="{C6B0041C-641C-A345-AFAF-95594B58160B}"/>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6107535" y="4073049"/>
                <a:ext cx="199603" cy="197551"/>
              </a:xfrm>
              <a:prstGeom prst="rect">
                <a:avLst/>
              </a:prstGeom>
            </p:spPr>
          </p:pic>
          <p:sp>
            <p:nvSpPr>
              <p:cNvPr id="182" name="Title 4">
                <a:extLst>
                  <a:ext uri="{FF2B5EF4-FFF2-40B4-BE49-F238E27FC236}">
                    <a16:creationId xmlns:a16="http://schemas.microsoft.com/office/drawing/2014/main" id="{3FCE6790-785F-EF4B-A432-E3277E18BB4A}"/>
                  </a:ext>
                </a:extLst>
              </p:cNvPr>
              <p:cNvSpPr txBox="1">
                <a:spLocks/>
              </p:cNvSpPr>
              <p:nvPr/>
            </p:nvSpPr>
            <p:spPr>
              <a:xfrm flipH="1">
                <a:off x="5914993" y="4251161"/>
                <a:ext cx="959643" cy="203905"/>
              </a:xfrm>
              <a:prstGeom prst="rect">
                <a:avLst/>
              </a:prstGeom>
              <a:noFill/>
            </p:spPr>
            <p:txBody>
              <a:bodyPr wrap="square" rtlCol="0">
                <a:spAutoFit/>
              </a:bodyPr>
              <a:lstStyle>
                <a:defPPr>
                  <a:defRPr lang="en-US"/>
                </a:defPPr>
                <a:lvl1pPr defTabSz="685766">
                  <a:defRPr sz="500">
                    <a:solidFill>
                      <a:schemeClr val="tx1">
                        <a:lumMod val="65000"/>
                        <a:lumOff val="35000"/>
                      </a:schemeClr>
                    </a:solidFill>
                    <a:latin typeface="Arial" panose="020B0604020202020204"/>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 dirty="0">
                    <a:solidFill>
                      <a:prstClr val="black">
                        <a:lumMod val="65000"/>
                        <a:lumOff val="35000"/>
                      </a:prstClr>
                    </a:solidFill>
                    <a:latin typeface="Calibri" panose="020F0502020204030204" pitchFamily="34" charset="0"/>
                  </a:rPr>
                  <a:t>CXOPTIMISE</a:t>
                </a:r>
              </a:p>
            </p:txBody>
          </p:sp>
        </p:grpSp>
        <p:pic>
          <p:nvPicPr>
            <p:cNvPr id="102" name="Picture 101">
              <a:extLst>
                <a:ext uri="{FF2B5EF4-FFF2-40B4-BE49-F238E27FC236}">
                  <a16:creationId xmlns:a16="http://schemas.microsoft.com/office/drawing/2014/main" id="{E948A4CC-46BF-E14A-900A-091FC9AD3F4E}"/>
                </a:ext>
              </a:extLst>
            </p:cNvPr>
            <p:cNvPicPr>
              <a:picLocks noChangeAspect="1"/>
            </p:cNvPicPr>
            <p:nvPr/>
          </p:nvPicPr>
          <p:blipFill>
            <a:blip r:embed="rId26" cstate="screen">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10652064" y="3266745"/>
              <a:ext cx="900016" cy="685331"/>
            </a:xfrm>
            <a:prstGeom prst="rect">
              <a:avLst/>
            </a:prstGeom>
          </p:spPr>
        </p:pic>
        <p:sp>
          <p:nvSpPr>
            <p:cNvPr id="103" name="TextBox 102">
              <a:extLst>
                <a:ext uri="{FF2B5EF4-FFF2-40B4-BE49-F238E27FC236}">
                  <a16:creationId xmlns:a16="http://schemas.microsoft.com/office/drawing/2014/main" id="{50F5E883-6185-8C45-B198-9D35542CB390}"/>
                </a:ext>
              </a:extLst>
            </p:cNvPr>
            <p:cNvSpPr txBox="1"/>
            <p:nvPr/>
          </p:nvSpPr>
          <p:spPr>
            <a:xfrm>
              <a:off x="10626951" y="3886464"/>
              <a:ext cx="1019505" cy="224296"/>
            </a:xfrm>
            <a:prstGeom prst="rect">
              <a:avLst/>
            </a:prstGeom>
            <a:noFill/>
          </p:spPr>
          <p:txBody>
            <a:bodyPr wrap="square" rtlCol="0">
              <a:spAutoFit/>
            </a:bodyPr>
            <a:lstStyle/>
            <a:p>
              <a:pPr algn="ctr" defTabSz="685766">
                <a:defRPr/>
              </a:pPr>
              <a:r>
                <a:rPr lang="en-US" sz="500" b="1" dirty="0">
                  <a:solidFill>
                    <a:srgbClr val="075EBB"/>
                  </a:solidFill>
                  <a:latin typeface="Calibri" panose="020F0502020204030204" pitchFamily="34" charset="0"/>
                  <a:cs typeface="Arial" panose="020B0604020202020204" pitchFamily="34" charset="0"/>
                </a:rPr>
                <a:t> </a:t>
              </a:r>
              <a:r>
                <a:rPr lang="en-US" sz="300" kern="0" dirty="0">
                  <a:solidFill>
                    <a:srgbClr val="075EBB"/>
                  </a:solidFill>
                  <a:latin typeface="Calibri" panose="020F0502020204030204" pitchFamily="34" charset="0"/>
                </a:rPr>
                <a:t>INSIGHTS (Dashboard)</a:t>
              </a:r>
            </a:p>
          </p:txBody>
        </p:sp>
        <p:sp>
          <p:nvSpPr>
            <p:cNvPr id="104" name="Rectangle 103">
              <a:extLst>
                <a:ext uri="{FF2B5EF4-FFF2-40B4-BE49-F238E27FC236}">
                  <a16:creationId xmlns:a16="http://schemas.microsoft.com/office/drawing/2014/main" id="{2DF44808-7A3C-134B-A867-F54C6736CD56}"/>
                </a:ext>
              </a:extLst>
            </p:cNvPr>
            <p:cNvSpPr/>
            <p:nvPr/>
          </p:nvSpPr>
          <p:spPr>
            <a:xfrm>
              <a:off x="6884042" y="5396297"/>
              <a:ext cx="1043861" cy="401389"/>
            </a:xfrm>
            <a:prstGeom prst="rect">
              <a:avLst/>
            </a:prstGeom>
            <a:solidFill>
              <a:srgbClr val="0033B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rIns="34290" rtlCol="0" anchor="t" anchorCtr="0"/>
            <a:lstStyle/>
            <a:p>
              <a:pPr algn="ctr" defTabSz="685766">
                <a:defRPr/>
              </a:pPr>
              <a:r>
                <a:rPr lang="en-US" sz="600" dirty="0">
                  <a:solidFill>
                    <a:prstClr val="white"/>
                  </a:solidFill>
                  <a:latin typeface="Calibri" panose="020F0502020204030204" pitchFamily="34" charset="0"/>
                  <a:cs typeface="Calibri" panose="020F0502020204030204" pitchFamily="34" charset="0"/>
                </a:rPr>
                <a:t>DevSpace</a:t>
              </a:r>
            </a:p>
            <a:p>
              <a:pPr algn="ctr" defTabSz="685766">
                <a:defRPr/>
              </a:pPr>
              <a:r>
                <a:rPr lang="en-US" sz="400" dirty="0">
                  <a:solidFill>
                    <a:prstClr val="white"/>
                  </a:solidFill>
                  <a:latin typeface="Calibri" panose="020F0502020204030204" pitchFamily="34" charset="0"/>
                  <a:cs typeface="Calibri" panose="020F0502020204030204" pitchFamily="34" charset="0"/>
                </a:rPr>
                <a:t>DevOps for Security, Perf  &amp; Accessibility</a:t>
              </a:r>
            </a:p>
          </p:txBody>
        </p:sp>
        <p:sp>
          <p:nvSpPr>
            <p:cNvPr id="105" name="Rectangle 104">
              <a:extLst>
                <a:ext uri="{FF2B5EF4-FFF2-40B4-BE49-F238E27FC236}">
                  <a16:creationId xmlns:a16="http://schemas.microsoft.com/office/drawing/2014/main" id="{A3D17DC0-6977-594A-9973-084958E75917}"/>
                </a:ext>
              </a:extLst>
            </p:cNvPr>
            <p:cNvSpPr/>
            <p:nvPr/>
          </p:nvSpPr>
          <p:spPr>
            <a:xfrm>
              <a:off x="5647447" y="5396297"/>
              <a:ext cx="1043861" cy="401389"/>
            </a:xfrm>
            <a:prstGeom prst="rect">
              <a:avLst/>
            </a:prstGeom>
            <a:solidFill>
              <a:srgbClr val="3871FF"/>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rIns="34290" rtlCol="0" anchor="t" anchorCtr="0"/>
            <a:lstStyle/>
            <a:p>
              <a:pPr algn="ctr" defTabSz="685766">
                <a:defRPr/>
              </a:pPr>
              <a:r>
                <a:rPr lang="en-US" sz="600" dirty="0">
                  <a:solidFill>
                    <a:prstClr val="white"/>
                  </a:solidFill>
                  <a:latin typeface="Calibri" panose="020F0502020204030204" pitchFamily="34" charset="0"/>
                  <a:cs typeface="Calibri" panose="020F0502020204030204" pitchFamily="34" charset="0"/>
                </a:rPr>
                <a:t>CRAFT</a:t>
              </a:r>
            </a:p>
            <a:p>
              <a:pPr algn="ctr" defTabSz="685766">
                <a:defRPr/>
              </a:pPr>
              <a:r>
                <a:rPr lang="en-US" sz="400" dirty="0">
                  <a:solidFill>
                    <a:prstClr val="white"/>
                  </a:solidFill>
                  <a:latin typeface="Calibri" panose="020F0502020204030204" pitchFamily="34" charset="0"/>
                  <a:cs typeface="Calibri" panose="020F0502020204030204" pitchFamily="34" charset="0"/>
                </a:rPr>
                <a:t>With UFT for Mainframe / Legacy Automation</a:t>
              </a:r>
            </a:p>
          </p:txBody>
        </p:sp>
        <p:sp>
          <p:nvSpPr>
            <p:cNvPr id="106" name="Hexagon 105">
              <a:extLst>
                <a:ext uri="{FF2B5EF4-FFF2-40B4-BE49-F238E27FC236}">
                  <a16:creationId xmlns:a16="http://schemas.microsoft.com/office/drawing/2014/main" id="{2572C77E-E540-B840-A0AA-633BB5015F29}"/>
                </a:ext>
              </a:extLst>
            </p:cNvPr>
            <p:cNvSpPr/>
            <p:nvPr/>
          </p:nvSpPr>
          <p:spPr>
            <a:xfrm>
              <a:off x="4631367" y="5160461"/>
              <a:ext cx="2819625" cy="198392"/>
            </a:xfrm>
            <a:prstGeom prst="hexagon">
              <a:avLst>
                <a:gd name="adj" fmla="val 55688"/>
                <a:gd name="vf" fmla="val 115470"/>
              </a:avLst>
            </a:prstGeom>
            <a:solidFill>
              <a:srgbClr val="0019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128">
                <a:defRPr/>
              </a:pPr>
              <a:r>
                <a:rPr lang="en-US" sz="500" b="1" kern="0" dirty="0">
                  <a:solidFill>
                    <a:prstClr val="white"/>
                  </a:solidFill>
                  <a:latin typeface="Calibri" panose="020F0502020204030204" pitchFamily="34" charset="0"/>
                  <a:cs typeface="Arial" panose="020B0604020202020204" pitchFamily="34" charset="0"/>
                </a:rPr>
                <a:t>Continuous Testing</a:t>
              </a:r>
            </a:p>
          </p:txBody>
        </p:sp>
        <p:sp>
          <p:nvSpPr>
            <p:cNvPr id="107" name="6-Point Star 106">
              <a:extLst>
                <a:ext uri="{FF2B5EF4-FFF2-40B4-BE49-F238E27FC236}">
                  <a16:creationId xmlns:a16="http://schemas.microsoft.com/office/drawing/2014/main" id="{C0ED2769-D23C-644B-BBD4-31D68F5A5AEF}"/>
                </a:ext>
              </a:extLst>
            </p:cNvPr>
            <p:cNvSpPr/>
            <p:nvPr/>
          </p:nvSpPr>
          <p:spPr>
            <a:xfrm>
              <a:off x="5338886" y="5930236"/>
              <a:ext cx="155530" cy="171333"/>
            </a:xfrm>
            <a:prstGeom prst="star6">
              <a:avLst/>
            </a:prstGeom>
            <a:solidFill>
              <a:srgbClr val="119E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defRPr/>
              </a:pPr>
              <a:endParaRPr lang="en-US" sz="1100" dirty="0">
                <a:solidFill>
                  <a:prstClr val="white"/>
                </a:solidFill>
                <a:latin typeface="Calibri" panose="020F0502020204030204" pitchFamily="34" charset="0"/>
              </a:endParaRPr>
            </a:p>
          </p:txBody>
        </p:sp>
        <p:sp>
          <p:nvSpPr>
            <p:cNvPr id="108" name="Rectangle 107">
              <a:extLst>
                <a:ext uri="{FF2B5EF4-FFF2-40B4-BE49-F238E27FC236}">
                  <a16:creationId xmlns:a16="http://schemas.microsoft.com/office/drawing/2014/main" id="{2F04C42F-7BA2-884A-A083-69072C0FCBC8}"/>
                </a:ext>
              </a:extLst>
            </p:cNvPr>
            <p:cNvSpPr/>
            <p:nvPr/>
          </p:nvSpPr>
          <p:spPr>
            <a:xfrm>
              <a:off x="4130256" y="5832730"/>
              <a:ext cx="1356424" cy="326248"/>
            </a:xfrm>
            <a:prstGeom prst="rect">
              <a:avLst/>
            </a:prstGeom>
          </p:spPr>
          <p:txBody>
            <a:bodyPr wrap="square" anchor="ctr">
              <a:spAutoFit/>
            </a:bodyPr>
            <a:lstStyle/>
            <a:p>
              <a:pPr defTabSz="685766">
                <a:defRPr/>
              </a:pPr>
              <a:r>
                <a:rPr lang="en-US" sz="500" kern="0" dirty="0">
                  <a:solidFill>
                    <a:srgbClr val="075EBB"/>
                  </a:solidFill>
                  <a:latin typeface="Calibri" panose="020F0502020204030204" pitchFamily="34" charset="0"/>
                  <a:cs typeface="Calibri" panose="020F0502020204030204" pitchFamily="34" charset="0"/>
                </a:rPr>
                <a:t>Early Automation parallel to application development </a:t>
              </a:r>
            </a:p>
          </p:txBody>
        </p:sp>
        <p:sp>
          <p:nvSpPr>
            <p:cNvPr id="109" name="6-Point Star 108">
              <a:extLst>
                <a:ext uri="{FF2B5EF4-FFF2-40B4-BE49-F238E27FC236}">
                  <a16:creationId xmlns:a16="http://schemas.microsoft.com/office/drawing/2014/main" id="{229375EC-3281-D04F-9725-A3FF7BDEBA6B}"/>
                </a:ext>
              </a:extLst>
            </p:cNvPr>
            <p:cNvSpPr/>
            <p:nvPr/>
          </p:nvSpPr>
          <p:spPr>
            <a:xfrm>
              <a:off x="4004259" y="5930236"/>
              <a:ext cx="208693" cy="171333"/>
            </a:xfrm>
            <a:prstGeom prst="star6">
              <a:avLst/>
            </a:prstGeom>
            <a:solidFill>
              <a:srgbClr val="119E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defRPr/>
              </a:pPr>
              <a:endParaRPr lang="en-US" sz="1100" dirty="0">
                <a:solidFill>
                  <a:prstClr val="white"/>
                </a:solidFill>
                <a:latin typeface="Calibri" panose="020F0502020204030204" pitchFamily="34" charset="0"/>
              </a:endParaRPr>
            </a:p>
          </p:txBody>
        </p:sp>
        <p:sp>
          <p:nvSpPr>
            <p:cNvPr id="110" name="Rectangle 109">
              <a:extLst>
                <a:ext uri="{FF2B5EF4-FFF2-40B4-BE49-F238E27FC236}">
                  <a16:creationId xmlns:a16="http://schemas.microsoft.com/office/drawing/2014/main" id="{920F1E6E-CE81-024A-8BFF-7EC2D9A93977}"/>
                </a:ext>
              </a:extLst>
            </p:cNvPr>
            <p:cNvSpPr/>
            <p:nvPr/>
          </p:nvSpPr>
          <p:spPr>
            <a:xfrm>
              <a:off x="5494415" y="5852779"/>
              <a:ext cx="1407850" cy="326248"/>
            </a:xfrm>
            <a:prstGeom prst="rect">
              <a:avLst/>
            </a:prstGeom>
          </p:spPr>
          <p:txBody>
            <a:bodyPr wrap="square" anchor="ctr">
              <a:spAutoFit/>
            </a:bodyPr>
            <a:lstStyle/>
            <a:p>
              <a:pPr defTabSz="685766">
                <a:defRPr/>
              </a:pPr>
              <a:r>
                <a:rPr lang="en-US" sz="500" kern="0" dirty="0">
                  <a:solidFill>
                    <a:srgbClr val="075EBB"/>
                  </a:solidFill>
                  <a:latin typeface="Calibri" panose="020F0502020204030204" pitchFamily="34" charset="0"/>
                  <a:cs typeface="Calibri" panose="020F0502020204030204" pitchFamily="34" charset="0"/>
                </a:rPr>
                <a:t>Containerized  scalable On-Demand Test Environments</a:t>
              </a:r>
            </a:p>
          </p:txBody>
        </p:sp>
        <p:sp>
          <p:nvSpPr>
            <p:cNvPr id="111" name="6-Point Star 110">
              <a:extLst>
                <a:ext uri="{FF2B5EF4-FFF2-40B4-BE49-F238E27FC236}">
                  <a16:creationId xmlns:a16="http://schemas.microsoft.com/office/drawing/2014/main" id="{44DD5B8A-163D-264E-8E77-6029CB8821A2}"/>
                </a:ext>
              </a:extLst>
            </p:cNvPr>
            <p:cNvSpPr/>
            <p:nvPr/>
          </p:nvSpPr>
          <p:spPr>
            <a:xfrm>
              <a:off x="6807348" y="5930236"/>
              <a:ext cx="173977" cy="171333"/>
            </a:xfrm>
            <a:prstGeom prst="star6">
              <a:avLst/>
            </a:prstGeom>
            <a:solidFill>
              <a:srgbClr val="119E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defRPr/>
              </a:pPr>
              <a:endParaRPr lang="en-US" sz="1100" dirty="0">
                <a:solidFill>
                  <a:prstClr val="white"/>
                </a:solidFill>
                <a:latin typeface="Calibri" panose="020F0502020204030204" pitchFamily="34" charset="0"/>
              </a:endParaRPr>
            </a:p>
          </p:txBody>
        </p:sp>
        <p:sp>
          <p:nvSpPr>
            <p:cNvPr id="112" name="Rectangle 111">
              <a:extLst>
                <a:ext uri="{FF2B5EF4-FFF2-40B4-BE49-F238E27FC236}">
                  <a16:creationId xmlns:a16="http://schemas.microsoft.com/office/drawing/2014/main" id="{AEAB4CC7-F3BF-DD48-BB9A-F7224BD1B394}"/>
                </a:ext>
              </a:extLst>
            </p:cNvPr>
            <p:cNvSpPr/>
            <p:nvPr/>
          </p:nvSpPr>
          <p:spPr>
            <a:xfrm>
              <a:off x="7040085" y="5852780"/>
              <a:ext cx="1357248" cy="326248"/>
            </a:xfrm>
            <a:prstGeom prst="rect">
              <a:avLst/>
            </a:prstGeom>
          </p:spPr>
          <p:txBody>
            <a:bodyPr wrap="square" anchor="ctr">
              <a:spAutoFit/>
            </a:bodyPr>
            <a:lstStyle/>
            <a:p>
              <a:pPr defTabSz="685766">
                <a:defRPr/>
              </a:pPr>
              <a:r>
                <a:rPr lang="en-US" sz="500" kern="0" dirty="0">
                  <a:solidFill>
                    <a:srgbClr val="075EBB"/>
                  </a:solidFill>
                  <a:latin typeface="Calibri" panose="020F0502020204030204" pitchFamily="34" charset="0"/>
                  <a:cs typeface="Calibri" panose="020F0502020204030204" pitchFamily="34" charset="0"/>
                </a:rPr>
                <a:t>Extended data  Refresh &amp; Synthetic Data Generation</a:t>
              </a:r>
            </a:p>
          </p:txBody>
        </p:sp>
        <p:sp>
          <p:nvSpPr>
            <p:cNvPr id="113" name="Rectangle 112">
              <a:extLst>
                <a:ext uri="{FF2B5EF4-FFF2-40B4-BE49-F238E27FC236}">
                  <a16:creationId xmlns:a16="http://schemas.microsoft.com/office/drawing/2014/main" id="{05B52EA0-F96C-AE4E-94A1-FE76B9F0E398}"/>
                </a:ext>
              </a:extLst>
            </p:cNvPr>
            <p:cNvSpPr/>
            <p:nvPr/>
          </p:nvSpPr>
          <p:spPr>
            <a:xfrm>
              <a:off x="3782764" y="5877298"/>
              <a:ext cx="4680000" cy="277208"/>
            </a:xfrm>
            <a:prstGeom prst="rect">
              <a:avLst/>
            </a:prstGeom>
            <a:noFill/>
            <a:ln w="95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defRPr/>
              </a:pPr>
              <a:endParaRPr lang="en-US" sz="1100" dirty="0">
                <a:solidFill>
                  <a:prstClr val="white"/>
                </a:solidFill>
                <a:latin typeface="Calibri" panose="020F0502020204030204" pitchFamily="34" charset="0"/>
              </a:endParaRPr>
            </a:p>
          </p:txBody>
        </p:sp>
        <p:sp>
          <p:nvSpPr>
            <p:cNvPr id="114" name="Rounded Rectangular Callout 113">
              <a:extLst>
                <a:ext uri="{FF2B5EF4-FFF2-40B4-BE49-F238E27FC236}">
                  <a16:creationId xmlns:a16="http://schemas.microsoft.com/office/drawing/2014/main" id="{97EEA39A-6B37-5A49-B89A-351AA61597D1}"/>
                </a:ext>
              </a:extLst>
            </p:cNvPr>
            <p:cNvSpPr/>
            <p:nvPr/>
          </p:nvSpPr>
          <p:spPr>
            <a:xfrm>
              <a:off x="892195" y="2367966"/>
              <a:ext cx="753814" cy="251890"/>
            </a:xfrm>
            <a:prstGeom prst="wedgeRoundRectCallout">
              <a:avLst>
                <a:gd name="adj1" fmla="val -22472"/>
                <a:gd name="adj2" fmla="val 41393"/>
                <a:gd name="adj3" fmla="val 16667"/>
              </a:avLst>
            </a:prstGeom>
            <a:solidFill>
              <a:schemeClr val="accent5">
                <a:lumMod val="20000"/>
                <a:lumOff val="80000"/>
              </a:schemeClr>
            </a:solidFill>
            <a:ln w="12700" cap="flat" cmpd="sng" algn="ctr">
              <a:solidFill>
                <a:srgbClr val="3871FF"/>
              </a:solidFill>
              <a:prstDash val="solid"/>
              <a:miter lim="800000"/>
            </a:ln>
            <a:effectLst/>
          </p:spPr>
          <p:txBody>
            <a:bodyPr rtlCol="0" anchor="ctr"/>
            <a:lstStyle/>
            <a:p>
              <a:pPr defTabSz="685749">
                <a:defRPr/>
              </a:pPr>
              <a:endParaRPr lang="en-US" sz="300" b="1" kern="0" dirty="0">
                <a:solidFill>
                  <a:srgbClr val="44546A"/>
                </a:solidFill>
                <a:latin typeface="Calibri" panose="020F0502020204030204" pitchFamily="34" charset="0"/>
                <a:cs typeface="Calibri" panose="020F0502020204030204" pitchFamily="34" charset="0"/>
              </a:endParaRPr>
            </a:p>
          </p:txBody>
        </p:sp>
        <p:sp>
          <p:nvSpPr>
            <p:cNvPr id="115" name="TextBox 114">
              <a:extLst>
                <a:ext uri="{FF2B5EF4-FFF2-40B4-BE49-F238E27FC236}">
                  <a16:creationId xmlns:a16="http://schemas.microsoft.com/office/drawing/2014/main" id="{BA137F69-AA6D-8943-B193-E8B60852A3A1}"/>
                </a:ext>
              </a:extLst>
            </p:cNvPr>
            <p:cNvSpPr txBox="1"/>
            <p:nvPr/>
          </p:nvSpPr>
          <p:spPr>
            <a:xfrm>
              <a:off x="957426" y="2373635"/>
              <a:ext cx="653137" cy="285468"/>
            </a:xfrm>
            <a:prstGeom prst="rect">
              <a:avLst/>
            </a:prstGeom>
            <a:noFill/>
          </p:spPr>
          <p:txBody>
            <a:bodyPr wrap="square" rtlCol="0">
              <a:spAutoFit/>
            </a:bodyPr>
            <a:lstStyle/>
            <a:p>
              <a:pPr algn="ctr" defTabSz="685749">
                <a:defRPr/>
              </a:pPr>
              <a:r>
                <a:rPr lang="en-US" sz="400" kern="0" dirty="0">
                  <a:solidFill>
                    <a:srgbClr val="44546A"/>
                  </a:solidFill>
                  <a:latin typeface="Calibri" panose="020F0502020204030204" pitchFamily="34" charset="0"/>
                  <a:cs typeface="Calibri" panose="020F0502020204030204" pitchFamily="34" charset="0"/>
                </a:rPr>
                <a:t>DEFECT PREDICTOR</a:t>
              </a:r>
            </a:p>
          </p:txBody>
        </p:sp>
        <p:pic>
          <p:nvPicPr>
            <p:cNvPr id="116" name="Picture 115">
              <a:extLst>
                <a:ext uri="{FF2B5EF4-FFF2-40B4-BE49-F238E27FC236}">
                  <a16:creationId xmlns:a16="http://schemas.microsoft.com/office/drawing/2014/main" id="{50CBCE62-0571-6E47-B5C2-6E2B02F05735}"/>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642975" y="2430524"/>
              <a:ext cx="282253" cy="300378"/>
            </a:xfrm>
            <a:prstGeom prst="rect">
              <a:avLst/>
            </a:prstGeom>
          </p:spPr>
        </p:pic>
        <p:sp>
          <p:nvSpPr>
            <p:cNvPr id="117" name="Rounded Rectangular Callout 116">
              <a:extLst>
                <a:ext uri="{FF2B5EF4-FFF2-40B4-BE49-F238E27FC236}">
                  <a16:creationId xmlns:a16="http://schemas.microsoft.com/office/drawing/2014/main" id="{FF3F2996-9F9E-8547-8079-20FA9A42A370}"/>
                </a:ext>
              </a:extLst>
            </p:cNvPr>
            <p:cNvSpPr/>
            <p:nvPr/>
          </p:nvSpPr>
          <p:spPr>
            <a:xfrm>
              <a:off x="4619305" y="2306566"/>
              <a:ext cx="1062756" cy="245050"/>
            </a:xfrm>
            <a:prstGeom prst="wedgeRoundRectCallout">
              <a:avLst>
                <a:gd name="adj1" fmla="val -22472"/>
                <a:gd name="adj2" fmla="val 41393"/>
                <a:gd name="adj3" fmla="val 16667"/>
              </a:avLst>
            </a:prstGeom>
            <a:solidFill>
              <a:schemeClr val="accent5">
                <a:lumMod val="20000"/>
                <a:lumOff val="80000"/>
              </a:schemeClr>
            </a:solidFill>
            <a:ln w="12700" cap="flat" cmpd="sng" algn="ctr">
              <a:solidFill>
                <a:srgbClr val="3871FF"/>
              </a:solidFill>
              <a:prstDash val="solid"/>
              <a:miter lim="800000"/>
            </a:ln>
            <a:effectLst/>
          </p:spPr>
          <p:txBody>
            <a:bodyPr rtlCol="0" anchor="ctr"/>
            <a:lstStyle/>
            <a:p>
              <a:pPr defTabSz="685749"/>
              <a:endParaRPr lang="en-US" sz="300" b="1" kern="0" dirty="0">
                <a:solidFill>
                  <a:srgbClr val="44546A"/>
                </a:solidFill>
                <a:latin typeface="Calibri" panose="020F0502020204030204" pitchFamily="34" charset="0"/>
                <a:cs typeface="Calibri" panose="020F0502020204030204" pitchFamily="34" charset="0"/>
              </a:endParaRPr>
            </a:p>
          </p:txBody>
        </p:sp>
        <p:sp>
          <p:nvSpPr>
            <p:cNvPr id="118" name="TextBox 117">
              <a:extLst>
                <a:ext uri="{FF2B5EF4-FFF2-40B4-BE49-F238E27FC236}">
                  <a16:creationId xmlns:a16="http://schemas.microsoft.com/office/drawing/2014/main" id="{B1350F89-335F-7A43-B079-5F76F0B10375}"/>
                </a:ext>
              </a:extLst>
            </p:cNvPr>
            <p:cNvSpPr txBox="1"/>
            <p:nvPr/>
          </p:nvSpPr>
          <p:spPr>
            <a:xfrm>
              <a:off x="4748582" y="2294267"/>
              <a:ext cx="841402" cy="285468"/>
            </a:xfrm>
            <a:prstGeom prst="rect">
              <a:avLst/>
            </a:prstGeom>
            <a:noFill/>
          </p:spPr>
          <p:txBody>
            <a:bodyPr wrap="square" rtlCol="0">
              <a:spAutoFit/>
            </a:bodyPr>
            <a:lstStyle/>
            <a:p>
              <a:pPr algn="ctr" defTabSz="685749">
                <a:defRPr/>
              </a:pPr>
              <a:r>
                <a:rPr lang="en-US" sz="400" kern="0" dirty="0">
                  <a:solidFill>
                    <a:srgbClr val="44546A"/>
                  </a:solidFill>
                  <a:latin typeface="Calibri" panose="020F0502020204030204" pitchFamily="34" charset="0"/>
                  <a:cs typeface="Calibri" panose="020F0502020204030204" pitchFamily="34" charset="0"/>
                </a:rPr>
                <a:t>CHANGE IMPACT ANALYZER</a:t>
              </a:r>
            </a:p>
          </p:txBody>
        </p:sp>
        <p:pic>
          <p:nvPicPr>
            <p:cNvPr id="119" name="Picture 118">
              <a:extLst>
                <a:ext uri="{FF2B5EF4-FFF2-40B4-BE49-F238E27FC236}">
                  <a16:creationId xmlns:a16="http://schemas.microsoft.com/office/drawing/2014/main" id="{7CD57C0C-FD6A-494E-974A-ED16E7125620}"/>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10658712" y="2085357"/>
              <a:ext cx="291112" cy="391497"/>
            </a:xfrm>
            <a:prstGeom prst="rect">
              <a:avLst/>
            </a:prstGeom>
          </p:spPr>
        </p:pic>
        <p:sp>
          <p:nvSpPr>
            <p:cNvPr id="120" name="Rounded Rectangular Callout 119">
              <a:extLst>
                <a:ext uri="{FF2B5EF4-FFF2-40B4-BE49-F238E27FC236}">
                  <a16:creationId xmlns:a16="http://schemas.microsoft.com/office/drawing/2014/main" id="{2C576FB2-F17A-B743-8F44-301E35ABA437}"/>
                </a:ext>
              </a:extLst>
            </p:cNvPr>
            <p:cNvSpPr/>
            <p:nvPr/>
          </p:nvSpPr>
          <p:spPr>
            <a:xfrm>
              <a:off x="10949824" y="2183592"/>
              <a:ext cx="605244" cy="223443"/>
            </a:xfrm>
            <a:prstGeom prst="wedgeRoundRectCallout">
              <a:avLst>
                <a:gd name="adj1" fmla="val -22472"/>
                <a:gd name="adj2" fmla="val 41393"/>
                <a:gd name="adj3" fmla="val 16667"/>
              </a:avLst>
            </a:prstGeom>
            <a:solidFill>
              <a:srgbClr val="FFFFFF"/>
            </a:solidFill>
            <a:ln w="12700" cap="flat" cmpd="sng" algn="ctr">
              <a:solidFill>
                <a:srgbClr val="25A2FF"/>
              </a:solidFill>
              <a:prstDash val="solid"/>
              <a:miter lim="800000"/>
            </a:ln>
            <a:effectLst/>
          </p:spPr>
          <p:txBody>
            <a:bodyPr rtlCol="0" anchor="ctr"/>
            <a:lstStyle/>
            <a:p>
              <a:pPr defTabSz="685749">
                <a:defRPr/>
              </a:pPr>
              <a:endParaRPr lang="en-US" sz="500" kern="0" dirty="0">
                <a:solidFill>
                  <a:prstClr val="white"/>
                </a:solidFill>
                <a:latin typeface="Calibri" panose="020F0502020204030204" pitchFamily="34" charset="0"/>
                <a:cs typeface="Calibri" panose="020F0502020204030204" pitchFamily="34" charset="0"/>
              </a:endParaRPr>
            </a:p>
          </p:txBody>
        </p:sp>
        <p:sp>
          <p:nvSpPr>
            <p:cNvPr id="121" name="TextBox 120">
              <a:extLst>
                <a:ext uri="{FF2B5EF4-FFF2-40B4-BE49-F238E27FC236}">
                  <a16:creationId xmlns:a16="http://schemas.microsoft.com/office/drawing/2014/main" id="{117EFDF0-231A-C743-8208-17D29EFD0016}"/>
                </a:ext>
              </a:extLst>
            </p:cNvPr>
            <p:cNvSpPr txBox="1"/>
            <p:nvPr/>
          </p:nvSpPr>
          <p:spPr>
            <a:xfrm>
              <a:off x="10974426" y="2219799"/>
              <a:ext cx="738142" cy="203905"/>
            </a:xfrm>
            <a:prstGeom prst="rect">
              <a:avLst/>
            </a:prstGeom>
            <a:noFill/>
          </p:spPr>
          <p:txBody>
            <a:bodyPr wrap="square" rtlCol="0">
              <a:spAutoFit/>
            </a:bodyPr>
            <a:lstStyle/>
            <a:p>
              <a:pPr defTabSz="685749">
                <a:defRPr/>
              </a:pPr>
              <a:r>
                <a:rPr lang="en-US" sz="400" kern="0" dirty="0">
                  <a:solidFill>
                    <a:srgbClr val="075EBB"/>
                  </a:solidFill>
                  <a:latin typeface="Calibri" panose="020F0502020204030204" pitchFamily="34" charset="0"/>
                  <a:cs typeface="Calibri" panose="020F0502020204030204" pitchFamily="34" charset="0"/>
                </a:rPr>
                <a:t>SMART APM</a:t>
              </a:r>
            </a:p>
          </p:txBody>
        </p:sp>
        <p:cxnSp>
          <p:nvCxnSpPr>
            <p:cNvPr id="122" name="Elbow Connector 121">
              <a:extLst>
                <a:ext uri="{FF2B5EF4-FFF2-40B4-BE49-F238E27FC236}">
                  <a16:creationId xmlns:a16="http://schemas.microsoft.com/office/drawing/2014/main" id="{34DA6A57-ACC2-B140-A562-C8A5D1956331}"/>
                </a:ext>
              </a:extLst>
            </p:cNvPr>
            <p:cNvCxnSpPr>
              <a:cxnSpLocks/>
            </p:cNvCxnSpPr>
            <p:nvPr/>
          </p:nvCxnSpPr>
          <p:spPr>
            <a:xfrm rot="16200000" flipV="1">
              <a:off x="1807902" y="1885762"/>
              <a:ext cx="1590448" cy="1021466"/>
            </a:xfrm>
            <a:prstGeom prst="bentConnector3">
              <a:avLst>
                <a:gd name="adj1" fmla="val 20721"/>
              </a:avLst>
            </a:prstGeom>
            <a:ln>
              <a:solidFill>
                <a:srgbClr val="595959"/>
              </a:solidFill>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A7291CCA-36AD-6144-93BC-11A91B638616}"/>
                </a:ext>
              </a:extLst>
            </p:cNvPr>
            <p:cNvSpPr txBox="1"/>
            <p:nvPr/>
          </p:nvSpPr>
          <p:spPr>
            <a:xfrm rot="16200000">
              <a:off x="5010305" y="4022655"/>
              <a:ext cx="765357" cy="177067"/>
            </a:xfrm>
            <a:prstGeom prst="rect">
              <a:avLst/>
            </a:prstGeom>
            <a:noFill/>
          </p:spPr>
          <p:txBody>
            <a:bodyPr wrap="square" lIns="68343" tIns="34168" rIns="68343" bIns="34168" rtlCol="0">
              <a:spAutoFit/>
            </a:bodyPr>
            <a:lstStyle>
              <a:defPPr>
                <a:defRPr lang="en-US"/>
              </a:defPPr>
              <a:lvl1pPr>
                <a:defRPr sz="1100"/>
              </a:lvl1pPr>
            </a:lstStyle>
            <a:p>
              <a:pPr algn="ctr" defTabSz="514313">
                <a:defRPr/>
              </a:pPr>
              <a:r>
                <a:rPr lang="en-US" sz="400" dirty="0">
                  <a:solidFill>
                    <a:prstClr val="black">
                      <a:lumMod val="50000"/>
                      <a:lumOff val="50000"/>
                    </a:prstClr>
                  </a:solidFill>
                  <a:latin typeface="Calibri" panose="020F0502020204030204" pitchFamily="34" charset="0"/>
                </a:rPr>
                <a:t>DevSPACE</a:t>
              </a:r>
            </a:p>
          </p:txBody>
        </p:sp>
        <p:sp>
          <p:nvSpPr>
            <p:cNvPr id="124" name="TextBox 123">
              <a:extLst>
                <a:ext uri="{FF2B5EF4-FFF2-40B4-BE49-F238E27FC236}">
                  <a16:creationId xmlns:a16="http://schemas.microsoft.com/office/drawing/2014/main" id="{F27B667A-0E8C-A34C-A8F3-867BAD473819}"/>
                </a:ext>
              </a:extLst>
            </p:cNvPr>
            <p:cNvSpPr txBox="1"/>
            <p:nvPr/>
          </p:nvSpPr>
          <p:spPr>
            <a:xfrm rot="16200000">
              <a:off x="5007094" y="3452078"/>
              <a:ext cx="765357" cy="208706"/>
            </a:xfrm>
            <a:prstGeom prst="rect">
              <a:avLst/>
            </a:prstGeom>
            <a:noFill/>
          </p:spPr>
          <p:txBody>
            <a:bodyPr wrap="square" rtlCol="0">
              <a:spAutoFit/>
            </a:bodyPr>
            <a:lstStyle>
              <a:defPPr>
                <a:defRPr lang="en-US"/>
              </a:defPPr>
              <a:lvl1pPr defTabSz="685766">
                <a:defRPr sz="500">
                  <a:solidFill>
                    <a:schemeClr val="tx1">
                      <a:lumMod val="65000"/>
                      <a:lumOff val="35000"/>
                    </a:schemeClr>
                  </a:solidFill>
                  <a:latin typeface="Arial" panose="020B0604020202020204"/>
                </a:defRPr>
              </a:lvl1pPr>
            </a:lstStyle>
            <a:p>
              <a:r>
                <a:rPr lang="en-US" sz="400" dirty="0" err="1">
                  <a:solidFill>
                    <a:prstClr val="black">
                      <a:lumMod val="65000"/>
                      <a:lumOff val="35000"/>
                    </a:prstClr>
                  </a:solidFill>
                  <a:latin typeface="Calibri" panose="020F0502020204030204" pitchFamily="34" charset="0"/>
                </a:rPr>
                <a:t>DevSecOPS</a:t>
              </a:r>
              <a:endParaRPr lang="en-US" sz="400" dirty="0">
                <a:solidFill>
                  <a:prstClr val="black">
                    <a:lumMod val="65000"/>
                    <a:lumOff val="35000"/>
                  </a:prstClr>
                </a:solidFill>
                <a:latin typeface="Calibri" panose="020F0502020204030204" pitchFamily="34" charset="0"/>
              </a:endParaRPr>
            </a:p>
          </p:txBody>
        </p:sp>
        <p:sp>
          <p:nvSpPr>
            <p:cNvPr id="125" name="Rounded Rectangular Callout 124">
              <a:extLst>
                <a:ext uri="{FF2B5EF4-FFF2-40B4-BE49-F238E27FC236}">
                  <a16:creationId xmlns:a16="http://schemas.microsoft.com/office/drawing/2014/main" id="{894B941F-48FD-9B43-838E-901F10269846}"/>
                </a:ext>
              </a:extLst>
            </p:cNvPr>
            <p:cNvSpPr/>
            <p:nvPr/>
          </p:nvSpPr>
          <p:spPr>
            <a:xfrm>
              <a:off x="6981461" y="4535535"/>
              <a:ext cx="2095774" cy="339108"/>
            </a:xfrm>
            <a:prstGeom prst="wedgeRoundRectCallout">
              <a:avLst>
                <a:gd name="adj1" fmla="val -22472"/>
                <a:gd name="adj2" fmla="val 41393"/>
                <a:gd name="adj3" fmla="val 16667"/>
              </a:avLst>
            </a:prstGeom>
            <a:solidFill>
              <a:schemeClr val="accent5">
                <a:lumMod val="20000"/>
                <a:lumOff val="80000"/>
              </a:schemeClr>
            </a:solidFill>
            <a:ln w="12700" cap="flat" cmpd="sng" algn="ctr">
              <a:solidFill>
                <a:srgbClr val="3871FF"/>
              </a:solidFill>
              <a:prstDash val="solid"/>
              <a:miter lim="800000"/>
            </a:ln>
            <a:effectLst/>
          </p:spPr>
          <p:txBody>
            <a:bodyPr rtlCol="0" anchor="ctr"/>
            <a:lstStyle/>
            <a:p>
              <a:pPr defTabSz="685749"/>
              <a:endParaRPr lang="en-US" sz="300" b="1" kern="0" dirty="0">
                <a:solidFill>
                  <a:srgbClr val="44546A"/>
                </a:solidFill>
                <a:latin typeface="Calibri" panose="020F0502020204030204" pitchFamily="34" charset="0"/>
                <a:cs typeface="Calibri" panose="020F0502020204030204" pitchFamily="34" charset="0"/>
              </a:endParaRPr>
            </a:p>
          </p:txBody>
        </p:sp>
        <p:sp>
          <p:nvSpPr>
            <p:cNvPr id="126" name="Rectangle 125">
              <a:extLst>
                <a:ext uri="{FF2B5EF4-FFF2-40B4-BE49-F238E27FC236}">
                  <a16:creationId xmlns:a16="http://schemas.microsoft.com/office/drawing/2014/main" id="{94BE7710-7605-9245-89C7-18349C224C98}"/>
                </a:ext>
              </a:extLst>
            </p:cNvPr>
            <p:cNvSpPr/>
            <p:nvPr/>
          </p:nvSpPr>
          <p:spPr>
            <a:xfrm>
              <a:off x="7055059" y="4526859"/>
              <a:ext cx="2004565" cy="285468"/>
            </a:xfrm>
            <a:prstGeom prst="rect">
              <a:avLst/>
            </a:prstGeom>
          </p:spPr>
          <p:txBody>
            <a:bodyPr wrap="square">
              <a:spAutoFit/>
            </a:bodyPr>
            <a:lstStyle/>
            <a:p>
              <a:pPr algn="ctr" defTabSz="685749">
                <a:defRPr/>
              </a:pPr>
              <a:r>
                <a:rPr lang="en-US" sz="400" kern="0" dirty="0">
                  <a:solidFill>
                    <a:srgbClr val="44546A"/>
                  </a:solidFill>
                  <a:latin typeface="Calibri" panose="020F0502020204030204" pitchFamily="34" charset="0"/>
                  <a:cs typeface="Calibri" panose="020F0502020204030204" pitchFamily="34" charset="0"/>
                </a:rPr>
                <a:t>DUPLICATE DEFECT IDENTIFIER;  REGRESSION TEST OPTIMIZER; SCHEDULE VARIANCE PREDICTOR</a:t>
              </a:r>
            </a:p>
          </p:txBody>
        </p:sp>
        <p:sp>
          <p:nvSpPr>
            <p:cNvPr id="127" name="Rounded Rectangular Callout 126">
              <a:extLst>
                <a:ext uri="{FF2B5EF4-FFF2-40B4-BE49-F238E27FC236}">
                  <a16:creationId xmlns:a16="http://schemas.microsoft.com/office/drawing/2014/main" id="{933E0B61-8427-BF44-9AF1-F7ACC05E2B37}"/>
                </a:ext>
              </a:extLst>
            </p:cNvPr>
            <p:cNvSpPr/>
            <p:nvPr/>
          </p:nvSpPr>
          <p:spPr>
            <a:xfrm>
              <a:off x="10635215" y="2979015"/>
              <a:ext cx="1064377" cy="274132"/>
            </a:xfrm>
            <a:prstGeom prst="wedgeRoundRectCallout">
              <a:avLst>
                <a:gd name="adj1" fmla="val -22472"/>
                <a:gd name="adj2" fmla="val 41393"/>
                <a:gd name="adj3" fmla="val 16667"/>
              </a:avLst>
            </a:prstGeom>
            <a:solidFill>
              <a:schemeClr val="accent5">
                <a:lumMod val="20000"/>
                <a:lumOff val="80000"/>
              </a:schemeClr>
            </a:solidFill>
            <a:ln w="12700" cap="flat" cmpd="sng" algn="ctr">
              <a:solidFill>
                <a:srgbClr val="3871FF"/>
              </a:solidFill>
              <a:prstDash val="solid"/>
              <a:miter lim="800000"/>
            </a:ln>
            <a:effectLst/>
          </p:spPr>
          <p:txBody>
            <a:bodyPr rtlCol="0" anchor="ctr"/>
            <a:lstStyle/>
            <a:p>
              <a:pPr defTabSz="685749"/>
              <a:endParaRPr lang="en-US" sz="300" b="1" kern="0" dirty="0">
                <a:solidFill>
                  <a:srgbClr val="44546A"/>
                </a:solidFill>
                <a:latin typeface="Calibri" panose="020F0502020204030204" pitchFamily="34" charset="0"/>
                <a:cs typeface="Calibri" panose="020F0502020204030204" pitchFamily="34" charset="0"/>
              </a:endParaRPr>
            </a:p>
          </p:txBody>
        </p:sp>
        <p:sp>
          <p:nvSpPr>
            <p:cNvPr id="128" name="TextBox 127">
              <a:extLst>
                <a:ext uri="{FF2B5EF4-FFF2-40B4-BE49-F238E27FC236}">
                  <a16:creationId xmlns:a16="http://schemas.microsoft.com/office/drawing/2014/main" id="{76126210-FDDB-F14F-A4ED-578869C6B354}"/>
                </a:ext>
              </a:extLst>
            </p:cNvPr>
            <p:cNvSpPr txBox="1"/>
            <p:nvPr/>
          </p:nvSpPr>
          <p:spPr>
            <a:xfrm>
              <a:off x="10595810" y="2991885"/>
              <a:ext cx="1134092" cy="285468"/>
            </a:xfrm>
            <a:prstGeom prst="rect">
              <a:avLst/>
            </a:prstGeom>
            <a:noFill/>
          </p:spPr>
          <p:txBody>
            <a:bodyPr wrap="square" rtlCol="0">
              <a:spAutoFit/>
            </a:bodyPr>
            <a:lstStyle/>
            <a:p>
              <a:pPr algn="ctr" defTabSz="685749">
                <a:defRPr/>
              </a:pPr>
              <a:r>
                <a:rPr lang="en-US" sz="400" kern="0" dirty="0">
                  <a:solidFill>
                    <a:srgbClr val="44546A"/>
                  </a:solidFill>
                  <a:latin typeface="Calibri" panose="020F0502020204030204" pitchFamily="34" charset="0"/>
                  <a:cs typeface="Calibri" panose="020F0502020204030204" pitchFamily="34" charset="0"/>
                </a:rPr>
                <a:t>TESTING GAP ANALYZER, TRIAGE BOT</a:t>
              </a:r>
            </a:p>
          </p:txBody>
        </p:sp>
        <p:sp>
          <p:nvSpPr>
            <p:cNvPr id="129" name="Hexagon 128">
              <a:extLst>
                <a:ext uri="{FF2B5EF4-FFF2-40B4-BE49-F238E27FC236}">
                  <a16:creationId xmlns:a16="http://schemas.microsoft.com/office/drawing/2014/main" id="{D4CBA794-65E9-6F42-AEA5-6775A9F2394A}"/>
                </a:ext>
              </a:extLst>
            </p:cNvPr>
            <p:cNvSpPr/>
            <p:nvPr/>
          </p:nvSpPr>
          <p:spPr>
            <a:xfrm>
              <a:off x="8757832" y="5142958"/>
              <a:ext cx="2556000" cy="217570"/>
            </a:xfrm>
            <a:prstGeom prst="hexagon">
              <a:avLst>
                <a:gd name="adj" fmla="val 55688"/>
                <a:gd name="vf" fmla="val 115470"/>
              </a:avLst>
            </a:prstGeom>
            <a:solidFill>
              <a:srgbClr val="0019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128">
                <a:defRPr/>
              </a:pPr>
              <a:r>
                <a:rPr lang="en-US" sz="500" b="1" kern="0" dirty="0">
                  <a:solidFill>
                    <a:prstClr val="white"/>
                  </a:solidFill>
                  <a:latin typeface="Calibri" panose="020F0502020204030204" pitchFamily="34" charset="0"/>
                  <a:cs typeface="Arial" panose="020B0604020202020204" pitchFamily="34" charset="0"/>
                </a:rPr>
                <a:t>Continuous Delivery</a:t>
              </a:r>
            </a:p>
          </p:txBody>
        </p:sp>
        <p:sp>
          <p:nvSpPr>
            <p:cNvPr id="130" name="Rectangle 129">
              <a:extLst>
                <a:ext uri="{FF2B5EF4-FFF2-40B4-BE49-F238E27FC236}">
                  <a16:creationId xmlns:a16="http://schemas.microsoft.com/office/drawing/2014/main" id="{2C2BA7B9-2B85-2944-8A66-AD6D7B9AE6A4}"/>
                </a:ext>
              </a:extLst>
            </p:cNvPr>
            <p:cNvSpPr/>
            <p:nvPr/>
          </p:nvSpPr>
          <p:spPr>
            <a:xfrm>
              <a:off x="9502667" y="5401603"/>
              <a:ext cx="1081612" cy="401389"/>
            </a:xfrm>
            <a:prstGeom prst="rect">
              <a:avLst/>
            </a:prstGeom>
            <a:solidFill>
              <a:srgbClr val="0033B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rIns="34290" rtlCol="0" anchor="t" anchorCtr="0"/>
            <a:lstStyle/>
            <a:p>
              <a:pPr algn="ctr" defTabSz="685766">
                <a:defRPr/>
              </a:pPr>
              <a:r>
                <a:rPr lang="en-US" sz="600" dirty="0">
                  <a:solidFill>
                    <a:prstClr val="white"/>
                  </a:solidFill>
                  <a:latin typeface="Calibri" panose="020F0502020204030204" pitchFamily="34" charset="0"/>
                  <a:cs typeface="Calibri" panose="020F0502020204030204" pitchFamily="34" charset="0"/>
                </a:rPr>
                <a:t>BOTS / CHAT OPS</a:t>
              </a:r>
            </a:p>
            <a:p>
              <a:pPr algn="ctr" defTabSz="685766">
                <a:defRPr/>
              </a:pPr>
              <a:r>
                <a:rPr lang="en-US" sz="400" dirty="0">
                  <a:solidFill>
                    <a:prstClr val="white"/>
                  </a:solidFill>
                  <a:latin typeface="Calibri" panose="020F0502020204030204" pitchFamily="34" charset="0"/>
                  <a:cs typeface="Calibri" panose="020F0502020204030204" pitchFamily="34" charset="0"/>
                </a:rPr>
                <a:t>Intelligent DevOps</a:t>
              </a:r>
            </a:p>
            <a:p>
              <a:pPr algn="ctr" defTabSz="685766">
                <a:defRPr/>
              </a:pPr>
              <a:endParaRPr lang="en-US" sz="300" dirty="0">
                <a:solidFill>
                  <a:prstClr val="white"/>
                </a:solidFill>
                <a:latin typeface="Calibri" panose="020F0502020204030204" pitchFamily="34" charset="0"/>
                <a:cs typeface="Calibri" panose="020F0502020204030204" pitchFamily="34" charset="0"/>
              </a:endParaRPr>
            </a:p>
          </p:txBody>
        </p:sp>
        <p:sp>
          <p:nvSpPr>
            <p:cNvPr id="131" name="Rectangle 130">
              <a:extLst>
                <a:ext uri="{FF2B5EF4-FFF2-40B4-BE49-F238E27FC236}">
                  <a16:creationId xmlns:a16="http://schemas.microsoft.com/office/drawing/2014/main" id="{9F1C67CE-B852-1247-B55B-45E8D3A37B3C}"/>
                </a:ext>
              </a:extLst>
            </p:cNvPr>
            <p:cNvSpPr/>
            <p:nvPr/>
          </p:nvSpPr>
          <p:spPr>
            <a:xfrm>
              <a:off x="8524911" y="5401604"/>
              <a:ext cx="904904" cy="401389"/>
            </a:xfrm>
            <a:prstGeom prst="rect">
              <a:avLst/>
            </a:prstGeom>
            <a:solidFill>
              <a:srgbClr val="3871FF"/>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rIns="34290" rtlCol="0" anchor="t" anchorCtr="0"/>
            <a:lstStyle/>
            <a:p>
              <a:pPr algn="ctr" defTabSz="685766">
                <a:defRPr/>
              </a:pPr>
              <a:r>
                <a:rPr lang="en-US" sz="600" dirty="0">
                  <a:solidFill>
                    <a:prstClr val="white"/>
                  </a:solidFill>
                  <a:latin typeface="Calibri" panose="020F0502020204030204" pitchFamily="34" charset="0"/>
                </a:rPr>
                <a:t>AI Assurance</a:t>
              </a:r>
            </a:p>
            <a:p>
              <a:pPr algn="ctr" defTabSz="685766">
                <a:defRPr/>
              </a:pPr>
              <a:r>
                <a:rPr lang="en-US" sz="400" dirty="0">
                  <a:solidFill>
                    <a:prstClr val="white"/>
                  </a:solidFill>
                  <a:latin typeface="Calibri" panose="020F0502020204030204" pitchFamily="34" charset="0"/>
                  <a:cs typeface="Calibri" panose="020F0502020204030204" pitchFamily="34" charset="0"/>
                </a:rPr>
                <a:t>Machine Learning </a:t>
              </a:r>
            </a:p>
            <a:p>
              <a:pPr algn="ctr" defTabSz="685766">
                <a:defRPr/>
              </a:pPr>
              <a:r>
                <a:rPr lang="en-US" sz="400" dirty="0">
                  <a:solidFill>
                    <a:prstClr val="white"/>
                  </a:solidFill>
                  <a:latin typeface="Calibri" panose="020F0502020204030204" pitchFamily="34" charset="0"/>
                  <a:cs typeface="Calibri" panose="020F0502020204030204" pitchFamily="34" charset="0"/>
                </a:rPr>
                <a:t>Based Assurance</a:t>
              </a:r>
            </a:p>
          </p:txBody>
        </p:sp>
        <p:sp>
          <p:nvSpPr>
            <p:cNvPr id="132" name="Rectangle 131">
              <a:extLst>
                <a:ext uri="{FF2B5EF4-FFF2-40B4-BE49-F238E27FC236}">
                  <a16:creationId xmlns:a16="http://schemas.microsoft.com/office/drawing/2014/main" id="{E62A3D6C-C05C-1947-9B2E-AFBE850009A4}"/>
                </a:ext>
              </a:extLst>
            </p:cNvPr>
            <p:cNvSpPr/>
            <p:nvPr/>
          </p:nvSpPr>
          <p:spPr>
            <a:xfrm>
              <a:off x="8538008" y="5884119"/>
              <a:ext cx="3225256" cy="263567"/>
            </a:xfrm>
            <a:prstGeom prst="rect">
              <a:avLst/>
            </a:prstGeom>
            <a:noFill/>
            <a:ln w="95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defRPr/>
              </a:pPr>
              <a:endParaRPr lang="en-US" sz="1100" dirty="0">
                <a:solidFill>
                  <a:prstClr val="white"/>
                </a:solidFill>
                <a:latin typeface="Calibri" panose="020F0502020204030204" pitchFamily="34" charset="0"/>
              </a:endParaRPr>
            </a:p>
          </p:txBody>
        </p:sp>
        <p:sp>
          <p:nvSpPr>
            <p:cNvPr id="133" name="Rectangle 132">
              <a:extLst>
                <a:ext uri="{FF2B5EF4-FFF2-40B4-BE49-F238E27FC236}">
                  <a16:creationId xmlns:a16="http://schemas.microsoft.com/office/drawing/2014/main" id="{F1C68127-7941-1644-A5AA-9D8544D91C24}"/>
                </a:ext>
              </a:extLst>
            </p:cNvPr>
            <p:cNvSpPr/>
            <p:nvPr/>
          </p:nvSpPr>
          <p:spPr>
            <a:xfrm>
              <a:off x="10361599" y="5852780"/>
              <a:ext cx="1476598" cy="326248"/>
            </a:xfrm>
            <a:prstGeom prst="rect">
              <a:avLst/>
            </a:prstGeom>
          </p:spPr>
          <p:txBody>
            <a:bodyPr wrap="square" anchor="ctr">
              <a:spAutoFit/>
            </a:bodyPr>
            <a:lstStyle/>
            <a:p>
              <a:pPr defTabSz="685766">
                <a:defRPr/>
              </a:pPr>
              <a:r>
                <a:rPr lang="en-US" sz="500" kern="0" dirty="0">
                  <a:solidFill>
                    <a:srgbClr val="075EBB"/>
                  </a:solidFill>
                  <a:latin typeface="Calibri" panose="020F0502020204030204" pitchFamily="34" charset="0"/>
                  <a:cs typeface="Calibri" panose="020F0502020204030204" pitchFamily="34" charset="0"/>
                </a:rPr>
                <a:t>AI based continuous monitoring and continuous feedback</a:t>
              </a:r>
            </a:p>
          </p:txBody>
        </p:sp>
        <p:sp>
          <p:nvSpPr>
            <p:cNvPr id="134" name="6-Point Star 133">
              <a:extLst>
                <a:ext uri="{FF2B5EF4-FFF2-40B4-BE49-F238E27FC236}">
                  <a16:creationId xmlns:a16="http://schemas.microsoft.com/office/drawing/2014/main" id="{2F132463-C5AB-2747-AFAA-2DF3A97CA47E}"/>
                </a:ext>
              </a:extLst>
            </p:cNvPr>
            <p:cNvSpPr/>
            <p:nvPr/>
          </p:nvSpPr>
          <p:spPr>
            <a:xfrm>
              <a:off x="10180722" y="5935376"/>
              <a:ext cx="173977" cy="171333"/>
            </a:xfrm>
            <a:prstGeom prst="star6">
              <a:avLst/>
            </a:prstGeom>
            <a:solidFill>
              <a:srgbClr val="119E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defRPr/>
              </a:pPr>
              <a:endParaRPr lang="en-US" sz="1100" dirty="0">
                <a:solidFill>
                  <a:prstClr val="white"/>
                </a:solidFill>
                <a:latin typeface="Calibri" panose="020F0502020204030204" pitchFamily="34" charset="0"/>
              </a:endParaRPr>
            </a:p>
          </p:txBody>
        </p:sp>
        <p:sp>
          <p:nvSpPr>
            <p:cNvPr id="135" name="Rectangle 134">
              <a:extLst>
                <a:ext uri="{FF2B5EF4-FFF2-40B4-BE49-F238E27FC236}">
                  <a16:creationId xmlns:a16="http://schemas.microsoft.com/office/drawing/2014/main" id="{29B5ACD5-E89D-5643-AD64-9181830427D6}"/>
                </a:ext>
              </a:extLst>
            </p:cNvPr>
            <p:cNvSpPr/>
            <p:nvPr/>
          </p:nvSpPr>
          <p:spPr>
            <a:xfrm>
              <a:off x="10657134" y="5392317"/>
              <a:ext cx="904904" cy="399776"/>
            </a:xfrm>
            <a:prstGeom prst="rect">
              <a:avLst/>
            </a:prstGeom>
            <a:solidFill>
              <a:srgbClr val="3871FF"/>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rIns="34290" rtlCol="0" anchor="t" anchorCtr="0"/>
            <a:lstStyle/>
            <a:p>
              <a:pPr algn="ctr" defTabSz="685766">
                <a:defRPr/>
              </a:pPr>
              <a:r>
                <a:rPr lang="en-US" sz="600" dirty="0">
                  <a:solidFill>
                    <a:prstClr val="white"/>
                  </a:solidFill>
                  <a:latin typeface="Calibri" panose="020F0502020204030204" pitchFamily="34" charset="0"/>
                </a:rPr>
                <a:t>Self Healing </a:t>
              </a:r>
            </a:p>
            <a:p>
              <a:pPr algn="ctr" defTabSz="685766">
                <a:defRPr/>
              </a:pPr>
              <a:r>
                <a:rPr lang="en-US" sz="400" dirty="0">
                  <a:solidFill>
                    <a:prstClr val="white"/>
                  </a:solidFill>
                  <a:latin typeface="Calibri" panose="020F0502020204030204" pitchFamily="34" charset="0"/>
                </a:rPr>
                <a:t>environments with continuous monitoring</a:t>
              </a:r>
              <a:endParaRPr lang="en-US" sz="400" dirty="0">
                <a:solidFill>
                  <a:prstClr val="white"/>
                </a:solidFill>
                <a:latin typeface="Calibri" panose="020F0502020204030204" pitchFamily="34" charset="0"/>
                <a:cs typeface="Calibri" panose="020F0502020204030204" pitchFamily="34" charset="0"/>
              </a:endParaRPr>
            </a:p>
          </p:txBody>
        </p:sp>
        <p:pic>
          <p:nvPicPr>
            <p:cNvPr id="136" name="Picture 135">
              <a:extLst>
                <a:ext uri="{FF2B5EF4-FFF2-40B4-BE49-F238E27FC236}">
                  <a16:creationId xmlns:a16="http://schemas.microsoft.com/office/drawing/2014/main" id="{EB6369E5-BB68-A149-AE61-BA086CC4199F}"/>
                </a:ext>
              </a:extLst>
            </p:cNvPr>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1475861" y="1668981"/>
              <a:ext cx="490057" cy="490057"/>
            </a:xfrm>
            <a:prstGeom prst="rect">
              <a:avLst/>
            </a:prstGeom>
          </p:spPr>
        </p:pic>
        <p:pic>
          <p:nvPicPr>
            <p:cNvPr id="137" name="Picture 136">
              <a:extLst>
                <a:ext uri="{FF2B5EF4-FFF2-40B4-BE49-F238E27FC236}">
                  <a16:creationId xmlns:a16="http://schemas.microsoft.com/office/drawing/2014/main" id="{3248CDF0-C68E-2141-8FA1-EDB6B50DF433}"/>
                </a:ext>
              </a:extLst>
            </p:cNvPr>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3355265" y="3135221"/>
              <a:ext cx="151632" cy="174290"/>
            </a:xfrm>
            <a:prstGeom prst="rect">
              <a:avLst/>
            </a:prstGeom>
          </p:spPr>
        </p:pic>
        <p:grpSp>
          <p:nvGrpSpPr>
            <p:cNvPr id="138" name="Group 137">
              <a:extLst>
                <a:ext uri="{FF2B5EF4-FFF2-40B4-BE49-F238E27FC236}">
                  <a16:creationId xmlns:a16="http://schemas.microsoft.com/office/drawing/2014/main" id="{12BC3B92-B25C-8749-93C3-9D318877BD2B}"/>
                </a:ext>
              </a:extLst>
            </p:cNvPr>
            <p:cNvGrpSpPr/>
            <p:nvPr/>
          </p:nvGrpSpPr>
          <p:grpSpPr>
            <a:xfrm>
              <a:off x="1941388" y="4578748"/>
              <a:ext cx="2141351" cy="490915"/>
              <a:chOff x="1761330" y="4587080"/>
              <a:chExt cx="2141351" cy="490915"/>
            </a:xfrm>
          </p:grpSpPr>
          <p:grpSp>
            <p:nvGrpSpPr>
              <p:cNvPr id="175" name="Group 174">
                <a:extLst>
                  <a:ext uri="{FF2B5EF4-FFF2-40B4-BE49-F238E27FC236}">
                    <a16:creationId xmlns:a16="http://schemas.microsoft.com/office/drawing/2014/main" id="{89A67FBB-4A71-1F43-91B5-A9B3B6AA4D6D}"/>
                  </a:ext>
                </a:extLst>
              </p:cNvPr>
              <p:cNvGrpSpPr/>
              <p:nvPr/>
            </p:nvGrpSpPr>
            <p:grpSpPr>
              <a:xfrm>
                <a:off x="1761330" y="4723727"/>
                <a:ext cx="2137979" cy="209398"/>
                <a:chOff x="1479978" y="4824207"/>
                <a:chExt cx="2137979" cy="209398"/>
              </a:xfrm>
            </p:grpSpPr>
            <p:sp>
              <p:nvSpPr>
                <p:cNvPr id="178" name="Rectangle 177">
                  <a:extLst>
                    <a:ext uri="{FF2B5EF4-FFF2-40B4-BE49-F238E27FC236}">
                      <a16:creationId xmlns:a16="http://schemas.microsoft.com/office/drawing/2014/main" id="{7C2858C2-86BF-B847-B1F3-54C6B0495472}"/>
                    </a:ext>
                  </a:extLst>
                </p:cNvPr>
                <p:cNvSpPr/>
                <p:nvPr/>
              </p:nvSpPr>
              <p:spPr>
                <a:xfrm>
                  <a:off x="1479978" y="4824207"/>
                  <a:ext cx="2137979" cy="209398"/>
                </a:xfrm>
                <a:prstGeom prst="rect">
                  <a:avLst/>
                </a:prstGeom>
                <a:ln>
                  <a:solidFill>
                    <a:srgbClr val="595959"/>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457189">
                    <a:defRPr/>
                  </a:pPr>
                  <a:endParaRPr lang="en-US" sz="1600" dirty="0">
                    <a:solidFill>
                      <a:prstClr val="white"/>
                    </a:solidFill>
                    <a:latin typeface="Calibri" panose="020F0502020204030204" pitchFamily="34" charset="0"/>
                  </a:endParaRPr>
                </a:p>
              </p:txBody>
            </p:sp>
            <p:pic>
              <p:nvPicPr>
                <p:cNvPr id="179" name="Picture 178">
                  <a:extLst>
                    <a:ext uri="{FF2B5EF4-FFF2-40B4-BE49-F238E27FC236}">
                      <a16:creationId xmlns:a16="http://schemas.microsoft.com/office/drawing/2014/main" id="{3E4AC7E0-EFC4-A44A-99F7-2091CE3F19DD}"/>
                    </a:ext>
                  </a:extLst>
                </p:cNvPr>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1535008" y="4842939"/>
                  <a:ext cx="220189" cy="171333"/>
                </a:xfrm>
                <a:prstGeom prst="rect">
                  <a:avLst/>
                </a:prstGeom>
              </p:spPr>
            </p:pic>
            <p:pic>
              <p:nvPicPr>
                <p:cNvPr id="180" name="Picture 179">
                  <a:extLst>
                    <a:ext uri="{FF2B5EF4-FFF2-40B4-BE49-F238E27FC236}">
                      <a16:creationId xmlns:a16="http://schemas.microsoft.com/office/drawing/2014/main" id="{FE275F0E-F9F3-FE45-B989-9F23F6979571}"/>
                    </a:ext>
                  </a:extLst>
                </p:cNvPr>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2736489" y="4854874"/>
                  <a:ext cx="173977" cy="171333"/>
                </a:xfrm>
                <a:prstGeom prst="rect">
                  <a:avLst/>
                </a:prstGeom>
              </p:spPr>
            </p:pic>
          </p:grpSp>
          <p:pic>
            <p:nvPicPr>
              <p:cNvPr id="176" name="Picture 175">
                <a:extLst>
                  <a:ext uri="{FF2B5EF4-FFF2-40B4-BE49-F238E27FC236}">
                    <a16:creationId xmlns:a16="http://schemas.microsoft.com/office/drawing/2014/main" id="{7A3F40F3-E068-D84E-9359-AD01AE5105F3}"/>
                  </a:ext>
                </a:extLst>
              </p:cNvPr>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2273379" y="4743235"/>
                <a:ext cx="545494" cy="168903"/>
              </a:xfrm>
              <a:prstGeom prst="rect">
                <a:avLst/>
              </a:prstGeom>
            </p:spPr>
          </p:pic>
          <p:pic>
            <p:nvPicPr>
              <p:cNvPr id="177" name="Picture 176">
                <a:extLst>
                  <a:ext uri="{FF2B5EF4-FFF2-40B4-BE49-F238E27FC236}">
                    <a16:creationId xmlns:a16="http://schemas.microsoft.com/office/drawing/2014/main" id="{11A79A6D-A4A6-7249-AA16-1D0ED73F5E21}"/>
                  </a:ext>
                </a:extLst>
              </p:cNvPr>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3366826" y="4587080"/>
                <a:ext cx="535855" cy="490915"/>
              </a:xfrm>
              <a:prstGeom prst="rect">
                <a:avLst/>
              </a:prstGeom>
            </p:spPr>
          </p:pic>
        </p:grpSp>
        <p:pic>
          <p:nvPicPr>
            <p:cNvPr id="139" name="Picture 138">
              <a:extLst>
                <a:ext uri="{FF2B5EF4-FFF2-40B4-BE49-F238E27FC236}">
                  <a16:creationId xmlns:a16="http://schemas.microsoft.com/office/drawing/2014/main" id="{2105DC6D-CD5D-6446-9C72-153CC6F70CF6}"/>
                </a:ext>
              </a:extLst>
            </p:cNvPr>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4210257" y="4326068"/>
              <a:ext cx="609640" cy="143265"/>
            </a:xfrm>
            <a:prstGeom prst="rect">
              <a:avLst/>
            </a:prstGeom>
          </p:spPr>
        </p:pic>
        <p:pic>
          <p:nvPicPr>
            <p:cNvPr id="140" name="Picture 139">
              <a:extLst>
                <a:ext uri="{FF2B5EF4-FFF2-40B4-BE49-F238E27FC236}">
                  <a16:creationId xmlns:a16="http://schemas.microsoft.com/office/drawing/2014/main" id="{B12CA28E-978F-7D47-A55D-38A6D6643D1E}"/>
                </a:ext>
              </a:extLst>
            </p:cNvPr>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4790700" y="4375857"/>
              <a:ext cx="561009" cy="561009"/>
            </a:xfrm>
            <a:prstGeom prst="rect">
              <a:avLst/>
            </a:prstGeom>
          </p:spPr>
        </p:pic>
        <p:pic>
          <p:nvPicPr>
            <p:cNvPr id="141" name="Picture 140">
              <a:extLst>
                <a:ext uri="{FF2B5EF4-FFF2-40B4-BE49-F238E27FC236}">
                  <a16:creationId xmlns:a16="http://schemas.microsoft.com/office/drawing/2014/main" id="{6F2CD15A-AE81-B64F-BD1A-B4F4841621E5}"/>
                </a:ext>
              </a:extLst>
            </p:cNvPr>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6093167" y="3019755"/>
              <a:ext cx="535855" cy="490915"/>
            </a:xfrm>
            <a:prstGeom prst="rect">
              <a:avLst/>
            </a:prstGeom>
          </p:spPr>
        </p:pic>
        <p:grpSp>
          <p:nvGrpSpPr>
            <p:cNvPr id="142" name="Group 141">
              <a:extLst>
                <a:ext uri="{FF2B5EF4-FFF2-40B4-BE49-F238E27FC236}">
                  <a16:creationId xmlns:a16="http://schemas.microsoft.com/office/drawing/2014/main" id="{AB3FB61B-C083-E94C-84FC-3FEA3D79149F}"/>
                </a:ext>
              </a:extLst>
            </p:cNvPr>
            <p:cNvGrpSpPr/>
            <p:nvPr/>
          </p:nvGrpSpPr>
          <p:grpSpPr>
            <a:xfrm>
              <a:off x="5790006" y="4451885"/>
              <a:ext cx="1026795" cy="420586"/>
              <a:chOff x="5790006" y="4451885"/>
              <a:chExt cx="1026795" cy="420586"/>
            </a:xfrm>
          </p:grpSpPr>
          <p:pic>
            <p:nvPicPr>
              <p:cNvPr id="173" name="Picture 172">
                <a:extLst>
                  <a:ext uri="{FF2B5EF4-FFF2-40B4-BE49-F238E27FC236}">
                    <a16:creationId xmlns:a16="http://schemas.microsoft.com/office/drawing/2014/main" id="{D2C8BB1A-2BA9-5346-A97D-1662AF3037E2}"/>
                  </a:ext>
                </a:extLst>
              </p:cNvPr>
              <p:cNvPicPr>
                <a:picLocks noChangeAspect="1"/>
              </p:cNvPicPr>
              <p:nvPr/>
            </p:nvPicPr>
            <p:blipFill>
              <a:blip r:embed="rId37" cstate="screen">
                <a:extLst>
                  <a:ext uri="{28A0092B-C50C-407E-A947-70E740481C1C}">
                    <a14:useLocalDpi xmlns:a14="http://schemas.microsoft.com/office/drawing/2010/main"/>
                  </a:ext>
                </a:extLst>
              </a:blip>
              <a:stretch>
                <a:fillRect/>
              </a:stretch>
            </p:blipFill>
            <p:spPr>
              <a:xfrm>
                <a:off x="6190735" y="4451885"/>
                <a:ext cx="220056" cy="220056"/>
              </a:xfrm>
              <a:prstGeom prst="rect">
                <a:avLst/>
              </a:prstGeom>
            </p:spPr>
          </p:pic>
          <p:sp>
            <p:nvSpPr>
              <p:cNvPr id="174" name="TextBox 173">
                <a:extLst>
                  <a:ext uri="{FF2B5EF4-FFF2-40B4-BE49-F238E27FC236}">
                    <a16:creationId xmlns:a16="http://schemas.microsoft.com/office/drawing/2014/main" id="{74F21944-98FF-2E42-83CC-9182F219B010}"/>
                  </a:ext>
                </a:extLst>
              </p:cNvPr>
              <p:cNvSpPr txBox="1"/>
              <p:nvPr/>
            </p:nvSpPr>
            <p:spPr>
              <a:xfrm>
                <a:off x="5790006" y="4668566"/>
                <a:ext cx="1026795" cy="203905"/>
              </a:xfrm>
              <a:prstGeom prst="rect">
                <a:avLst/>
              </a:prstGeom>
              <a:noFill/>
            </p:spPr>
            <p:txBody>
              <a:bodyPr wrap="square" rtlCol="0">
                <a:spAutoFit/>
              </a:bodyPr>
              <a:lstStyle/>
              <a:p>
                <a:pPr algn="ctr" defTabSz="685766">
                  <a:defRPr/>
                </a:pPr>
                <a:r>
                  <a:rPr lang="en-US" sz="400" dirty="0">
                    <a:solidFill>
                      <a:prstClr val="black">
                        <a:lumMod val="65000"/>
                        <a:lumOff val="35000"/>
                      </a:prstClr>
                    </a:solidFill>
                    <a:latin typeface="Calibri" panose="020F0502020204030204" pitchFamily="34" charset="0"/>
                  </a:rPr>
                  <a:t>LOADRUNNER</a:t>
                </a:r>
              </a:p>
            </p:txBody>
          </p:sp>
        </p:grpSp>
        <p:pic>
          <p:nvPicPr>
            <p:cNvPr id="143" name="Picture 142">
              <a:extLst>
                <a:ext uri="{FF2B5EF4-FFF2-40B4-BE49-F238E27FC236}">
                  <a16:creationId xmlns:a16="http://schemas.microsoft.com/office/drawing/2014/main" id="{D02291C9-E37F-B14C-8D29-3A0BB601572A}"/>
                </a:ext>
              </a:extLst>
            </p:cNvPr>
            <p:cNvPicPr>
              <a:picLocks noChangeAspect="1"/>
            </p:cNvPicPr>
            <p:nvPr/>
          </p:nvPicPr>
          <p:blipFill>
            <a:blip r:embed="rId38" cstate="screen">
              <a:extLst>
                <a:ext uri="{28A0092B-C50C-407E-A947-70E740481C1C}">
                  <a14:useLocalDpi xmlns:a14="http://schemas.microsoft.com/office/drawing/2010/main"/>
                </a:ext>
              </a:extLst>
            </a:blip>
            <a:stretch>
              <a:fillRect/>
            </a:stretch>
          </p:blipFill>
          <p:spPr>
            <a:xfrm>
              <a:off x="10018479" y="3633732"/>
              <a:ext cx="474297" cy="474297"/>
            </a:xfrm>
            <a:prstGeom prst="rect">
              <a:avLst/>
            </a:prstGeom>
          </p:spPr>
        </p:pic>
        <p:pic>
          <p:nvPicPr>
            <p:cNvPr id="144" name="Picture 143">
              <a:extLst>
                <a:ext uri="{FF2B5EF4-FFF2-40B4-BE49-F238E27FC236}">
                  <a16:creationId xmlns:a16="http://schemas.microsoft.com/office/drawing/2014/main" id="{474F22E6-6F1F-C048-A4F9-8853F2ACE7BF}"/>
                </a:ext>
              </a:extLst>
            </p:cNvPr>
            <p:cNvPicPr>
              <a:picLocks noChangeAspect="1"/>
            </p:cNvPicPr>
            <p:nvPr/>
          </p:nvPicPr>
          <p:blipFill>
            <a:blip r:embed="rId39" cstate="screen">
              <a:extLst>
                <a:ext uri="{28A0092B-C50C-407E-A947-70E740481C1C}">
                  <a14:useLocalDpi xmlns:a14="http://schemas.microsoft.com/office/drawing/2010/main"/>
                </a:ext>
              </a:extLst>
            </a:blip>
            <a:stretch>
              <a:fillRect/>
            </a:stretch>
          </p:blipFill>
          <p:spPr>
            <a:xfrm>
              <a:off x="9318807" y="4552996"/>
              <a:ext cx="340971" cy="340971"/>
            </a:xfrm>
            <a:prstGeom prst="rect">
              <a:avLst/>
            </a:prstGeom>
          </p:spPr>
        </p:pic>
        <p:pic>
          <p:nvPicPr>
            <p:cNvPr id="145" name="Picture 144">
              <a:extLst>
                <a:ext uri="{FF2B5EF4-FFF2-40B4-BE49-F238E27FC236}">
                  <a16:creationId xmlns:a16="http://schemas.microsoft.com/office/drawing/2014/main" id="{309831E4-F285-EF4F-B6CC-0ED6DA40E52B}"/>
                </a:ext>
              </a:extLst>
            </p:cNvPr>
            <p:cNvPicPr>
              <a:picLocks noChangeAspect="1"/>
            </p:cNvPicPr>
            <p:nvPr/>
          </p:nvPicPr>
          <p:blipFill>
            <a:blip r:embed="rId40" cstate="screen">
              <a:extLst>
                <a:ext uri="{28A0092B-C50C-407E-A947-70E740481C1C}">
                  <a14:useLocalDpi xmlns:a14="http://schemas.microsoft.com/office/drawing/2010/main"/>
                </a:ext>
              </a:extLst>
            </a:blip>
            <a:stretch>
              <a:fillRect/>
            </a:stretch>
          </p:blipFill>
          <p:spPr>
            <a:xfrm>
              <a:off x="5866757" y="3252546"/>
              <a:ext cx="180222" cy="180222"/>
            </a:xfrm>
            <a:prstGeom prst="rect">
              <a:avLst/>
            </a:prstGeom>
          </p:spPr>
        </p:pic>
        <p:pic>
          <p:nvPicPr>
            <p:cNvPr id="146" name="Picture 145">
              <a:extLst>
                <a:ext uri="{FF2B5EF4-FFF2-40B4-BE49-F238E27FC236}">
                  <a16:creationId xmlns:a16="http://schemas.microsoft.com/office/drawing/2014/main" id="{22D31179-FC3D-ED43-9B16-A3B23E715C84}"/>
                </a:ext>
              </a:extLst>
            </p:cNvPr>
            <p:cNvPicPr>
              <a:picLocks noChangeAspect="1"/>
            </p:cNvPicPr>
            <p:nvPr/>
          </p:nvPicPr>
          <p:blipFill>
            <a:blip r:embed="rId40" cstate="screen">
              <a:extLst>
                <a:ext uri="{28A0092B-C50C-407E-A947-70E740481C1C}">
                  <a14:useLocalDpi xmlns:a14="http://schemas.microsoft.com/office/drawing/2010/main"/>
                </a:ext>
              </a:extLst>
            </a:blip>
            <a:stretch>
              <a:fillRect/>
            </a:stretch>
          </p:blipFill>
          <p:spPr>
            <a:xfrm>
              <a:off x="5879237" y="3766973"/>
              <a:ext cx="180222" cy="180222"/>
            </a:xfrm>
            <a:prstGeom prst="rect">
              <a:avLst/>
            </a:prstGeom>
          </p:spPr>
        </p:pic>
        <p:pic>
          <p:nvPicPr>
            <p:cNvPr id="147" name="Picture 146">
              <a:extLst>
                <a:ext uri="{FF2B5EF4-FFF2-40B4-BE49-F238E27FC236}">
                  <a16:creationId xmlns:a16="http://schemas.microsoft.com/office/drawing/2014/main" id="{141D6ED0-0299-0347-B5F9-69DBB4042526}"/>
                </a:ext>
              </a:extLst>
            </p:cNvPr>
            <p:cNvPicPr>
              <a:picLocks noChangeAspect="1"/>
            </p:cNvPicPr>
            <p:nvPr/>
          </p:nvPicPr>
          <p:blipFill>
            <a:blip r:embed="rId40" cstate="screen">
              <a:extLst>
                <a:ext uri="{28A0092B-C50C-407E-A947-70E740481C1C}">
                  <a14:useLocalDpi xmlns:a14="http://schemas.microsoft.com/office/drawing/2010/main"/>
                </a:ext>
              </a:extLst>
            </a:blip>
            <a:stretch>
              <a:fillRect/>
            </a:stretch>
          </p:blipFill>
          <p:spPr>
            <a:xfrm>
              <a:off x="5861410" y="4292299"/>
              <a:ext cx="180222" cy="180222"/>
            </a:xfrm>
            <a:prstGeom prst="rect">
              <a:avLst/>
            </a:prstGeom>
          </p:spPr>
        </p:pic>
        <p:pic>
          <p:nvPicPr>
            <p:cNvPr id="148" name="Picture 147">
              <a:extLst>
                <a:ext uri="{FF2B5EF4-FFF2-40B4-BE49-F238E27FC236}">
                  <a16:creationId xmlns:a16="http://schemas.microsoft.com/office/drawing/2014/main" id="{0E8E7811-B08B-FC4E-B6A8-28901AE423B8}"/>
                </a:ext>
              </a:extLst>
            </p:cNvPr>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a:off x="11239266" y="4104275"/>
              <a:ext cx="388585" cy="428061"/>
            </a:xfrm>
            <a:prstGeom prst="rect">
              <a:avLst/>
            </a:prstGeom>
          </p:spPr>
        </p:pic>
        <p:pic>
          <p:nvPicPr>
            <p:cNvPr id="149" name="Picture 148">
              <a:extLst>
                <a:ext uri="{FF2B5EF4-FFF2-40B4-BE49-F238E27FC236}">
                  <a16:creationId xmlns:a16="http://schemas.microsoft.com/office/drawing/2014/main" id="{05AED1D2-C4BC-864B-AD71-FF2F2D362DEC}"/>
                </a:ext>
              </a:extLst>
            </p:cNvPr>
            <p:cNvPicPr>
              <a:picLocks noChangeAspect="1"/>
            </p:cNvPicPr>
            <p:nvPr/>
          </p:nvPicPr>
          <p:blipFill>
            <a:blip r:embed="rId42" cstate="screen">
              <a:extLst>
                <a:ext uri="{28A0092B-C50C-407E-A947-70E740481C1C}">
                  <a14:useLocalDpi xmlns:a14="http://schemas.microsoft.com/office/drawing/2010/main"/>
                </a:ext>
              </a:extLst>
            </a:blip>
            <a:stretch>
              <a:fillRect/>
            </a:stretch>
          </p:blipFill>
          <p:spPr>
            <a:xfrm>
              <a:off x="10734237" y="4572427"/>
              <a:ext cx="871543" cy="360238"/>
            </a:xfrm>
            <a:prstGeom prst="rect">
              <a:avLst/>
            </a:prstGeom>
          </p:spPr>
        </p:pic>
        <p:pic>
          <p:nvPicPr>
            <p:cNvPr id="150" name="Picture 149">
              <a:extLst>
                <a:ext uri="{FF2B5EF4-FFF2-40B4-BE49-F238E27FC236}">
                  <a16:creationId xmlns:a16="http://schemas.microsoft.com/office/drawing/2014/main" id="{6602E186-FD45-2747-976D-123E9E2840E5}"/>
                </a:ext>
              </a:extLst>
            </p:cNvPr>
            <p:cNvPicPr>
              <a:picLocks noChangeAspect="1"/>
            </p:cNvPicPr>
            <p:nvPr/>
          </p:nvPicPr>
          <p:blipFill>
            <a:blip r:embed="rId42" cstate="screen">
              <a:extLst>
                <a:ext uri="{28A0092B-C50C-407E-A947-70E740481C1C}">
                  <a14:useLocalDpi xmlns:a14="http://schemas.microsoft.com/office/drawing/2010/main"/>
                </a:ext>
              </a:extLst>
            </a:blip>
            <a:stretch>
              <a:fillRect/>
            </a:stretch>
          </p:blipFill>
          <p:spPr>
            <a:xfrm>
              <a:off x="8565200" y="2413419"/>
              <a:ext cx="871543" cy="360238"/>
            </a:xfrm>
            <a:prstGeom prst="rect">
              <a:avLst/>
            </a:prstGeom>
          </p:spPr>
        </p:pic>
        <p:pic>
          <p:nvPicPr>
            <p:cNvPr id="151" name="Picture 150">
              <a:extLst>
                <a:ext uri="{FF2B5EF4-FFF2-40B4-BE49-F238E27FC236}">
                  <a16:creationId xmlns:a16="http://schemas.microsoft.com/office/drawing/2014/main" id="{80EDB5DE-7A21-B343-B6F0-873EC9F15C73}"/>
                </a:ext>
              </a:extLst>
            </p:cNvPr>
            <p:cNvPicPr>
              <a:picLocks noChangeAspect="1"/>
            </p:cNvPicPr>
            <p:nvPr/>
          </p:nvPicPr>
          <p:blipFill>
            <a:blip r:embed="rId43" cstate="screen">
              <a:extLst>
                <a:ext uri="{28A0092B-C50C-407E-A947-70E740481C1C}">
                  <a14:useLocalDpi xmlns:a14="http://schemas.microsoft.com/office/drawing/2010/main"/>
                </a:ext>
              </a:extLst>
            </a:blip>
            <a:stretch>
              <a:fillRect/>
            </a:stretch>
          </p:blipFill>
          <p:spPr>
            <a:xfrm>
              <a:off x="9512432" y="2277684"/>
              <a:ext cx="671686" cy="615354"/>
            </a:xfrm>
            <a:prstGeom prst="rect">
              <a:avLst/>
            </a:prstGeom>
          </p:spPr>
        </p:pic>
        <p:sp>
          <p:nvSpPr>
            <p:cNvPr id="152" name="Rectangle 151">
              <a:extLst>
                <a:ext uri="{FF2B5EF4-FFF2-40B4-BE49-F238E27FC236}">
                  <a16:creationId xmlns:a16="http://schemas.microsoft.com/office/drawing/2014/main" id="{FF191EED-CBD7-094E-8CCB-B675E0517864}"/>
                </a:ext>
              </a:extLst>
            </p:cNvPr>
            <p:cNvSpPr/>
            <p:nvPr/>
          </p:nvSpPr>
          <p:spPr bwMode="auto">
            <a:xfrm>
              <a:off x="4921892" y="3052301"/>
              <a:ext cx="5417119" cy="1881440"/>
            </a:xfrm>
            <a:prstGeom prst="rect">
              <a:avLst/>
            </a:prstGeom>
            <a:noFill/>
            <a:ln w="63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defRPr/>
              </a:pPr>
              <a:endParaRPr lang="en-US" sz="1050" dirty="0">
                <a:solidFill>
                  <a:prstClr val="white"/>
                </a:solidFill>
                <a:latin typeface="Calibri" panose="020F0502020204030204" pitchFamily="34" charset="0"/>
              </a:endParaRPr>
            </a:p>
          </p:txBody>
        </p:sp>
        <p:sp>
          <p:nvSpPr>
            <p:cNvPr id="153" name="Rectangle 152">
              <a:extLst>
                <a:ext uri="{FF2B5EF4-FFF2-40B4-BE49-F238E27FC236}">
                  <a16:creationId xmlns:a16="http://schemas.microsoft.com/office/drawing/2014/main" id="{75E0D8F2-36E3-AF47-B4FA-2AFE9D9F9780}"/>
                </a:ext>
              </a:extLst>
            </p:cNvPr>
            <p:cNvSpPr/>
            <p:nvPr/>
          </p:nvSpPr>
          <p:spPr>
            <a:xfrm>
              <a:off x="9129269" y="4718904"/>
              <a:ext cx="2004565" cy="265077"/>
            </a:xfrm>
            <a:prstGeom prst="rect">
              <a:avLst/>
            </a:prstGeom>
          </p:spPr>
          <p:txBody>
            <a:bodyPr wrap="square">
              <a:spAutoFit/>
            </a:bodyPr>
            <a:lstStyle/>
            <a:p>
              <a:pPr algn="ctr" defTabSz="685749">
                <a:defRPr/>
              </a:pPr>
              <a:r>
                <a:rPr lang="en-US" sz="700" b="1" kern="0" dirty="0">
                  <a:solidFill>
                    <a:srgbClr val="ED7D31">
                      <a:lumMod val="75000"/>
                    </a:srgbClr>
                  </a:solidFill>
                  <a:latin typeface="Calibri" panose="020F0502020204030204" pitchFamily="34" charset="0"/>
                  <a:cs typeface="Calibri" panose="020F0502020204030204" pitchFamily="34" charset="0"/>
                </a:rPr>
                <a:t>LEAP</a:t>
              </a:r>
            </a:p>
          </p:txBody>
        </p:sp>
        <p:sp>
          <p:nvSpPr>
            <p:cNvPr id="154" name="Rectangle 153">
              <a:extLst>
                <a:ext uri="{FF2B5EF4-FFF2-40B4-BE49-F238E27FC236}">
                  <a16:creationId xmlns:a16="http://schemas.microsoft.com/office/drawing/2014/main" id="{6FCB7796-7976-A44D-A8F4-F5EBE47C8B19}"/>
                </a:ext>
              </a:extLst>
            </p:cNvPr>
            <p:cNvSpPr/>
            <p:nvPr/>
          </p:nvSpPr>
          <p:spPr>
            <a:xfrm>
              <a:off x="4410852" y="5396297"/>
              <a:ext cx="1043861" cy="401389"/>
            </a:xfrm>
            <a:prstGeom prst="rect">
              <a:avLst/>
            </a:prstGeom>
            <a:solidFill>
              <a:srgbClr val="3871FF"/>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 rIns="34290" rtlCol="0" anchor="t" anchorCtr="0"/>
            <a:lstStyle/>
            <a:p>
              <a:pPr algn="ctr" defTabSz="685766">
                <a:defRPr/>
              </a:pPr>
              <a:r>
                <a:rPr lang="en-US" sz="600" dirty="0">
                  <a:solidFill>
                    <a:prstClr val="white"/>
                  </a:solidFill>
                  <a:latin typeface="Calibri" panose="020F0502020204030204" pitchFamily="34" charset="0"/>
                  <a:cs typeface="Calibri" panose="020F0502020204030204" pitchFamily="34" charset="0"/>
                </a:rPr>
                <a:t>LEAP</a:t>
              </a:r>
            </a:p>
            <a:p>
              <a:pPr algn="ctr" defTabSz="685766">
                <a:defRPr/>
              </a:pPr>
              <a:r>
                <a:rPr lang="en-US" sz="400" dirty="0">
                  <a:solidFill>
                    <a:prstClr val="white"/>
                  </a:solidFill>
                  <a:latin typeface="Calibri" panose="020F0502020204030204" pitchFamily="34" charset="0"/>
                  <a:cs typeface="Calibri" panose="020F0502020204030204" pitchFamily="34" charset="0"/>
                </a:rPr>
                <a:t>With UFT for Mainframe / Legacy Automation</a:t>
              </a:r>
            </a:p>
          </p:txBody>
        </p:sp>
        <p:sp>
          <p:nvSpPr>
            <p:cNvPr id="155" name="6-Point Star 154">
              <a:extLst>
                <a:ext uri="{FF2B5EF4-FFF2-40B4-BE49-F238E27FC236}">
                  <a16:creationId xmlns:a16="http://schemas.microsoft.com/office/drawing/2014/main" id="{A3FB722A-8B22-7047-BF95-BC85839F4A0F}"/>
                </a:ext>
              </a:extLst>
            </p:cNvPr>
            <p:cNvSpPr/>
            <p:nvPr/>
          </p:nvSpPr>
          <p:spPr>
            <a:xfrm>
              <a:off x="8589878" y="5938908"/>
              <a:ext cx="173977" cy="171333"/>
            </a:xfrm>
            <a:prstGeom prst="star6">
              <a:avLst/>
            </a:prstGeom>
            <a:solidFill>
              <a:srgbClr val="119E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defRPr/>
              </a:pPr>
              <a:endParaRPr lang="en-US" sz="1100" dirty="0">
                <a:solidFill>
                  <a:prstClr val="white"/>
                </a:solidFill>
                <a:latin typeface="Calibri" panose="020F0502020204030204" pitchFamily="34" charset="0"/>
              </a:endParaRPr>
            </a:p>
          </p:txBody>
        </p:sp>
        <p:sp>
          <p:nvSpPr>
            <p:cNvPr id="156" name="Rectangle 155">
              <a:extLst>
                <a:ext uri="{FF2B5EF4-FFF2-40B4-BE49-F238E27FC236}">
                  <a16:creationId xmlns:a16="http://schemas.microsoft.com/office/drawing/2014/main" id="{79FC3453-FAC3-2B49-B58E-3D2CCE3FAC96}"/>
                </a:ext>
              </a:extLst>
            </p:cNvPr>
            <p:cNvSpPr/>
            <p:nvPr/>
          </p:nvSpPr>
          <p:spPr>
            <a:xfrm>
              <a:off x="8822615" y="5861452"/>
              <a:ext cx="1357248" cy="326248"/>
            </a:xfrm>
            <a:prstGeom prst="rect">
              <a:avLst/>
            </a:prstGeom>
          </p:spPr>
          <p:txBody>
            <a:bodyPr wrap="square" anchor="ctr">
              <a:spAutoFit/>
            </a:bodyPr>
            <a:lstStyle/>
            <a:p>
              <a:pPr defTabSz="685766">
                <a:defRPr/>
              </a:pPr>
              <a:r>
                <a:rPr lang="en-US" sz="500" kern="0" dirty="0">
                  <a:solidFill>
                    <a:srgbClr val="075EBB"/>
                  </a:solidFill>
                  <a:latin typeface="Calibri" panose="020F0502020204030204" pitchFamily="34" charset="0"/>
                  <a:cs typeface="Calibri" panose="020F0502020204030204" pitchFamily="34" charset="0"/>
                </a:rPr>
                <a:t>Automated Production Health check</a:t>
              </a:r>
            </a:p>
          </p:txBody>
        </p:sp>
        <p:pic>
          <p:nvPicPr>
            <p:cNvPr id="157" name="Picture 156">
              <a:extLst>
                <a:ext uri="{FF2B5EF4-FFF2-40B4-BE49-F238E27FC236}">
                  <a16:creationId xmlns:a16="http://schemas.microsoft.com/office/drawing/2014/main" id="{50CBCE62-0571-6E47-B5C2-6E2B02F05735}"/>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4421575" y="2295632"/>
              <a:ext cx="282253" cy="300378"/>
            </a:xfrm>
            <a:prstGeom prst="rect">
              <a:avLst/>
            </a:prstGeom>
          </p:spPr>
        </p:pic>
        <p:pic>
          <p:nvPicPr>
            <p:cNvPr id="158" name="Picture 157">
              <a:extLst>
                <a:ext uri="{FF2B5EF4-FFF2-40B4-BE49-F238E27FC236}">
                  <a16:creationId xmlns:a16="http://schemas.microsoft.com/office/drawing/2014/main" id="{50CBCE62-0571-6E47-B5C2-6E2B02F05735}"/>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6828866" y="4554683"/>
              <a:ext cx="282253" cy="300378"/>
            </a:xfrm>
            <a:prstGeom prst="rect">
              <a:avLst/>
            </a:prstGeom>
          </p:spPr>
        </p:pic>
        <p:pic>
          <p:nvPicPr>
            <p:cNvPr id="159" name="Picture 158">
              <a:extLst>
                <a:ext uri="{FF2B5EF4-FFF2-40B4-BE49-F238E27FC236}">
                  <a16:creationId xmlns:a16="http://schemas.microsoft.com/office/drawing/2014/main" id="{50CBCE62-0571-6E47-B5C2-6E2B02F05735}"/>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11534785" y="3117873"/>
              <a:ext cx="282253" cy="300378"/>
            </a:xfrm>
            <a:prstGeom prst="rect">
              <a:avLst/>
            </a:prstGeom>
          </p:spPr>
        </p:pic>
        <p:sp>
          <p:nvSpPr>
            <p:cNvPr id="160" name="5-Point Star 159"/>
            <p:cNvSpPr/>
            <p:nvPr/>
          </p:nvSpPr>
          <p:spPr>
            <a:xfrm>
              <a:off x="4399027" y="6276332"/>
              <a:ext cx="192504" cy="200836"/>
            </a:xfrm>
            <a:prstGeom prst="star5">
              <a:avLst/>
            </a:prstGeom>
            <a:solidFill>
              <a:srgbClr val="FF95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white"/>
                </a:solidFill>
                <a:latin typeface="Calibri" panose="020F0502020204030204" pitchFamily="34" charset="0"/>
              </a:endParaRPr>
            </a:p>
          </p:txBody>
        </p:sp>
        <p:sp>
          <p:nvSpPr>
            <p:cNvPr id="161" name="TextBox 160">
              <a:extLst>
                <a:ext uri="{FF2B5EF4-FFF2-40B4-BE49-F238E27FC236}">
                  <a16:creationId xmlns:a16="http://schemas.microsoft.com/office/drawing/2014/main" id="{B1350F89-335F-7A43-B079-5F76F0B10375}"/>
                </a:ext>
              </a:extLst>
            </p:cNvPr>
            <p:cNvSpPr txBox="1"/>
            <p:nvPr/>
          </p:nvSpPr>
          <p:spPr>
            <a:xfrm>
              <a:off x="4536006" y="6298577"/>
              <a:ext cx="1119906" cy="224296"/>
            </a:xfrm>
            <a:prstGeom prst="rect">
              <a:avLst/>
            </a:prstGeom>
            <a:noFill/>
          </p:spPr>
          <p:txBody>
            <a:bodyPr wrap="square" rtlCol="0">
              <a:spAutoFit/>
            </a:bodyPr>
            <a:lstStyle/>
            <a:p>
              <a:pPr algn="ctr" defTabSz="685749">
                <a:defRPr/>
              </a:pPr>
              <a:r>
                <a:rPr lang="en-US" sz="500" kern="0" dirty="0">
                  <a:solidFill>
                    <a:schemeClr val="tx2"/>
                  </a:solidFill>
                  <a:latin typeface="Calibri" panose="020F0502020204030204" pitchFamily="34" charset="0"/>
                  <a:cs typeface="Calibri" panose="020F0502020204030204" pitchFamily="34" charset="0"/>
                </a:rPr>
                <a:t>Cognizant Accelerator</a:t>
              </a:r>
            </a:p>
          </p:txBody>
        </p:sp>
        <p:pic>
          <p:nvPicPr>
            <p:cNvPr id="162" name="Picture 161">
              <a:extLst>
                <a:ext uri="{FF2B5EF4-FFF2-40B4-BE49-F238E27FC236}">
                  <a16:creationId xmlns:a16="http://schemas.microsoft.com/office/drawing/2014/main" id="{50CBCE62-0571-6E47-B5C2-6E2B02F05735}"/>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6482494" y="6234118"/>
              <a:ext cx="282253" cy="300378"/>
            </a:xfrm>
            <a:prstGeom prst="rect">
              <a:avLst/>
            </a:prstGeom>
          </p:spPr>
        </p:pic>
        <p:sp>
          <p:nvSpPr>
            <p:cNvPr id="163" name="TextBox 162">
              <a:extLst>
                <a:ext uri="{FF2B5EF4-FFF2-40B4-BE49-F238E27FC236}">
                  <a16:creationId xmlns:a16="http://schemas.microsoft.com/office/drawing/2014/main" id="{B1350F89-335F-7A43-B079-5F76F0B10375}"/>
                </a:ext>
              </a:extLst>
            </p:cNvPr>
            <p:cNvSpPr txBox="1"/>
            <p:nvPr/>
          </p:nvSpPr>
          <p:spPr>
            <a:xfrm>
              <a:off x="6722318" y="6296772"/>
              <a:ext cx="1457347" cy="224296"/>
            </a:xfrm>
            <a:prstGeom prst="rect">
              <a:avLst/>
            </a:prstGeom>
            <a:noFill/>
          </p:spPr>
          <p:txBody>
            <a:bodyPr wrap="square" rtlCol="0">
              <a:spAutoFit/>
            </a:bodyPr>
            <a:lstStyle/>
            <a:p>
              <a:pPr algn="ctr" defTabSz="685749">
                <a:defRPr/>
              </a:pPr>
              <a:r>
                <a:rPr lang="en-US" sz="500" kern="0" dirty="0">
                  <a:solidFill>
                    <a:schemeClr val="tx2"/>
                  </a:solidFill>
                  <a:latin typeface="Calibri" panose="020F0502020204030204" pitchFamily="34" charset="0"/>
                  <a:cs typeface="Calibri" panose="020F0502020204030204" pitchFamily="34" charset="0"/>
                </a:rPr>
                <a:t>Cognizant Quality Insight BOTS</a:t>
              </a:r>
            </a:p>
          </p:txBody>
        </p:sp>
        <p:sp>
          <p:nvSpPr>
            <p:cNvPr id="164" name="5-Point Star 163"/>
            <p:cNvSpPr/>
            <p:nvPr/>
          </p:nvSpPr>
          <p:spPr>
            <a:xfrm>
              <a:off x="5652036" y="2186378"/>
              <a:ext cx="119531" cy="103061"/>
            </a:xfrm>
            <a:prstGeom prst="star5">
              <a:avLst/>
            </a:prstGeom>
            <a:solidFill>
              <a:srgbClr val="FF95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white"/>
                </a:solidFill>
                <a:latin typeface="Calibri" panose="020F0502020204030204" pitchFamily="34" charset="0"/>
              </a:endParaRPr>
            </a:p>
          </p:txBody>
        </p:sp>
        <p:sp>
          <p:nvSpPr>
            <p:cNvPr id="165" name="5-Point Star 164"/>
            <p:cNvSpPr/>
            <p:nvPr/>
          </p:nvSpPr>
          <p:spPr>
            <a:xfrm>
              <a:off x="6986046" y="2425733"/>
              <a:ext cx="119531" cy="103061"/>
            </a:xfrm>
            <a:prstGeom prst="star5">
              <a:avLst/>
            </a:prstGeom>
            <a:solidFill>
              <a:srgbClr val="FF95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white"/>
                </a:solidFill>
                <a:latin typeface="Calibri" panose="020F0502020204030204" pitchFamily="34" charset="0"/>
              </a:endParaRPr>
            </a:p>
          </p:txBody>
        </p:sp>
        <p:sp>
          <p:nvSpPr>
            <p:cNvPr id="166" name="5-Point Star 165"/>
            <p:cNvSpPr/>
            <p:nvPr/>
          </p:nvSpPr>
          <p:spPr>
            <a:xfrm>
              <a:off x="10581626" y="2005814"/>
              <a:ext cx="119531" cy="103061"/>
            </a:xfrm>
            <a:prstGeom prst="star5">
              <a:avLst/>
            </a:prstGeom>
            <a:solidFill>
              <a:srgbClr val="FF95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white"/>
                </a:solidFill>
                <a:latin typeface="Calibri" panose="020F0502020204030204" pitchFamily="34" charset="0"/>
              </a:endParaRPr>
            </a:p>
          </p:txBody>
        </p:sp>
        <p:sp>
          <p:nvSpPr>
            <p:cNvPr id="167" name="5-Point Star 166"/>
            <p:cNvSpPr/>
            <p:nvPr/>
          </p:nvSpPr>
          <p:spPr>
            <a:xfrm>
              <a:off x="10733698" y="2442289"/>
              <a:ext cx="119531" cy="103061"/>
            </a:xfrm>
            <a:prstGeom prst="star5">
              <a:avLst/>
            </a:prstGeom>
            <a:solidFill>
              <a:srgbClr val="FF95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white"/>
                </a:solidFill>
                <a:latin typeface="Calibri" panose="020F0502020204030204" pitchFamily="34" charset="0"/>
              </a:endParaRPr>
            </a:p>
          </p:txBody>
        </p:sp>
        <p:sp>
          <p:nvSpPr>
            <p:cNvPr id="168" name="5-Point Star 167"/>
            <p:cNvSpPr/>
            <p:nvPr/>
          </p:nvSpPr>
          <p:spPr>
            <a:xfrm>
              <a:off x="9867579" y="4685378"/>
              <a:ext cx="119531" cy="103061"/>
            </a:xfrm>
            <a:prstGeom prst="star5">
              <a:avLst/>
            </a:prstGeom>
            <a:solidFill>
              <a:srgbClr val="FF95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white"/>
                </a:solidFill>
                <a:latin typeface="Calibri" panose="020F0502020204030204" pitchFamily="34" charset="0"/>
              </a:endParaRPr>
            </a:p>
          </p:txBody>
        </p:sp>
        <p:sp>
          <p:nvSpPr>
            <p:cNvPr id="169" name="5-Point Star 168"/>
            <p:cNvSpPr/>
            <p:nvPr/>
          </p:nvSpPr>
          <p:spPr>
            <a:xfrm>
              <a:off x="6092370" y="4033258"/>
              <a:ext cx="119531" cy="103061"/>
            </a:xfrm>
            <a:prstGeom prst="star5">
              <a:avLst/>
            </a:prstGeom>
            <a:solidFill>
              <a:srgbClr val="FF95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white"/>
                </a:solidFill>
                <a:latin typeface="Calibri" panose="020F0502020204030204" pitchFamily="34" charset="0"/>
              </a:endParaRPr>
            </a:p>
          </p:txBody>
        </p:sp>
        <p:sp>
          <p:nvSpPr>
            <p:cNvPr id="170" name="5-Point Star 169"/>
            <p:cNvSpPr/>
            <p:nvPr/>
          </p:nvSpPr>
          <p:spPr>
            <a:xfrm>
              <a:off x="6059626" y="3603776"/>
              <a:ext cx="119531" cy="103061"/>
            </a:xfrm>
            <a:prstGeom prst="star5">
              <a:avLst/>
            </a:prstGeom>
            <a:solidFill>
              <a:srgbClr val="FF95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white"/>
                </a:solidFill>
                <a:latin typeface="Calibri" panose="020F0502020204030204" pitchFamily="34" charset="0"/>
              </a:endParaRPr>
            </a:p>
          </p:txBody>
        </p:sp>
        <p:sp>
          <p:nvSpPr>
            <p:cNvPr id="171" name="5-Point Star 170"/>
            <p:cNvSpPr/>
            <p:nvPr/>
          </p:nvSpPr>
          <p:spPr>
            <a:xfrm>
              <a:off x="4292374" y="3732617"/>
              <a:ext cx="119531" cy="103061"/>
            </a:xfrm>
            <a:prstGeom prst="star5">
              <a:avLst/>
            </a:prstGeom>
            <a:solidFill>
              <a:srgbClr val="FF95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white"/>
                </a:solidFill>
                <a:latin typeface="Calibri" panose="020F0502020204030204" pitchFamily="34" charset="0"/>
              </a:endParaRPr>
            </a:p>
          </p:txBody>
        </p:sp>
        <p:sp>
          <p:nvSpPr>
            <p:cNvPr id="172" name="5-Point Star 171"/>
            <p:cNvSpPr/>
            <p:nvPr/>
          </p:nvSpPr>
          <p:spPr>
            <a:xfrm>
              <a:off x="2877184" y="3955291"/>
              <a:ext cx="119531" cy="103061"/>
            </a:xfrm>
            <a:prstGeom prst="star5">
              <a:avLst/>
            </a:prstGeom>
            <a:solidFill>
              <a:srgbClr val="FF95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white"/>
                </a:solidFill>
                <a:latin typeface="Calibri" panose="020F0502020204030204" pitchFamily="34" charset="0"/>
              </a:endParaRPr>
            </a:p>
          </p:txBody>
        </p:sp>
      </p:grpSp>
    </p:spTree>
    <p:extLst>
      <p:ext uri="{BB962C8B-B14F-4D97-AF65-F5344CB8AC3E}">
        <p14:creationId xmlns:p14="http://schemas.microsoft.com/office/powerpoint/2010/main" val="26552065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1800" dirty="0"/>
              <a:t>By gradually transforming into an integrated QE Operating Model with ADM for end to end assurance &amp; certification</a:t>
            </a:r>
          </a:p>
        </p:txBody>
      </p:sp>
      <p:grpSp>
        <p:nvGrpSpPr>
          <p:cNvPr id="107" name="Group 106"/>
          <p:cNvGrpSpPr/>
          <p:nvPr/>
        </p:nvGrpSpPr>
        <p:grpSpPr>
          <a:xfrm>
            <a:off x="193052" y="657541"/>
            <a:ext cx="8854546" cy="4143309"/>
            <a:chOff x="193052" y="416586"/>
            <a:chExt cx="8854546" cy="4730917"/>
          </a:xfrm>
        </p:grpSpPr>
        <p:sp>
          <p:nvSpPr>
            <p:cNvPr id="4" name="TextBox 3"/>
            <p:cNvSpPr txBox="1"/>
            <p:nvPr/>
          </p:nvSpPr>
          <p:spPr>
            <a:xfrm>
              <a:off x="206063" y="1434299"/>
              <a:ext cx="1851660" cy="263569"/>
            </a:xfrm>
            <a:prstGeom prst="rect">
              <a:avLst/>
            </a:prstGeom>
            <a:noFill/>
            <a:ln w="6350">
              <a:solidFill>
                <a:schemeClr val="bg1">
                  <a:lumMod val="50000"/>
                </a:schemeClr>
              </a:solidFill>
              <a:prstDash val="dash"/>
            </a:ln>
          </p:spPr>
          <p:txBody>
            <a:bodyPr wrap="square" rtlCol="0">
              <a:spAutoFit/>
            </a:bodyPr>
            <a:lstStyle/>
            <a:p>
              <a:pPr algn="ctr" defTabSz="685800">
                <a:defRPr/>
              </a:pPr>
              <a:endParaRPr lang="en-US" sz="900" b="1" dirty="0">
                <a:solidFill>
                  <a:prstClr val="black">
                    <a:lumMod val="95000"/>
                    <a:lumOff val="5000"/>
                  </a:prstClr>
                </a:solidFill>
                <a:latin typeface="Calibri" panose="020F0502020204030204" pitchFamily="34" charset="0"/>
              </a:endParaRPr>
            </a:p>
          </p:txBody>
        </p:sp>
        <p:sp>
          <p:nvSpPr>
            <p:cNvPr id="5" name="AutoShape 32"/>
            <p:cNvSpPr>
              <a:spLocks noChangeArrowheads="1"/>
            </p:cNvSpPr>
            <p:nvPr/>
          </p:nvSpPr>
          <p:spPr bwMode="auto">
            <a:xfrm>
              <a:off x="2303811" y="534121"/>
              <a:ext cx="6722203" cy="3017520"/>
            </a:xfrm>
            <a:prstGeom prst="roundRect">
              <a:avLst>
                <a:gd name="adj" fmla="val 0"/>
              </a:avLst>
            </a:prstGeom>
            <a:solidFill>
              <a:schemeClr val="bg1"/>
            </a:solidFill>
            <a:ln w="9525" cap="flat" cmpd="sng" algn="ctr">
              <a:solidFill>
                <a:srgbClr val="0070C0"/>
              </a:solidFill>
              <a:prstDash val="solid"/>
            </a:ln>
            <a:effectLst/>
          </p:spPr>
          <p:txBody>
            <a:bodyPr wrap="none" rtlCol="0" anchor="ctr"/>
            <a:lstStyle/>
            <a:p>
              <a:pPr algn="ctr" defTabSz="508916">
                <a:defRPr/>
              </a:pPr>
              <a:endParaRPr lang="en-US" sz="900" b="1" kern="0" dirty="0">
                <a:solidFill>
                  <a:srgbClr val="C0504D">
                    <a:lumMod val="50000"/>
                  </a:srgbClr>
                </a:solidFill>
                <a:latin typeface="Calibri" panose="020F0502020204030204" pitchFamily="34" charset="0"/>
              </a:endParaRPr>
            </a:p>
          </p:txBody>
        </p:sp>
        <p:sp>
          <p:nvSpPr>
            <p:cNvPr id="6" name="Rectangle 5"/>
            <p:cNvSpPr/>
            <p:nvPr/>
          </p:nvSpPr>
          <p:spPr>
            <a:xfrm>
              <a:off x="193052" y="534120"/>
              <a:ext cx="1885969" cy="4501078"/>
            </a:xfrm>
            <a:prstGeom prst="rect">
              <a:avLst/>
            </a:prstGeom>
            <a:noFill/>
            <a:ln w="9525" cap="flat" cmpd="sng" algn="ctr">
              <a:solidFill>
                <a:srgbClr val="00B050"/>
              </a:solidFill>
              <a:prstDash val="solid"/>
            </a:ln>
            <a:effectLst/>
          </p:spPr>
          <p:txBody>
            <a:bodyPr wrap="none" rtlCol="0" anchor="t" anchorCtr="0"/>
            <a:lstStyle/>
            <a:p>
              <a:pPr algn="ctr" defTabSz="508916">
                <a:defRPr/>
              </a:pPr>
              <a:endParaRPr lang="en-US" sz="1050" b="1" kern="0" dirty="0">
                <a:solidFill>
                  <a:prstClr val="black">
                    <a:lumMod val="95000"/>
                    <a:lumOff val="5000"/>
                  </a:prstClr>
                </a:solidFill>
                <a:latin typeface="Calibri" panose="020F0502020204030204" pitchFamily="34" charset="0"/>
              </a:endParaRPr>
            </a:p>
          </p:txBody>
        </p:sp>
        <p:sp>
          <p:nvSpPr>
            <p:cNvPr id="7" name="Rectangle 6"/>
            <p:cNvSpPr/>
            <p:nvPr/>
          </p:nvSpPr>
          <p:spPr>
            <a:xfrm>
              <a:off x="247715" y="881291"/>
              <a:ext cx="1783080" cy="342900"/>
            </a:xfrm>
            <a:prstGeom prst="rect">
              <a:avLst/>
            </a:prstGeom>
            <a:solidFill>
              <a:srgbClr val="DCE8D4"/>
            </a:solidFill>
            <a:ln w="12700" cap="flat" cmpd="sng" algn="ctr">
              <a:noFill/>
              <a:prstDash val="solid"/>
            </a:ln>
            <a:effectLst>
              <a:outerShdw blurRad="63500" sx="101000" sy="101000" algn="ctr" rotWithShape="0">
                <a:prstClr val="black">
                  <a:alpha val="40000"/>
                </a:prstClr>
              </a:outerShdw>
            </a:effectLst>
          </p:spPr>
          <p:txBody>
            <a:bodyPr lIns="91391" tIns="45695" rIns="91391" bIns="45695" anchor="ctr"/>
            <a:lstStyle/>
            <a:p>
              <a:pPr algn="ctr" defTabSz="913875"/>
              <a:r>
                <a:rPr lang="en-US" sz="1000" b="1" kern="0" dirty="0">
                  <a:solidFill>
                    <a:schemeClr val="tx2"/>
                  </a:solidFill>
                  <a:latin typeface="Calibri" panose="020F0502020204030204" pitchFamily="34" charset="0"/>
                </a:rPr>
                <a:t>QE DIRECTOR</a:t>
              </a:r>
            </a:p>
          </p:txBody>
        </p:sp>
        <p:sp>
          <p:nvSpPr>
            <p:cNvPr id="8" name="Rectangle 7"/>
            <p:cNvSpPr/>
            <p:nvPr/>
          </p:nvSpPr>
          <p:spPr>
            <a:xfrm>
              <a:off x="193052" y="416586"/>
              <a:ext cx="1885969" cy="311627"/>
            </a:xfrm>
            <a:prstGeom prst="rect">
              <a:avLst/>
            </a:prstGeom>
            <a:solidFill>
              <a:srgbClr val="00B050"/>
            </a:solidFill>
            <a:ln w="9525" cap="flat" cmpd="sng" algn="ctr">
              <a:solidFill>
                <a:srgbClr val="00B050"/>
              </a:solidFill>
              <a:prstDash val="solid"/>
            </a:ln>
            <a:effectLst/>
          </p:spPr>
          <p:txBody>
            <a:bodyPr wrap="none" rtlCol="0" anchor="t" anchorCtr="0"/>
            <a:lstStyle/>
            <a:p>
              <a:pPr algn="ctr" defTabSz="359811">
                <a:defRPr/>
              </a:pPr>
              <a:r>
                <a:rPr lang="en-US" sz="1200" b="1" dirty="0">
                  <a:solidFill>
                    <a:schemeClr val="bg1"/>
                  </a:solidFill>
                  <a:latin typeface="Calibri" panose="020F0502020204030204" pitchFamily="34" charset="0"/>
                </a:rPr>
                <a:t>Shared Service - QE</a:t>
              </a:r>
            </a:p>
          </p:txBody>
        </p:sp>
        <p:pic>
          <p:nvPicPr>
            <p:cNvPr id="9" name="Picture 87" descr="df"/>
            <p:cNvPicPr preferRelativeResize="0">
              <a:picLocks noChangeArrowheads="1"/>
            </p:cNvPicPr>
            <p:nvPr/>
          </p:nvPicPr>
          <p:blipFill>
            <a:blip r:embed="rId2" cstate="screen">
              <a:duotone>
                <a:schemeClr val="accent4">
                  <a:shade val="45000"/>
                  <a:satMod val="135000"/>
                </a:schemeClr>
                <a:prstClr val="white"/>
              </a:duotone>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a:ext>
              </a:extLst>
            </a:blip>
            <a:srcRect/>
            <a:stretch>
              <a:fillRect/>
            </a:stretch>
          </p:blipFill>
          <p:spPr bwMode="auto">
            <a:xfrm>
              <a:off x="1794524" y="949871"/>
              <a:ext cx="205740" cy="205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247715" y="1497719"/>
              <a:ext cx="1783080" cy="342900"/>
            </a:xfrm>
            <a:prstGeom prst="rect">
              <a:avLst/>
            </a:prstGeom>
            <a:solidFill>
              <a:srgbClr val="DCE8D4"/>
            </a:solidFill>
            <a:ln w="12700" cap="flat" cmpd="sng" algn="ctr">
              <a:noFill/>
              <a:prstDash val="solid"/>
            </a:ln>
            <a:effectLst>
              <a:outerShdw blurRad="63500" sx="101000" sy="101000" algn="ctr" rotWithShape="0">
                <a:prstClr val="black">
                  <a:alpha val="40000"/>
                </a:prstClr>
              </a:outerShdw>
            </a:effectLst>
          </p:spPr>
          <p:txBody>
            <a:bodyPr lIns="91391" tIns="45695" rIns="91391" bIns="45695" anchor="ctr"/>
            <a:lstStyle/>
            <a:p>
              <a:pPr algn="ctr" defTabSz="913875"/>
              <a:r>
                <a:rPr lang="en-US" sz="1000" b="1" kern="0" dirty="0">
                  <a:solidFill>
                    <a:schemeClr val="tx2"/>
                  </a:solidFill>
                  <a:latin typeface="Calibri" panose="020F0502020204030204" pitchFamily="34" charset="0"/>
                </a:rPr>
                <a:t>AUTOMATION ARCHITECT</a:t>
              </a:r>
            </a:p>
          </p:txBody>
        </p:sp>
        <p:sp>
          <p:nvSpPr>
            <p:cNvPr id="11" name="Rectangle 10"/>
            <p:cNvSpPr/>
            <p:nvPr/>
          </p:nvSpPr>
          <p:spPr>
            <a:xfrm>
              <a:off x="247715" y="1992473"/>
              <a:ext cx="1783080" cy="342900"/>
            </a:xfrm>
            <a:prstGeom prst="rect">
              <a:avLst/>
            </a:prstGeom>
            <a:solidFill>
              <a:srgbClr val="DCE8D4"/>
            </a:solidFill>
            <a:ln w="12700" cap="flat" cmpd="sng" algn="ctr">
              <a:noFill/>
              <a:prstDash val="solid"/>
            </a:ln>
            <a:effectLst>
              <a:outerShdw blurRad="63500" sx="101000" sy="101000" algn="ctr" rotWithShape="0">
                <a:prstClr val="black">
                  <a:alpha val="40000"/>
                </a:prstClr>
              </a:outerShdw>
            </a:effectLst>
          </p:spPr>
          <p:txBody>
            <a:bodyPr lIns="91391" tIns="45695" rIns="91391" bIns="45695" anchor="ctr"/>
            <a:lstStyle/>
            <a:p>
              <a:pPr algn="ctr" defTabSz="913875"/>
              <a:r>
                <a:rPr lang="en-US" sz="1000" b="1" kern="0" dirty="0">
                  <a:solidFill>
                    <a:schemeClr val="tx2"/>
                  </a:solidFill>
                  <a:latin typeface="Calibri" panose="020F0502020204030204" pitchFamily="34" charset="0"/>
                </a:rPr>
                <a:t>PERFORMANCE ARCHITECT</a:t>
              </a:r>
            </a:p>
          </p:txBody>
        </p:sp>
        <p:sp>
          <p:nvSpPr>
            <p:cNvPr id="12" name="Rectangle 11"/>
            <p:cNvSpPr/>
            <p:nvPr/>
          </p:nvSpPr>
          <p:spPr>
            <a:xfrm>
              <a:off x="247715" y="2487228"/>
              <a:ext cx="1783080" cy="342900"/>
            </a:xfrm>
            <a:prstGeom prst="rect">
              <a:avLst/>
            </a:prstGeom>
            <a:solidFill>
              <a:srgbClr val="DCE8D4"/>
            </a:solidFill>
            <a:ln w="12700" cap="flat" cmpd="sng" algn="ctr">
              <a:noFill/>
              <a:prstDash val="solid"/>
            </a:ln>
            <a:effectLst>
              <a:outerShdw blurRad="63500" sx="101000" sy="101000" algn="ctr" rotWithShape="0">
                <a:prstClr val="black">
                  <a:alpha val="40000"/>
                </a:prstClr>
              </a:outerShdw>
            </a:effectLst>
          </p:spPr>
          <p:txBody>
            <a:bodyPr lIns="91391" tIns="45695" rIns="91391" bIns="45695" anchor="ctr"/>
            <a:lstStyle/>
            <a:p>
              <a:pPr algn="ctr" defTabSz="913875"/>
              <a:r>
                <a:rPr lang="en-US" sz="1000" b="1" kern="0" dirty="0">
                  <a:solidFill>
                    <a:schemeClr val="tx2"/>
                  </a:solidFill>
                  <a:latin typeface="Calibri" panose="020F0502020204030204" pitchFamily="34" charset="0"/>
                </a:rPr>
                <a:t>PROCESS CONSULTANT</a:t>
              </a:r>
            </a:p>
          </p:txBody>
        </p:sp>
        <p:pic>
          <p:nvPicPr>
            <p:cNvPr id="13" name="Picture 87" descr="df"/>
            <p:cNvPicPr preferRelativeResize="0">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794524" y="2555808"/>
              <a:ext cx="205740" cy="205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247715" y="3013551"/>
              <a:ext cx="1783080" cy="342900"/>
            </a:xfrm>
            <a:prstGeom prst="rect">
              <a:avLst/>
            </a:prstGeom>
            <a:solidFill>
              <a:srgbClr val="DCE8D4"/>
            </a:solidFill>
            <a:ln w="12700" cap="flat" cmpd="sng" algn="ctr">
              <a:noFill/>
              <a:prstDash val="solid"/>
            </a:ln>
            <a:effectLst>
              <a:outerShdw blurRad="63500" sx="101000" sy="101000" algn="ctr" rotWithShape="0">
                <a:prstClr val="black">
                  <a:alpha val="40000"/>
                </a:prstClr>
              </a:outerShdw>
            </a:effectLst>
          </p:spPr>
          <p:txBody>
            <a:bodyPr lIns="91391" tIns="45695" rIns="91391" bIns="45695" anchor="ctr"/>
            <a:lstStyle/>
            <a:p>
              <a:pPr algn="ctr" defTabSz="913875"/>
              <a:r>
                <a:rPr lang="en-US" sz="1000" b="1" kern="0" dirty="0">
                  <a:solidFill>
                    <a:schemeClr val="tx2"/>
                  </a:solidFill>
                  <a:latin typeface="Calibri" panose="020F0502020204030204" pitchFamily="34" charset="0"/>
                </a:rPr>
                <a:t>TEST DATA ARCHITECT</a:t>
              </a:r>
            </a:p>
          </p:txBody>
        </p:sp>
        <p:pic>
          <p:nvPicPr>
            <p:cNvPr id="15" name="Picture 87" descr="df"/>
            <p:cNvPicPr preferRelativeResize="0">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794524" y="3082131"/>
              <a:ext cx="205740" cy="205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a:xfrm>
              <a:off x="247715" y="3508306"/>
              <a:ext cx="1783080" cy="342900"/>
            </a:xfrm>
            <a:prstGeom prst="rect">
              <a:avLst/>
            </a:prstGeom>
            <a:solidFill>
              <a:srgbClr val="DCE8D4"/>
            </a:solidFill>
            <a:ln w="12700" cap="flat" cmpd="sng" algn="ctr">
              <a:noFill/>
              <a:prstDash val="solid"/>
            </a:ln>
            <a:effectLst>
              <a:outerShdw blurRad="63500" sx="101000" sy="101000" algn="ctr" rotWithShape="0">
                <a:prstClr val="black">
                  <a:alpha val="40000"/>
                </a:prstClr>
              </a:outerShdw>
            </a:effectLst>
          </p:spPr>
          <p:txBody>
            <a:bodyPr lIns="91391" tIns="45695" rIns="91391" bIns="45695" anchor="ctr"/>
            <a:lstStyle/>
            <a:p>
              <a:pPr algn="ctr" defTabSz="913875"/>
              <a:r>
                <a:rPr lang="en-US" sz="1000" b="1" kern="0" dirty="0">
                  <a:solidFill>
                    <a:schemeClr val="tx2"/>
                  </a:solidFill>
                  <a:latin typeface="Calibri" panose="020F0502020204030204" pitchFamily="34" charset="0"/>
                </a:rPr>
                <a:t>TEST ENV/VIRTUALIZATION </a:t>
              </a:r>
            </a:p>
            <a:p>
              <a:pPr algn="ctr" defTabSz="913875"/>
              <a:r>
                <a:rPr lang="en-US" sz="1000" b="1" kern="0" dirty="0">
                  <a:solidFill>
                    <a:schemeClr val="tx2"/>
                  </a:solidFill>
                  <a:latin typeface="Calibri" panose="020F0502020204030204" pitchFamily="34" charset="0"/>
                </a:rPr>
                <a:t>ARCHITECT</a:t>
              </a:r>
            </a:p>
          </p:txBody>
        </p:sp>
        <p:pic>
          <p:nvPicPr>
            <p:cNvPr id="17" name="Picture 87" descr="df"/>
            <p:cNvPicPr preferRelativeResize="0">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794524" y="3576886"/>
              <a:ext cx="205740" cy="205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7"/>
            <p:cNvSpPr/>
            <p:nvPr/>
          </p:nvSpPr>
          <p:spPr>
            <a:xfrm>
              <a:off x="247715" y="4003061"/>
              <a:ext cx="1783080" cy="342900"/>
            </a:xfrm>
            <a:prstGeom prst="rect">
              <a:avLst/>
            </a:prstGeom>
            <a:solidFill>
              <a:srgbClr val="DCE8D4"/>
            </a:solidFill>
            <a:ln w="12700" cap="flat" cmpd="sng" algn="ctr">
              <a:noFill/>
              <a:prstDash val="solid"/>
            </a:ln>
            <a:effectLst>
              <a:outerShdw blurRad="63500" sx="101000" sy="101000" algn="ctr" rotWithShape="0">
                <a:prstClr val="black">
                  <a:alpha val="40000"/>
                </a:prstClr>
              </a:outerShdw>
            </a:effectLst>
          </p:spPr>
          <p:txBody>
            <a:bodyPr lIns="91391" tIns="45695" rIns="91391" bIns="45695" anchor="ctr"/>
            <a:lstStyle/>
            <a:p>
              <a:pPr algn="ctr" defTabSz="913875"/>
              <a:r>
                <a:rPr lang="en-US" sz="1000" b="1" kern="0" dirty="0">
                  <a:solidFill>
                    <a:schemeClr val="tx2"/>
                  </a:solidFill>
                  <a:latin typeface="Calibri" panose="020F0502020204030204" pitchFamily="34" charset="0"/>
                </a:rPr>
                <a:t>FUNCTIONAL TEST </a:t>
              </a:r>
            </a:p>
            <a:p>
              <a:pPr algn="ctr" defTabSz="913875"/>
              <a:r>
                <a:rPr lang="en-US" sz="1000" b="1" kern="0" dirty="0">
                  <a:solidFill>
                    <a:schemeClr val="tx2"/>
                  </a:solidFill>
                  <a:latin typeface="Calibri" panose="020F0502020204030204" pitchFamily="34" charset="0"/>
                </a:rPr>
                <a:t>ARCHITECT</a:t>
              </a:r>
            </a:p>
          </p:txBody>
        </p:sp>
        <p:pic>
          <p:nvPicPr>
            <p:cNvPr id="19" name="Picture 87" descr="df"/>
            <p:cNvPicPr preferRelativeResize="0">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794524" y="4071641"/>
              <a:ext cx="205740" cy="205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9"/>
            <p:cNvSpPr/>
            <p:nvPr/>
          </p:nvSpPr>
          <p:spPr>
            <a:xfrm>
              <a:off x="247715" y="4450765"/>
              <a:ext cx="1783080" cy="342900"/>
            </a:xfrm>
            <a:prstGeom prst="rect">
              <a:avLst/>
            </a:prstGeom>
            <a:solidFill>
              <a:srgbClr val="DCE8D4"/>
            </a:solidFill>
            <a:ln w="12700" cap="flat" cmpd="sng" algn="ctr">
              <a:noFill/>
              <a:prstDash val="solid"/>
            </a:ln>
            <a:effectLst>
              <a:outerShdw blurRad="63500" sx="101000" sy="101000" algn="ctr" rotWithShape="0">
                <a:prstClr val="black">
                  <a:alpha val="40000"/>
                </a:prstClr>
              </a:outerShdw>
            </a:effectLst>
          </p:spPr>
          <p:txBody>
            <a:bodyPr lIns="91391" tIns="45695" rIns="91391" bIns="45695" anchor="ctr"/>
            <a:lstStyle/>
            <a:p>
              <a:pPr algn="ctr" defTabSz="913875"/>
              <a:r>
                <a:rPr lang="en-US" sz="1000" b="1" kern="0" dirty="0">
                  <a:solidFill>
                    <a:schemeClr val="tx2"/>
                  </a:solidFill>
                  <a:latin typeface="Calibri" panose="020F0502020204030204" pitchFamily="34" charset="0"/>
                </a:rPr>
                <a:t>TECHNICAL/FUNCTIONAL </a:t>
              </a:r>
            </a:p>
            <a:p>
              <a:pPr algn="ctr" defTabSz="913875"/>
              <a:r>
                <a:rPr lang="en-US" sz="1000" b="1" kern="0" dirty="0">
                  <a:solidFill>
                    <a:schemeClr val="tx2"/>
                  </a:solidFill>
                  <a:latin typeface="Calibri" panose="020F0502020204030204" pitchFamily="34" charset="0"/>
                </a:rPr>
                <a:t>SMES</a:t>
              </a:r>
            </a:p>
          </p:txBody>
        </p:sp>
        <p:pic>
          <p:nvPicPr>
            <p:cNvPr id="21" name="Picture 87" descr="df"/>
            <p:cNvPicPr preferRelativeResize="0">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794524" y="4519345"/>
              <a:ext cx="205740" cy="205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Down Arrow 21"/>
            <p:cNvSpPr/>
            <p:nvPr/>
          </p:nvSpPr>
          <p:spPr>
            <a:xfrm rot="10800000">
              <a:off x="1061330" y="1270688"/>
              <a:ext cx="137160" cy="137160"/>
            </a:xfrm>
            <a:prstGeom prst="downArrow">
              <a:avLst/>
            </a:prstGeom>
            <a:solidFill>
              <a:sysClr val="windowText" lastClr="000000">
                <a:lumMod val="65000"/>
                <a:lumOff val="35000"/>
              </a:sysClr>
            </a:solidFill>
            <a:ln w="9525" cap="flat" cmpd="sng" algn="ctr">
              <a:noFill/>
              <a:prstDash val="solid"/>
            </a:ln>
            <a:effectLst>
              <a:outerShdw blurRad="40000" dist="23000" dir="5400000" rotWithShape="0">
                <a:srgbClr val="000000">
                  <a:alpha val="35000"/>
                </a:srgbClr>
              </a:outerShdw>
            </a:effectLst>
          </p:spPr>
          <p:txBody>
            <a:bodyPr anchor="ctr"/>
            <a:lstStyle/>
            <a:p>
              <a:pPr algn="ctr" defTabSz="913853"/>
              <a:endParaRPr lang="en-US" sz="1050" kern="0">
                <a:solidFill>
                  <a:prstClr val="white"/>
                </a:solidFill>
                <a:latin typeface="Calibri" panose="020F0502020204030204" pitchFamily="34" charset="0"/>
              </a:endParaRPr>
            </a:p>
          </p:txBody>
        </p:sp>
        <p:sp>
          <p:nvSpPr>
            <p:cNvPr id="23" name="AutoShape 32"/>
            <p:cNvSpPr>
              <a:spLocks noChangeArrowheads="1"/>
            </p:cNvSpPr>
            <p:nvPr/>
          </p:nvSpPr>
          <p:spPr bwMode="auto">
            <a:xfrm>
              <a:off x="2303811" y="426539"/>
              <a:ext cx="6722203" cy="296067"/>
            </a:xfrm>
            <a:prstGeom prst="roundRect">
              <a:avLst>
                <a:gd name="adj" fmla="val 0"/>
              </a:avLst>
            </a:prstGeom>
            <a:solidFill>
              <a:srgbClr val="0070C0"/>
            </a:solidFill>
            <a:ln w="25400" cap="flat" cmpd="sng" algn="ctr">
              <a:noFill/>
              <a:prstDash val="solid"/>
            </a:ln>
            <a:effectLst/>
          </p:spPr>
          <p:txBody>
            <a:bodyPr vert="horz" tIns="0" bIns="205740" rtlCol="0" anchor="t"/>
            <a:lstStyle/>
            <a:p>
              <a:pPr algn="ctr" defTabSz="359811">
                <a:defRPr/>
              </a:pPr>
              <a:r>
                <a:rPr lang="en-US" sz="1200" b="1" dirty="0">
                  <a:solidFill>
                    <a:schemeClr val="bg1"/>
                  </a:solidFill>
                  <a:latin typeface="Calibri" panose="020F0502020204030204" pitchFamily="34" charset="0"/>
                </a:rPr>
                <a:t>PODs ACROSS AIR CANADA APP PORTFOLIO</a:t>
              </a:r>
            </a:p>
          </p:txBody>
        </p:sp>
        <p:sp>
          <p:nvSpPr>
            <p:cNvPr id="24" name="Rectangle 23"/>
            <p:cNvSpPr/>
            <p:nvPr/>
          </p:nvSpPr>
          <p:spPr>
            <a:xfrm>
              <a:off x="2325395" y="4412280"/>
              <a:ext cx="6722203" cy="205740"/>
            </a:xfrm>
            <a:prstGeom prst="rect">
              <a:avLst/>
            </a:prstGeom>
            <a:solidFill>
              <a:srgbClr val="0070C0"/>
            </a:solidFill>
            <a:ln w="9525" cap="flat" cmpd="sng" algn="ctr">
              <a:solidFill>
                <a:srgbClr val="0070C0"/>
              </a:solidFill>
              <a:prstDash val="solid"/>
            </a:ln>
            <a:effectLst/>
          </p:spPr>
          <p:txBody>
            <a:bodyPr wrap="none" rtlCol="0" anchor="t" anchorCtr="0"/>
            <a:lstStyle/>
            <a:p>
              <a:pPr algn="ctr" defTabSz="508916"/>
              <a:r>
                <a:rPr lang="en-US" sz="900" b="1" kern="0" dirty="0">
                  <a:solidFill>
                    <a:schemeClr val="bg1"/>
                  </a:solidFill>
                  <a:latin typeface="Calibri" panose="020F0502020204030204" pitchFamily="34" charset="0"/>
                </a:rPr>
                <a:t>FOUNDRY</a:t>
              </a:r>
            </a:p>
          </p:txBody>
        </p:sp>
        <p:sp>
          <p:nvSpPr>
            <p:cNvPr id="25" name="Rectangle 24"/>
            <p:cNvSpPr/>
            <p:nvPr/>
          </p:nvSpPr>
          <p:spPr>
            <a:xfrm>
              <a:off x="2325395" y="4624151"/>
              <a:ext cx="6722203" cy="338493"/>
            </a:xfrm>
            <a:prstGeom prst="rect">
              <a:avLst/>
            </a:prstGeom>
            <a:noFill/>
            <a:ln w="9525" cap="flat" cmpd="sng" algn="ctr">
              <a:solidFill>
                <a:schemeClr val="accent6">
                  <a:lumMod val="75000"/>
                </a:schemeClr>
              </a:solidFill>
              <a:prstDash val="solid"/>
            </a:ln>
            <a:effectLst/>
          </p:spPr>
          <p:txBody>
            <a:bodyPr wrap="none" rtlCol="0" anchor="t" anchorCtr="0"/>
            <a:lstStyle/>
            <a:p>
              <a:pPr algn="ctr" defTabSz="508916"/>
              <a:endParaRPr lang="en-US" sz="1050" b="1" kern="0" dirty="0">
                <a:solidFill>
                  <a:prstClr val="black">
                    <a:lumMod val="95000"/>
                    <a:lumOff val="5000"/>
                  </a:prstClr>
                </a:solidFill>
                <a:latin typeface="Calibri" panose="020F0502020204030204" pitchFamily="34" charset="0"/>
              </a:endParaRPr>
            </a:p>
          </p:txBody>
        </p:sp>
        <p:sp>
          <p:nvSpPr>
            <p:cNvPr id="26" name="TextBox 25"/>
            <p:cNvSpPr txBox="1"/>
            <p:nvPr/>
          </p:nvSpPr>
          <p:spPr>
            <a:xfrm>
              <a:off x="2445464" y="4690649"/>
              <a:ext cx="1714500" cy="456854"/>
            </a:xfrm>
            <a:prstGeom prst="rect">
              <a:avLst/>
            </a:prstGeom>
            <a:solidFill>
              <a:schemeClr val="accent4">
                <a:lumMod val="20000"/>
                <a:lumOff val="80000"/>
              </a:schemeClr>
            </a:solidFill>
            <a:ln>
              <a:solidFill>
                <a:srgbClr val="002060"/>
              </a:solidFill>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defTabSz="685800">
                <a:defRPr/>
              </a:pPr>
              <a:r>
                <a:rPr lang="en-US" sz="1000" b="1" dirty="0">
                  <a:solidFill>
                    <a:prstClr val="black">
                      <a:lumMod val="95000"/>
                      <a:lumOff val="5000"/>
                    </a:prstClr>
                  </a:solidFill>
                  <a:latin typeface="Calibri" panose="020F0502020204030204" pitchFamily="34" charset="0"/>
                </a:rPr>
                <a:t>Technology Transformation – Zero Touch QE &amp; Digital</a:t>
              </a:r>
            </a:p>
          </p:txBody>
        </p:sp>
        <p:sp>
          <p:nvSpPr>
            <p:cNvPr id="27" name="TextBox 26"/>
            <p:cNvSpPr txBox="1"/>
            <p:nvPr/>
          </p:nvSpPr>
          <p:spPr>
            <a:xfrm>
              <a:off x="6928338" y="4680176"/>
              <a:ext cx="2020995" cy="456854"/>
            </a:xfrm>
            <a:prstGeom prst="rect">
              <a:avLst/>
            </a:prstGeom>
            <a:solidFill>
              <a:schemeClr val="accent4">
                <a:lumMod val="20000"/>
                <a:lumOff val="80000"/>
              </a:schemeClr>
            </a:solidFill>
            <a:ln>
              <a:solidFill>
                <a:srgbClr val="002060"/>
              </a:solidFill>
            </a:ln>
          </p:spPr>
          <p:style>
            <a:lnRef idx="2">
              <a:schemeClr val="accent3"/>
            </a:lnRef>
            <a:fillRef idx="1">
              <a:schemeClr val="lt1"/>
            </a:fillRef>
            <a:effectRef idx="0">
              <a:schemeClr val="accent3"/>
            </a:effectRef>
            <a:fontRef idx="minor">
              <a:schemeClr val="dk1"/>
            </a:fontRef>
          </p:style>
          <p:txBody>
            <a:bodyPr wrap="square" rtlCol="0">
              <a:spAutoFit/>
            </a:bodyPr>
            <a:lstStyle>
              <a:defPPr>
                <a:defRPr lang="en-US"/>
              </a:defPPr>
              <a:lvl1pPr algn="ctr" defTabSz="685800">
                <a:defRPr sz="800" b="1">
                  <a:solidFill>
                    <a:prstClr val="black">
                      <a:lumMod val="95000"/>
                      <a:lumOff val="5000"/>
                    </a:prstClr>
                  </a:solidFill>
                </a:defRPr>
              </a:lvl1pPr>
            </a:lstStyle>
            <a:p>
              <a:r>
                <a:rPr lang="en-US" sz="1000" dirty="0">
                  <a:latin typeface="Calibri" panose="020F0502020204030204" pitchFamily="34" charset="0"/>
                </a:rPr>
                <a:t>Workforce Enablement – </a:t>
              </a:r>
            </a:p>
            <a:p>
              <a:r>
                <a:rPr lang="en-US" sz="1000" dirty="0">
                  <a:latin typeface="Calibri" panose="020F0502020204030204" pitchFamily="34" charset="0"/>
                </a:rPr>
                <a:t>“QA to QE”</a:t>
              </a:r>
            </a:p>
          </p:txBody>
        </p:sp>
        <p:sp>
          <p:nvSpPr>
            <p:cNvPr id="28" name="TextBox 27"/>
            <p:cNvSpPr txBox="1"/>
            <p:nvPr/>
          </p:nvSpPr>
          <p:spPr>
            <a:xfrm>
              <a:off x="4515451" y="4685715"/>
              <a:ext cx="2057400" cy="456854"/>
            </a:xfrm>
            <a:prstGeom prst="rect">
              <a:avLst/>
            </a:prstGeom>
            <a:solidFill>
              <a:schemeClr val="accent4">
                <a:lumMod val="20000"/>
                <a:lumOff val="80000"/>
              </a:schemeClr>
            </a:solidFill>
            <a:ln>
              <a:solidFill>
                <a:srgbClr val="002060"/>
              </a:solidFill>
            </a:ln>
          </p:spPr>
          <p:style>
            <a:lnRef idx="2">
              <a:schemeClr val="accent3"/>
            </a:lnRef>
            <a:fillRef idx="1">
              <a:schemeClr val="lt1"/>
            </a:fillRef>
            <a:effectRef idx="0">
              <a:schemeClr val="accent3"/>
            </a:effectRef>
            <a:fontRef idx="minor">
              <a:schemeClr val="dk1"/>
            </a:fontRef>
          </p:style>
          <p:txBody>
            <a:bodyPr wrap="square" rtlCol="0">
              <a:spAutoFit/>
            </a:bodyPr>
            <a:lstStyle>
              <a:defPPr>
                <a:defRPr lang="en-US"/>
              </a:defPPr>
              <a:lvl1pPr algn="ctr" defTabSz="685800">
                <a:defRPr sz="800" b="1">
                  <a:solidFill>
                    <a:prstClr val="black">
                      <a:lumMod val="95000"/>
                      <a:lumOff val="5000"/>
                    </a:prstClr>
                  </a:solidFill>
                </a:defRPr>
              </a:lvl1pPr>
            </a:lstStyle>
            <a:p>
              <a:r>
                <a:rPr lang="en-US" sz="1000" dirty="0">
                  <a:latin typeface="Calibri" panose="020F0502020204030204" pitchFamily="34" charset="0"/>
                </a:rPr>
                <a:t>Process Transformation – </a:t>
              </a:r>
            </a:p>
            <a:p>
              <a:r>
                <a:rPr lang="en-US" sz="1000" dirty="0">
                  <a:latin typeface="Calibri" panose="020F0502020204030204" pitchFamily="34" charset="0"/>
                </a:rPr>
                <a:t>“Shift Left” QE</a:t>
              </a:r>
            </a:p>
          </p:txBody>
        </p:sp>
        <p:pic>
          <p:nvPicPr>
            <p:cNvPr id="29" name="Picture 87" descr="df"/>
            <p:cNvPicPr preferRelativeResize="0">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796975" y="1541949"/>
              <a:ext cx="205740" cy="205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87" descr="df"/>
            <p:cNvPicPr preferRelativeResize="0">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796975" y="2068272"/>
              <a:ext cx="205740" cy="205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Left-Right Arrow 30"/>
            <p:cNvSpPr/>
            <p:nvPr/>
          </p:nvSpPr>
          <p:spPr bwMode="auto">
            <a:xfrm>
              <a:off x="2053148" y="1276936"/>
              <a:ext cx="274320" cy="137160"/>
            </a:xfrm>
            <a:prstGeom prst="leftRightArrow">
              <a:avLst/>
            </a:prstGeom>
            <a:solidFill>
              <a:sysClr val="windowText" lastClr="000000">
                <a:lumMod val="65000"/>
                <a:lumOff val="35000"/>
              </a:sysClr>
            </a:solidFill>
            <a:ln w="9525" cap="flat" cmpd="sng" algn="ctr">
              <a:noFill/>
              <a:prstDash val="solid"/>
            </a:ln>
            <a:effectLst>
              <a:outerShdw blurRad="40000" dist="23000" dir="5400000" rotWithShape="0">
                <a:srgbClr val="000000">
                  <a:alpha val="35000"/>
                </a:srgbClr>
              </a:outerShdw>
            </a:effectLst>
          </p:spPr>
          <p:txBody>
            <a:bodyPr anchor="ctr"/>
            <a:lstStyle/>
            <a:p>
              <a:pPr algn="ctr" defTabSz="913853">
                <a:defRPr/>
              </a:pPr>
              <a:endParaRPr lang="en-GB" sz="1050" kern="0" dirty="0">
                <a:solidFill>
                  <a:prstClr val="white"/>
                </a:solidFill>
                <a:latin typeface="Calibri" panose="020F0502020204030204" pitchFamily="34" charset="0"/>
              </a:endParaRPr>
            </a:p>
          </p:txBody>
        </p:sp>
        <p:sp>
          <p:nvSpPr>
            <p:cNvPr id="32" name="AutoShape 32"/>
            <p:cNvSpPr>
              <a:spLocks noChangeArrowheads="1"/>
            </p:cNvSpPr>
            <p:nvPr/>
          </p:nvSpPr>
          <p:spPr bwMode="auto">
            <a:xfrm>
              <a:off x="2423880" y="866843"/>
              <a:ext cx="6499465" cy="2113526"/>
            </a:xfrm>
            <a:prstGeom prst="roundRect">
              <a:avLst>
                <a:gd name="adj" fmla="val 0"/>
              </a:avLst>
            </a:prstGeom>
            <a:solidFill>
              <a:schemeClr val="bg1"/>
            </a:solidFill>
            <a:ln w="6350" cap="flat" cmpd="sng" algn="ctr">
              <a:solidFill>
                <a:schemeClr val="bg1">
                  <a:lumMod val="95000"/>
                </a:schemeClr>
              </a:solidFill>
              <a:prstDash val="solid"/>
            </a:ln>
            <a:effectLst>
              <a:innerShdw blurRad="114300">
                <a:prstClr val="black"/>
              </a:innerShdw>
            </a:effectLst>
          </p:spPr>
          <p:txBody>
            <a:bodyPr wrap="none" rtlCol="0" anchor="ctr"/>
            <a:lstStyle/>
            <a:p>
              <a:pPr algn="ctr" defTabSz="508916">
                <a:defRPr/>
              </a:pPr>
              <a:endParaRPr lang="en-US" sz="900" b="1" kern="0" dirty="0">
                <a:solidFill>
                  <a:srgbClr val="C0504D">
                    <a:lumMod val="50000"/>
                  </a:srgbClr>
                </a:solidFill>
                <a:latin typeface="Calibri" panose="020F0502020204030204" pitchFamily="34" charset="0"/>
              </a:endParaRPr>
            </a:p>
          </p:txBody>
        </p:sp>
        <p:sp>
          <p:nvSpPr>
            <p:cNvPr id="33" name="Rectangle 32"/>
            <p:cNvSpPr/>
            <p:nvPr/>
          </p:nvSpPr>
          <p:spPr>
            <a:xfrm>
              <a:off x="2549826" y="1673917"/>
              <a:ext cx="3080339" cy="1225841"/>
            </a:xfrm>
            <a:prstGeom prst="rect">
              <a:avLst/>
            </a:prstGeom>
            <a:solidFill>
              <a:schemeClr val="bg1">
                <a:lumMod val="95000"/>
              </a:schemeClr>
            </a:solidFill>
            <a:ln>
              <a:solidFill>
                <a:schemeClr val="bg1">
                  <a:lumMod val="75000"/>
                </a:schemeClr>
              </a:solidFill>
            </a:ln>
          </p:spPr>
          <p:style>
            <a:lnRef idx="1">
              <a:schemeClr val="accent3"/>
            </a:lnRef>
            <a:fillRef idx="2">
              <a:schemeClr val="accent3"/>
            </a:fillRef>
            <a:effectRef idx="1">
              <a:schemeClr val="accent3"/>
            </a:effectRef>
            <a:fontRef idx="minor">
              <a:schemeClr val="dk1"/>
            </a:fontRef>
          </p:style>
          <p:txBody>
            <a:bodyPr anchor="t"/>
            <a:lstStyle/>
            <a:p>
              <a:pPr algn="ctr" defTabSz="250031">
                <a:lnSpc>
                  <a:spcPct val="90000"/>
                </a:lnSpc>
                <a:spcBef>
                  <a:spcPct val="0"/>
                </a:spcBef>
                <a:spcAft>
                  <a:spcPct val="35000"/>
                </a:spcAft>
                <a:defRPr/>
              </a:pPr>
              <a:endParaRPr lang="en-US" sz="700" b="1" dirty="0">
                <a:solidFill>
                  <a:prstClr val="black">
                    <a:lumMod val="95000"/>
                    <a:lumOff val="5000"/>
                  </a:prstClr>
                </a:solidFill>
                <a:latin typeface="Calibri" panose="020F0502020204030204" pitchFamily="34" charset="0"/>
              </a:endParaRPr>
            </a:p>
          </p:txBody>
        </p:sp>
        <p:sp>
          <p:nvSpPr>
            <p:cNvPr id="34" name="Rectangle 33"/>
            <p:cNvSpPr/>
            <p:nvPr/>
          </p:nvSpPr>
          <p:spPr>
            <a:xfrm>
              <a:off x="2492666" y="3074395"/>
              <a:ext cx="6377940" cy="274320"/>
            </a:xfrm>
            <a:prstGeom prst="rect">
              <a:avLst/>
            </a:prstGeom>
            <a:solidFill>
              <a:schemeClr val="bg1">
                <a:lumMod val="75000"/>
              </a:schemeClr>
            </a:solidFill>
            <a:ln/>
          </p:spPr>
          <p:style>
            <a:lnRef idx="0">
              <a:schemeClr val="accent3"/>
            </a:lnRef>
            <a:fillRef idx="3">
              <a:schemeClr val="accent3"/>
            </a:fillRef>
            <a:effectRef idx="3">
              <a:schemeClr val="accent3"/>
            </a:effectRef>
            <a:fontRef idx="minor">
              <a:schemeClr val="lt1"/>
            </a:fontRef>
          </p:style>
          <p:txBody>
            <a:bodyPr lIns="68543" tIns="34271" rIns="68543" bIns="34271" anchor="ctr"/>
            <a:lstStyle/>
            <a:p>
              <a:pPr algn="ctr" defTabSz="685424"/>
              <a:endParaRPr lang="en-US" sz="700" b="1" kern="0" dirty="0">
                <a:solidFill>
                  <a:schemeClr val="tx1">
                    <a:lumMod val="95000"/>
                    <a:lumOff val="5000"/>
                  </a:schemeClr>
                </a:solidFill>
                <a:latin typeface="Calibri" panose="020F0502020204030204" pitchFamily="34" charset="0"/>
              </a:endParaRPr>
            </a:p>
          </p:txBody>
        </p:sp>
        <p:grpSp>
          <p:nvGrpSpPr>
            <p:cNvPr id="35" name="Group 34"/>
            <p:cNvGrpSpPr/>
            <p:nvPr/>
          </p:nvGrpSpPr>
          <p:grpSpPr>
            <a:xfrm>
              <a:off x="3050738" y="2310445"/>
              <a:ext cx="305902" cy="197993"/>
              <a:chOff x="5200812" y="3848736"/>
              <a:chExt cx="390470" cy="242374"/>
            </a:xfrm>
          </p:grpSpPr>
          <p:pic>
            <p:nvPicPr>
              <p:cNvPr id="36" name="Picture 87" descr="df"/>
              <p:cNvPicPr preferRelativeResize="0">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353212" y="3853651"/>
                <a:ext cx="238070" cy="237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87" descr="df"/>
              <p:cNvPicPr preferRelativeResize="0">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200812" y="3848736"/>
                <a:ext cx="238070" cy="237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8" name="Rectangle 37"/>
            <p:cNvSpPr/>
            <p:nvPr/>
          </p:nvSpPr>
          <p:spPr bwMode="auto">
            <a:xfrm>
              <a:off x="2744230" y="2495829"/>
              <a:ext cx="1053083" cy="245998"/>
            </a:xfrm>
            <a:prstGeom prst="rect">
              <a:avLst/>
            </a:prstGeom>
          </p:spPr>
          <p:txBody>
            <a:bodyPr wrap="square">
              <a:spAutoFit/>
            </a:bodyPr>
            <a:lstStyle/>
            <a:p>
              <a:pPr algn="ctr" defTabSz="685766">
                <a:defRPr/>
              </a:pPr>
              <a:r>
                <a:rPr lang="en-US" sz="800" b="1" kern="0" dirty="0">
                  <a:solidFill>
                    <a:schemeClr val="tx2"/>
                  </a:solidFill>
                  <a:latin typeface="Calibri" panose="020F0502020204030204" pitchFamily="34" charset="0"/>
                  <a:ea typeface="ＭＳ Ｐゴシック" pitchFamily="-12" charset="-128"/>
                  <a:cs typeface="Calibri" pitchFamily="34" charset="0"/>
                </a:rPr>
                <a:t>QUALITY ENGINEER</a:t>
              </a:r>
            </a:p>
          </p:txBody>
        </p:sp>
        <p:sp>
          <p:nvSpPr>
            <p:cNvPr id="39" name="Rectangle 38"/>
            <p:cNvSpPr/>
            <p:nvPr/>
          </p:nvSpPr>
          <p:spPr bwMode="auto">
            <a:xfrm>
              <a:off x="3809979" y="2495829"/>
              <a:ext cx="865028" cy="245998"/>
            </a:xfrm>
            <a:prstGeom prst="rect">
              <a:avLst/>
            </a:prstGeom>
          </p:spPr>
          <p:txBody>
            <a:bodyPr wrap="square">
              <a:spAutoFit/>
            </a:bodyPr>
            <a:lstStyle/>
            <a:p>
              <a:pPr algn="ctr" defTabSz="685766">
                <a:defRPr/>
              </a:pPr>
              <a:r>
                <a:rPr lang="en-US" sz="800" b="1" kern="0" dirty="0">
                  <a:solidFill>
                    <a:schemeClr val="tx2"/>
                  </a:solidFill>
                  <a:latin typeface="Calibri" panose="020F0502020204030204" pitchFamily="34" charset="0"/>
                  <a:ea typeface="ＭＳ Ｐゴシック" pitchFamily="-12" charset="-128"/>
                  <a:cs typeface="Calibri" pitchFamily="34" charset="0"/>
                </a:rPr>
                <a:t>DEVELOPER</a:t>
              </a:r>
            </a:p>
          </p:txBody>
        </p:sp>
        <p:sp>
          <p:nvSpPr>
            <p:cNvPr id="40" name="Down Arrow 39"/>
            <p:cNvSpPr/>
            <p:nvPr/>
          </p:nvSpPr>
          <p:spPr>
            <a:xfrm rot="10800000">
              <a:off x="4156182" y="2001346"/>
              <a:ext cx="143272" cy="149393"/>
            </a:xfrm>
            <a:prstGeom prst="downArrow">
              <a:avLst/>
            </a:prstGeom>
            <a:solidFill>
              <a:sysClr val="windowText" lastClr="000000">
                <a:lumMod val="65000"/>
                <a:lumOff val="35000"/>
              </a:sysClr>
            </a:solidFill>
            <a:ln w="9525" cap="flat" cmpd="sng" algn="ctr">
              <a:noFill/>
              <a:prstDash val="solid"/>
            </a:ln>
            <a:effectLst>
              <a:outerShdw blurRad="40000" dist="23000" dir="5400000" rotWithShape="0">
                <a:srgbClr val="000000">
                  <a:alpha val="35000"/>
                </a:srgbClr>
              </a:outerShdw>
            </a:effectLst>
          </p:spPr>
          <p:txBody>
            <a:bodyPr anchor="ctr"/>
            <a:lstStyle/>
            <a:p>
              <a:pPr algn="ctr" defTabSz="913853"/>
              <a:endParaRPr lang="en-US" sz="1050" kern="0">
                <a:solidFill>
                  <a:prstClr val="white"/>
                </a:solidFill>
                <a:latin typeface="Calibri" panose="020F0502020204030204" pitchFamily="34" charset="0"/>
              </a:endParaRPr>
            </a:p>
          </p:txBody>
        </p:sp>
        <p:sp>
          <p:nvSpPr>
            <p:cNvPr id="41" name="Rounded Rectangle 40"/>
            <p:cNvSpPr/>
            <p:nvPr/>
          </p:nvSpPr>
          <p:spPr bwMode="auto">
            <a:xfrm>
              <a:off x="2581922" y="1825144"/>
              <a:ext cx="3008704" cy="149393"/>
            </a:xfrm>
            <a:prstGeom prst="roundRect">
              <a:avLst/>
            </a:prstGeom>
            <a:solidFill>
              <a:schemeClr val="bg1">
                <a:lumMod val="50000"/>
              </a:schemeClr>
            </a:solidFill>
            <a:ln w="12700" cap="flat" cmpd="sng" algn="ctr">
              <a:noFill/>
              <a:prstDash val="solid"/>
            </a:ln>
            <a:effectLst/>
          </p:spPr>
          <p:txBody>
            <a:bodyPr lIns="91391" tIns="45695" rIns="91391" bIns="45695" anchor="ctr"/>
            <a:lstStyle/>
            <a:p>
              <a:pPr algn="ctr" defTabSz="913875">
                <a:defRPr/>
              </a:pPr>
              <a:r>
                <a:rPr lang="en-US" sz="900" b="1" kern="0" dirty="0">
                  <a:solidFill>
                    <a:schemeClr val="bg1"/>
                  </a:solidFill>
                  <a:latin typeface="Calibri" panose="020F0502020204030204" pitchFamily="34" charset="0"/>
                </a:rPr>
                <a:t>POD 1</a:t>
              </a:r>
            </a:p>
          </p:txBody>
        </p:sp>
        <p:sp>
          <p:nvSpPr>
            <p:cNvPr id="42" name="Rounded Rectangle 41"/>
            <p:cNvSpPr/>
            <p:nvPr/>
          </p:nvSpPr>
          <p:spPr bwMode="auto">
            <a:xfrm>
              <a:off x="4429040" y="1023726"/>
              <a:ext cx="685800" cy="296809"/>
            </a:xfrm>
            <a:prstGeom prst="roundRect">
              <a:avLst/>
            </a:prstGeom>
            <a:solidFill>
              <a:schemeClr val="bg1">
                <a:lumMod val="50000"/>
              </a:schemeClr>
            </a:solidFill>
            <a:ln w="12700" cap="flat" cmpd="sng" algn="ctr">
              <a:noFill/>
              <a:prstDash val="solid"/>
            </a:ln>
            <a:effectLst/>
          </p:spPr>
          <p:txBody>
            <a:bodyPr lIns="91391" tIns="45695" rIns="91391" bIns="45695" anchor="ctr"/>
            <a:lstStyle/>
            <a:p>
              <a:pPr algn="ctr" defTabSz="913875">
                <a:defRPr/>
              </a:pPr>
              <a:r>
                <a:rPr lang="en-US" sz="800" b="1" kern="0" dirty="0">
                  <a:solidFill>
                    <a:schemeClr val="bg1"/>
                  </a:solidFill>
                  <a:latin typeface="Calibri" panose="020F0502020204030204" pitchFamily="34" charset="0"/>
                </a:rPr>
                <a:t>PRODUCT OWNER</a:t>
              </a:r>
            </a:p>
          </p:txBody>
        </p:sp>
        <p:sp>
          <p:nvSpPr>
            <p:cNvPr id="43" name="Left-Right Arrow 42"/>
            <p:cNvSpPr/>
            <p:nvPr/>
          </p:nvSpPr>
          <p:spPr bwMode="auto">
            <a:xfrm>
              <a:off x="2558704" y="1368430"/>
              <a:ext cx="6240780" cy="224090"/>
            </a:xfrm>
            <a:prstGeom prst="leftRightArrow">
              <a:avLst/>
            </a:prstGeom>
            <a:solidFill>
              <a:sysClr val="windowText" lastClr="000000">
                <a:lumMod val="65000"/>
                <a:lumOff val="35000"/>
              </a:sysClr>
            </a:solidFill>
            <a:ln w="9525" cap="flat" cmpd="sng" algn="ctr">
              <a:noFill/>
              <a:prstDash val="solid"/>
            </a:ln>
            <a:effectLst>
              <a:outerShdw blurRad="40000" dist="23000" dir="5400000" rotWithShape="0">
                <a:srgbClr val="000000">
                  <a:alpha val="35000"/>
                </a:srgbClr>
              </a:outerShdw>
            </a:effectLst>
          </p:spPr>
          <p:txBody>
            <a:bodyPr anchor="ctr"/>
            <a:lstStyle/>
            <a:p>
              <a:pPr algn="ctr" defTabSz="913853">
                <a:defRPr/>
              </a:pPr>
              <a:r>
                <a:rPr lang="en-GB" sz="700" b="1" kern="0" dirty="0">
                  <a:solidFill>
                    <a:prstClr val="white"/>
                  </a:solidFill>
                  <a:latin typeface="Calibri" panose="020F0502020204030204" pitchFamily="34" charset="0"/>
                </a:rPr>
                <a:t>ACROSS PODs</a:t>
              </a:r>
            </a:p>
          </p:txBody>
        </p:sp>
        <p:sp>
          <p:nvSpPr>
            <p:cNvPr id="44" name="Rounded Rectangle 43"/>
            <p:cNvSpPr/>
            <p:nvPr/>
          </p:nvSpPr>
          <p:spPr bwMode="auto">
            <a:xfrm>
              <a:off x="7588483" y="1015836"/>
              <a:ext cx="1165860" cy="296809"/>
            </a:xfrm>
            <a:prstGeom prst="roundRect">
              <a:avLst/>
            </a:prstGeom>
            <a:solidFill>
              <a:schemeClr val="bg1">
                <a:lumMod val="50000"/>
              </a:schemeClr>
            </a:solidFill>
            <a:ln w="12700" cap="flat" cmpd="sng" algn="ctr">
              <a:noFill/>
              <a:prstDash val="solid"/>
            </a:ln>
            <a:effectLst/>
          </p:spPr>
          <p:txBody>
            <a:bodyPr lIns="91391" tIns="45695" rIns="91391" bIns="45695" anchor="ctr"/>
            <a:lstStyle/>
            <a:p>
              <a:pPr algn="ctr" defTabSz="913875">
                <a:defRPr/>
              </a:pPr>
              <a:r>
                <a:rPr lang="en-US" sz="800" b="1" kern="0" dirty="0">
                  <a:solidFill>
                    <a:schemeClr val="bg1"/>
                  </a:solidFill>
                  <a:latin typeface="Calibri" panose="020F0502020204030204" pitchFamily="34" charset="0"/>
                </a:rPr>
                <a:t>OTHERS </a:t>
              </a:r>
            </a:p>
            <a:p>
              <a:pPr algn="ctr" defTabSz="913875">
                <a:defRPr/>
              </a:pPr>
              <a:r>
                <a:rPr lang="en-US" sz="800" b="1" kern="0" dirty="0">
                  <a:solidFill>
                    <a:schemeClr val="bg1"/>
                  </a:solidFill>
                  <a:latin typeface="Calibri" panose="020F0502020204030204" pitchFamily="34" charset="0"/>
                </a:rPr>
                <a:t>(DEVOPS, SUPPORT)</a:t>
              </a:r>
            </a:p>
          </p:txBody>
        </p:sp>
        <p:sp>
          <p:nvSpPr>
            <p:cNvPr id="45" name="Rounded Rectangle 44"/>
            <p:cNvSpPr/>
            <p:nvPr/>
          </p:nvSpPr>
          <p:spPr bwMode="auto">
            <a:xfrm>
              <a:off x="2542384" y="1026423"/>
              <a:ext cx="1628477" cy="296809"/>
            </a:xfrm>
            <a:prstGeom prst="roundRect">
              <a:avLst/>
            </a:prstGeom>
            <a:solidFill>
              <a:schemeClr val="bg1">
                <a:lumMod val="50000"/>
              </a:schemeClr>
            </a:solidFill>
            <a:ln w="12700" cap="flat" cmpd="sng" algn="ctr">
              <a:noFill/>
              <a:prstDash val="solid"/>
            </a:ln>
            <a:effectLst/>
          </p:spPr>
          <p:txBody>
            <a:bodyPr lIns="91391" tIns="45695" rIns="91391" bIns="45695" anchor="ctr"/>
            <a:lstStyle/>
            <a:p>
              <a:pPr algn="ctr" defTabSz="913875"/>
              <a:r>
                <a:rPr lang="en-US" sz="800" b="1" kern="0" dirty="0">
                  <a:solidFill>
                    <a:schemeClr val="bg1"/>
                  </a:solidFill>
                  <a:latin typeface="Calibri" panose="020F0502020204030204" pitchFamily="34" charset="0"/>
                </a:rPr>
                <a:t>TOWER QE LEAD</a:t>
              </a:r>
            </a:p>
          </p:txBody>
        </p:sp>
        <p:pic>
          <p:nvPicPr>
            <p:cNvPr id="46" name="Picture 87" descr="df"/>
            <p:cNvPicPr preferRelativeResize="0">
              <a:picLocks noChangeArrowheads="1"/>
            </p:cNvPicPr>
            <p:nvPr/>
          </p:nvPicPr>
          <p:blipFill>
            <a:blip r:embed="rId6" cstate="screen">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a:fillRect/>
            </a:stretch>
          </p:blipFill>
          <p:spPr bwMode="auto">
            <a:xfrm>
              <a:off x="4654123" y="2276716"/>
              <a:ext cx="214907" cy="224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 46"/>
            <p:cNvSpPr/>
            <p:nvPr/>
          </p:nvSpPr>
          <p:spPr bwMode="auto">
            <a:xfrm>
              <a:off x="4420920" y="2495829"/>
              <a:ext cx="787294" cy="386568"/>
            </a:xfrm>
            <a:prstGeom prst="rect">
              <a:avLst/>
            </a:prstGeom>
          </p:spPr>
          <p:txBody>
            <a:bodyPr wrap="square">
              <a:spAutoFit/>
            </a:bodyPr>
            <a:lstStyle/>
            <a:p>
              <a:pPr algn="ctr" defTabSz="685766">
                <a:defRPr/>
              </a:pPr>
              <a:r>
                <a:rPr lang="en-US" sz="800" b="1" kern="0" dirty="0">
                  <a:solidFill>
                    <a:schemeClr val="tx2"/>
                  </a:solidFill>
                  <a:latin typeface="Calibri" panose="020F0502020204030204" pitchFamily="34" charset="0"/>
                  <a:ea typeface="ＭＳ Ｐゴシック" pitchFamily="-12" charset="-128"/>
                  <a:cs typeface="Calibri" pitchFamily="34" charset="0"/>
                </a:rPr>
                <a:t>SCRUM MASTER</a:t>
              </a:r>
            </a:p>
          </p:txBody>
        </p:sp>
        <p:sp>
          <p:nvSpPr>
            <p:cNvPr id="48" name="Down Arrow 47"/>
            <p:cNvSpPr/>
            <p:nvPr/>
          </p:nvSpPr>
          <p:spPr>
            <a:xfrm rot="10800000">
              <a:off x="4676436" y="1996457"/>
              <a:ext cx="143272" cy="149393"/>
            </a:xfrm>
            <a:prstGeom prst="downArrow">
              <a:avLst/>
            </a:prstGeom>
            <a:solidFill>
              <a:sysClr val="windowText" lastClr="000000">
                <a:lumMod val="65000"/>
                <a:lumOff val="35000"/>
              </a:sysClr>
            </a:solidFill>
            <a:ln w="9525" cap="flat" cmpd="sng" algn="ctr">
              <a:noFill/>
              <a:prstDash val="solid"/>
            </a:ln>
            <a:effectLst>
              <a:outerShdw blurRad="40000" dist="23000" dir="5400000" rotWithShape="0">
                <a:srgbClr val="000000">
                  <a:alpha val="35000"/>
                </a:srgbClr>
              </a:outerShdw>
            </a:effectLst>
          </p:spPr>
          <p:txBody>
            <a:bodyPr anchor="ctr"/>
            <a:lstStyle/>
            <a:p>
              <a:pPr algn="ctr" defTabSz="913853"/>
              <a:endParaRPr lang="en-US" sz="1050" kern="0">
                <a:solidFill>
                  <a:prstClr val="white"/>
                </a:solidFill>
                <a:latin typeface="Calibri" panose="020F0502020204030204" pitchFamily="34" charset="0"/>
              </a:endParaRPr>
            </a:p>
          </p:txBody>
        </p:sp>
        <p:pic>
          <p:nvPicPr>
            <p:cNvPr id="49" name="Picture 87" descr="df"/>
            <p:cNvPicPr preferRelativeResize="0">
              <a:picLocks noChangeArrowheads="1"/>
            </p:cNvPicPr>
            <p:nvPr/>
          </p:nvPicPr>
          <p:blipFill>
            <a:blip r:embed="rId6" cstate="screen">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a:fillRect/>
            </a:stretch>
          </p:blipFill>
          <p:spPr bwMode="auto">
            <a:xfrm>
              <a:off x="5174182" y="2275770"/>
              <a:ext cx="214907" cy="224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Rectangle 49"/>
            <p:cNvSpPr/>
            <p:nvPr/>
          </p:nvSpPr>
          <p:spPr bwMode="auto">
            <a:xfrm>
              <a:off x="4954998" y="2495829"/>
              <a:ext cx="762607" cy="386568"/>
            </a:xfrm>
            <a:prstGeom prst="rect">
              <a:avLst/>
            </a:prstGeom>
          </p:spPr>
          <p:txBody>
            <a:bodyPr wrap="square">
              <a:spAutoFit/>
            </a:bodyPr>
            <a:lstStyle/>
            <a:p>
              <a:pPr algn="ctr" defTabSz="685766">
                <a:defRPr/>
              </a:pPr>
              <a:r>
                <a:rPr lang="en-US" sz="800" b="1" kern="0" dirty="0">
                  <a:solidFill>
                    <a:schemeClr val="tx2"/>
                  </a:solidFill>
                  <a:latin typeface="Calibri" panose="020F0502020204030204" pitchFamily="34" charset="0"/>
                  <a:ea typeface="ＭＳ Ｐゴシック" pitchFamily="-12" charset="-128"/>
                  <a:cs typeface="Calibri" pitchFamily="34" charset="0"/>
                </a:rPr>
                <a:t>UI/UX ENGINEER</a:t>
              </a:r>
            </a:p>
          </p:txBody>
        </p:sp>
        <p:sp>
          <p:nvSpPr>
            <p:cNvPr id="51" name="Down Arrow 50"/>
            <p:cNvSpPr/>
            <p:nvPr/>
          </p:nvSpPr>
          <p:spPr>
            <a:xfrm rot="10800000">
              <a:off x="5196988" y="1995511"/>
              <a:ext cx="143272" cy="149393"/>
            </a:xfrm>
            <a:prstGeom prst="downArrow">
              <a:avLst/>
            </a:prstGeom>
            <a:solidFill>
              <a:sysClr val="windowText" lastClr="000000">
                <a:lumMod val="65000"/>
                <a:lumOff val="35000"/>
              </a:sysClr>
            </a:solidFill>
            <a:ln w="9525" cap="flat" cmpd="sng" algn="ctr">
              <a:noFill/>
              <a:prstDash val="solid"/>
            </a:ln>
            <a:effectLst>
              <a:outerShdw blurRad="40000" dist="23000" dir="5400000" rotWithShape="0">
                <a:srgbClr val="000000">
                  <a:alpha val="35000"/>
                </a:srgbClr>
              </a:outerShdw>
            </a:effectLst>
          </p:spPr>
          <p:txBody>
            <a:bodyPr anchor="ctr"/>
            <a:lstStyle/>
            <a:p>
              <a:pPr algn="ctr" defTabSz="913853"/>
              <a:endParaRPr lang="en-US" sz="1050" kern="0">
                <a:solidFill>
                  <a:prstClr val="white"/>
                </a:solidFill>
                <a:latin typeface="Calibri" panose="020F0502020204030204" pitchFamily="34" charset="0"/>
              </a:endParaRPr>
            </a:p>
          </p:txBody>
        </p:sp>
        <p:sp>
          <p:nvSpPr>
            <p:cNvPr id="52" name="Rectangle 51"/>
            <p:cNvSpPr/>
            <p:nvPr/>
          </p:nvSpPr>
          <p:spPr>
            <a:xfrm>
              <a:off x="5707936" y="1677399"/>
              <a:ext cx="3080339" cy="1225841"/>
            </a:xfrm>
            <a:prstGeom prst="rect">
              <a:avLst/>
            </a:prstGeom>
            <a:solidFill>
              <a:schemeClr val="bg1">
                <a:lumMod val="95000"/>
              </a:schemeClr>
            </a:solidFill>
            <a:ln>
              <a:solidFill>
                <a:schemeClr val="bg1">
                  <a:lumMod val="75000"/>
                </a:schemeClr>
              </a:solidFill>
            </a:ln>
          </p:spPr>
          <p:style>
            <a:lnRef idx="1">
              <a:schemeClr val="accent3"/>
            </a:lnRef>
            <a:fillRef idx="2">
              <a:schemeClr val="accent3"/>
            </a:fillRef>
            <a:effectRef idx="1">
              <a:schemeClr val="accent3"/>
            </a:effectRef>
            <a:fontRef idx="minor">
              <a:schemeClr val="dk1"/>
            </a:fontRef>
          </p:style>
          <p:txBody>
            <a:bodyPr anchor="t"/>
            <a:lstStyle/>
            <a:p>
              <a:pPr algn="ctr" defTabSz="250031">
                <a:lnSpc>
                  <a:spcPct val="90000"/>
                </a:lnSpc>
                <a:spcBef>
                  <a:spcPct val="0"/>
                </a:spcBef>
                <a:spcAft>
                  <a:spcPct val="35000"/>
                </a:spcAft>
                <a:defRPr/>
              </a:pPr>
              <a:endParaRPr lang="en-US" sz="700" b="1" dirty="0">
                <a:solidFill>
                  <a:prstClr val="black">
                    <a:lumMod val="95000"/>
                    <a:lumOff val="5000"/>
                  </a:prstClr>
                </a:solidFill>
                <a:latin typeface="Calibri" panose="020F0502020204030204" pitchFamily="34" charset="0"/>
              </a:endParaRPr>
            </a:p>
          </p:txBody>
        </p:sp>
        <p:sp>
          <p:nvSpPr>
            <p:cNvPr id="53" name="Rounded Rectangle 52"/>
            <p:cNvSpPr/>
            <p:nvPr/>
          </p:nvSpPr>
          <p:spPr bwMode="auto">
            <a:xfrm>
              <a:off x="5740031" y="1828626"/>
              <a:ext cx="3008704" cy="149393"/>
            </a:xfrm>
            <a:prstGeom prst="roundRect">
              <a:avLst/>
            </a:prstGeom>
            <a:solidFill>
              <a:schemeClr val="bg1">
                <a:lumMod val="50000"/>
              </a:schemeClr>
            </a:solidFill>
            <a:ln w="12700" cap="flat" cmpd="sng" algn="ctr">
              <a:noFill/>
              <a:prstDash val="solid"/>
            </a:ln>
            <a:effectLst/>
          </p:spPr>
          <p:txBody>
            <a:bodyPr lIns="91391" tIns="45695" rIns="91391" bIns="45695" anchor="ctr"/>
            <a:lstStyle/>
            <a:p>
              <a:pPr algn="ctr" defTabSz="913875">
                <a:defRPr/>
              </a:pPr>
              <a:r>
                <a:rPr lang="en-US" sz="900" b="1" kern="0" dirty="0">
                  <a:solidFill>
                    <a:schemeClr val="bg1"/>
                  </a:solidFill>
                  <a:latin typeface="Calibri" panose="020F0502020204030204" pitchFamily="34" charset="0"/>
                </a:rPr>
                <a:t>POD 2 ...</a:t>
              </a:r>
            </a:p>
          </p:txBody>
        </p:sp>
        <p:cxnSp>
          <p:nvCxnSpPr>
            <p:cNvPr id="54" name="Straight Connector 53"/>
            <p:cNvCxnSpPr/>
            <p:nvPr/>
          </p:nvCxnSpPr>
          <p:spPr>
            <a:xfrm flipH="1" flipV="1">
              <a:off x="6267361" y="1619657"/>
              <a:ext cx="0" cy="709619"/>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55" name="Rounded Rectangle 54"/>
            <p:cNvSpPr/>
            <p:nvPr/>
          </p:nvSpPr>
          <p:spPr bwMode="auto">
            <a:xfrm>
              <a:off x="6349214" y="1015362"/>
              <a:ext cx="1155459" cy="296809"/>
            </a:xfrm>
            <a:prstGeom prst="roundRect">
              <a:avLst/>
            </a:prstGeom>
            <a:solidFill>
              <a:schemeClr val="bg1">
                <a:lumMod val="50000"/>
              </a:schemeClr>
            </a:solidFill>
            <a:ln w="12700" cap="flat" cmpd="sng" algn="ctr">
              <a:noFill/>
              <a:prstDash val="solid"/>
            </a:ln>
            <a:effectLst/>
          </p:spPr>
          <p:txBody>
            <a:bodyPr lIns="91391" tIns="45695" rIns="91391" bIns="45695" anchor="ctr"/>
            <a:lstStyle/>
            <a:p>
              <a:pPr algn="ctr" defTabSz="913875">
                <a:defRPr/>
              </a:pPr>
              <a:r>
                <a:rPr lang="en-US" sz="800" b="1" kern="0" dirty="0">
                  <a:solidFill>
                    <a:schemeClr val="bg1"/>
                  </a:solidFill>
                  <a:latin typeface="Calibri" panose="020F0502020204030204" pitchFamily="34" charset="0"/>
                </a:rPr>
                <a:t>ARCHITECT</a:t>
              </a:r>
            </a:p>
          </p:txBody>
        </p:sp>
        <p:sp>
          <p:nvSpPr>
            <p:cNvPr id="56" name="Rounded Rectangle 55"/>
            <p:cNvSpPr/>
            <p:nvPr/>
          </p:nvSpPr>
          <p:spPr bwMode="auto">
            <a:xfrm>
              <a:off x="5180394" y="1019415"/>
              <a:ext cx="1066650" cy="296809"/>
            </a:xfrm>
            <a:prstGeom prst="roundRect">
              <a:avLst/>
            </a:prstGeom>
            <a:solidFill>
              <a:schemeClr val="bg1">
                <a:lumMod val="50000"/>
              </a:schemeClr>
            </a:solidFill>
            <a:ln w="12700" cap="flat" cmpd="sng" algn="ctr">
              <a:noFill/>
              <a:prstDash val="solid"/>
            </a:ln>
            <a:effectLst/>
          </p:spPr>
          <p:txBody>
            <a:bodyPr lIns="91391" tIns="45695" rIns="91391" bIns="45695" anchor="ctr"/>
            <a:lstStyle/>
            <a:p>
              <a:pPr algn="ctr" defTabSz="913875">
                <a:defRPr/>
              </a:pPr>
              <a:r>
                <a:rPr lang="en-US" sz="800" b="1" kern="0" dirty="0">
                  <a:solidFill>
                    <a:schemeClr val="bg1"/>
                  </a:solidFill>
                  <a:latin typeface="Calibri" panose="020F0502020204030204" pitchFamily="34" charset="0"/>
                </a:rPr>
                <a:t>DELIVERY OWNER</a:t>
              </a:r>
            </a:p>
          </p:txBody>
        </p:sp>
        <p:sp>
          <p:nvSpPr>
            <p:cNvPr id="57" name="Down Arrow 56"/>
            <p:cNvSpPr/>
            <p:nvPr/>
          </p:nvSpPr>
          <p:spPr>
            <a:xfrm rot="10800000">
              <a:off x="6087015" y="1297499"/>
              <a:ext cx="143272" cy="522877"/>
            </a:xfrm>
            <a:prstGeom prst="downArrow">
              <a:avLst/>
            </a:prstGeom>
            <a:solidFill>
              <a:sysClr val="windowText" lastClr="000000">
                <a:lumMod val="65000"/>
                <a:lumOff val="35000"/>
              </a:sysClr>
            </a:solidFill>
            <a:ln w="9525" cap="flat" cmpd="sng" algn="ctr">
              <a:noFill/>
              <a:prstDash val="solid"/>
            </a:ln>
            <a:effectLst>
              <a:outerShdw blurRad="40000" dist="23000" dir="5400000" rotWithShape="0">
                <a:srgbClr val="000000">
                  <a:alpha val="35000"/>
                </a:srgbClr>
              </a:outerShdw>
            </a:effectLst>
          </p:spPr>
          <p:txBody>
            <a:bodyPr anchor="ctr"/>
            <a:lstStyle/>
            <a:p>
              <a:pPr algn="ctr" defTabSz="913853"/>
              <a:endParaRPr lang="en-US" sz="1050" kern="0">
                <a:solidFill>
                  <a:prstClr val="white"/>
                </a:solidFill>
                <a:latin typeface="Calibri" panose="020F0502020204030204" pitchFamily="34" charset="0"/>
              </a:endParaRPr>
            </a:p>
          </p:txBody>
        </p:sp>
        <p:sp>
          <p:nvSpPr>
            <p:cNvPr id="58" name="Down Arrow 57"/>
            <p:cNvSpPr/>
            <p:nvPr/>
          </p:nvSpPr>
          <p:spPr>
            <a:xfrm rot="10800000">
              <a:off x="5161130" y="1292219"/>
              <a:ext cx="143272" cy="522877"/>
            </a:xfrm>
            <a:prstGeom prst="downArrow">
              <a:avLst/>
            </a:prstGeom>
            <a:solidFill>
              <a:sysClr val="windowText" lastClr="000000">
                <a:lumMod val="65000"/>
                <a:lumOff val="35000"/>
              </a:sysClr>
            </a:solidFill>
            <a:ln w="9525" cap="flat" cmpd="sng" algn="ctr">
              <a:noFill/>
              <a:prstDash val="solid"/>
            </a:ln>
            <a:effectLst>
              <a:outerShdw blurRad="40000" dist="23000" dir="5400000" rotWithShape="0">
                <a:srgbClr val="000000">
                  <a:alpha val="35000"/>
                </a:srgbClr>
              </a:outerShdw>
            </a:effectLst>
          </p:spPr>
          <p:txBody>
            <a:bodyPr anchor="ctr"/>
            <a:lstStyle/>
            <a:p>
              <a:pPr algn="ctr" defTabSz="913853"/>
              <a:endParaRPr lang="en-US" sz="1050" kern="0">
                <a:solidFill>
                  <a:prstClr val="white"/>
                </a:solidFill>
                <a:latin typeface="Calibri" panose="020F0502020204030204" pitchFamily="34" charset="0"/>
              </a:endParaRPr>
            </a:p>
          </p:txBody>
        </p:sp>
        <p:pic>
          <p:nvPicPr>
            <p:cNvPr id="59" name="Picture 87" descr="df"/>
            <p:cNvPicPr preferRelativeResize="0">
              <a:picLocks noChangeArrowheads="1"/>
            </p:cNvPicPr>
            <p:nvPr/>
          </p:nvPicPr>
          <p:blipFill>
            <a:blip r:embed="rId8" cstate="screen">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rcRect/>
            <a:stretch>
              <a:fillRect/>
            </a:stretch>
          </p:blipFill>
          <p:spPr bwMode="auto">
            <a:xfrm>
              <a:off x="4274186" y="2283645"/>
              <a:ext cx="227760" cy="242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87" descr="df"/>
            <p:cNvPicPr preferRelativeResize="0">
              <a:picLocks noChangeArrowheads="1"/>
            </p:cNvPicPr>
            <p:nvPr/>
          </p:nvPicPr>
          <p:blipFill>
            <a:blip r:embed="rId8" cstate="screen">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rcRect/>
            <a:stretch>
              <a:fillRect/>
            </a:stretch>
          </p:blipFill>
          <p:spPr bwMode="auto">
            <a:xfrm>
              <a:off x="3983456" y="2283160"/>
              <a:ext cx="227760" cy="242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87" descr="df"/>
            <p:cNvPicPr preferRelativeResize="0">
              <a:picLocks noChangeArrowheads="1"/>
            </p:cNvPicPr>
            <p:nvPr/>
          </p:nvPicPr>
          <p:blipFill>
            <a:blip r:embed="rId8" cstate="screen">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rcRect/>
            <a:stretch>
              <a:fillRect/>
            </a:stretch>
          </p:blipFill>
          <p:spPr bwMode="auto">
            <a:xfrm>
              <a:off x="4128386" y="2278627"/>
              <a:ext cx="227760" cy="242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Down Arrow 61"/>
            <p:cNvSpPr/>
            <p:nvPr/>
          </p:nvSpPr>
          <p:spPr>
            <a:xfrm rot="10800000">
              <a:off x="3067737" y="1992753"/>
              <a:ext cx="143272" cy="149393"/>
            </a:xfrm>
            <a:prstGeom prst="downArrow">
              <a:avLst/>
            </a:prstGeom>
            <a:solidFill>
              <a:sysClr val="windowText" lastClr="000000">
                <a:lumMod val="65000"/>
                <a:lumOff val="35000"/>
              </a:sysClr>
            </a:solidFill>
            <a:ln w="9525" cap="flat" cmpd="sng" algn="ctr">
              <a:noFill/>
              <a:prstDash val="solid"/>
            </a:ln>
            <a:effectLst>
              <a:outerShdw blurRad="40000" dist="23000" dir="5400000" rotWithShape="0">
                <a:srgbClr val="000000">
                  <a:alpha val="35000"/>
                </a:srgbClr>
              </a:outerShdw>
            </a:effectLst>
          </p:spPr>
          <p:txBody>
            <a:bodyPr anchor="ctr"/>
            <a:lstStyle/>
            <a:p>
              <a:pPr algn="ctr" defTabSz="913853"/>
              <a:endParaRPr lang="en-US" sz="1050" kern="0">
                <a:solidFill>
                  <a:prstClr val="white"/>
                </a:solidFill>
                <a:latin typeface="Calibri" panose="020F0502020204030204" pitchFamily="34" charset="0"/>
              </a:endParaRPr>
            </a:p>
          </p:txBody>
        </p:sp>
        <p:cxnSp>
          <p:nvCxnSpPr>
            <p:cNvPr id="63" name="Straight Arrow Connector 62"/>
            <p:cNvCxnSpPr/>
            <p:nvPr/>
          </p:nvCxnSpPr>
          <p:spPr>
            <a:xfrm flipH="1" flipV="1">
              <a:off x="3021062" y="1326366"/>
              <a:ext cx="0" cy="891540"/>
            </a:xfrm>
            <a:prstGeom prst="straightConnector1">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64" name="Group 63"/>
            <p:cNvGrpSpPr/>
            <p:nvPr/>
          </p:nvGrpSpPr>
          <p:grpSpPr>
            <a:xfrm>
              <a:off x="6272264" y="2275384"/>
              <a:ext cx="305902" cy="197993"/>
              <a:chOff x="5200812" y="3848736"/>
              <a:chExt cx="390470" cy="242374"/>
            </a:xfrm>
          </p:grpSpPr>
          <p:pic>
            <p:nvPicPr>
              <p:cNvPr id="65" name="Picture 87" descr="df"/>
              <p:cNvPicPr preferRelativeResize="0">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353212" y="3853651"/>
                <a:ext cx="238070" cy="237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87" descr="df"/>
              <p:cNvPicPr preferRelativeResize="0">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200812" y="3848736"/>
                <a:ext cx="238070" cy="237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7" name="Rectangle 66"/>
            <p:cNvSpPr/>
            <p:nvPr/>
          </p:nvSpPr>
          <p:spPr bwMode="auto">
            <a:xfrm>
              <a:off x="5890757" y="2495829"/>
              <a:ext cx="1056301" cy="245998"/>
            </a:xfrm>
            <a:prstGeom prst="rect">
              <a:avLst/>
            </a:prstGeom>
          </p:spPr>
          <p:txBody>
            <a:bodyPr wrap="square">
              <a:spAutoFit/>
            </a:bodyPr>
            <a:lstStyle/>
            <a:p>
              <a:pPr algn="ctr" defTabSz="685766">
                <a:defRPr/>
              </a:pPr>
              <a:r>
                <a:rPr lang="en-US" sz="800" b="1" kern="0" dirty="0">
                  <a:solidFill>
                    <a:schemeClr val="tx2"/>
                  </a:solidFill>
                  <a:latin typeface="Calibri" panose="020F0502020204030204" pitchFamily="34" charset="0"/>
                  <a:ea typeface="ＭＳ Ｐゴシック" pitchFamily="-12" charset="-128"/>
                  <a:cs typeface="Calibri" pitchFamily="34" charset="0"/>
                </a:rPr>
                <a:t>QUALITY ENGINEER</a:t>
              </a:r>
            </a:p>
          </p:txBody>
        </p:sp>
        <p:sp>
          <p:nvSpPr>
            <p:cNvPr id="68" name="Down Arrow 67"/>
            <p:cNvSpPr/>
            <p:nvPr/>
          </p:nvSpPr>
          <p:spPr>
            <a:xfrm rot="10800000">
              <a:off x="7279140" y="1984437"/>
              <a:ext cx="143272" cy="149393"/>
            </a:xfrm>
            <a:prstGeom prst="downArrow">
              <a:avLst/>
            </a:prstGeom>
            <a:solidFill>
              <a:sysClr val="windowText" lastClr="000000">
                <a:lumMod val="65000"/>
                <a:lumOff val="35000"/>
              </a:sysClr>
            </a:solidFill>
            <a:ln w="9525" cap="flat" cmpd="sng" algn="ctr">
              <a:noFill/>
              <a:prstDash val="solid"/>
            </a:ln>
            <a:effectLst>
              <a:outerShdw blurRad="40000" dist="23000" dir="5400000" rotWithShape="0">
                <a:srgbClr val="000000">
                  <a:alpha val="35000"/>
                </a:srgbClr>
              </a:outerShdw>
            </a:effectLst>
          </p:spPr>
          <p:txBody>
            <a:bodyPr anchor="ctr"/>
            <a:lstStyle/>
            <a:p>
              <a:pPr algn="ctr" defTabSz="913853"/>
              <a:endParaRPr lang="en-US" sz="1050" kern="0">
                <a:solidFill>
                  <a:prstClr val="white"/>
                </a:solidFill>
                <a:latin typeface="Calibri" panose="020F0502020204030204" pitchFamily="34" charset="0"/>
              </a:endParaRPr>
            </a:p>
          </p:txBody>
        </p:sp>
        <p:pic>
          <p:nvPicPr>
            <p:cNvPr id="69" name="Picture 87" descr="df"/>
            <p:cNvPicPr preferRelativeResize="0">
              <a:picLocks noChangeArrowheads="1"/>
            </p:cNvPicPr>
            <p:nvPr/>
          </p:nvPicPr>
          <p:blipFill>
            <a:blip r:embed="rId6" cstate="screen">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a:fillRect/>
            </a:stretch>
          </p:blipFill>
          <p:spPr bwMode="auto">
            <a:xfrm>
              <a:off x="7777081" y="2259806"/>
              <a:ext cx="214907" cy="224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Rectangle 69"/>
            <p:cNvSpPr/>
            <p:nvPr/>
          </p:nvSpPr>
          <p:spPr bwMode="auto">
            <a:xfrm>
              <a:off x="7543878" y="2495829"/>
              <a:ext cx="787294" cy="386568"/>
            </a:xfrm>
            <a:prstGeom prst="rect">
              <a:avLst/>
            </a:prstGeom>
          </p:spPr>
          <p:txBody>
            <a:bodyPr wrap="square">
              <a:spAutoFit/>
            </a:bodyPr>
            <a:lstStyle/>
            <a:p>
              <a:pPr algn="ctr" defTabSz="685766">
                <a:defRPr/>
              </a:pPr>
              <a:r>
                <a:rPr lang="en-US" sz="800" b="1" kern="0" dirty="0">
                  <a:solidFill>
                    <a:schemeClr val="tx2"/>
                  </a:solidFill>
                  <a:latin typeface="Calibri" panose="020F0502020204030204" pitchFamily="34" charset="0"/>
                  <a:ea typeface="ＭＳ Ｐゴシック" pitchFamily="-12" charset="-128"/>
                  <a:cs typeface="Calibri" pitchFamily="34" charset="0"/>
                </a:rPr>
                <a:t>SCRUM MASTER</a:t>
              </a:r>
            </a:p>
          </p:txBody>
        </p:sp>
        <p:sp>
          <p:nvSpPr>
            <p:cNvPr id="71" name="Down Arrow 70"/>
            <p:cNvSpPr/>
            <p:nvPr/>
          </p:nvSpPr>
          <p:spPr>
            <a:xfrm rot="10800000">
              <a:off x="7799394" y="1979548"/>
              <a:ext cx="143272" cy="149393"/>
            </a:xfrm>
            <a:prstGeom prst="downArrow">
              <a:avLst/>
            </a:prstGeom>
            <a:solidFill>
              <a:sysClr val="windowText" lastClr="000000">
                <a:lumMod val="65000"/>
                <a:lumOff val="35000"/>
              </a:sysClr>
            </a:solidFill>
            <a:ln w="9525" cap="flat" cmpd="sng" algn="ctr">
              <a:noFill/>
              <a:prstDash val="solid"/>
            </a:ln>
            <a:effectLst>
              <a:outerShdw blurRad="40000" dist="23000" dir="5400000" rotWithShape="0">
                <a:srgbClr val="000000">
                  <a:alpha val="35000"/>
                </a:srgbClr>
              </a:outerShdw>
            </a:effectLst>
          </p:spPr>
          <p:txBody>
            <a:bodyPr anchor="ctr"/>
            <a:lstStyle/>
            <a:p>
              <a:pPr algn="ctr" defTabSz="913853"/>
              <a:endParaRPr lang="en-US" sz="1050" kern="0">
                <a:solidFill>
                  <a:prstClr val="white"/>
                </a:solidFill>
                <a:latin typeface="Calibri" panose="020F0502020204030204" pitchFamily="34" charset="0"/>
              </a:endParaRPr>
            </a:p>
          </p:txBody>
        </p:sp>
        <p:pic>
          <p:nvPicPr>
            <p:cNvPr id="72" name="Picture 87" descr="df"/>
            <p:cNvPicPr preferRelativeResize="0">
              <a:picLocks noChangeArrowheads="1"/>
            </p:cNvPicPr>
            <p:nvPr/>
          </p:nvPicPr>
          <p:blipFill>
            <a:blip r:embed="rId6" cstate="screen">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a:fillRect/>
            </a:stretch>
          </p:blipFill>
          <p:spPr bwMode="auto">
            <a:xfrm>
              <a:off x="8297140" y="2258860"/>
              <a:ext cx="214907" cy="224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Rectangle 72"/>
            <p:cNvSpPr/>
            <p:nvPr/>
          </p:nvSpPr>
          <p:spPr bwMode="auto">
            <a:xfrm>
              <a:off x="8077956" y="2495829"/>
              <a:ext cx="762607" cy="386568"/>
            </a:xfrm>
            <a:prstGeom prst="rect">
              <a:avLst/>
            </a:prstGeom>
          </p:spPr>
          <p:txBody>
            <a:bodyPr wrap="square">
              <a:spAutoFit/>
            </a:bodyPr>
            <a:lstStyle/>
            <a:p>
              <a:pPr algn="ctr" defTabSz="685766">
                <a:defRPr/>
              </a:pPr>
              <a:r>
                <a:rPr lang="en-US" sz="800" b="1" kern="0" dirty="0">
                  <a:solidFill>
                    <a:schemeClr val="tx2"/>
                  </a:solidFill>
                  <a:latin typeface="Calibri" panose="020F0502020204030204" pitchFamily="34" charset="0"/>
                  <a:ea typeface="ＭＳ Ｐゴシック" pitchFamily="-12" charset="-128"/>
                  <a:cs typeface="Calibri" pitchFamily="34" charset="0"/>
                </a:rPr>
                <a:t>UI/UX ENGINEER</a:t>
              </a:r>
            </a:p>
          </p:txBody>
        </p:sp>
        <p:sp>
          <p:nvSpPr>
            <p:cNvPr id="74" name="Down Arrow 73"/>
            <p:cNvSpPr/>
            <p:nvPr/>
          </p:nvSpPr>
          <p:spPr>
            <a:xfrm rot="10800000">
              <a:off x="8319946" y="1978602"/>
              <a:ext cx="143272" cy="149393"/>
            </a:xfrm>
            <a:prstGeom prst="downArrow">
              <a:avLst/>
            </a:prstGeom>
            <a:solidFill>
              <a:sysClr val="windowText" lastClr="000000">
                <a:lumMod val="65000"/>
                <a:lumOff val="35000"/>
              </a:sysClr>
            </a:solidFill>
            <a:ln w="9525" cap="flat" cmpd="sng" algn="ctr">
              <a:noFill/>
              <a:prstDash val="solid"/>
            </a:ln>
            <a:effectLst>
              <a:outerShdw blurRad="40000" dist="23000" dir="5400000" rotWithShape="0">
                <a:srgbClr val="000000">
                  <a:alpha val="35000"/>
                </a:srgbClr>
              </a:outerShdw>
            </a:effectLst>
          </p:spPr>
          <p:txBody>
            <a:bodyPr anchor="ctr"/>
            <a:lstStyle/>
            <a:p>
              <a:pPr algn="ctr" defTabSz="913853"/>
              <a:endParaRPr lang="en-US" sz="1050" kern="0">
                <a:solidFill>
                  <a:prstClr val="white"/>
                </a:solidFill>
                <a:latin typeface="Calibri" panose="020F0502020204030204" pitchFamily="34" charset="0"/>
              </a:endParaRPr>
            </a:p>
          </p:txBody>
        </p:sp>
        <p:grpSp>
          <p:nvGrpSpPr>
            <p:cNvPr id="75" name="Group 74"/>
            <p:cNvGrpSpPr/>
            <p:nvPr/>
          </p:nvGrpSpPr>
          <p:grpSpPr>
            <a:xfrm>
              <a:off x="7106414" y="2261718"/>
              <a:ext cx="518490" cy="247411"/>
              <a:chOff x="5049322" y="3848736"/>
              <a:chExt cx="541960" cy="242374"/>
            </a:xfrm>
          </p:grpSpPr>
          <p:pic>
            <p:nvPicPr>
              <p:cNvPr id="76" name="Picture 87" descr="df"/>
              <p:cNvPicPr preferRelativeResize="0">
                <a:picLocks noChangeArrowheads="1"/>
              </p:cNvPicPr>
              <p:nvPr/>
            </p:nvPicPr>
            <p:blipFill>
              <a:blip r:embed="rId8" cstate="screen">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rcRect/>
              <a:stretch>
                <a:fillRect/>
              </a:stretch>
            </p:blipFill>
            <p:spPr bwMode="auto">
              <a:xfrm>
                <a:off x="5353212" y="3853651"/>
                <a:ext cx="238070" cy="237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87" descr="df"/>
              <p:cNvPicPr preferRelativeResize="0">
                <a:picLocks noChangeArrowheads="1"/>
              </p:cNvPicPr>
              <p:nvPr/>
            </p:nvPicPr>
            <p:blipFill>
              <a:blip r:embed="rId8" cstate="screen">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rcRect/>
              <a:stretch>
                <a:fillRect/>
              </a:stretch>
            </p:blipFill>
            <p:spPr bwMode="auto">
              <a:xfrm>
                <a:off x="5049322" y="3853176"/>
                <a:ext cx="238070" cy="237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87" descr="df"/>
              <p:cNvPicPr preferRelativeResize="0">
                <a:picLocks noChangeArrowheads="1"/>
              </p:cNvPicPr>
              <p:nvPr/>
            </p:nvPicPr>
            <p:blipFill>
              <a:blip r:embed="rId8" cstate="screen">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rcRect/>
              <a:stretch>
                <a:fillRect/>
              </a:stretch>
            </p:blipFill>
            <p:spPr bwMode="auto">
              <a:xfrm>
                <a:off x="5200812" y="3848736"/>
                <a:ext cx="238070" cy="237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9" name="Down Arrow 78"/>
            <p:cNvSpPr/>
            <p:nvPr/>
          </p:nvSpPr>
          <p:spPr>
            <a:xfrm rot="10800000">
              <a:off x="6289263" y="1928300"/>
              <a:ext cx="143272" cy="149393"/>
            </a:xfrm>
            <a:prstGeom prst="downArrow">
              <a:avLst/>
            </a:prstGeom>
            <a:solidFill>
              <a:sysClr val="windowText" lastClr="000000">
                <a:lumMod val="65000"/>
                <a:lumOff val="35000"/>
              </a:sysClr>
            </a:solidFill>
            <a:ln w="9525" cap="flat" cmpd="sng" algn="ctr">
              <a:noFill/>
              <a:prstDash val="solid"/>
            </a:ln>
            <a:effectLst>
              <a:outerShdw blurRad="40000" dist="23000" dir="5400000" rotWithShape="0">
                <a:srgbClr val="000000">
                  <a:alpha val="35000"/>
                </a:srgbClr>
              </a:outerShdw>
            </a:effectLst>
          </p:spPr>
          <p:txBody>
            <a:bodyPr anchor="ctr"/>
            <a:lstStyle/>
            <a:p>
              <a:pPr algn="ctr" defTabSz="913853"/>
              <a:endParaRPr lang="en-US" sz="1050" kern="0">
                <a:solidFill>
                  <a:prstClr val="white"/>
                </a:solidFill>
                <a:latin typeface="Calibri" panose="020F0502020204030204" pitchFamily="34" charset="0"/>
              </a:endParaRPr>
            </a:p>
          </p:txBody>
        </p:sp>
        <p:cxnSp>
          <p:nvCxnSpPr>
            <p:cNvPr id="80" name="Straight Connector 79"/>
            <p:cNvCxnSpPr/>
            <p:nvPr/>
          </p:nvCxnSpPr>
          <p:spPr>
            <a:xfrm>
              <a:off x="3049598" y="1619657"/>
              <a:ext cx="3222666" cy="11061"/>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81" name="Down Arrow 80"/>
            <p:cNvSpPr/>
            <p:nvPr/>
          </p:nvSpPr>
          <p:spPr>
            <a:xfrm rot="10800000">
              <a:off x="5611130" y="2911631"/>
              <a:ext cx="143272" cy="205740"/>
            </a:xfrm>
            <a:prstGeom prst="downArrow">
              <a:avLst/>
            </a:prstGeom>
            <a:solidFill>
              <a:sysClr val="windowText" lastClr="000000">
                <a:lumMod val="65000"/>
                <a:lumOff val="35000"/>
              </a:sysClr>
            </a:solidFill>
            <a:ln w="9525" cap="flat" cmpd="sng" algn="ctr">
              <a:noFill/>
              <a:prstDash val="solid"/>
            </a:ln>
            <a:effectLst>
              <a:outerShdw blurRad="40000" dist="23000" dir="5400000" rotWithShape="0">
                <a:srgbClr val="000000">
                  <a:alpha val="35000"/>
                </a:srgbClr>
              </a:outerShdw>
            </a:effectLst>
          </p:spPr>
          <p:txBody>
            <a:bodyPr anchor="ctr"/>
            <a:lstStyle/>
            <a:p>
              <a:pPr algn="ctr" defTabSz="913853"/>
              <a:endParaRPr lang="en-US" sz="1050" kern="0">
                <a:solidFill>
                  <a:prstClr val="white"/>
                </a:solidFill>
                <a:latin typeface="Calibri" panose="020F0502020204030204" pitchFamily="34" charset="0"/>
              </a:endParaRPr>
            </a:p>
          </p:txBody>
        </p:sp>
        <p:sp>
          <p:nvSpPr>
            <p:cNvPr id="82" name="Rounded Rectangle 81"/>
            <p:cNvSpPr/>
            <p:nvPr/>
          </p:nvSpPr>
          <p:spPr bwMode="auto">
            <a:xfrm>
              <a:off x="2933685" y="3087781"/>
              <a:ext cx="1056793" cy="251137"/>
            </a:xfrm>
            <a:prstGeom prst="roundRect">
              <a:avLst/>
            </a:prstGeom>
            <a:noFill/>
            <a:ln w="12700" cap="flat" cmpd="sng" algn="ctr">
              <a:noFill/>
              <a:prstDash val="solid"/>
            </a:ln>
            <a:effectLst/>
          </p:spPr>
          <p:txBody>
            <a:bodyPr anchor="ctr"/>
            <a:lstStyle/>
            <a:p>
              <a:pPr algn="ctr" defTabSz="685766">
                <a:defRPr/>
              </a:pPr>
              <a:r>
                <a:rPr lang="en-US" sz="800" b="1" kern="0" dirty="0">
                  <a:solidFill>
                    <a:schemeClr val="tx2"/>
                  </a:solidFill>
                  <a:latin typeface="Calibri" panose="020F0502020204030204" pitchFamily="34" charset="0"/>
                </a:rPr>
                <a:t>PERFORMANCE ENGINEER </a:t>
              </a:r>
            </a:p>
          </p:txBody>
        </p:sp>
        <p:sp>
          <p:nvSpPr>
            <p:cNvPr id="83" name="Rounded Rectangle 82"/>
            <p:cNvSpPr/>
            <p:nvPr/>
          </p:nvSpPr>
          <p:spPr bwMode="auto">
            <a:xfrm>
              <a:off x="6038259" y="3111057"/>
              <a:ext cx="1351948" cy="201665"/>
            </a:xfrm>
            <a:prstGeom prst="roundRect">
              <a:avLst/>
            </a:prstGeom>
            <a:noFill/>
            <a:ln w="12700" cap="flat" cmpd="sng" algn="ctr">
              <a:noFill/>
              <a:prstDash val="solid"/>
            </a:ln>
            <a:effectLst/>
          </p:spPr>
          <p:txBody>
            <a:bodyPr anchor="ctr"/>
            <a:lstStyle/>
            <a:p>
              <a:pPr algn="ctr" defTabSz="685766">
                <a:defRPr/>
              </a:pPr>
              <a:r>
                <a:rPr lang="en-US" sz="800" b="1" kern="0" dirty="0">
                  <a:solidFill>
                    <a:schemeClr val="tx2"/>
                  </a:solidFill>
                  <a:latin typeface="Calibri" panose="020F0502020204030204" pitchFamily="34" charset="0"/>
                </a:rPr>
                <a:t>SECURITY TESTER</a:t>
              </a:r>
            </a:p>
          </p:txBody>
        </p:sp>
        <p:pic>
          <p:nvPicPr>
            <p:cNvPr id="84" name="Picture 87" descr="df"/>
            <p:cNvPicPr preferRelativeResize="0">
              <a:picLocks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2632590" y="3110982"/>
              <a:ext cx="214907" cy="224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87" descr="df"/>
            <p:cNvPicPr preferRelativeResize="0">
              <a:picLocks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6057357" y="3081353"/>
              <a:ext cx="214907" cy="224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87" descr="df"/>
            <p:cNvPicPr preferRelativeResize="0">
              <a:picLocks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214134" y="3103203"/>
              <a:ext cx="214907" cy="224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7" name="Group 586"/>
            <p:cNvGrpSpPr>
              <a:grpSpLocks/>
            </p:cNvGrpSpPr>
            <p:nvPr/>
          </p:nvGrpSpPr>
          <p:grpSpPr bwMode="auto">
            <a:xfrm>
              <a:off x="2445464" y="4010095"/>
              <a:ext cx="6602133" cy="298532"/>
              <a:chOff x="2584177" y="5378008"/>
              <a:chExt cx="6413920" cy="339129"/>
            </a:xfrm>
          </p:grpSpPr>
          <p:sp>
            <p:nvSpPr>
              <p:cNvPr id="88" name="Rounded Rectangle 87"/>
              <p:cNvSpPr/>
              <p:nvPr/>
            </p:nvSpPr>
            <p:spPr>
              <a:xfrm>
                <a:off x="2584177" y="5462790"/>
                <a:ext cx="6413920" cy="228912"/>
              </a:xfrm>
              <a:prstGeom prst="roundRect">
                <a:avLst/>
              </a:prstGeom>
              <a:solidFill>
                <a:srgbClr val="00B050"/>
              </a:solidFill>
              <a:ln w="12700" cap="flat" cmpd="sng" algn="ctr">
                <a:solidFill>
                  <a:schemeClr val="bg1"/>
                </a:solidFill>
                <a:prstDash val="solid"/>
              </a:ln>
              <a:effectLst>
                <a:outerShdw blurRad="63500" sx="101000" sy="101000" algn="ctr" rotWithShape="0">
                  <a:prstClr val="black">
                    <a:alpha val="40000"/>
                  </a:prstClr>
                </a:outerShdw>
              </a:effectLst>
            </p:spPr>
            <p:txBody>
              <a:bodyPr lIns="68543" tIns="34271" rIns="68543" bIns="34271" anchor="ctr"/>
              <a:lstStyle/>
              <a:p>
                <a:pPr algn="ctr" defTabSz="685424">
                  <a:defRPr/>
                </a:pPr>
                <a:r>
                  <a:rPr lang="en-US" sz="900" b="1" kern="0" dirty="0">
                    <a:solidFill>
                      <a:schemeClr val="bg1"/>
                    </a:solidFill>
                    <a:latin typeface="Calibri" panose="020F0502020204030204" pitchFamily="34" charset="0"/>
                  </a:rPr>
                  <a:t>FLEX QA POOL</a:t>
                </a:r>
              </a:p>
            </p:txBody>
          </p:sp>
          <p:grpSp>
            <p:nvGrpSpPr>
              <p:cNvPr id="89" name="Group 588"/>
              <p:cNvGrpSpPr>
                <a:grpSpLocks/>
              </p:cNvGrpSpPr>
              <p:nvPr/>
            </p:nvGrpSpPr>
            <p:grpSpPr bwMode="auto">
              <a:xfrm>
                <a:off x="2741809" y="5378008"/>
                <a:ext cx="832049" cy="314043"/>
                <a:chOff x="4672370" y="2692247"/>
                <a:chExt cx="465346" cy="200796"/>
              </a:xfrm>
            </p:grpSpPr>
            <p:pic>
              <p:nvPicPr>
                <p:cNvPr id="95" name="Picture 215" descr="icon_people.png"/>
                <p:cNvPicPr>
                  <a:picLocks/>
                </p:cNvPicPr>
                <p:nvPr/>
              </p:nvPicPr>
              <p:blipFill>
                <a:blip r:embed="rId11" cstate="screen">
                  <a:duotone>
                    <a:prstClr val="black"/>
                    <a:srgbClr val="D9C3A5">
                      <a:tint val="50000"/>
                      <a:satMod val="180000"/>
                    </a:srgbClr>
                  </a:duotone>
                  <a:extLst>
                    <a:ext uri="{28A0092B-C50C-407E-A947-70E740481C1C}">
                      <a14:useLocalDpi xmlns:a14="http://schemas.microsoft.com/office/drawing/2010/main"/>
                    </a:ext>
                  </a:extLst>
                </a:blip>
                <a:srcRect/>
                <a:stretch>
                  <a:fillRect/>
                </a:stretch>
              </p:blipFill>
              <p:spPr bwMode="auto">
                <a:xfrm>
                  <a:off x="4672370" y="2692247"/>
                  <a:ext cx="148475" cy="200796"/>
                </a:xfrm>
                <a:prstGeom prst="rect">
                  <a:avLst/>
                </a:prstGeom>
                <a:noFill/>
                <a:ln w="9525">
                  <a:noFill/>
                  <a:miter lim="800000"/>
                  <a:headEnd/>
                  <a:tailEnd/>
                </a:ln>
              </p:spPr>
            </p:pic>
            <p:pic>
              <p:nvPicPr>
                <p:cNvPr id="96" name="Picture 215" descr="icon_people.png"/>
                <p:cNvPicPr>
                  <a:picLocks/>
                </p:cNvPicPr>
                <p:nvPr/>
              </p:nvPicPr>
              <p:blipFill>
                <a:blip r:embed="rId11" cstate="screen">
                  <a:duotone>
                    <a:prstClr val="black"/>
                    <a:srgbClr val="D9C3A5">
                      <a:tint val="50000"/>
                      <a:satMod val="180000"/>
                    </a:srgbClr>
                  </a:duotone>
                  <a:extLst>
                    <a:ext uri="{28A0092B-C50C-407E-A947-70E740481C1C}">
                      <a14:useLocalDpi xmlns:a14="http://schemas.microsoft.com/office/drawing/2010/main"/>
                    </a:ext>
                  </a:extLst>
                </a:blip>
                <a:srcRect/>
                <a:stretch>
                  <a:fillRect/>
                </a:stretch>
              </p:blipFill>
              <p:spPr bwMode="auto">
                <a:xfrm>
                  <a:off x="4768840" y="2692247"/>
                  <a:ext cx="148475" cy="200796"/>
                </a:xfrm>
                <a:prstGeom prst="rect">
                  <a:avLst/>
                </a:prstGeom>
                <a:noFill/>
                <a:ln w="9525">
                  <a:noFill/>
                  <a:miter lim="800000"/>
                  <a:headEnd/>
                  <a:tailEnd/>
                </a:ln>
              </p:spPr>
            </p:pic>
            <p:pic>
              <p:nvPicPr>
                <p:cNvPr id="97" name="Picture 215" descr="icon_people.png"/>
                <p:cNvPicPr>
                  <a:picLocks/>
                </p:cNvPicPr>
                <p:nvPr/>
              </p:nvPicPr>
              <p:blipFill>
                <a:blip r:embed="rId11" cstate="screen">
                  <a:duotone>
                    <a:prstClr val="black"/>
                    <a:srgbClr val="D9C3A5">
                      <a:tint val="50000"/>
                      <a:satMod val="180000"/>
                    </a:srgbClr>
                  </a:duotone>
                  <a:extLst>
                    <a:ext uri="{28A0092B-C50C-407E-A947-70E740481C1C}">
                      <a14:useLocalDpi xmlns:a14="http://schemas.microsoft.com/office/drawing/2010/main"/>
                    </a:ext>
                  </a:extLst>
                </a:blip>
                <a:srcRect/>
                <a:stretch>
                  <a:fillRect/>
                </a:stretch>
              </p:blipFill>
              <p:spPr bwMode="auto">
                <a:xfrm>
                  <a:off x="4879503" y="2692247"/>
                  <a:ext cx="148475" cy="200796"/>
                </a:xfrm>
                <a:prstGeom prst="rect">
                  <a:avLst/>
                </a:prstGeom>
                <a:noFill/>
                <a:ln w="9525">
                  <a:noFill/>
                  <a:miter lim="800000"/>
                  <a:headEnd/>
                  <a:tailEnd/>
                </a:ln>
              </p:spPr>
            </p:pic>
            <p:pic>
              <p:nvPicPr>
                <p:cNvPr id="98" name="Picture 215" descr="icon_people.png"/>
                <p:cNvPicPr>
                  <a:picLocks/>
                </p:cNvPicPr>
                <p:nvPr/>
              </p:nvPicPr>
              <p:blipFill>
                <a:blip r:embed="rId11" cstate="screen">
                  <a:duotone>
                    <a:prstClr val="black"/>
                    <a:srgbClr val="D9C3A5">
                      <a:tint val="50000"/>
                      <a:satMod val="180000"/>
                    </a:srgbClr>
                  </a:duotone>
                  <a:extLst>
                    <a:ext uri="{28A0092B-C50C-407E-A947-70E740481C1C}">
                      <a14:useLocalDpi xmlns:a14="http://schemas.microsoft.com/office/drawing/2010/main"/>
                    </a:ext>
                  </a:extLst>
                </a:blip>
                <a:srcRect/>
                <a:stretch>
                  <a:fillRect/>
                </a:stretch>
              </p:blipFill>
              <p:spPr bwMode="auto">
                <a:xfrm>
                  <a:off x="4989241" y="2692247"/>
                  <a:ext cx="148475" cy="200796"/>
                </a:xfrm>
                <a:prstGeom prst="rect">
                  <a:avLst/>
                </a:prstGeom>
                <a:noFill/>
                <a:ln w="9525">
                  <a:noFill/>
                  <a:miter lim="800000"/>
                  <a:headEnd/>
                  <a:tailEnd/>
                </a:ln>
              </p:spPr>
            </p:pic>
          </p:grpSp>
          <p:grpSp>
            <p:nvGrpSpPr>
              <p:cNvPr id="90" name="Group 589"/>
              <p:cNvGrpSpPr>
                <a:grpSpLocks/>
              </p:cNvGrpSpPr>
              <p:nvPr/>
            </p:nvGrpSpPr>
            <p:grpSpPr bwMode="auto">
              <a:xfrm>
                <a:off x="7898618" y="5403094"/>
                <a:ext cx="832049" cy="314043"/>
                <a:chOff x="4672370" y="2692247"/>
                <a:chExt cx="465346" cy="200796"/>
              </a:xfrm>
            </p:grpSpPr>
            <p:pic>
              <p:nvPicPr>
                <p:cNvPr id="91" name="Picture 215" descr="icon_people.png"/>
                <p:cNvPicPr>
                  <a:picLocks/>
                </p:cNvPicPr>
                <p:nvPr/>
              </p:nvPicPr>
              <p:blipFill>
                <a:blip r:embed="rId11" cstate="screen">
                  <a:duotone>
                    <a:prstClr val="black"/>
                    <a:srgbClr val="D9C3A5">
                      <a:tint val="50000"/>
                      <a:satMod val="180000"/>
                    </a:srgbClr>
                  </a:duotone>
                  <a:extLst>
                    <a:ext uri="{28A0092B-C50C-407E-A947-70E740481C1C}">
                      <a14:useLocalDpi xmlns:a14="http://schemas.microsoft.com/office/drawing/2010/main"/>
                    </a:ext>
                  </a:extLst>
                </a:blip>
                <a:srcRect/>
                <a:stretch>
                  <a:fillRect/>
                </a:stretch>
              </p:blipFill>
              <p:spPr bwMode="auto">
                <a:xfrm>
                  <a:off x="4672370" y="2692247"/>
                  <a:ext cx="148475" cy="200796"/>
                </a:xfrm>
                <a:prstGeom prst="rect">
                  <a:avLst/>
                </a:prstGeom>
                <a:noFill/>
                <a:ln w="9525">
                  <a:noFill/>
                  <a:miter lim="800000"/>
                  <a:headEnd/>
                  <a:tailEnd/>
                </a:ln>
              </p:spPr>
            </p:pic>
            <p:pic>
              <p:nvPicPr>
                <p:cNvPr id="92" name="Picture 215" descr="icon_people.png"/>
                <p:cNvPicPr>
                  <a:picLocks/>
                </p:cNvPicPr>
                <p:nvPr/>
              </p:nvPicPr>
              <p:blipFill>
                <a:blip r:embed="rId11" cstate="screen">
                  <a:duotone>
                    <a:prstClr val="black"/>
                    <a:srgbClr val="D9C3A5">
                      <a:tint val="50000"/>
                      <a:satMod val="180000"/>
                    </a:srgbClr>
                  </a:duotone>
                  <a:extLst>
                    <a:ext uri="{28A0092B-C50C-407E-A947-70E740481C1C}">
                      <a14:useLocalDpi xmlns:a14="http://schemas.microsoft.com/office/drawing/2010/main"/>
                    </a:ext>
                  </a:extLst>
                </a:blip>
                <a:srcRect/>
                <a:stretch>
                  <a:fillRect/>
                </a:stretch>
              </p:blipFill>
              <p:spPr bwMode="auto">
                <a:xfrm>
                  <a:off x="4768840" y="2692247"/>
                  <a:ext cx="148475" cy="200796"/>
                </a:xfrm>
                <a:prstGeom prst="rect">
                  <a:avLst/>
                </a:prstGeom>
                <a:noFill/>
                <a:ln w="9525">
                  <a:noFill/>
                  <a:miter lim="800000"/>
                  <a:headEnd/>
                  <a:tailEnd/>
                </a:ln>
              </p:spPr>
            </p:pic>
            <p:pic>
              <p:nvPicPr>
                <p:cNvPr id="93" name="Picture 215" descr="icon_people.png"/>
                <p:cNvPicPr>
                  <a:picLocks/>
                </p:cNvPicPr>
                <p:nvPr/>
              </p:nvPicPr>
              <p:blipFill>
                <a:blip r:embed="rId11" cstate="screen">
                  <a:duotone>
                    <a:prstClr val="black"/>
                    <a:srgbClr val="D9C3A5">
                      <a:tint val="50000"/>
                      <a:satMod val="180000"/>
                    </a:srgbClr>
                  </a:duotone>
                  <a:extLst>
                    <a:ext uri="{28A0092B-C50C-407E-A947-70E740481C1C}">
                      <a14:useLocalDpi xmlns:a14="http://schemas.microsoft.com/office/drawing/2010/main"/>
                    </a:ext>
                  </a:extLst>
                </a:blip>
                <a:srcRect/>
                <a:stretch>
                  <a:fillRect/>
                </a:stretch>
              </p:blipFill>
              <p:spPr bwMode="auto">
                <a:xfrm>
                  <a:off x="4879503" y="2692247"/>
                  <a:ext cx="148475" cy="200796"/>
                </a:xfrm>
                <a:prstGeom prst="rect">
                  <a:avLst/>
                </a:prstGeom>
                <a:noFill/>
                <a:ln w="9525">
                  <a:noFill/>
                  <a:miter lim="800000"/>
                  <a:headEnd/>
                  <a:tailEnd/>
                </a:ln>
              </p:spPr>
            </p:pic>
            <p:pic>
              <p:nvPicPr>
                <p:cNvPr id="94" name="Picture 215" descr="icon_people.png"/>
                <p:cNvPicPr>
                  <a:picLocks/>
                </p:cNvPicPr>
                <p:nvPr/>
              </p:nvPicPr>
              <p:blipFill>
                <a:blip r:embed="rId11" cstate="screen">
                  <a:duotone>
                    <a:prstClr val="black"/>
                    <a:srgbClr val="D9C3A5">
                      <a:tint val="50000"/>
                      <a:satMod val="180000"/>
                    </a:srgbClr>
                  </a:duotone>
                  <a:extLst>
                    <a:ext uri="{28A0092B-C50C-407E-A947-70E740481C1C}">
                      <a14:useLocalDpi xmlns:a14="http://schemas.microsoft.com/office/drawing/2010/main"/>
                    </a:ext>
                  </a:extLst>
                </a:blip>
                <a:srcRect/>
                <a:stretch>
                  <a:fillRect/>
                </a:stretch>
              </p:blipFill>
              <p:spPr bwMode="auto">
                <a:xfrm>
                  <a:off x="4989241" y="2692247"/>
                  <a:ext cx="148475" cy="200796"/>
                </a:xfrm>
                <a:prstGeom prst="rect">
                  <a:avLst/>
                </a:prstGeom>
                <a:noFill/>
                <a:ln w="9525">
                  <a:noFill/>
                  <a:miter lim="800000"/>
                  <a:headEnd/>
                  <a:tailEnd/>
                </a:ln>
              </p:spPr>
            </p:pic>
          </p:grpSp>
        </p:grpSp>
        <p:sp>
          <p:nvSpPr>
            <p:cNvPr id="99" name="Left-Right Arrow 98"/>
            <p:cNvSpPr/>
            <p:nvPr/>
          </p:nvSpPr>
          <p:spPr bwMode="auto">
            <a:xfrm rot="16200000">
              <a:off x="1882873" y="3912231"/>
              <a:ext cx="963965" cy="113102"/>
            </a:xfrm>
            <a:prstGeom prst="leftRightArrow">
              <a:avLst/>
            </a:prstGeom>
            <a:solidFill>
              <a:sysClr val="windowText" lastClr="000000">
                <a:lumMod val="65000"/>
                <a:lumOff val="35000"/>
              </a:sysClr>
            </a:solidFill>
            <a:ln w="9525" cap="flat" cmpd="sng" algn="ctr">
              <a:noFill/>
              <a:prstDash val="solid"/>
            </a:ln>
            <a:effectLst>
              <a:outerShdw blurRad="40000" dist="23000" dir="5400000" rotWithShape="0">
                <a:srgbClr val="000000">
                  <a:alpha val="35000"/>
                </a:srgbClr>
              </a:outerShdw>
            </a:effectLst>
          </p:spPr>
          <p:txBody>
            <a:bodyPr anchor="ctr"/>
            <a:lstStyle/>
            <a:p>
              <a:pPr algn="ctr" defTabSz="913853">
                <a:defRPr/>
              </a:pPr>
              <a:endParaRPr lang="en-GB" sz="1050" kern="0" dirty="0">
                <a:solidFill>
                  <a:prstClr val="white"/>
                </a:solidFill>
                <a:latin typeface="Calibri" panose="020F0502020204030204" pitchFamily="34" charset="0"/>
              </a:endParaRPr>
            </a:p>
          </p:txBody>
        </p:sp>
        <p:sp>
          <p:nvSpPr>
            <p:cNvPr id="100" name="Rectangle 99"/>
            <p:cNvSpPr/>
            <p:nvPr/>
          </p:nvSpPr>
          <p:spPr bwMode="auto">
            <a:xfrm>
              <a:off x="6973327" y="2495829"/>
              <a:ext cx="865028" cy="245998"/>
            </a:xfrm>
            <a:prstGeom prst="rect">
              <a:avLst/>
            </a:prstGeom>
          </p:spPr>
          <p:txBody>
            <a:bodyPr wrap="square">
              <a:spAutoFit/>
            </a:bodyPr>
            <a:lstStyle/>
            <a:p>
              <a:pPr algn="ctr" defTabSz="685766">
                <a:defRPr/>
              </a:pPr>
              <a:r>
                <a:rPr lang="en-US" sz="800" b="1" kern="0" dirty="0">
                  <a:solidFill>
                    <a:schemeClr val="tx2"/>
                  </a:solidFill>
                  <a:latin typeface="Calibri" panose="020F0502020204030204" pitchFamily="34" charset="0"/>
                  <a:ea typeface="ＭＳ Ｐゴシック" pitchFamily="-12" charset="-128"/>
                  <a:cs typeface="Calibri" pitchFamily="34" charset="0"/>
                </a:rPr>
                <a:t>DEVELOPER</a:t>
              </a:r>
            </a:p>
          </p:txBody>
        </p:sp>
        <p:pic>
          <p:nvPicPr>
            <p:cNvPr id="101" name="Picture 87" descr="df"/>
            <p:cNvPicPr preferRelativeResize="0">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811455" y="1079431"/>
              <a:ext cx="186509" cy="193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 name="Rounded Rectangle 101"/>
            <p:cNvSpPr/>
            <p:nvPr/>
          </p:nvSpPr>
          <p:spPr bwMode="auto">
            <a:xfrm>
              <a:off x="7427310" y="3107030"/>
              <a:ext cx="1377532" cy="203339"/>
            </a:xfrm>
            <a:prstGeom prst="roundRect">
              <a:avLst/>
            </a:prstGeom>
            <a:noFill/>
            <a:ln w="12700" cap="flat" cmpd="sng" algn="ctr">
              <a:noFill/>
              <a:prstDash val="solid"/>
            </a:ln>
            <a:effectLst/>
          </p:spPr>
          <p:txBody>
            <a:bodyPr anchor="ctr"/>
            <a:lstStyle/>
            <a:p>
              <a:pPr algn="ctr" defTabSz="685766">
                <a:defRPr/>
              </a:pPr>
              <a:r>
                <a:rPr lang="en-US" sz="800" b="1" kern="0" dirty="0">
                  <a:solidFill>
                    <a:schemeClr val="tx2"/>
                  </a:solidFill>
                  <a:latin typeface="Calibri" panose="020F0502020204030204" pitchFamily="34" charset="0"/>
                </a:rPr>
                <a:t>ENVIRONMENT  TEAM</a:t>
              </a:r>
            </a:p>
          </p:txBody>
        </p:sp>
        <p:pic>
          <p:nvPicPr>
            <p:cNvPr id="103" name="Picture 87" descr="df"/>
            <p:cNvPicPr preferRelativeResize="0">
              <a:picLocks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7345595" y="3084811"/>
              <a:ext cx="214907" cy="224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 name="Rounded Rectangle 103"/>
            <p:cNvSpPr/>
            <p:nvPr/>
          </p:nvSpPr>
          <p:spPr bwMode="auto">
            <a:xfrm>
              <a:off x="2422603" y="3679775"/>
              <a:ext cx="6602133" cy="201509"/>
            </a:xfrm>
            <a:prstGeom prst="roundRect">
              <a:avLst/>
            </a:prstGeom>
            <a:solidFill>
              <a:srgbClr val="0070C0"/>
            </a:solidFill>
            <a:ln w="12700" cap="flat" cmpd="sng" algn="ctr">
              <a:solidFill>
                <a:srgbClr val="0070C0"/>
              </a:solidFill>
              <a:prstDash val="solid"/>
            </a:ln>
            <a:effectLst>
              <a:outerShdw blurRad="63500" sx="101000" sy="101000" algn="ctr" rotWithShape="0">
                <a:prstClr val="black">
                  <a:alpha val="40000"/>
                </a:prstClr>
              </a:outerShdw>
            </a:effectLst>
          </p:spPr>
          <p:txBody>
            <a:bodyPr lIns="68543" tIns="34271" rIns="68543" bIns="34271" anchor="ctr"/>
            <a:lstStyle/>
            <a:p>
              <a:pPr algn="ctr" defTabSz="685424">
                <a:defRPr/>
              </a:pPr>
              <a:r>
                <a:rPr lang="en-US" sz="900" b="1" kern="0" dirty="0">
                  <a:solidFill>
                    <a:schemeClr val="bg1"/>
                  </a:solidFill>
                  <a:latin typeface="Calibri" panose="020F0502020204030204" pitchFamily="34" charset="0"/>
                </a:rPr>
                <a:t>END to END Certification Team</a:t>
              </a:r>
            </a:p>
          </p:txBody>
        </p:sp>
        <p:sp>
          <p:nvSpPr>
            <p:cNvPr id="105" name="Left-Right Arrow 104"/>
            <p:cNvSpPr/>
            <p:nvPr/>
          </p:nvSpPr>
          <p:spPr bwMode="auto">
            <a:xfrm rot="16200000">
              <a:off x="2256518" y="3730989"/>
              <a:ext cx="610143" cy="122854"/>
            </a:xfrm>
            <a:prstGeom prst="leftRightArrow">
              <a:avLst/>
            </a:prstGeom>
            <a:solidFill>
              <a:sysClr val="windowText" lastClr="000000">
                <a:lumMod val="65000"/>
                <a:lumOff val="35000"/>
              </a:sysClr>
            </a:solidFill>
            <a:ln w="9525" cap="flat" cmpd="sng" algn="ctr">
              <a:noFill/>
              <a:prstDash val="solid"/>
            </a:ln>
            <a:effectLst>
              <a:outerShdw blurRad="40000" dist="23000" dir="5400000" rotWithShape="0">
                <a:srgbClr val="000000">
                  <a:alpha val="35000"/>
                </a:srgbClr>
              </a:outerShdw>
            </a:effectLst>
          </p:spPr>
          <p:txBody>
            <a:bodyPr anchor="ctr"/>
            <a:lstStyle/>
            <a:p>
              <a:pPr algn="ctr" defTabSz="913853">
                <a:defRPr/>
              </a:pPr>
              <a:endParaRPr lang="en-GB" sz="1050" kern="0" dirty="0">
                <a:solidFill>
                  <a:prstClr val="white"/>
                </a:solidFill>
                <a:latin typeface="Calibri" panose="020F0502020204030204" pitchFamily="34" charset="0"/>
              </a:endParaRPr>
            </a:p>
          </p:txBody>
        </p:sp>
        <p:sp>
          <p:nvSpPr>
            <p:cNvPr id="106" name="Rounded Rectangle 105"/>
            <p:cNvSpPr/>
            <p:nvPr/>
          </p:nvSpPr>
          <p:spPr bwMode="auto">
            <a:xfrm>
              <a:off x="4314457" y="3093267"/>
              <a:ext cx="1629374" cy="251137"/>
            </a:xfrm>
            <a:prstGeom prst="roundRect">
              <a:avLst/>
            </a:prstGeom>
            <a:noFill/>
            <a:ln w="12700" cap="flat" cmpd="sng" algn="ctr">
              <a:noFill/>
              <a:prstDash val="solid"/>
            </a:ln>
            <a:effectLst/>
          </p:spPr>
          <p:txBody>
            <a:bodyPr anchor="ctr"/>
            <a:lstStyle/>
            <a:p>
              <a:pPr algn="ctr" defTabSz="685766">
                <a:defRPr/>
              </a:pPr>
              <a:r>
                <a:rPr lang="en-US" sz="800" b="1" kern="0" dirty="0">
                  <a:solidFill>
                    <a:schemeClr val="tx2"/>
                  </a:solidFill>
                  <a:latin typeface="Calibri" panose="020F0502020204030204" pitchFamily="34" charset="0"/>
                </a:rPr>
                <a:t>Service Virtualization ENGINEER </a:t>
              </a:r>
            </a:p>
          </p:txBody>
        </p:sp>
      </p:grpSp>
    </p:spTree>
    <p:extLst>
      <p:ext uri="{BB962C8B-B14F-4D97-AF65-F5344CB8AC3E}">
        <p14:creationId xmlns:p14="http://schemas.microsoft.com/office/powerpoint/2010/main" val="1927197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027788" y="2685691"/>
            <a:ext cx="2882532" cy="355365"/>
          </a:xfrm>
        </p:spPr>
        <p:txBody>
          <a:bodyPr>
            <a:normAutofit fontScale="90000"/>
          </a:bodyPr>
          <a:lstStyle/>
          <a:p>
            <a:pPr algn="ctr"/>
            <a:r>
              <a:rPr lang="en-US" dirty="0">
                <a:latin typeface="Calibri" panose="020F0502020204030204" pitchFamily="34" charset="0"/>
              </a:rPr>
              <a:t>Executive </a:t>
            </a:r>
            <a:br>
              <a:rPr lang="en-US" dirty="0">
                <a:latin typeface="Calibri" panose="020F0502020204030204" pitchFamily="34" charset="0"/>
              </a:rPr>
            </a:br>
            <a:r>
              <a:rPr lang="en-US" dirty="0">
                <a:latin typeface="Calibri" panose="020F0502020204030204" pitchFamily="34" charset="0"/>
              </a:rPr>
              <a:t>Summary</a:t>
            </a:r>
          </a:p>
        </p:txBody>
      </p:sp>
      <p:grpSp>
        <p:nvGrpSpPr>
          <p:cNvPr id="3" name="Group 2"/>
          <p:cNvGrpSpPr/>
          <p:nvPr/>
        </p:nvGrpSpPr>
        <p:grpSpPr>
          <a:xfrm>
            <a:off x="6027788" y="2541470"/>
            <a:ext cx="2747455" cy="892569"/>
            <a:chOff x="108769" y="2610296"/>
            <a:chExt cx="2747455" cy="892569"/>
          </a:xfrm>
        </p:grpSpPr>
        <p:cxnSp>
          <p:nvCxnSpPr>
            <p:cNvPr id="4" name="Straight Connector 3">
              <a:extLst>
                <a:ext uri="{FF2B5EF4-FFF2-40B4-BE49-F238E27FC236}">
                  <a16:creationId xmlns:a16="http://schemas.microsoft.com/office/drawing/2014/main" id="{3D741469-7E9C-9F47-AA40-308F7A99D4A6}"/>
                </a:ext>
              </a:extLst>
            </p:cNvPr>
            <p:cNvCxnSpPr>
              <a:cxnSpLocks/>
            </p:cNvCxnSpPr>
            <p:nvPr/>
          </p:nvCxnSpPr>
          <p:spPr>
            <a:xfrm>
              <a:off x="108769" y="2610296"/>
              <a:ext cx="2747455" cy="0"/>
            </a:xfrm>
            <a:prstGeom prst="line">
              <a:avLst/>
            </a:prstGeom>
            <a:ln w="25400">
              <a:solidFill>
                <a:srgbClr val="00B14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2A2E148-D59C-5D4C-82EF-2E90E604E923}"/>
                </a:ext>
              </a:extLst>
            </p:cNvPr>
            <p:cNvCxnSpPr>
              <a:cxnSpLocks/>
            </p:cNvCxnSpPr>
            <p:nvPr/>
          </p:nvCxnSpPr>
          <p:spPr>
            <a:xfrm flipV="1">
              <a:off x="108769" y="3500284"/>
              <a:ext cx="2747455" cy="2581"/>
            </a:xfrm>
            <a:prstGeom prst="line">
              <a:avLst/>
            </a:prstGeom>
            <a:ln w="25400">
              <a:solidFill>
                <a:srgbClr val="00B14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930358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dirty="0"/>
              <a:t>Using the latest platforms, tools and accelerators for Quality at Speed</a:t>
            </a:r>
          </a:p>
        </p:txBody>
      </p:sp>
      <p:grpSp>
        <p:nvGrpSpPr>
          <p:cNvPr id="53" name="Group 52"/>
          <p:cNvGrpSpPr/>
          <p:nvPr/>
        </p:nvGrpSpPr>
        <p:grpSpPr>
          <a:xfrm>
            <a:off x="443447" y="811274"/>
            <a:ext cx="8257106" cy="3900087"/>
            <a:chOff x="443447" y="710915"/>
            <a:chExt cx="8257106" cy="3900087"/>
          </a:xfrm>
        </p:grpSpPr>
        <p:grpSp>
          <p:nvGrpSpPr>
            <p:cNvPr id="54" name="Group 53"/>
            <p:cNvGrpSpPr/>
            <p:nvPr/>
          </p:nvGrpSpPr>
          <p:grpSpPr>
            <a:xfrm>
              <a:off x="443447" y="710915"/>
              <a:ext cx="8257106" cy="3900087"/>
              <a:chOff x="228600" y="1367120"/>
              <a:chExt cx="8730660" cy="4123761"/>
            </a:xfrm>
          </p:grpSpPr>
          <p:grpSp>
            <p:nvGrpSpPr>
              <p:cNvPr id="83" name="Group 82"/>
              <p:cNvGrpSpPr/>
              <p:nvPr/>
            </p:nvGrpSpPr>
            <p:grpSpPr>
              <a:xfrm>
                <a:off x="2511828" y="1367120"/>
                <a:ext cx="4120344" cy="4123761"/>
                <a:chOff x="1718606" y="570841"/>
                <a:chExt cx="5746171" cy="5750936"/>
              </a:xfrm>
            </p:grpSpPr>
            <p:sp>
              <p:nvSpPr>
                <p:cNvPr id="88" name="Oval 3"/>
                <p:cNvSpPr/>
                <p:nvPr/>
              </p:nvSpPr>
              <p:spPr>
                <a:xfrm rot="18900000">
                  <a:off x="1718606" y="959694"/>
                  <a:ext cx="3024417" cy="2207385"/>
                </a:xfrm>
                <a:custGeom>
                  <a:avLst/>
                  <a:gdLst/>
                  <a:ahLst/>
                  <a:cxnLst/>
                  <a:rect l="l" t="t" r="r" b="b"/>
                  <a:pathLst>
                    <a:path w="3024417" h="2207385">
                      <a:moveTo>
                        <a:pt x="1505039" y="0"/>
                      </a:moveTo>
                      <a:cubicBezTo>
                        <a:pt x="2155769" y="0"/>
                        <a:pt x="2723666" y="616774"/>
                        <a:pt x="3024417" y="1533041"/>
                      </a:cubicBezTo>
                      <a:lnTo>
                        <a:pt x="2346448" y="2207385"/>
                      </a:lnTo>
                      <a:cubicBezTo>
                        <a:pt x="2344481" y="2204237"/>
                        <a:pt x="2342227" y="2202341"/>
                        <a:pt x="2339946" y="2201551"/>
                      </a:cubicBezTo>
                      <a:cubicBezTo>
                        <a:pt x="2314259" y="2128056"/>
                        <a:pt x="1949861" y="2070100"/>
                        <a:pt x="1504245" y="2070100"/>
                      </a:cubicBezTo>
                      <a:cubicBezTo>
                        <a:pt x="1097177" y="2070100"/>
                        <a:pt x="757882" y="2118463"/>
                        <a:pt x="683090" y="2183316"/>
                      </a:cubicBezTo>
                      <a:lnTo>
                        <a:pt x="0" y="1491996"/>
                      </a:lnTo>
                      <a:cubicBezTo>
                        <a:pt x="303561" y="598310"/>
                        <a:pt x="864124" y="0"/>
                        <a:pt x="1505039"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panose="020F0502020204030204" pitchFamily="34" charset="0"/>
                  </a:endParaRPr>
                </a:p>
              </p:txBody>
            </p:sp>
            <p:sp>
              <p:nvSpPr>
                <p:cNvPr id="89" name="Oval 3"/>
                <p:cNvSpPr/>
                <p:nvPr/>
              </p:nvSpPr>
              <p:spPr>
                <a:xfrm rot="2700000">
                  <a:off x="1686719" y="3677452"/>
                  <a:ext cx="3050292" cy="2238357"/>
                </a:xfrm>
                <a:custGeom>
                  <a:avLst/>
                  <a:gdLst/>
                  <a:ahLst/>
                  <a:cxnLst/>
                  <a:rect l="l" t="t" r="r" b="b"/>
                  <a:pathLst>
                    <a:path w="3050292" h="2238357">
                      <a:moveTo>
                        <a:pt x="2376660" y="0"/>
                      </a:moveTo>
                      <a:lnTo>
                        <a:pt x="3050292" y="673631"/>
                      </a:lnTo>
                      <a:cubicBezTo>
                        <a:pt x="2751608" y="1607223"/>
                        <a:pt x="2178107" y="2238357"/>
                        <a:pt x="1519846" y="2238357"/>
                      </a:cubicBezTo>
                      <a:cubicBezTo>
                        <a:pt x="868797" y="2238357"/>
                        <a:pt x="300661" y="1620977"/>
                        <a:pt x="0" y="703974"/>
                      </a:cubicBezTo>
                      <a:lnTo>
                        <a:pt x="676563" y="34887"/>
                      </a:lnTo>
                      <a:cubicBezTo>
                        <a:pt x="679427" y="40274"/>
                        <a:pt x="682704" y="43212"/>
                        <a:pt x="686034" y="43773"/>
                      </a:cubicBezTo>
                      <a:cubicBezTo>
                        <a:pt x="731675" y="113833"/>
                        <a:pt x="1087229" y="168257"/>
                        <a:pt x="1519052" y="168257"/>
                      </a:cubicBezTo>
                      <a:cubicBezTo>
                        <a:pt x="1950230" y="168257"/>
                        <a:pt x="2305367" y="113996"/>
                        <a:pt x="2351815" y="44052"/>
                      </a:cubicBezTo>
                      <a:lnTo>
                        <a:pt x="2352489" y="44432"/>
                      </a:lnTo>
                      <a:cubicBezTo>
                        <a:pt x="2361006" y="44432"/>
                        <a:pt x="2369196" y="28831"/>
                        <a:pt x="2376660" y="0"/>
                      </a:cubicBezTo>
                      <a:close/>
                    </a:path>
                  </a:pathLst>
                </a:custGeom>
                <a:solidFill>
                  <a:srgbClr val="5858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panose="020F0502020204030204" pitchFamily="34" charset="0"/>
                  </a:endParaRPr>
                </a:p>
              </p:txBody>
            </p:sp>
            <p:sp>
              <p:nvSpPr>
                <p:cNvPr id="90" name="Rectangle 4"/>
                <p:cNvSpPr/>
                <p:nvPr/>
              </p:nvSpPr>
              <p:spPr>
                <a:xfrm rot="2700000">
                  <a:off x="3981826" y="2055021"/>
                  <a:ext cx="2996129" cy="949671"/>
                </a:xfrm>
                <a:custGeom>
                  <a:avLst/>
                  <a:gdLst/>
                  <a:ahLst/>
                  <a:cxnLst/>
                  <a:rect l="l" t="t" r="r" b="b"/>
                  <a:pathLst>
                    <a:path w="2996129" h="949671">
                      <a:moveTo>
                        <a:pt x="1490460" y="0"/>
                      </a:moveTo>
                      <a:cubicBezTo>
                        <a:pt x="2287899" y="0"/>
                        <a:pt x="2939996" y="103869"/>
                        <a:pt x="2985963" y="235588"/>
                      </a:cubicBezTo>
                      <a:lnTo>
                        <a:pt x="2996129" y="244723"/>
                      </a:lnTo>
                      <a:lnTo>
                        <a:pt x="2291181" y="949671"/>
                      </a:lnTo>
                      <a:cubicBezTo>
                        <a:pt x="2290012" y="947412"/>
                        <a:pt x="2288347" y="946198"/>
                        <a:pt x="2286667" y="945615"/>
                      </a:cubicBezTo>
                      <a:cubicBezTo>
                        <a:pt x="2262214" y="875547"/>
                        <a:pt x="1915327" y="820293"/>
                        <a:pt x="1491125" y="820293"/>
                      </a:cubicBezTo>
                      <a:cubicBezTo>
                        <a:pt x="1094131" y="820293"/>
                        <a:pt x="764853" y="868687"/>
                        <a:pt x="704394" y="932457"/>
                      </a:cubicBezTo>
                      <a:lnTo>
                        <a:pt x="0" y="228063"/>
                      </a:lnTo>
                      <a:cubicBezTo>
                        <a:pt x="68147" y="99589"/>
                        <a:pt x="709628" y="0"/>
                        <a:pt x="1490460" y="0"/>
                      </a:cubicBezTo>
                      <a:close/>
                    </a:path>
                  </a:pathLst>
                </a:custGeom>
                <a:solidFill>
                  <a:srgbClr val="0094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panose="020F0502020204030204" pitchFamily="34" charset="0"/>
                  </a:endParaRPr>
                </a:p>
              </p:txBody>
            </p:sp>
            <p:sp>
              <p:nvSpPr>
                <p:cNvPr id="91" name="Rectangle 4"/>
                <p:cNvSpPr/>
                <p:nvPr/>
              </p:nvSpPr>
              <p:spPr>
                <a:xfrm rot="2700000">
                  <a:off x="2163136" y="3835692"/>
                  <a:ext cx="3039376" cy="979766"/>
                </a:xfrm>
                <a:custGeom>
                  <a:avLst/>
                  <a:gdLst/>
                  <a:ahLst/>
                  <a:cxnLst/>
                  <a:rect l="l" t="t" r="r" b="b"/>
                  <a:pathLst>
                    <a:path w="3039376" h="979766">
                      <a:moveTo>
                        <a:pt x="2329868" y="0"/>
                      </a:moveTo>
                      <a:lnTo>
                        <a:pt x="3039376" y="705566"/>
                      </a:lnTo>
                      <a:cubicBezTo>
                        <a:pt x="3028645" y="739730"/>
                        <a:pt x="3016756" y="757846"/>
                        <a:pt x="3004488" y="757846"/>
                      </a:cubicBezTo>
                      <a:lnTo>
                        <a:pt x="3003282" y="757165"/>
                      </a:lnTo>
                      <a:cubicBezTo>
                        <a:pt x="2920162" y="882519"/>
                        <a:pt x="2284637" y="979766"/>
                        <a:pt x="1513036" y="979766"/>
                      </a:cubicBezTo>
                      <a:cubicBezTo>
                        <a:pt x="740281" y="979766"/>
                        <a:pt x="104010" y="882227"/>
                        <a:pt x="22334" y="756665"/>
                      </a:cubicBezTo>
                      <a:cubicBezTo>
                        <a:pt x="14476" y="755338"/>
                        <a:pt x="6781" y="746603"/>
                        <a:pt x="0" y="730721"/>
                      </a:cubicBezTo>
                      <a:lnTo>
                        <a:pt x="705936" y="21010"/>
                      </a:lnTo>
                      <a:cubicBezTo>
                        <a:pt x="710608" y="33157"/>
                        <a:pt x="715596" y="39928"/>
                        <a:pt x="720713" y="40792"/>
                      </a:cubicBezTo>
                      <a:cubicBezTo>
                        <a:pt x="764160" y="107586"/>
                        <a:pt x="1102629" y="159472"/>
                        <a:pt x="1513701" y="159472"/>
                      </a:cubicBezTo>
                      <a:cubicBezTo>
                        <a:pt x="1924159" y="159472"/>
                        <a:pt x="2262230" y="107741"/>
                        <a:pt x="2306446" y="41058"/>
                      </a:cubicBezTo>
                      <a:lnTo>
                        <a:pt x="2307088" y="41420"/>
                      </a:lnTo>
                      <a:cubicBezTo>
                        <a:pt x="2315103" y="41420"/>
                        <a:pt x="2322814" y="26884"/>
                        <a:pt x="2329868" y="0"/>
                      </a:cubicBezTo>
                      <a:close/>
                    </a:path>
                  </a:pathLst>
                </a:custGeom>
                <a:solidFill>
                  <a:srgbClr val="5858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panose="020F0502020204030204" pitchFamily="34" charset="0"/>
                  </a:endParaRPr>
                </a:p>
              </p:txBody>
            </p:sp>
            <p:sp>
              <p:nvSpPr>
                <p:cNvPr id="92" name="Rectangle 4"/>
                <p:cNvSpPr/>
                <p:nvPr/>
              </p:nvSpPr>
              <p:spPr>
                <a:xfrm rot="2700000">
                  <a:off x="3302688" y="1051982"/>
                  <a:ext cx="843788" cy="3042035"/>
                </a:xfrm>
                <a:custGeom>
                  <a:avLst/>
                  <a:gdLst/>
                  <a:ahLst/>
                  <a:cxnLst/>
                  <a:rect l="l" t="t" r="r" b="b"/>
                  <a:pathLst>
                    <a:path w="843788" h="3042035">
                      <a:moveTo>
                        <a:pt x="136028" y="0"/>
                      </a:moveTo>
                      <a:lnTo>
                        <a:pt x="843788" y="702845"/>
                      </a:lnTo>
                      <a:cubicBezTo>
                        <a:pt x="836305" y="708493"/>
                        <a:pt x="831707" y="714751"/>
                        <a:pt x="829784" y="721130"/>
                      </a:cubicBezTo>
                      <a:cubicBezTo>
                        <a:pt x="791310" y="746233"/>
                        <a:pt x="761223" y="1098878"/>
                        <a:pt x="761223" y="1530112"/>
                      </a:cubicBezTo>
                      <a:cubicBezTo>
                        <a:pt x="761223" y="1928073"/>
                        <a:pt x="786847" y="2259104"/>
                        <a:pt x="821114" y="2327552"/>
                      </a:cubicBezTo>
                      <a:lnTo>
                        <a:pt x="118062" y="3042035"/>
                      </a:lnTo>
                      <a:cubicBezTo>
                        <a:pt x="51065" y="2939939"/>
                        <a:pt x="0" y="2303050"/>
                        <a:pt x="0" y="1532776"/>
                      </a:cubicBezTo>
                      <a:cubicBezTo>
                        <a:pt x="0" y="722119"/>
                        <a:pt x="56560" y="59197"/>
                        <a:pt x="128885" y="12008"/>
                      </a:cubicBezTo>
                      <a:close/>
                    </a:path>
                  </a:pathLst>
                </a:custGeom>
                <a:solidFill>
                  <a:srgbClr val="F47C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panose="020F0502020204030204" pitchFamily="34" charset="0"/>
                  </a:endParaRPr>
                </a:p>
              </p:txBody>
            </p:sp>
            <p:sp>
              <p:nvSpPr>
                <p:cNvPr id="93" name="Rectangle 4"/>
                <p:cNvSpPr/>
                <p:nvPr/>
              </p:nvSpPr>
              <p:spPr>
                <a:xfrm rot="2700000">
                  <a:off x="5019206" y="2778281"/>
                  <a:ext cx="831695" cy="2999273"/>
                </a:xfrm>
                <a:custGeom>
                  <a:avLst/>
                  <a:gdLst/>
                  <a:ahLst/>
                  <a:cxnLst/>
                  <a:rect l="l" t="t" r="r" b="b"/>
                  <a:pathLst>
                    <a:path w="831695" h="2999273">
                      <a:moveTo>
                        <a:pt x="707599" y="0"/>
                      </a:moveTo>
                      <a:cubicBezTo>
                        <a:pt x="777886" y="74489"/>
                        <a:pt x="831695" y="724633"/>
                        <a:pt x="831695" y="1515322"/>
                      </a:cubicBezTo>
                      <a:cubicBezTo>
                        <a:pt x="831695" y="2236364"/>
                        <a:pt x="786949" y="2840529"/>
                        <a:pt x="726313" y="2999273"/>
                      </a:cubicBezTo>
                      <a:lnTo>
                        <a:pt x="16610" y="2295741"/>
                      </a:lnTo>
                      <a:cubicBezTo>
                        <a:pt x="47770" y="2202549"/>
                        <a:pt x="70472" y="1887254"/>
                        <a:pt x="70472" y="1512658"/>
                      </a:cubicBezTo>
                      <a:cubicBezTo>
                        <a:pt x="70472" y="1073753"/>
                        <a:pt x="39305" y="716257"/>
                        <a:pt x="89" y="702646"/>
                      </a:cubicBezTo>
                      <a:lnTo>
                        <a:pt x="0" y="702508"/>
                      </a:lnTo>
                      <a:close/>
                    </a:path>
                  </a:pathLst>
                </a:custGeom>
                <a:solidFill>
                  <a:srgbClr val="ED1D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panose="020F0502020204030204" pitchFamily="34" charset="0"/>
                  </a:endParaRPr>
                </a:p>
              </p:txBody>
            </p:sp>
            <p:sp>
              <p:nvSpPr>
                <p:cNvPr id="94" name="Oval 3"/>
                <p:cNvSpPr/>
                <p:nvPr/>
              </p:nvSpPr>
              <p:spPr>
                <a:xfrm rot="18900000">
                  <a:off x="4414485" y="3669957"/>
                  <a:ext cx="3050292" cy="2238357"/>
                </a:xfrm>
                <a:custGeom>
                  <a:avLst/>
                  <a:gdLst/>
                  <a:ahLst/>
                  <a:cxnLst/>
                  <a:rect l="l" t="t" r="r" b="b"/>
                  <a:pathLst>
                    <a:path w="3050292" h="2238357">
                      <a:moveTo>
                        <a:pt x="2376660" y="0"/>
                      </a:moveTo>
                      <a:lnTo>
                        <a:pt x="3050292" y="673631"/>
                      </a:lnTo>
                      <a:cubicBezTo>
                        <a:pt x="2751608" y="1607223"/>
                        <a:pt x="2178107" y="2238357"/>
                        <a:pt x="1519846" y="2238357"/>
                      </a:cubicBezTo>
                      <a:cubicBezTo>
                        <a:pt x="868797" y="2238357"/>
                        <a:pt x="300661" y="1620977"/>
                        <a:pt x="0" y="703974"/>
                      </a:cubicBezTo>
                      <a:lnTo>
                        <a:pt x="676563" y="34887"/>
                      </a:lnTo>
                      <a:cubicBezTo>
                        <a:pt x="679427" y="40274"/>
                        <a:pt x="682704" y="43212"/>
                        <a:pt x="686034" y="43773"/>
                      </a:cubicBezTo>
                      <a:cubicBezTo>
                        <a:pt x="731675" y="113833"/>
                        <a:pt x="1087229" y="168257"/>
                        <a:pt x="1519052" y="168257"/>
                      </a:cubicBezTo>
                      <a:cubicBezTo>
                        <a:pt x="1950230" y="168257"/>
                        <a:pt x="2305367" y="113996"/>
                        <a:pt x="2351815" y="44052"/>
                      </a:cubicBezTo>
                      <a:lnTo>
                        <a:pt x="2352489" y="44432"/>
                      </a:lnTo>
                      <a:cubicBezTo>
                        <a:pt x="2361006" y="44432"/>
                        <a:pt x="2369196" y="28831"/>
                        <a:pt x="2376660" y="0"/>
                      </a:cubicBezTo>
                      <a:close/>
                    </a:path>
                  </a:pathLst>
                </a:custGeom>
                <a:solidFill>
                  <a:srgbClr val="EB1C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panose="020F0502020204030204" pitchFamily="34" charset="0"/>
                  </a:endParaRPr>
                </a:p>
              </p:txBody>
            </p:sp>
            <p:sp>
              <p:nvSpPr>
                <p:cNvPr id="95" name="Rectangle 4"/>
                <p:cNvSpPr/>
                <p:nvPr/>
              </p:nvSpPr>
              <p:spPr>
                <a:xfrm rot="18900000">
                  <a:off x="2174793" y="2046274"/>
                  <a:ext cx="2996129" cy="949671"/>
                </a:xfrm>
                <a:custGeom>
                  <a:avLst/>
                  <a:gdLst/>
                  <a:ahLst/>
                  <a:cxnLst/>
                  <a:rect l="l" t="t" r="r" b="b"/>
                  <a:pathLst>
                    <a:path w="2996129" h="949671">
                      <a:moveTo>
                        <a:pt x="1490460" y="0"/>
                      </a:moveTo>
                      <a:cubicBezTo>
                        <a:pt x="2287899" y="0"/>
                        <a:pt x="2939996" y="103869"/>
                        <a:pt x="2985963" y="235588"/>
                      </a:cubicBezTo>
                      <a:lnTo>
                        <a:pt x="2996129" y="244723"/>
                      </a:lnTo>
                      <a:lnTo>
                        <a:pt x="2291181" y="949671"/>
                      </a:lnTo>
                      <a:cubicBezTo>
                        <a:pt x="2290012" y="947412"/>
                        <a:pt x="2288347" y="946198"/>
                        <a:pt x="2286667" y="945615"/>
                      </a:cubicBezTo>
                      <a:cubicBezTo>
                        <a:pt x="2262214" y="875547"/>
                        <a:pt x="1915327" y="820293"/>
                        <a:pt x="1491125" y="820293"/>
                      </a:cubicBezTo>
                      <a:cubicBezTo>
                        <a:pt x="1094131" y="820293"/>
                        <a:pt x="764853" y="868687"/>
                        <a:pt x="704394" y="932457"/>
                      </a:cubicBezTo>
                      <a:lnTo>
                        <a:pt x="0" y="228063"/>
                      </a:lnTo>
                      <a:cubicBezTo>
                        <a:pt x="68147" y="99589"/>
                        <a:pt x="709628" y="0"/>
                        <a:pt x="1490460" y="0"/>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alibri" panose="020F0502020204030204" pitchFamily="34" charset="0"/>
                  </a:endParaRPr>
                </a:p>
              </p:txBody>
            </p:sp>
            <p:sp>
              <p:nvSpPr>
                <p:cNvPr id="96" name="Rectangle 4"/>
                <p:cNvSpPr/>
                <p:nvPr/>
              </p:nvSpPr>
              <p:spPr>
                <a:xfrm rot="18900000">
                  <a:off x="3294106" y="2755401"/>
                  <a:ext cx="843788" cy="3042035"/>
                </a:xfrm>
                <a:custGeom>
                  <a:avLst/>
                  <a:gdLst/>
                  <a:ahLst/>
                  <a:cxnLst/>
                  <a:rect l="l" t="t" r="r" b="b"/>
                  <a:pathLst>
                    <a:path w="843788" h="3042035">
                      <a:moveTo>
                        <a:pt x="136028" y="0"/>
                      </a:moveTo>
                      <a:lnTo>
                        <a:pt x="843788" y="702845"/>
                      </a:lnTo>
                      <a:cubicBezTo>
                        <a:pt x="836305" y="708493"/>
                        <a:pt x="831707" y="714751"/>
                        <a:pt x="829784" y="721130"/>
                      </a:cubicBezTo>
                      <a:cubicBezTo>
                        <a:pt x="791310" y="746233"/>
                        <a:pt x="761223" y="1098878"/>
                        <a:pt x="761223" y="1530112"/>
                      </a:cubicBezTo>
                      <a:cubicBezTo>
                        <a:pt x="761223" y="1928073"/>
                        <a:pt x="786847" y="2259104"/>
                        <a:pt x="821114" y="2327552"/>
                      </a:cubicBezTo>
                      <a:lnTo>
                        <a:pt x="118062" y="3042035"/>
                      </a:lnTo>
                      <a:cubicBezTo>
                        <a:pt x="51065" y="2939939"/>
                        <a:pt x="0" y="2303050"/>
                        <a:pt x="0" y="1532776"/>
                      </a:cubicBezTo>
                      <a:cubicBezTo>
                        <a:pt x="0" y="722119"/>
                        <a:pt x="56560" y="59197"/>
                        <a:pt x="128885" y="12008"/>
                      </a:cubicBezTo>
                      <a:close/>
                    </a:path>
                  </a:pathLst>
                </a:custGeom>
                <a:solidFill>
                  <a:srgbClr val="2D2D2F"/>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2000" dirty="0">
                    <a:latin typeface="Calibri" panose="020F0502020204030204" pitchFamily="34" charset="0"/>
                  </a:endParaRPr>
                </a:p>
              </p:txBody>
            </p:sp>
            <p:sp>
              <p:nvSpPr>
                <p:cNvPr id="97" name="Oval 3"/>
                <p:cNvSpPr/>
                <p:nvPr/>
              </p:nvSpPr>
              <p:spPr>
                <a:xfrm rot="2700000">
                  <a:off x="4411119" y="979357"/>
                  <a:ext cx="3024417" cy="2207385"/>
                </a:xfrm>
                <a:custGeom>
                  <a:avLst/>
                  <a:gdLst/>
                  <a:ahLst/>
                  <a:cxnLst/>
                  <a:rect l="l" t="t" r="r" b="b"/>
                  <a:pathLst>
                    <a:path w="3024417" h="2207385">
                      <a:moveTo>
                        <a:pt x="1505039" y="0"/>
                      </a:moveTo>
                      <a:cubicBezTo>
                        <a:pt x="2155769" y="0"/>
                        <a:pt x="2723666" y="616774"/>
                        <a:pt x="3024417" y="1533041"/>
                      </a:cubicBezTo>
                      <a:lnTo>
                        <a:pt x="2346448" y="2207385"/>
                      </a:lnTo>
                      <a:cubicBezTo>
                        <a:pt x="2344481" y="2204237"/>
                        <a:pt x="2342227" y="2202341"/>
                        <a:pt x="2339946" y="2201551"/>
                      </a:cubicBezTo>
                      <a:cubicBezTo>
                        <a:pt x="2314259" y="2128056"/>
                        <a:pt x="1949861" y="2070100"/>
                        <a:pt x="1504245" y="2070100"/>
                      </a:cubicBezTo>
                      <a:cubicBezTo>
                        <a:pt x="1097177" y="2070100"/>
                        <a:pt x="757882" y="2118463"/>
                        <a:pt x="683090" y="2183316"/>
                      </a:cubicBezTo>
                      <a:lnTo>
                        <a:pt x="0" y="1491996"/>
                      </a:lnTo>
                      <a:cubicBezTo>
                        <a:pt x="303561" y="598310"/>
                        <a:pt x="864124" y="0"/>
                        <a:pt x="1505039"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panose="020F0502020204030204" pitchFamily="34" charset="0"/>
                  </a:endParaRPr>
                </a:p>
              </p:txBody>
            </p:sp>
            <p:sp>
              <p:nvSpPr>
                <p:cNvPr id="98" name="Rectangle 4"/>
                <p:cNvSpPr/>
                <p:nvPr/>
              </p:nvSpPr>
              <p:spPr>
                <a:xfrm rot="18900000">
                  <a:off x="5005070" y="1066310"/>
                  <a:ext cx="831695" cy="2999273"/>
                </a:xfrm>
                <a:custGeom>
                  <a:avLst/>
                  <a:gdLst/>
                  <a:ahLst/>
                  <a:cxnLst/>
                  <a:rect l="l" t="t" r="r" b="b"/>
                  <a:pathLst>
                    <a:path w="831695" h="2999273">
                      <a:moveTo>
                        <a:pt x="707599" y="0"/>
                      </a:moveTo>
                      <a:cubicBezTo>
                        <a:pt x="777886" y="74489"/>
                        <a:pt x="831695" y="724633"/>
                        <a:pt x="831695" y="1515322"/>
                      </a:cubicBezTo>
                      <a:cubicBezTo>
                        <a:pt x="831695" y="2236364"/>
                        <a:pt x="786949" y="2840529"/>
                        <a:pt x="726313" y="2999273"/>
                      </a:cubicBezTo>
                      <a:lnTo>
                        <a:pt x="16610" y="2295741"/>
                      </a:lnTo>
                      <a:cubicBezTo>
                        <a:pt x="47770" y="2202549"/>
                        <a:pt x="70472" y="1887254"/>
                        <a:pt x="70472" y="1512658"/>
                      </a:cubicBezTo>
                      <a:cubicBezTo>
                        <a:pt x="70472" y="1073753"/>
                        <a:pt x="39305" y="716257"/>
                        <a:pt x="89" y="702646"/>
                      </a:cubicBezTo>
                      <a:lnTo>
                        <a:pt x="0" y="702508"/>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2000" dirty="0">
                    <a:latin typeface="Calibri" panose="020F0502020204030204" pitchFamily="34" charset="0"/>
                  </a:endParaRPr>
                </a:p>
              </p:txBody>
            </p:sp>
            <p:sp>
              <p:nvSpPr>
                <p:cNvPr id="99" name="Rectangle 4"/>
                <p:cNvSpPr/>
                <p:nvPr/>
              </p:nvSpPr>
              <p:spPr>
                <a:xfrm rot="18900000">
                  <a:off x="3948887" y="3828294"/>
                  <a:ext cx="3039376" cy="979766"/>
                </a:xfrm>
                <a:custGeom>
                  <a:avLst/>
                  <a:gdLst/>
                  <a:ahLst/>
                  <a:cxnLst/>
                  <a:rect l="l" t="t" r="r" b="b"/>
                  <a:pathLst>
                    <a:path w="3039376" h="979766">
                      <a:moveTo>
                        <a:pt x="2329868" y="0"/>
                      </a:moveTo>
                      <a:lnTo>
                        <a:pt x="3039376" y="705566"/>
                      </a:lnTo>
                      <a:cubicBezTo>
                        <a:pt x="3028645" y="739730"/>
                        <a:pt x="3016756" y="757846"/>
                        <a:pt x="3004488" y="757846"/>
                      </a:cubicBezTo>
                      <a:lnTo>
                        <a:pt x="3003282" y="757165"/>
                      </a:lnTo>
                      <a:cubicBezTo>
                        <a:pt x="2920162" y="882519"/>
                        <a:pt x="2284637" y="979766"/>
                        <a:pt x="1513036" y="979766"/>
                      </a:cubicBezTo>
                      <a:cubicBezTo>
                        <a:pt x="740281" y="979766"/>
                        <a:pt x="104010" y="882227"/>
                        <a:pt x="22334" y="756665"/>
                      </a:cubicBezTo>
                      <a:cubicBezTo>
                        <a:pt x="14476" y="755338"/>
                        <a:pt x="6781" y="746603"/>
                        <a:pt x="0" y="730721"/>
                      </a:cubicBezTo>
                      <a:lnTo>
                        <a:pt x="705936" y="21010"/>
                      </a:lnTo>
                      <a:cubicBezTo>
                        <a:pt x="710608" y="33157"/>
                        <a:pt x="715596" y="39928"/>
                        <a:pt x="720713" y="40792"/>
                      </a:cubicBezTo>
                      <a:cubicBezTo>
                        <a:pt x="764160" y="107586"/>
                        <a:pt x="1102629" y="159472"/>
                        <a:pt x="1513701" y="159472"/>
                      </a:cubicBezTo>
                      <a:cubicBezTo>
                        <a:pt x="1924159" y="159472"/>
                        <a:pt x="2262230" y="107741"/>
                        <a:pt x="2306446" y="41058"/>
                      </a:cubicBezTo>
                      <a:lnTo>
                        <a:pt x="2307088" y="41420"/>
                      </a:lnTo>
                      <a:cubicBezTo>
                        <a:pt x="2315103" y="41420"/>
                        <a:pt x="2322814" y="26884"/>
                        <a:pt x="2329868" y="0"/>
                      </a:cubicBezTo>
                      <a:close/>
                    </a:path>
                  </a:pathLst>
                </a:custGeom>
                <a:solidFill>
                  <a:srgbClr val="DA1E2B"/>
                </a:solidFill>
                <a:ln>
                  <a:solidFill>
                    <a:srgbClr val="DA1E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Calibri" panose="020F0502020204030204" pitchFamily="34" charset="0"/>
                  </a:endParaRPr>
                </a:p>
              </p:txBody>
            </p:sp>
          </p:grpSp>
          <p:sp>
            <p:nvSpPr>
              <p:cNvPr id="84" name="TextBox 83"/>
              <p:cNvSpPr txBox="1"/>
              <p:nvPr/>
            </p:nvSpPr>
            <p:spPr>
              <a:xfrm flipH="1">
                <a:off x="228600" y="1367120"/>
                <a:ext cx="2444160" cy="1214524"/>
              </a:xfrm>
              <a:prstGeom prst="rect">
                <a:avLst/>
              </a:prstGeom>
              <a:noFill/>
              <a:ln>
                <a:noFill/>
              </a:ln>
            </p:spPr>
            <p:txBody>
              <a:bodyPr wrap="square" rtlCol="0">
                <a:spAutoFit/>
              </a:bodyPr>
              <a:lstStyle/>
              <a:p>
                <a:pPr>
                  <a:lnSpc>
                    <a:spcPct val="200000"/>
                  </a:lnSpc>
                </a:pPr>
                <a:r>
                  <a:rPr lang="en-US" sz="1200" b="1" dirty="0">
                    <a:solidFill>
                      <a:schemeClr val="tx2"/>
                    </a:solidFill>
                    <a:latin typeface="Calibri" panose="020F0502020204030204" pitchFamily="34" charset="0"/>
                  </a:rPr>
                  <a:t>LEAP as an orchestration platform to bring in continuous testing across the SDLC</a:t>
                </a:r>
              </a:p>
            </p:txBody>
          </p:sp>
          <p:sp>
            <p:nvSpPr>
              <p:cNvPr id="85" name="TextBox 84"/>
              <p:cNvSpPr txBox="1"/>
              <p:nvPr/>
            </p:nvSpPr>
            <p:spPr>
              <a:xfrm flipH="1">
                <a:off x="228600" y="3875054"/>
                <a:ext cx="2444160" cy="1214524"/>
              </a:xfrm>
              <a:prstGeom prst="rect">
                <a:avLst/>
              </a:prstGeom>
              <a:noFill/>
              <a:ln>
                <a:noFill/>
              </a:ln>
            </p:spPr>
            <p:txBody>
              <a:bodyPr wrap="square" rtlCol="0">
                <a:spAutoFit/>
              </a:bodyPr>
              <a:lstStyle/>
              <a:p>
                <a:pPr>
                  <a:lnSpc>
                    <a:spcPct val="200000"/>
                  </a:lnSpc>
                </a:pPr>
                <a:r>
                  <a:rPr lang="en-US" sz="1200" b="1" dirty="0">
                    <a:solidFill>
                      <a:schemeClr val="tx2"/>
                    </a:solidFill>
                    <a:latin typeface="Calibri" panose="020F0502020204030204" pitchFamily="34" charset="0"/>
                  </a:rPr>
                  <a:t>Airlines in a Box</a:t>
                </a:r>
              </a:p>
              <a:p>
                <a:pPr>
                  <a:lnSpc>
                    <a:spcPct val="200000"/>
                  </a:lnSpc>
                </a:pPr>
                <a:r>
                  <a:rPr lang="en-US" sz="1200" b="1" dirty="0">
                    <a:solidFill>
                      <a:schemeClr val="tx2"/>
                    </a:solidFill>
                    <a:latin typeface="Calibri" panose="020F0502020204030204" pitchFamily="34" charset="0"/>
                  </a:rPr>
                  <a:t>Reusable test assets for Business Process Assurance</a:t>
                </a:r>
              </a:p>
            </p:txBody>
          </p:sp>
          <p:sp>
            <p:nvSpPr>
              <p:cNvPr id="86" name="TextBox 85"/>
              <p:cNvSpPr txBox="1"/>
              <p:nvPr/>
            </p:nvSpPr>
            <p:spPr>
              <a:xfrm flipH="1">
                <a:off x="6515100" y="1367120"/>
                <a:ext cx="2444160" cy="1995551"/>
              </a:xfrm>
              <a:prstGeom prst="rect">
                <a:avLst/>
              </a:prstGeom>
              <a:noFill/>
              <a:ln>
                <a:noFill/>
              </a:ln>
            </p:spPr>
            <p:txBody>
              <a:bodyPr wrap="square" rtlCol="0">
                <a:spAutoFit/>
              </a:bodyPr>
              <a:lstStyle/>
              <a:p>
                <a:pPr>
                  <a:lnSpc>
                    <a:spcPct val="200000"/>
                  </a:lnSpc>
                </a:pPr>
                <a:r>
                  <a:rPr lang="en-US" sz="1200" b="1" dirty="0">
                    <a:solidFill>
                      <a:schemeClr val="tx2"/>
                    </a:solidFill>
                    <a:latin typeface="Calibri" panose="020F0502020204030204" pitchFamily="34" charset="0"/>
                  </a:rPr>
                  <a:t>Quality Insights Platform to enable artificial intelligence across SDLC (Defect Prediction Bot based on code changes impact, Triage Bot </a:t>
                </a:r>
                <a:r>
                  <a:rPr lang="en-US" sz="1200" b="1" dirty="0" err="1">
                    <a:solidFill>
                      <a:schemeClr val="tx2"/>
                    </a:solidFill>
                    <a:latin typeface="Calibri" panose="020F0502020204030204" pitchFamily="34" charset="0"/>
                  </a:rPr>
                  <a:t>etc</a:t>
                </a:r>
                <a:r>
                  <a:rPr lang="en-US" sz="1200" b="1" dirty="0">
                    <a:solidFill>
                      <a:schemeClr val="tx2"/>
                    </a:solidFill>
                    <a:latin typeface="Calibri" panose="020F0502020204030204" pitchFamily="34" charset="0"/>
                  </a:rPr>
                  <a:t>)</a:t>
                </a:r>
              </a:p>
            </p:txBody>
          </p:sp>
          <p:sp>
            <p:nvSpPr>
              <p:cNvPr id="87" name="TextBox 86"/>
              <p:cNvSpPr txBox="1"/>
              <p:nvPr/>
            </p:nvSpPr>
            <p:spPr>
              <a:xfrm flipH="1">
                <a:off x="6515100" y="3875054"/>
                <a:ext cx="2444160" cy="1214524"/>
              </a:xfrm>
              <a:prstGeom prst="rect">
                <a:avLst/>
              </a:prstGeom>
              <a:noFill/>
              <a:ln>
                <a:noFill/>
              </a:ln>
            </p:spPr>
            <p:txBody>
              <a:bodyPr wrap="square" rtlCol="0">
                <a:spAutoFit/>
              </a:bodyPr>
              <a:lstStyle/>
              <a:p>
                <a:pPr>
                  <a:lnSpc>
                    <a:spcPct val="200000"/>
                  </a:lnSpc>
                </a:pPr>
                <a:r>
                  <a:rPr lang="en-US" sz="1200" b="1" dirty="0">
                    <a:solidFill>
                      <a:schemeClr val="tx2"/>
                    </a:solidFill>
                    <a:latin typeface="Calibri" panose="020F0502020204030204" pitchFamily="34" charset="0"/>
                  </a:rPr>
                  <a:t>CX Assurance Framework</a:t>
                </a:r>
              </a:p>
              <a:p>
                <a:pPr>
                  <a:lnSpc>
                    <a:spcPct val="200000"/>
                  </a:lnSpc>
                </a:pPr>
                <a:r>
                  <a:rPr lang="en-US" sz="1200" b="1" dirty="0">
                    <a:solidFill>
                      <a:schemeClr val="tx2"/>
                    </a:solidFill>
                    <a:latin typeface="Calibri" panose="020F0502020204030204" pitchFamily="34" charset="0"/>
                  </a:rPr>
                  <a:t>Sentiment Analysis &amp;NPS measurement</a:t>
                </a:r>
              </a:p>
            </p:txBody>
          </p:sp>
        </p:grpSp>
        <p:sp>
          <p:nvSpPr>
            <p:cNvPr id="55" name="Rectangle 54"/>
            <p:cNvSpPr/>
            <p:nvPr/>
          </p:nvSpPr>
          <p:spPr>
            <a:xfrm>
              <a:off x="4140124" y="1983051"/>
              <a:ext cx="810863" cy="461665"/>
            </a:xfrm>
            <a:prstGeom prst="rect">
              <a:avLst/>
            </a:prstGeom>
            <a:noFill/>
          </p:spPr>
          <p:txBody>
            <a:bodyPr wrap="none" lIns="91440" tIns="45720" rIns="91440" bIns="45720">
              <a:spAutoFit/>
            </a:bodyPr>
            <a:lstStyle/>
            <a:p>
              <a:pPr algn="ctr"/>
              <a:r>
                <a:rPr lang="en-US" sz="2400" b="1" cap="none" spc="0" dirty="0">
                  <a:ln w="9525">
                    <a:solidFill>
                      <a:schemeClr val="bg1"/>
                    </a:solidFill>
                    <a:prstDash val="solid"/>
                  </a:ln>
                  <a:solidFill>
                    <a:schemeClr val="tx2"/>
                  </a:solidFill>
                  <a:effectLst>
                    <a:outerShdw blurRad="12700" dist="38100" dir="2700000" algn="tl" rotWithShape="0">
                      <a:schemeClr val="bg1">
                        <a:lumMod val="50000"/>
                      </a:schemeClr>
                    </a:outerShdw>
                  </a:effectLst>
                  <a:latin typeface="Calibri" panose="020F0502020204030204" pitchFamily="34" charset="0"/>
                </a:rPr>
                <a:t>LEAP</a:t>
              </a:r>
            </a:p>
          </p:txBody>
        </p:sp>
        <p:sp>
          <p:nvSpPr>
            <p:cNvPr id="56" name="TextBox 55"/>
            <p:cNvSpPr txBox="1"/>
            <p:nvPr/>
          </p:nvSpPr>
          <p:spPr>
            <a:xfrm>
              <a:off x="3914076" y="2449269"/>
              <a:ext cx="1262959" cy="738664"/>
            </a:xfrm>
            <a:prstGeom prst="rect">
              <a:avLst/>
            </a:prstGeom>
          </p:spPr>
          <p:txBody>
            <a:bodyPr wrap="square" lIns="0" tIns="0" rIns="0" bIns="0" rtlCol="0">
              <a:spAutoFit/>
            </a:bodyPr>
            <a:lstStyle/>
            <a:p>
              <a:pPr algn="ctr"/>
              <a:r>
                <a:rPr lang="en-US" sz="1200" b="1" dirty="0">
                  <a:solidFill>
                    <a:schemeClr val="tx2"/>
                  </a:solidFill>
                  <a:latin typeface="Calibri" panose="020F0502020204030204" pitchFamily="34" charset="0"/>
                </a:rPr>
                <a:t>Lifecycle Engineering Automation Platform</a:t>
              </a:r>
            </a:p>
          </p:txBody>
        </p:sp>
        <p:pic>
          <p:nvPicPr>
            <p:cNvPr id="57" name="Picture 56"/>
            <p:cNvPicPr>
              <a:picLocks noChangeAspect="1"/>
            </p:cNvPicPr>
            <p:nvPr/>
          </p:nvPicPr>
          <p:blipFill>
            <a:blip r:embed="rId2" cstate="screen">
              <a:duotone>
                <a:schemeClr val="bg2">
                  <a:shade val="45000"/>
                  <a:satMod val="135000"/>
                </a:schemeClr>
                <a:prstClr val="white"/>
              </a:duotone>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078117" y="1151908"/>
              <a:ext cx="727717" cy="642282"/>
            </a:xfrm>
            <a:prstGeom prst="rect">
              <a:avLst/>
            </a:prstGeom>
            <a:noFill/>
            <a:ln>
              <a:noFill/>
            </a:ln>
            <a:effectLst>
              <a:outerShdw blurRad="292100" dist="139700" dir="2700000" algn="tl" rotWithShape="0">
                <a:srgbClr val="333333">
                  <a:alpha val="65000"/>
                </a:srgbClr>
              </a:outerShdw>
            </a:effectLst>
          </p:spPr>
        </p:pic>
        <p:grpSp>
          <p:nvGrpSpPr>
            <p:cNvPr id="58" name="Group 57"/>
            <p:cNvGrpSpPr/>
            <p:nvPr/>
          </p:nvGrpSpPr>
          <p:grpSpPr>
            <a:xfrm>
              <a:off x="5459786" y="1332625"/>
              <a:ext cx="379888" cy="427286"/>
              <a:chOff x="5727413" y="1501112"/>
              <a:chExt cx="220176" cy="247647"/>
            </a:xfrm>
          </p:grpSpPr>
          <p:sp>
            <p:nvSpPr>
              <p:cNvPr id="81" name="Freeform 80"/>
              <p:cNvSpPr>
                <a:spLocks/>
              </p:cNvSpPr>
              <p:nvPr/>
            </p:nvSpPr>
            <p:spPr bwMode="auto">
              <a:xfrm>
                <a:off x="5785238" y="1570891"/>
                <a:ext cx="116389" cy="75936"/>
              </a:xfrm>
              <a:custGeom>
                <a:avLst/>
                <a:gdLst>
                  <a:gd name="T0" fmla="*/ 157 w 157"/>
                  <a:gd name="T1" fmla="*/ 0 h 111"/>
                  <a:gd name="T2" fmla="*/ 40 w 157"/>
                  <a:gd name="T3" fmla="*/ 111 h 111"/>
                  <a:gd name="T4" fmla="*/ 0 w 157"/>
                  <a:gd name="T5" fmla="*/ 71 h 111"/>
                </a:gdLst>
                <a:ahLst/>
                <a:cxnLst>
                  <a:cxn ang="0">
                    <a:pos x="T0" y="T1"/>
                  </a:cxn>
                  <a:cxn ang="0">
                    <a:pos x="T2" y="T3"/>
                  </a:cxn>
                  <a:cxn ang="0">
                    <a:pos x="T4" y="T5"/>
                  </a:cxn>
                </a:cxnLst>
                <a:rect l="0" t="0" r="r" b="b"/>
                <a:pathLst>
                  <a:path w="157" h="111">
                    <a:moveTo>
                      <a:pt x="157" y="0"/>
                    </a:moveTo>
                    <a:lnTo>
                      <a:pt x="40" y="111"/>
                    </a:lnTo>
                    <a:lnTo>
                      <a:pt x="0" y="71"/>
                    </a:lnTo>
                  </a:path>
                </a:pathLst>
              </a:custGeom>
              <a:noFill/>
              <a:ln w="2381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algn="ctr"/>
                <a:endParaRPr lang="en-US" dirty="0">
                  <a:latin typeface="Calibri" panose="020F0502020204030204" pitchFamily="34" charset="0"/>
                </a:endParaRPr>
              </a:p>
            </p:txBody>
          </p:sp>
          <p:sp>
            <p:nvSpPr>
              <p:cNvPr id="82" name="Freeform 81"/>
              <p:cNvSpPr>
                <a:spLocks/>
              </p:cNvSpPr>
              <p:nvPr/>
            </p:nvSpPr>
            <p:spPr bwMode="auto">
              <a:xfrm>
                <a:off x="5727413" y="1501112"/>
                <a:ext cx="220176" cy="247647"/>
              </a:xfrm>
              <a:custGeom>
                <a:avLst/>
                <a:gdLst>
                  <a:gd name="T0" fmla="*/ 0 w 76"/>
                  <a:gd name="T1" fmla="*/ 0 h 92"/>
                  <a:gd name="T2" fmla="*/ 76 w 76"/>
                  <a:gd name="T3" fmla="*/ 0 h 92"/>
                  <a:gd name="T4" fmla="*/ 76 w 76"/>
                  <a:gd name="T5" fmla="*/ 29 h 92"/>
                  <a:gd name="T6" fmla="*/ 38 w 76"/>
                  <a:gd name="T7" fmla="*/ 92 h 92"/>
                  <a:gd name="T8" fmla="*/ 0 w 76"/>
                  <a:gd name="T9" fmla="*/ 29 h 92"/>
                  <a:gd name="T10" fmla="*/ 0 w 76"/>
                  <a:gd name="T11" fmla="*/ 0 h 92"/>
                </a:gdLst>
                <a:ahLst/>
                <a:cxnLst>
                  <a:cxn ang="0">
                    <a:pos x="T0" y="T1"/>
                  </a:cxn>
                  <a:cxn ang="0">
                    <a:pos x="T2" y="T3"/>
                  </a:cxn>
                  <a:cxn ang="0">
                    <a:pos x="T4" y="T5"/>
                  </a:cxn>
                  <a:cxn ang="0">
                    <a:pos x="T6" y="T7"/>
                  </a:cxn>
                  <a:cxn ang="0">
                    <a:pos x="T8" y="T9"/>
                  </a:cxn>
                  <a:cxn ang="0">
                    <a:pos x="T10" y="T11"/>
                  </a:cxn>
                </a:cxnLst>
                <a:rect l="0" t="0" r="r" b="b"/>
                <a:pathLst>
                  <a:path w="76" h="92">
                    <a:moveTo>
                      <a:pt x="0" y="0"/>
                    </a:moveTo>
                    <a:cubicBezTo>
                      <a:pt x="76" y="0"/>
                      <a:pt x="76" y="0"/>
                      <a:pt x="76" y="0"/>
                    </a:cubicBezTo>
                    <a:cubicBezTo>
                      <a:pt x="76" y="29"/>
                      <a:pt x="76" y="29"/>
                      <a:pt x="76" y="29"/>
                    </a:cubicBezTo>
                    <a:cubicBezTo>
                      <a:pt x="76" y="55"/>
                      <a:pt x="61" y="80"/>
                      <a:pt x="38" y="92"/>
                    </a:cubicBezTo>
                    <a:cubicBezTo>
                      <a:pt x="15" y="80"/>
                      <a:pt x="0" y="55"/>
                      <a:pt x="0" y="29"/>
                    </a:cubicBezTo>
                    <a:lnTo>
                      <a:pt x="0" y="0"/>
                    </a:lnTo>
                    <a:close/>
                  </a:path>
                </a:pathLst>
              </a:custGeom>
              <a:noFill/>
              <a:ln w="23813"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algn="ctr"/>
                <a:endParaRPr lang="en-US" dirty="0">
                  <a:latin typeface="Calibri" panose="020F0502020204030204" pitchFamily="34" charset="0"/>
                </a:endParaRPr>
              </a:p>
            </p:txBody>
          </p:sp>
        </p:grpSp>
        <p:grpSp>
          <p:nvGrpSpPr>
            <p:cNvPr id="59" name="Group 58"/>
            <p:cNvGrpSpPr/>
            <p:nvPr/>
          </p:nvGrpSpPr>
          <p:grpSpPr>
            <a:xfrm>
              <a:off x="3178477" y="3468799"/>
              <a:ext cx="486256" cy="500122"/>
              <a:chOff x="691509" y="3274142"/>
              <a:chExt cx="231242" cy="372115"/>
            </a:xfrm>
          </p:grpSpPr>
          <p:sp>
            <p:nvSpPr>
              <p:cNvPr id="65" name="object 5"/>
              <p:cNvSpPr/>
              <p:nvPr/>
            </p:nvSpPr>
            <p:spPr>
              <a:xfrm>
                <a:off x="691509" y="3274142"/>
                <a:ext cx="231242" cy="372115"/>
              </a:xfrm>
              <a:custGeom>
                <a:avLst/>
                <a:gdLst/>
                <a:ahLst/>
                <a:cxnLst/>
                <a:rect l="l" t="t" r="r" b="b"/>
                <a:pathLst>
                  <a:path w="523239" h="692785">
                    <a:moveTo>
                      <a:pt x="366941" y="0"/>
                    </a:moveTo>
                    <a:lnTo>
                      <a:pt x="58089" y="0"/>
                    </a:lnTo>
                    <a:lnTo>
                      <a:pt x="35506" y="4539"/>
                    </a:lnTo>
                    <a:lnTo>
                      <a:pt x="17038" y="16911"/>
                    </a:lnTo>
                    <a:lnTo>
                      <a:pt x="4574" y="35249"/>
                    </a:lnTo>
                    <a:lnTo>
                      <a:pt x="0" y="57683"/>
                    </a:lnTo>
                    <a:lnTo>
                      <a:pt x="0" y="634555"/>
                    </a:lnTo>
                    <a:lnTo>
                      <a:pt x="4574" y="656989"/>
                    </a:lnTo>
                    <a:lnTo>
                      <a:pt x="17038" y="675327"/>
                    </a:lnTo>
                    <a:lnTo>
                      <a:pt x="35506" y="687699"/>
                    </a:lnTo>
                    <a:lnTo>
                      <a:pt x="58089" y="692238"/>
                    </a:lnTo>
                    <a:lnTo>
                      <a:pt x="464743" y="692238"/>
                    </a:lnTo>
                    <a:lnTo>
                      <a:pt x="487327" y="687699"/>
                    </a:lnTo>
                    <a:lnTo>
                      <a:pt x="505794" y="675327"/>
                    </a:lnTo>
                    <a:lnTo>
                      <a:pt x="513904" y="663397"/>
                    </a:lnTo>
                    <a:lnTo>
                      <a:pt x="58089" y="663397"/>
                    </a:lnTo>
                    <a:lnTo>
                      <a:pt x="46789" y="661126"/>
                    </a:lnTo>
                    <a:lnTo>
                      <a:pt x="37557" y="654938"/>
                    </a:lnTo>
                    <a:lnTo>
                      <a:pt x="31329" y="645769"/>
                    </a:lnTo>
                    <a:lnTo>
                      <a:pt x="29044" y="634555"/>
                    </a:lnTo>
                    <a:lnTo>
                      <a:pt x="29044" y="57683"/>
                    </a:lnTo>
                    <a:lnTo>
                      <a:pt x="58089" y="28841"/>
                    </a:lnTo>
                    <a:lnTo>
                      <a:pt x="398145" y="28841"/>
                    </a:lnTo>
                    <a:lnTo>
                      <a:pt x="370624" y="1511"/>
                    </a:lnTo>
                    <a:lnTo>
                      <a:pt x="366941" y="0"/>
                    </a:lnTo>
                    <a:close/>
                  </a:path>
                  <a:path w="523239" h="692785">
                    <a:moveTo>
                      <a:pt x="398145" y="28841"/>
                    </a:moveTo>
                    <a:lnTo>
                      <a:pt x="348551" y="28841"/>
                    </a:lnTo>
                    <a:lnTo>
                      <a:pt x="348551" y="115366"/>
                    </a:lnTo>
                    <a:lnTo>
                      <a:pt x="353125" y="137801"/>
                    </a:lnTo>
                    <a:lnTo>
                      <a:pt x="365591" y="156138"/>
                    </a:lnTo>
                    <a:lnTo>
                      <a:pt x="384063" y="168510"/>
                    </a:lnTo>
                    <a:lnTo>
                      <a:pt x="406653" y="173050"/>
                    </a:lnTo>
                    <a:lnTo>
                      <a:pt x="493788" y="173050"/>
                    </a:lnTo>
                    <a:lnTo>
                      <a:pt x="493788" y="634555"/>
                    </a:lnTo>
                    <a:lnTo>
                      <a:pt x="491504" y="645769"/>
                    </a:lnTo>
                    <a:lnTo>
                      <a:pt x="485276" y="654938"/>
                    </a:lnTo>
                    <a:lnTo>
                      <a:pt x="476043" y="661126"/>
                    </a:lnTo>
                    <a:lnTo>
                      <a:pt x="464743" y="663397"/>
                    </a:lnTo>
                    <a:lnTo>
                      <a:pt x="513904" y="663397"/>
                    </a:lnTo>
                    <a:lnTo>
                      <a:pt x="518259" y="656989"/>
                    </a:lnTo>
                    <a:lnTo>
                      <a:pt x="522833" y="634555"/>
                    </a:lnTo>
                    <a:lnTo>
                      <a:pt x="522833" y="154800"/>
                    </a:lnTo>
                    <a:lnTo>
                      <a:pt x="521296" y="151142"/>
                    </a:lnTo>
                    <a:lnTo>
                      <a:pt x="514320" y="144208"/>
                    </a:lnTo>
                    <a:lnTo>
                      <a:pt x="406653" y="144208"/>
                    </a:lnTo>
                    <a:lnTo>
                      <a:pt x="395352" y="141937"/>
                    </a:lnTo>
                    <a:lnTo>
                      <a:pt x="386114" y="135750"/>
                    </a:lnTo>
                    <a:lnTo>
                      <a:pt x="379882" y="126581"/>
                    </a:lnTo>
                    <a:lnTo>
                      <a:pt x="377596" y="115366"/>
                    </a:lnTo>
                    <a:lnTo>
                      <a:pt x="377596" y="49225"/>
                    </a:lnTo>
                    <a:lnTo>
                      <a:pt x="418672" y="49225"/>
                    </a:lnTo>
                    <a:lnTo>
                      <a:pt x="398145" y="28841"/>
                    </a:lnTo>
                    <a:close/>
                  </a:path>
                  <a:path w="523239" h="692785">
                    <a:moveTo>
                      <a:pt x="418672" y="49225"/>
                    </a:moveTo>
                    <a:lnTo>
                      <a:pt x="377596" y="49225"/>
                    </a:lnTo>
                    <a:lnTo>
                      <a:pt x="473252" y="144208"/>
                    </a:lnTo>
                    <a:lnTo>
                      <a:pt x="514320" y="144208"/>
                    </a:lnTo>
                    <a:lnTo>
                      <a:pt x="418672" y="49225"/>
                    </a:lnTo>
                    <a:close/>
                  </a:path>
                </a:pathLst>
              </a:custGeom>
              <a:solidFill>
                <a:srgbClr val="FFFFFF"/>
              </a:solidFill>
            </p:spPr>
            <p:txBody>
              <a:bodyPr wrap="square" lIns="0" tIns="0" rIns="0" bIns="0" rtlCol="0"/>
              <a:lstStyle/>
              <a:p>
                <a:endParaRPr sz="1400" dirty="0">
                  <a:solidFill>
                    <a:prstClr val="black"/>
                  </a:solidFill>
                  <a:latin typeface="Calibri" panose="020F0502020204030204" pitchFamily="34" charset="0"/>
                </a:endParaRPr>
              </a:p>
            </p:txBody>
          </p:sp>
          <p:sp>
            <p:nvSpPr>
              <p:cNvPr id="66" name="object 6"/>
              <p:cNvSpPr/>
              <p:nvPr/>
            </p:nvSpPr>
            <p:spPr>
              <a:xfrm>
                <a:off x="691509" y="3274142"/>
                <a:ext cx="231242" cy="372115"/>
              </a:xfrm>
              <a:custGeom>
                <a:avLst/>
                <a:gdLst/>
                <a:ahLst/>
                <a:cxnLst/>
                <a:rect l="l" t="t" r="r" b="b"/>
                <a:pathLst>
                  <a:path w="523239" h="692785">
                    <a:moveTo>
                      <a:pt x="518579" y="148437"/>
                    </a:moveTo>
                    <a:lnTo>
                      <a:pt x="373341" y="4216"/>
                    </a:lnTo>
                    <a:lnTo>
                      <a:pt x="370624" y="1511"/>
                    </a:lnTo>
                    <a:lnTo>
                      <a:pt x="366941" y="0"/>
                    </a:lnTo>
                    <a:lnTo>
                      <a:pt x="363080" y="0"/>
                    </a:lnTo>
                    <a:lnTo>
                      <a:pt x="58089" y="0"/>
                    </a:lnTo>
                    <a:lnTo>
                      <a:pt x="35506" y="4539"/>
                    </a:lnTo>
                    <a:lnTo>
                      <a:pt x="17038" y="16911"/>
                    </a:lnTo>
                    <a:lnTo>
                      <a:pt x="4574" y="35249"/>
                    </a:lnTo>
                    <a:lnTo>
                      <a:pt x="0" y="57683"/>
                    </a:lnTo>
                    <a:lnTo>
                      <a:pt x="0" y="634555"/>
                    </a:lnTo>
                    <a:lnTo>
                      <a:pt x="4574" y="656989"/>
                    </a:lnTo>
                    <a:lnTo>
                      <a:pt x="17038" y="675327"/>
                    </a:lnTo>
                    <a:lnTo>
                      <a:pt x="35506" y="687699"/>
                    </a:lnTo>
                    <a:lnTo>
                      <a:pt x="58089" y="692238"/>
                    </a:lnTo>
                    <a:lnTo>
                      <a:pt x="464743" y="692238"/>
                    </a:lnTo>
                    <a:lnTo>
                      <a:pt x="487327" y="687699"/>
                    </a:lnTo>
                    <a:lnTo>
                      <a:pt x="505794" y="675327"/>
                    </a:lnTo>
                    <a:lnTo>
                      <a:pt x="518259" y="656989"/>
                    </a:lnTo>
                    <a:lnTo>
                      <a:pt x="522833" y="634555"/>
                    </a:lnTo>
                    <a:lnTo>
                      <a:pt x="522833" y="158635"/>
                    </a:lnTo>
                    <a:lnTo>
                      <a:pt x="522833" y="154800"/>
                    </a:lnTo>
                    <a:lnTo>
                      <a:pt x="521296" y="151142"/>
                    </a:lnTo>
                    <a:lnTo>
                      <a:pt x="518579" y="148437"/>
                    </a:lnTo>
                    <a:close/>
                  </a:path>
                </a:pathLst>
              </a:custGeom>
              <a:ln w="3175">
                <a:solidFill>
                  <a:srgbClr val="FFFFFF"/>
                </a:solidFill>
              </a:ln>
            </p:spPr>
            <p:txBody>
              <a:bodyPr wrap="square" lIns="0" tIns="0" rIns="0" bIns="0" rtlCol="0"/>
              <a:lstStyle/>
              <a:p>
                <a:endParaRPr sz="1400" dirty="0">
                  <a:solidFill>
                    <a:prstClr val="black"/>
                  </a:solidFill>
                  <a:latin typeface="Calibri" panose="020F0502020204030204" pitchFamily="34" charset="0"/>
                </a:endParaRPr>
              </a:p>
            </p:txBody>
          </p:sp>
          <p:sp>
            <p:nvSpPr>
              <p:cNvPr id="67" name="object 7"/>
              <p:cNvSpPr/>
              <p:nvPr/>
            </p:nvSpPr>
            <p:spPr>
              <a:xfrm>
                <a:off x="858385" y="3300582"/>
                <a:ext cx="42376" cy="51162"/>
              </a:xfrm>
              <a:custGeom>
                <a:avLst/>
                <a:gdLst/>
                <a:ahLst/>
                <a:cxnLst/>
                <a:rect l="l" t="t" r="r" b="b"/>
                <a:pathLst>
                  <a:path w="95885" h="95250">
                    <a:moveTo>
                      <a:pt x="0" y="0"/>
                    </a:moveTo>
                    <a:lnTo>
                      <a:pt x="95656" y="94983"/>
                    </a:lnTo>
                    <a:lnTo>
                      <a:pt x="29057" y="94983"/>
                    </a:lnTo>
                    <a:lnTo>
                      <a:pt x="17755" y="92712"/>
                    </a:lnTo>
                    <a:lnTo>
                      <a:pt x="8518" y="86525"/>
                    </a:lnTo>
                    <a:lnTo>
                      <a:pt x="2286" y="77356"/>
                    </a:lnTo>
                    <a:lnTo>
                      <a:pt x="0" y="66141"/>
                    </a:lnTo>
                    <a:lnTo>
                      <a:pt x="0" y="0"/>
                    </a:lnTo>
                    <a:close/>
                  </a:path>
                </a:pathLst>
              </a:custGeom>
              <a:ln w="3175">
                <a:solidFill>
                  <a:srgbClr val="FFFFFF"/>
                </a:solidFill>
              </a:ln>
            </p:spPr>
            <p:txBody>
              <a:bodyPr wrap="square" lIns="0" tIns="0" rIns="0" bIns="0" rtlCol="0"/>
              <a:lstStyle/>
              <a:p>
                <a:endParaRPr sz="1400" dirty="0">
                  <a:solidFill>
                    <a:prstClr val="black"/>
                  </a:solidFill>
                  <a:latin typeface="Calibri" panose="020F0502020204030204" pitchFamily="34" charset="0"/>
                </a:endParaRPr>
              </a:p>
            </p:txBody>
          </p:sp>
          <p:sp>
            <p:nvSpPr>
              <p:cNvPr id="68" name="object 8"/>
              <p:cNvSpPr/>
              <p:nvPr/>
            </p:nvSpPr>
            <p:spPr>
              <a:xfrm>
                <a:off x="704345" y="3289633"/>
                <a:ext cx="205424" cy="341077"/>
              </a:xfrm>
              <a:custGeom>
                <a:avLst/>
                <a:gdLst/>
                <a:ahLst/>
                <a:cxnLst/>
                <a:rect l="l" t="t" r="r" b="b"/>
                <a:pathLst>
                  <a:path w="464820" h="635000">
                    <a:moveTo>
                      <a:pt x="464743" y="605713"/>
                    </a:moveTo>
                    <a:lnTo>
                      <a:pt x="462459" y="616928"/>
                    </a:lnTo>
                    <a:lnTo>
                      <a:pt x="456231" y="626097"/>
                    </a:lnTo>
                    <a:lnTo>
                      <a:pt x="446998" y="632284"/>
                    </a:lnTo>
                    <a:lnTo>
                      <a:pt x="435698" y="634555"/>
                    </a:lnTo>
                    <a:lnTo>
                      <a:pt x="29044" y="634555"/>
                    </a:lnTo>
                    <a:lnTo>
                      <a:pt x="17745" y="632284"/>
                    </a:lnTo>
                    <a:lnTo>
                      <a:pt x="8512" y="626097"/>
                    </a:lnTo>
                    <a:lnTo>
                      <a:pt x="2284" y="616928"/>
                    </a:lnTo>
                    <a:lnTo>
                      <a:pt x="0" y="605713"/>
                    </a:lnTo>
                    <a:lnTo>
                      <a:pt x="0" y="28841"/>
                    </a:lnTo>
                    <a:lnTo>
                      <a:pt x="2284" y="17627"/>
                    </a:lnTo>
                    <a:lnTo>
                      <a:pt x="8512" y="8458"/>
                    </a:lnTo>
                    <a:lnTo>
                      <a:pt x="17745" y="2270"/>
                    </a:lnTo>
                    <a:lnTo>
                      <a:pt x="29044" y="0"/>
                    </a:lnTo>
                    <a:lnTo>
                      <a:pt x="319506" y="0"/>
                    </a:lnTo>
                    <a:lnTo>
                      <a:pt x="319506" y="86525"/>
                    </a:lnTo>
                    <a:lnTo>
                      <a:pt x="324080" y="108959"/>
                    </a:lnTo>
                    <a:lnTo>
                      <a:pt x="336546" y="127296"/>
                    </a:lnTo>
                    <a:lnTo>
                      <a:pt x="355018" y="139669"/>
                    </a:lnTo>
                    <a:lnTo>
                      <a:pt x="377609" y="144208"/>
                    </a:lnTo>
                    <a:lnTo>
                      <a:pt x="464743" y="144208"/>
                    </a:lnTo>
                    <a:lnTo>
                      <a:pt x="464743" y="605713"/>
                    </a:lnTo>
                    <a:close/>
                  </a:path>
                </a:pathLst>
              </a:custGeom>
              <a:ln w="3175">
                <a:solidFill>
                  <a:srgbClr val="FFFFFF"/>
                </a:solidFill>
              </a:ln>
            </p:spPr>
            <p:txBody>
              <a:bodyPr wrap="square" lIns="0" tIns="0" rIns="0" bIns="0" rtlCol="0"/>
              <a:lstStyle/>
              <a:p>
                <a:endParaRPr sz="1400" dirty="0">
                  <a:solidFill>
                    <a:prstClr val="black"/>
                  </a:solidFill>
                  <a:latin typeface="Calibri" panose="020F0502020204030204" pitchFamily="34" charset="0"/>
                </a:endParaRPr>
              </a:p>
            </p:txBody>
          </p:sp>
          <p:sp>
            <p:nvSpPr>
              <p:cNvPr id="69" name="object 9"/>
              <p:cNvSpPr/>
              <p:nvPr/>
            </p:nvSpPr>
            <p:spPr>
              <a:xfrm>
                <a:off x="730023" y="3498789"/>
                <a:ext cx="154068" cy="0"/>
              </a:xfrm>
              <a:custGeom>
                <a:avLst/>
                <a:gdLst/>
                <a:ahLst/>
                <a:cxnLst/>
                <a:rect l="l" t="t" r="r" b="b"/>
                <a:pathLst>
                  <a:path w="348614">
                    <a:moveTo>
                      <a:pt x="0" y="0"/>
                    </a:moveTo>
                    <a:lnTo>
                      <a:pt x="348538" y="0"/>
                    </a:lnTo>
                  </a:path>
                </a:pathLst>
              </a:custGeom>
              <a:ln w="28778">
                <a:solidFill>
                  <a:srgbClr val="FFFFFF"/>
                </a:solidFill>
              </a:ln>
            </p:spPr>
            <p:txBody>
              <a:bodyPr wrap="square" lIns="0" tIns="0" rIns="0" bIns="0" rtlCol="0"/>
              <a:lstStyle/>
              <a:p>
                <a:endParaRPr sz="1400" dirty="0">
                  <a:solidFill>
                    <a:prstClr val="black"/>
                  </a:solidFill>
                  <a:latin typeface="Calibri" panose="020F0502020204030204" pitchFamily="34" charset="0"/>
                </a:endParaRPr>
              </a:p>
            </p:txBody>
          </p:sp>
          <p:sp>
            <p:nvSpPr>
              <p:cNvPr id="70" name="object 10"/>
              <p:cNvSpPr/>
              <p:nvPr/>
            </p:nvSpPr>
            <p:spPr>
              <a:xfrm>
                <a:off x="730023" y="3491061"/>
                <a:ext cx="154068" cy="15689"/>
              </a:xfrm>
              <a:custGeom>
                <a:avLst/>
                <a:gdLst/>
                <a:ahLst/>
                <a:cxnLst/>
                <a:rect l="l" t="t" r="r" b="b"/>
                <a:pathLst>
                  <a:path w="348614" h="29210">
                    <a:moveTo>
                      <a:pt x="334010" y="0"/>
                    </a:moveTo>
                    <a:lnTo>
                      <a:pt x="14528" y="0"/>
                    </a:lnTo>
                    <a:lnTo>
                      <a:pt x="6502" y="0"/>
                    </a:lnTo>
                    <a:lnTo>
                      <a:pt x="0" y="6438"/>
                    </a:lnTo>
                    <a:lnTo>
                      <a:pt x="0" y="14389"/>
                    </a:lnTo>
                    <a:lnTo>
                      <a:pt x="0" y="22339"/>
                    </a:lnTo>
                    <a:lnTo>
                      <a:pt x="6502" y="28778"/>
                    </a:lnTo>
                    <a:lnTo>
                      <a:pt x="14528" y="28778"/>
                    </a:lnTo>
                    <a:lnTo>
                      <a:pt x="334010" y="28778"/>
                    </a:lnTo>
                    <a:lnTo>
                      <a:pt x="342036" y="28778"/>
                    </a:lnTo>
                    <a:lnTo>
                      <a:pt x="348538" y="22339"/>
                    </a:lnTo>
                    <a:lnTo>
                      <a:pt x="348538" y="14389"/>
                    </a:lnTo>
                    <a:lnTo>
                      <a:pt x="348538" y="6438"/>
                    </a:lnTo>
                    <a:lnTo>
                      <a:pt x="342036" y="0"/>
                    </a:lnTo>
                    <a:lnTo>
                      <a:pt x="334010" y="0"/>
                    </a:lnTo>
                    <a:close/>
                  </a:path>
                </a:pathLst>
              </a:custGeom>
              <a:ln w="3175">
                <a:solidFill>
                  <a:srgbClr val="FFFFFF"/>
                </a:solidFill>
              </a:ln>
            </p:spPr>
            <p:txBody>
              <a:bodyPr wrap="square" lIns="0" tIns="0" rIns="0" bIns="0" rtlCol="0"/>
              <a:lstStyle/>
              <a:p>
                <a:endParaRPr sz="1400" dirty="0">
                  <a:solidFill>
                    <a:prstClr val="black"/>
                  </a:solidFill>
                  <a:latin typeface="Calibri" panose="020F0502020204030204" pitchFamily="34" charset="0"/>
                </a:endParaRPr>
              </a:p>
            </p:txBody>
          </p:sp>
          <p:sp>
            <p:nvSpPr>
              <p:cNvPr id="71" name="object 11"/>
              <p:cNvSpPr/>
              <p:nvPr/>
            </p:nvSpPr>
            <p:spPr>
              <a:xfrm>
                <a:off x="730023" y="3452306"/>
                <a:ext cx="154068" cy="0"/>
              </a:xfrm>
              <a:custGeom>
                <a:avLst/>
                <a:gdLst/>
                <a:ahLst/>
                <a:cxnLst/>
                <a:rect l="l" t="t" r="r" b="b"/>
                <a:pathLst>
                  <a:path w="348614">
                    <a:moveTo>
                      <a:pt x="0" y="0"/>
                    </a:moveTo>
                    <a:lnTo>
                      <a:pt x="348538" y="0"/>
                    </a:lnTo>
                  </a:path>
                </a:pathLst>
              </a:custGeom>
              <a:ln w="28778">
                <a:solidFill>
                  <a:srgbClr val="FFFFFF"/>
                </a:solidFill>
              </a:ln>
            </p:spPr>
            <p:txBody>
              <a:bodyPr wrap="square" lIns="0" tIns="0" rIns="0" bIns="0" rtlCol="0"/>
              <a:lstStyle/>
              <a:p>
                <a:endParaRPr sz="1400" dirty="0">
                  <a:solidFill>
                    <a:prstClr val="black"/>
                  </a:solidFill>
                  <a:latin typeface="Calibri" panose="020F0502020204030204" pitchFamily="34" charset="0"/>
                </a:endParaRPr>
              </a:p>
            </p:txBody>
          </p:sp>
          <p:sp>
            <p:nvSpPr>
              <p:cNvPr id="72" name="object 12"/>
              <p:cNvSpPr/>
              <p:nvPr/>
            </p:nvSpPr>
            <p:spPr>
              <a:xfrm>
                <a:off x="730023" y="3444576"/>
                <a:ext cx="154068" cy="15689"/>
              </a:xfrm>
              <a:custGeom>
                <a:avLst/>
                <a:gdLst/>
                <a:ahLst/>
                <a:cxnLst/>
                <a:rect l="l" t="t" r="r" b="b"/>
                <a:pathLst>
                  <a:path w="348614" h="29209">
                    <a:moveTo>
                      <a:pt x="334010" y="0"/>
                    </a:moveTo>
                    <a:lnTo>
                      <a:pt x="14528" y="0"/>
                    </a:lnTo>
                    <a:lnTo>
                      <a:pt x="6502" y="0"/>
                    </a:lnTo>
                    <a:lnTo>
                      <a:pt x="0" y="6438"/>
                    </a:lnTo>
                    <a:lnTo>
                      <a:pt x="0" y="14389"/>
                    </a:lnTo>
                    <a:lnTo>
                      <a:pt x="0" y="22339"/>
                    </a:lnTo>
                    <a:lnTo>
                      <a:pt x="6502" y="28778"/>
                    </a:lnTo>
                    <a:lnTo>
                      <a:pt x="14528" y="28778"/>
                    </a:lnTo>
                    <a:lnTo>
                      <a:pt x="334010" y="28778"/>
                    </a:lnTo>
                    <a:lnTo>
                      <a:pt x="342036" y="28778"/>
                    </a:lnTo>
                    <a:lnTo>
                      <a:pt x="348538" y="22339"/>
                    </a:lnTo>
                    <a:lnTo>
                      <a:pt x="348538" y="14389"/>
                    </a:lnTo>
                    <a:lnTo>
                      <a:pt x="348538" y="6438"/>
                    </a:lnTo>
                    <a:lnTo>
                      <a:pt x="342036" y="0"/>
                    </a:lnTo>
                    <a:lnTo>
                      <a:pt x="334010" y="0"/>
                    </a:lnTo>
                    <a:close/>
                  </a:path>
                </a:pathLst>
              </a:custGeom>
              <a:ln w="3175">
                <a:solidFill>
                  <a:srgbClr val="FFFFFF"/>
                </a:solidFill>
              </a:ln>
            </p:spPr>
            <p:txBody>
              <a:bodyPr wrap="square" lIns="0" tIns="0" rIns="0" bIns="0" rtlCol="0"/>
              <a:lstStyle/>
              <a:p>
                <a:endParaRPr sz="1400" dirty="0">
                  <a:solidFill>
                    <a:prstClr val="black"/>
                  </a:solidFill>
                  <a:latin typeface="Calibri" panose="020F0502020204030204" pitchFamily="34" charset="0"/>
                </a:endParaRPr>
              </a:p>
            </p:txBody>
          </p:sp>
          <p:sp>
            <p:nvSpPr>
              <p:cNvPr id="73" name="object 13"/>
              <p:cNvSpPr/>
              <p:nvPr/>
            </p:nvSpPr>
            <p:spPr>
              <a:xfrm>
                <a:off x="730023" y="3545272"/>
                <a:ext cx="154068" cy="0"/>
              </a:xfrm>
              <a:custGeom>
                <a:avLst/>
                <a:gdLst/>
                <a:ahLst/>
                <a:cxnLst/>
                <a:rect l="l" t="t" r="r" b="b"/>
                <a:pathLst>
                  <a:path w="348614">
                    <a:moveTo>
                      <a:pt x="0" y="0"/>
                    </a:moveTo>
                    <a:lnTo>
                      <a:pt x="348538" y="0"/>
                    </a:lnTo>
                  </a:path>
                </a:pathLst>
              </a:custGeom>
              <a:ln w="28778">
                <a:solidFill>
                  <a:srgbClr val="FFFFFF"/>
                </a:solidFill>
              </a:ln>
            </p:spPr>
            <p:txBody>
              <a:bodyPr wrap="square" lIns="0" tIns="0" rIns="0" bIns="0" rtlCol="0"/>
              <a:lstStyle/>
              <a:p>
                <a:endParaRPr sz="1400" dirty="0">
                  <a:solidFill>
                    <a:prstClr val="black"/>
                  </a:solidFill>
                  <a:latin typeface="Calibri" panose="020F0502020204030204" pitchFamily="34" charset="0"/>
                </a:endParaRPr>
              </a:p>
            </p:txBody>
          </p:sp>
          <p:sp>
            <p:nvSpPr>
              <p:cNvPr id="74" name="object 14"/>
              <p:cNvSpPr/>
              <p:nvPr/>
            </p:nvSpPr>
            <p:spPr>
              <a:xfrm>
                <a:off x="730023" y="3537543"/>
                <a:ext cx="154068" cy="15689"/>
              </a:xfrm>
              <a:custGeom>
                <a:avLst/>
                <a:gdLst/>
                <a:ahLst/>
                <a:cxnLst/>
                <a:rect l="l" t="t" r="r" b="b"/>
                <a:pathLst>
                  <a:path w="348614" h="29210">
                    <a:moveTo>
                      <a:pt x="334010" y="0"/>
                    </a:moveTo>
                    <a:lnTo>
                      <a:pt x="14528" y="0"/>
                    </a:lnTo>
                    <a:lnTo>
                      <a:pt x="6502" y="0"/>
                    </a:lnTo>
                    <a:lnTo>
                      <a:pt x="0" y="6438"/>
                    </a:lnTo>
                    <a:lnTo>
                      <a:pt x="0" y="14389"/>
                    </a:lnTo>
                    <a:lnTo>
                      <a:pt x="0" y="22339"/>
                    </a:lnTo>
                    <a:lnTo>
                      <a:pt x="6502" y="28778"/>
                    </a:lnTo>
                    <a:lnTo>
                      <a:pt x="14528" y="28778"/>
                    </a:lnTo>
                    <a:lnTo>
                      <a:pt x="334010" y="28778"/>
                    </a:lnTo>
                    <a:lnTo>
                      <a:pt x="342036" y="28778"/>
                    </a:lnTo>
                    <a:lnTo>
                      <a:pt x="348538" y="22339"/>
                    </a:lnTo>
                    <a:lnTo>
                      <a:pt x="348538" y="14389"/>
                    </a:lnTo>
                    <a:lnTo>
                      <a:pt x="348538" y="6438"/>
                    </a:lnTo>
                    <a:lnTo>
                      <a:pt x="342036" y="0"/>
                    </a:lnTo>
                    <a:lnTo>
                      <a:pt x="334010" y="0"/>
                    </a:lnTo>
                    <a:close/>
                  </a:path>
                </a:pathLst>
              </a:custGeom>
              <a:ln w="3175">
                <a:solidFill>
                  <a:srgbClr val="FFFFFF"/>
                </a:solidFill>
              </a:ln>
            </p:spPr>
            <p:txBody>
              <a:bodyPr wrap="square" lIns="0" tIns="0" rIns="0" bIns="0" rtlCol="0"/>
              <a:lstStyle/>
              <a:p>
                <a:endParaRPr sz="1400" dirty="0">
                  <a:solidFill>
                    <a:prstClr val="black"/>
                  </a:solidFill>
                  <a:latin typeface="Calibri" panose="020F0502020204030204" pitchFamily="34" charset="0"/>
                </a:endParaRPr>
              </a:p>
            </p:txBody>
          </p:sp>
          <p:sp>
            <p:nvSpPr>
              <p:cNvPr id="75" name="object 15"/>
              <p:cNvSpPr/>
              <p:nvPr/>
            </p:nvSpPr>
            <p:spPr>
              <a:xfrm>
                <a:off x="730025" y="3584026"/>
                <a:ext cx="90083" cy="15689"/>
              </a:xfrm>
              <a:custGeom>
                <a:avLst/>
                <a:gdLst/>
                <a:ahLst/>
                <a:cxnLst/>
                <a:rect l="l" t="t" r="r" b="b"/>
                <a:pathLst>
                  <a:path w="203835" h="29210">
                    <a:moveTo>
                      <a:pt x="196786" y="0"/>
                    </a:moveTo>
                    <a:lnTo>
                      <a:pt x="6489" y="0"/>
                    </a:lnTo>
                    <a:lnTo>
                      <a:pt x="0" y="6438"/>
                    </a:lnTo>
                    <a:lnTo>
                      <a:pt x="0" y="22339"/>
                    </a:lnTo>
                    <a:lnTo>
                      <a:pt x="6489" y="28778"/>
                    </a:lnTo>
                    <a:lnTo>
                      <a:pt x="196786" y="28778"/>
                    </a:lnTo>
                    <a:lnTo>
                      <a:pt x="203276" y="22339"/>
                    </a:lnTo>
                    <a:lnTo>
                      <a:pt x="203276" y="6438"/>
                    </a:lnTo>
                    <a:lnTo>
                      <a:pt x="196786" y="0"/>
                    </a:lnTo>
                    <a:close/>
                  </a:path>
                </a:pathLst>
              </a:custGeom>
              <a:solidFill>
                <a:srgbClr val="FFFFFF"/>
              </a:solidFill>
            </p:spPr>
            <p:txBody>
              <a:bodyPr wrap="square" lIns="0" tIns="0" rIns="0" bIns="0" rtlCol="0"/>
              <a:lstStyle/>
              <a:p>
                <a:endParaRPr sz="1400" dirty="0">
                  <a:solidFill>
                    <a:prstClr val="black"/>
                  </a:solidFill>
                  <a:latin typeface="Calibri" panose="020F0502020204030204" pitchFamily="34" charset="0"/>
                </a:endParaRPr>
              </a:p>
            </p:txBody>
          </p:sp>
          <p:sp>
            <p:nvSpPr>
              <p:cNvPr id="76" name="object 16"/>
              <p:cNvSpPr/>
              <p:nvPr/>
            </p:nvSpPr>
            <p:spPr>
              <a:xfrm>
                <a:off x="730025" y="3584026"/>
                <a:ext cx="90083" cy="15689"/>
              </a:xfrm>
              <a:custGeom>
                <a:avLst/>
                <a:gdLst/>
                <a:ahLst/>
                <a:cxnLst/>
                <a:rect l="l" t="t" r="r" b="b"/>
                <a:pathLst>
                  <a:path w="203835" h="29210">
                    <a:moveTo>
                      <a:pt x="188760" y="0"/>
                    </a:moveTo>
                    <a:lnTo>
                      <a:pt x="14516" y="0"/>
                    </a:lnTo>
                    <a:lnTo>
                      <a:pt x="6489" y="0"/>
                    </a:lnTo>
                    <a:lnTo>
                      <a:pt x="0" y="6438"/>
                    </a:lnTo>
                    <a:lnTo>
                      <a:pt x="0" y="14389"/>
                    </a:lnTo>
                    <a:lnTo>
                      <a:pt x="0" y="22339"/>
                    </a:lnTo>
                    <a:lnTo>
                      <a:pt x="6489" y="28778"/>
                    </a:lnTo>
                    <a:lnTo>
                      <a:pt x="14516" y="28778"/>
                    </a:lnTo>
                    <a:lnTo>
                      <a:pt x="188760" y="28778"/>
                    </a:lnTo>
                    <a:lnTo>
                      <a:pt x="196786" y="28778"/>
                    </a:lnTo>
                    <a:lnTo>
                      <a:pt x="203276" y="22339"/>
                    </a:lnTo>
                    <a:lnTo>
                      <a:pt x="203276" y="14389"/>
                    </a:lnTo>
                    <a:lnTo>
                      <a:pt x="203276" y="6438"/>
                    </a:lnTo>
                    <a:lnTo>
                      <a:pt x="196786" y="0"/>
                    </a:lnTo>
                    <a:lnTo>
                      <a:pt x="188760" y="0"/>
                    </a:lnTo>
                    <a:close/>
                  </a:path>
                </a:pathLst>
              </a:custGeom>
              <a:ln w="3175">
                <a:solidFill>
                  <a:srgbClr val="FFFFFF"/>
                </a:solidFill>
              </a:ln>
            </p:spPr>
            <p:txBody>
              <a:bodyPr wrap="square" lIns="0" tIns="0" rIns="0" bIns="0" rtlCol="0"/>
              <a:lstStyle/>
              <a:p>
                <a:endParaRPr sz="1400" dirty="0">
                  <a:solidFill>
                    <a:prstClr val="black"/>
                  </a:solidFill>
                  <a:latin typeface="Calibri" panose="020F0502020204030204" pitchFamily="34" charset="0"/>
                </a:endParaRPr>
              </a:p>
            </p:txBody>
          </p:sp>
          <p:sp>
            <p:nvSpPr>
              <p:cNvPr id="77" name="object 17"/>
              <p:cNvSpPr/>
              <p:nvPr/>
            </p:nvSpPr>
            <p:spPr>
              <a:xfrm>
                <a:off x="730025" y="3349432"/>
                <a:ext cx="90083" cy="15689"/>
              </a:xfrm>
              <a:custGeom>
                <a:avLst/>
                <a:gdLst/>
                <a:ahLst/>
                <a:cxnLst/>
                <a:rect l="l" t="t" r="r" b="b"/>
                <a:pathLst>
                  <a:path w="203835" h="29209">
                    <a:moveTo>
                      <a:pt x="196786" y="0"/>
                    </a:moveTo>
                    <a:lnTo>
                      <a:pt x="6489" y="0"/>
                    </a:lnTo>
                    <a:lnTo>
                      <a:pt x="0" y="6438"/>
                    </a:lnTo>
                    <a:lnTo>
                      <a:pt x="0" y="22339"/>
                    </a:lnTo>
                    <a:lnTo>
                      <a:pt x="6489" y="28778"/>
                    </a:lnTo>
                    <a:lnTo>
                      <a:pt x="196786" y="28778"/>
                    </a:lnTo>
                    <a:lnTo>
                      <a:pt x="203276" y="22339"/>
                    </a:lnTo>
                    <a:lnTo>
                      <a:pt x="203276" y="6438"/>
                    </a:lnTo>
                    <a:lnTo>
                      <a:pt x="196786" y="0"/>
                    </a:lnTo>
                    <a:close/>
                  </a:path>
                </a:pathLst>
              </a:custGeom>
              <a:solidFill>
                <a:srgbClr val="FFFFFF"/>
              </a:solidFill>
            </p:spPr>
            <p:txBody>
              <a:bodyPr wrap="square" lIns="0" tIns="0" rIns="0" bIns="0" rtlCol="0"/>
              <a:lstStyle/>
              <a:p>
                <a:endParaRPr sz="1400" dirty="0">
                  <a:solidFill>
                    <a:prstClr val="black"/>
                  </a:solidFill>
                  <a:latin typeface="Calibri" panose="020F0502020204030204" pitchFamily="34" charset="0"/>
                </a:endParaRPr>
              </a:p>
            </p:txBody>
          </p:sp>
          <p:sp>
            <p:nvSpPr>
              <p:cNvPr id="78" name="object 18"/>
              <p:cNvSpPr/>
              <p:nvPr/>
            </p:nvSpPr>
            <p:spPr>
              <a:xfrm>
                <a:off x="730025" y="3349432"/>
                <a:ext cx="90083" cy="15689"/>
              </a:xfrm>
              <a:custGeom>
                <a:avLst/>
                <a:gdLst/>
                <a:ahLst/>
                <a:cxnLst/>
                <a:rect l="l" t="t" r="r" b="b"/>
                <a:pathLst>
                  <a:path w="203835" h="29209">
                    <a:moveTo>
                      <a:pt x="188760" y="0"/>
                    </a:moveTo>
                    <a:lnTo>
                      <a:pt x="14516" y="0"/>
                    </a:lnTo>
                    <a:lnTo>
                      <a:pt x="6489" y="0"/>
                    </a:lnTo>
                    <a:lnTo>
                      <a:pt x="0" y="6438"/>
                    </a:lnTo>
                    <a:lnTo>
                      <a:pt x="0" y="14389"/>
                    </a:lnTo>
                    <a:lnTo>
                      <a:pt x="0" y="22339"/>
                    </a:lnTo>
                    <a:lnTo>
                      <a:pt x="6489" y="28778"/>
                    </a:lnTo>
                    <a:lnTo>
                      <a:pt x="14516" y="28778"/>
                    </a:lnTo>
                    <a:lnTo>
                      <a:pt x="188760" y="28778"/>
                    </a:lnTo>
                    <a:lnTo>
                      <a:pt x="196786" y="28778"/>
                    </a:lnTo>
                    <a:lnTo>
                      <a:pt x="203276" y="22339"/>
                    </a:lnTo>
                    <a:lnTo>
                      <a:pt x="203276" y="14389"/>
                    </a:lnTo>
                    <a:lnTo>
                      <a:pt x="203276" y="6438"/>
                    </a:lnTo>
                    <a:lnTo>
                      <a:pt x="196786" y="0"/>
                    </a:lnTo>
                    <a:lnTo>
                      <a:pt x="188760" y="0"/>
                    </a:lnTo>
                    <a:close/>
                  </a:path>
                </a:pathLst>
              </a:custGeom>
              <a:ln w="3175">
                <a:solidFill>
                  <a:srgbClr val="FFFFFF"/>
                </a:solidFill>
              </a:ln>
            </p:spPr>
            <p:txBody>
              <a:bodyPr wrap="square" lIns="0" tIns="0" rIns="0" bIns="0" rtlCol="0"/>
              <a:lstStyle/>
              <a:p>
                <a:endParaRPr sz="1400" dirty="0">
                  <a:solidFill>
                    <a:prstClr val="black"/>
                  </a:solidFill>
                  <a:latin typeface="Calibri" panose="020F0502020204030204" pitchFamily="34" charset="0"/>
                </a:endParaRPr>
              </a:p>
            </p:txBody>
          </p:sp>
          <p:sp>
            <p:nvSpPr>
              <p:cNvPr id="79" name="object 19"/>
              <p:cNvSpPr/>
              <p:nvPr/>
            </p:nvSpPr>
            <p:spPr>
              <a:xfrm>
                <a:off x="728420" y="3405821"/>
                <a:ext cx="155752" cy="0"/>
              </a:xfrm>
              <a:custGeom>
                <a:avLst/>
                <a:gdLst/>
                <a:ahLst/>
                <a:cxnLst/>
                <a:rect l="l" t="t" r="r" b="b"/>
                <a:pathLst>
                  <a:path w="352425">
                    <a:moveTo>
                      <a:pt x="0" y="0"/>
                    </a:moveTo>
                    <a:lnTo>
                      <a:pt x="352158" y="0"/>
                    </a:lnTo>
                  </a:path>
                </a:pathLst>
              </a:custGeom>
              <a:ln w="28778">
                <a:solidFill>
                  <a:srgbClr val="FFFFFF"/>
                </a:solidFill>
              </a:ln>
            </p:spPr>
            <p:txBody>
              <a:bodyPr wrap="square" lIns="0" tIns="0" rIns="0" bIns="0" rtlCol="0"/>
              <a:lstStyle/>
              <a:p>
                <a:endParaRPr sz="1400" dirty="0">
                  <a:solidFill>
                    <a:prstClr val="black"/>
                  </a:solidFill>
                  <a:latin typeface="Calibri" panose="020F0502020204030204" pitchFamily="34" charset="0"/>
                </a:endParaRPr>
              </a:p>
            </p:txBody>
          </p:sp>
          <p:sp>
            <p:nvSpPr>
              <p:cNvPr id="80" name="object 20"/>
              <p:cNvSpPr/>
              <p:nvPr/>
            </p:nvSpPr>
            <p:spPr>
              <a:xfrm>
                <a:off x="728420" y="3398092"/>
                <a:ext cx="155752" cy="15689"/>
              </a:xfrm>
              <a:custGeom>
                <a:avLst/>
                <a:gdLst/>
                <a:ahLst/>
                <a:cxnLst/>
                <a:rect l="l" t="t" r="r" b="b"/>
                <a:pathLst>
                  <a:path w="352425" h="29209">
                    <a:moveTo>
                      <a:pt x="0" y="14389"/>
                    </a:moveTo>
                    <a:lnTo>
                      <a:pt x="0" y="22339"/>
                    </a:lnTo>
                    <a:lnTo>
                      <a:pt x="6489" y="28778"/>
                    </a:lnTo>
                    <a:lnTo>
                      <a:pt x="14516" y="28778"/>
                    </a:lnTo>
                    <a:lnTo>
                      <a:pt x="337642" y="28778"/>
                    </a:lnTo>
                    <a:lnTo>
                      <a:pt x="345668" y="28778"/>
                    </a:lnTo>
                    <a:lnTo>
                      <a:pt x="352158" y="22339"/>
                    </a:lnTo>
                    <a:lnTo>
                      <a:pt x="352158" y="14389"/>
                    </a:lnTo>
                    <a:lnTo>
                      <a:pt x="352158" y="6438"/>
                    </a:lnTo>
                    <a:lnTo>
                      <a:pt x="345668" y="0"/>
                    </a:lnTo>
                    <a:lnTo>
                      <a:pt x="337642" y="0"/>
                    </a:lnTo>
                    <a:lnTo>
                      <a:pt x="14516" y="0"/>
                    </a:lnTo>
                    <a:lnTo>
                      <a:pt x="6489" y="0"/>
                    </a:lnTo>
                    <a:lnTo>
                      <a:pt x="0" y="6438"/>
                    </a:lnTo>
                    <a:lnTo>
                      <a:pt x="0" y="14389"/>
                    </a:lnTo>
                    <a:close/>
                  </a:path>
                </a:pathLst>
              </a:custGeom>
              <a:ln w="3175">
                <a:solidFill>
                  <a:srgbClr val="FFFFFF"/>
                </a:solidFill>
              </a:ln>
            </p:spPr>
            <p:txBody>
              <a:bodyPr wrap="square" lIns="0" tIns="0" rIns="0" bIns="0" rtlCol="0"/>
              <a:lstStyle/>
              <a:p>
                <a:endParaRPr sz="1400" dirty="0">
                  <a:solidFill>
                    <a:prstClr val="black"/>
                  </a:solidFill>
                  <a:latin typeface="Calibri" panose="020F0502020204030204" pitchFamily="34" charset="0"/>
                </a:endParaRPr>
              </a:p>
            </p:txBody>
          </p:sp>
        </p:grpSp>
        <p:grpSp>
          <p:nvGrpSpPr>
            <p:cNvPr id="60" name="Group 59"/>
            <p:cNvGrpSpPr/>
            <p:nvPr/>
          </p:nvGrpSpPr>
          <p:grpSpPr>
            <a:xfrm>
              <a:off x="5535103" y="3479774"/>
              <a:ext cx="327520" cy="311228"/>
              <a:chOff x="1670051" y="5665788"/>
              <a:chExt cx="576263" cy="577851"/>
            </a:xfrm>
          </p:grpSpPr>
          <p:sp>
            <p:nvSpPr>
              <p:cNvPr id="61" name="Oval 165"/>
              <p:cNvSpPr>
                <a:spLocks noChangeArrowheads="1"/>
              </p:cNvSpPr>
              <p:nvPr/>
            </p:nvSpPr>
            <p:spPr bwMode="auto">
              <a:xfrm>
                <a:off x="1670051" y="5665788"/>
                <a:ext cx="500063" cy="503238"/>
              </a:xfrm>
              <a:prstGeom prst="ellipse">
                <a:avLst/>
              </a:prstGeom>
              <a:noFill/>
              <a:ln w="254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dirty="0">
                  <a:latin typeface="Calibri" panose="020F0502020204030204" pitchFamily="34" charset="0"/>
                </a:endParaRPr>
              </a:p>
            </p:txBody>
          </p:sp>
          <p:sp>
            <p:nvSpPr>
              <p:cNvPr id="62" name="Line 166"/>
              <p:cNvSpPr>
                <a:spLocks noChangeShapeType="1"/>
              </p:cNvSpPr>
              <p:nvPr/>
            </p:nvSpPr>
            <p:spPr bwMode="auto">
              <a:xfrm>
                <a:off x="2095501" y="6092826"/>
                <a:ext cx="150813" cy="150813"/>
              </a:xfrm>
              <a:prstGeom prst="line">
                <a:avLst/>
              </a:prstGeom>
              <a:noFill/>
              <a:ln w="254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dirty="0">
                  <a:latin typeface="Calibri" panose="020F0502020204030204" pitchFamily="34" charset="0"/>
                </a:endParaRPr>
              </a:p>
            </p:txBody>
          </p:sp>
          <p:sp>
            <p:nvSpPr>
              <p:cNvPr id="63" name="Freeform 167"/>
              <p:cNvSpPr>
                <a:spLocks/>
              </p:cNvSpPr>
              <p:nvPr/>
            </p:nvSpPr>
            <p:spPr bwMode="auto">
              <a:xfrm>
                <a:off x="1757363" y="5753101"/>
                <a:ext cx="325438" cy="327025"/>
              </a:xfrm>
              <a:custGeom>
                <a:avLst/>
                <a:gdLst>
                  <a:gd name="T0" fmla="*/ 46 w 52"/>
                  <a:gd name="T1" fmla="*/ 44 h 52"/>
                  <a:gd name="T2" fmla="*/ 52 w 52"/>
                  <a:gd name="T3" fmla="*/ 34 h 52"/>
                  <a:gd name="T4" fmla="*/ 46 w 52"/>
                  <a:gd name="T5" fmla="*/ 30 h 52"/>
                  <a:gd name="T6" fmla="*/ 46 w 52"/>
                  <a:gd name="T7" fmla="*/ 22 h 52"/>
                  <a:gd name="T8" fmla="*/ 52 w 52"/>
                  <a:gd name="T9" fmla="*/ 18 h 52"/>
                  <a:gd name="T10" fmla="*/ 46 w 52"/>
                  <a:gd name="T11" fmla="*/ 8 h 52"/>
                  <a:gd name="T12" fmla="*/ 40 w 52"/>
                  <a:gd name="T13" fmla="*/ 11 h 52"/>
                  <a:gd name="T14" fmla="*/ 32 w 52"/>
                  <a:gd name="T15" fmla="*/ 7 h 52"/>
                  <a:gd name="T16" fmla="*/ 32 w 52"/>
                  <a:gd name="T17" fmla="*/ 0 h 52"/>
                  <a:gd name="T18" fmla="*/ 20 w 52"/>
                  <a:gd name="T19" fmla="*/ 0 h 52"/>
                  <a:gd name="T20" fmla="*/ 20 w 52"/>
                  <a:gd name="T21" fmla="*/ 7 h 52"/>
                  <a:gd name="T22" fmla="*/ 13 w 52"/>
                  <a:gd name="T23" fmla="*/ 11 h 52"/>
                  <a:gd name="T24" fmla="*/ 7 w 52"/>
                  <a:gd name="T25" fmla="*/ 8 h 52"/>
                  <a:gd name="T26" fmla="*/ 1 w 52"/>
                  <a:gd name="T27" fmla="*/ 18 h 52"/>
                  <a:gd name="T28" fmla="*/ 7 w 52"/>
                  <a:gd name="T29" fmla="*/ 22 h 52"/>
                  <a:gd name="T30" fmla="*/ 6 w 52"/>
                  <a:gd name="T31" fmla="*/ 30 h 52"/>
                  <a:gd name="T32" fmla="*/ 0 w 52"/>
                  <a:gd name="T33" fmla="*/ 34 h 52"/>
                  <a:gd name="T34" fmla="*/ 6 w 52"/>
                  <a:gd name="T35" fmla="*/ 44 h 52"/>
                  <a:gd name="T36" fmla="*/ 13 w 52"/>
                  <a:gd name="T37" fmla="*/ 41 h 52"/>
                  <a:gd name="T38" fmla="*/ 20 w 52"/>
                  <a:gd name="T39" fmla="*/ 45 h 52"/>
                  <a:gd name="T40" fmla="*/ 20 w 52"/>
                  <a:gd name="T41" fmla="*/ 52 h 52"/>
                  <a:gd name="T42" fmla="*/ 32 w 52"/>
                  <a:gd name="T43" fmla="*/ 52 h 52"/>
                  <a:gd name="T44" fmla="*/ 32 w 52"/>
                  <a:gd name="T45" fmla="*/ 45 h 52"/>
                  <a:gd name="T46" fmla="*/ 40 w 52"/>
                  <a:gd name="T47" fmla="*/ 41 h 52"/>
                  <a:gd name="T48" fmla="*/ 46 w 52"/>
                  <a:gd name="T49"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52">
                    <a:moveTo>
                      <a:pt x="46" y="44"/>
                    </a:moveTo>
                    <a:cubicBezTo>
                      <a:pt x="52" y="34"/>
                      <a:pt x="52" y="34"/>
                      <a:pt x="52" y="34"/>
                    </a:cubicBezTo>
                    <a:cubicBezTo>
                      <a:pt x="46" y="30"/>
                      <a:pt x="46" y="30"/>
                      <a:pt x="46" y="30"/>
                    </a:cubicBezTo>
                    <a:cubicBezTo>
                      <a:pt x="46" y="28"/>
                      <a:pt x="46" y="25"/>
                      <a:pt x="46" y="22"/>
                    </a:cubicBezTo>
                    <a:cubicBezTo>
                      <a:pt x="52" y="18"/>
                      <a:pt x="52" y="18"/>
                      <a:pt x="52" y="18"/>
                    </a:cubicBezTo>
                    <a:cubicBezTo>
                      <a:pt x="46" y="8"/>
                      <a:pt x="46" y="8"/>
                      <a:pt x="46" y="8"/>
                    </a:cubicBezTo>
                    <a:cubicBezTo>
                      <a:pt x="40" y="11"/>
                      <a:pt x="40" y="11"/>
                      <a:pt x="40" y="11"/>
                    </a:cubicBezTo>
                    <a:cubicBezTo>
                      <a:pt x="38" y="9"/>
                      <a:pt x="34" y="8"/>
                      <a:pt x="32" y="7"/>
                    </a:cubicBezTo>
                    <a:cubicBezTo>
                      <a:pt x="32" y="0"/>
                      <a:pt x="32" y="0"/>
                      <a:pt x="32" y="0"/>
                    </a:cubicBezTo>
                    <a:cubicBezTo>
                      <a:pt x="20" y="0"/>
                      <a:pt x="20" y="0"/>
                      <a:pt x="20" y="0"/>
                    </a:cubicBezTo>
                    <a:cubicBezTo>
                      <a:pt x="20" y="7"/>
                      <a:pt x="20" y="7"/>
                      <a:pt x="20" y="7"/>
                    </a:cubicBezTo>
                    <a:cubicBezTo>
                      <a:pt x="16" y="8"/>
                      <a:pt x="15" y="9"/>
                      <a:pt x="13" y="11"/>
                    </a:cubicBezTo>
                    <a:cubicBezTo>
                      <a:pt x="7" y="8"/>
                      <a:pt x="7" y="8"/>
                      <a:pt x="7" y="8"/>
                    </a:cubicBezTo>
                    <a:cubicBezTo>
                      <a:pt x="1" y="18"/>
                      <a:pt x="1" y="18"/>
                      <a:pt x="1" y="18"/>
                    </a:cubicBezTo>
                    <a:cubicBezTo>
                      <a:pt x="7" y="22"/>
                      <a:pt x="7" y="22"/>
                      <a:pt x="7" y="22"/>
                    </a:cubicBezTo>
                    <a:cubicBezTo>
                      <a:pt x="6" y="24"/>
                      <a:pt x="6" y="27"/>
                      <a:pt x="6" y="30"/>
                    </a:cubicBezTo>
                    <a:cubicBezTo>
                      <a:pt x="0" y="34"/>
                      <a:pt x="0" y="34"/>
                      <a:pt x="0" y="34"/>
                    </a:cubicBezTo>
                    <a:cubicBezTo>
                      <a:pt x="6" y="44"/>
                      <a:pt x="6" y="44"/>
                      <a:pt x="6" y="44"/>
                    </a:cubicBezTo>
                    <a:cubicBezTo>
                      <a:pt x="13" y="41"/>
                      <a:pt x="13" y="41"/>
                      <a:pt x="13" y="41"/>
                    </a:cubicBezTo>
                    <a:cubicBezTo>
                      <a:pt x="15" y="43"/>
                      <a:pt x="16" y="44"/>
                      <a:pt x="20" y="45"/>
                    </a:cubicBezTo>
                    <a:cubicBezTo>
                      <a:pt x="20" y="52"/>
                      <a:pt x="20" y="52"/>
                      <a:pt x="20" y="52"/>
                    </a:cubicBezTo>
                    <a:cubicBezTo>
                      <a:pt x="32" y="52"/>
                      <a:pt x="32" y="52"/>
                      <a:pt x="32" y="52"/>
                    </a:cubicBezTo>
                    <a:cubicBezTo>
                      <a:pt x="32" y="45"/>
                      <a:pt x="32" y="45"/>
                      <a:pt x="32" y="45"/>
                    </a:cubicBezTo>
                    <a:cubicBezTo>
                      <a:pt x="34" y="44"/>
                      <a:pt x="38" y="43"/>
                      <a:pt x="40" y="41"/>
                    </a:cubicBezTo>
                    <a:lnTo>
                      <a:pt x="46" y="44"/>
                    </a:lnTo>
                    <a:close/>
                  </a:path>
                </a:pathLst>
              </a:custGeom>
              <a:noFill/>
              <a:ln w="254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dirty="0">
                  <a:latin typeface="Calibri" panose="020F0502020204030204" pitchFamily="34" charset="0"/>
                </a:endParaRPr>
              </a:p>
            </p:txBody>
          </p:sp>
          <p:sp>
            <p:nvSpPr>
              <p:cNvPr id="64" name="Oval 168"/>
              <p:cNvSpPr>
                <a:spLocks noChangeArrowheads="1"/>
              </p:cNvSpPr>
              <p:nvPr/>
            </p:nvSpPr>
            <p:spPr bwMode="auto">
              <a:xfrm>
                <a:off x="1870076" y="5867401"/>
                <a:ext cx="100013" cy="100013"/>
              </a:xfrm>
              <a:prstGeom prst="ellipse">
                <a:avLst/>
              </a:prstGeom>
              <a:noFill/>
              <a:ln w="254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dirty="0">
                  <a:latin typeface="Calibri" panose="020F0502020204030204" pitchFamily="34" charset="0"/>
                </a:endParaRPr>
              </a:p>
            </p:txBody>
          </p:sp>
        </p:grpSp>
      </p:grpSp>
    </p:spTree>
    <p:extLst>
      <p:ext uri="{BB962C8B-B14F-4D97-AF65-F5344CB8AC3E}">
        <p14:creationId xmlns:p14="http://schemas.microsoft.com/office/powerpoint/2010/main" val="23263550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dirty="0"/>
              <a:t>And elevating QE to assure business outcome – guardian of quality and customer trust</a:t>
            </a:r>
          </a:p>
        </p:txBody>
      </p:sp>
      <p:grpSp>
        <p:nvGrpSpPr>
          <p:cNvPr id="4" name="Group 3">
            <a:extLst>
              <a:ext uri="{FF2B5EF4-FFF2-40B4-BE49-F238E27FC236}">
                <a16:creationId xmlns:a16="http://schemas.microsoft.com/office/drawing/2014/main" id="{5468395D-C95A-034C-A255-CCE1940CD221}"/>
              </a:ext>
            </a:extLst>
          </p:cNvPr>
          <p:cNvGrpSpPr/>
          <p:nvPr/>
        </p:nvGrpSpPr>
        <p:grpSpPr>
          <a:xfrm>
            <a:off x="403604" y="1176774"/>
            <a:ext cx="8365257" cy="3384424"/>
            <a:chOff x="564438" y="952558"/>
            <a:chExt cx="11575110" cy="4178192"/>
          </a:xfrm>
        </p:grpSpPr>
        <p:grpSp>
          <p:nvGrpSpPr>
            <p:cNvPr id="5" name="Group 4">
              <a:extLst>
                <a:ext uri="{FF2B5EF4-FFF2-40B4-BE49-F238E27FC236}">
                  <a16:creationId xmlns:a16="http://schemas.microsoft.com/office/drawing/2014/main" id="{50B79DCB-C396-F642-B9B7-FE3FE91BC2DF}"/>
                </a:ext>
              </a:extLst>
            </p:cNvPr>
            <p:cNvGrpSpPr/>
            <p:nvPr/>
          </p:nvGrpSpPr>
          <p:grpSpPr>
            <a:xfrm>
              <a:off x="3343062" y="1058186"/>
              <a:ext cx="5418593" cy="3612395"/>
              <a:chOff x="-459798" y="185167"/>
              <a:chExt cx="4478176" cy="2985450"/>
            </a:xfrm>
          </p:grpSpPr>
          <p:graphicFrame>
            <p:nvGraphicFramePr>
              <p:cNvPr id="24" name="Chart 23">
                <a:extLst>
                  <a:ext uri="{FF2B5EF4-FFF2-40B4-BE49-F238E27FC236}">
                    <a16:creationId xmlns:a16="http://schemas.microsoft.com/office/drawing/2014/main" id="{1730D6B3-AE16-8E46-9FD7-CBD13CBA3FB3}"/>
                  </a:ext>
                </a:extLst>
              </p:cNvPr>
              <p:cNvGraphicFramePr/>
              <p:nvPr>
                <p:extLst>
                  <p:ext uri="{D42A27DB-BD31-4B8C-83A1-F6EECF244321}">
                    <p14:modId xmlns:p14="http://schemas.microsoft.com/office/powerpoint/2010/main" val="3159393130"/>
                  </p:ext>
                </p:extLst>
              </p:nvPr>
            </p:nvGraphicFramePr>
            <p:xfrm>
              <a:off x="-459798" y="185167"/>
              <a:ext cx="4478176" cy="2985450"/>
            </p:xfrm>
            <a:graphic>
              <a:graphicData uri="http://schemas.openxmlformats.org/drawingml/2006/chart">
                <c:chart xmlns:c="http://schemas.openxmlformats.org/drawingml/2006/chart" xmlns:r="http://schemas.openxmlformats.org/officeDocument/2006/relationships" r:id="rId2"/>
              </a:graphicData>
            </a:graphic>
          </p:graphicFrame>
          <p:sp>
            <p:nvSpPr>
              <p:cNvPr id="25" name="Oval 24">
                <a:extLst>
                  <a:ext uri="{FF2B5EF4-FFF2-40B4-BE49-F238E27FC236}">
                    <a16:creationId xmlns:a16="http://schemas.microsoft.com/office/drawing/2014/main" id="{0728651D-C743-5547-A29F-161B091F4EC8}"/>
                  </a:ext>
                </a:extLst>
              </p:cNvPr>
              <p:cNvSpPr/>
              <p:nvPr/>
            </p:nvSpPr>
            <p:spPr>
              <a:xfrm>
                <a:off x="632662" y="531264"/>
                <a:ext cx="2293256" cy="2293256"/>
              </a:xfrm>
              <a:prstGeom prst="ellipse">
                <a:avLst/>
              </a:prstGeom>
              <a:solidFill>
                <a:sysClr val="window" lastClr="FFFFFF"/>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endParaRPr>
              </a:p>
            </p:txBody>
          </p:sp>
        </p:grpSp>
        <p:sp>
          <p:nvSpPr>
            <p:cNvPr id="6" name="TextBox 69">
              <a:extLst>
                <a:ext uri="{FF2B5EF4-FFF2-40B4-BE49-F238E27FC236}">
                  <a16:creationId xmlns:a16="http://schemas.microsoft.com/office/drawing/2014/main" id="{D1B4F783-46C8-6248-A9CD-3F073C7D99C7}"/>
                </a:ext>
              </a:extLst>
            </p:cNvPr>
            <p:cNvSpPr txBox="1"/>
            <p:nvPr/>
          </p:nvSpPr>
          <p:spPr>
            <a:xfrm>
              <a:off x="5068036" y="2982769"/>
              <a:ext cx="2101659" cy="797919"/>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tx2"/>
                  </a:solidFill>
                  <a:effectLst/>
                  <a:uLnTx/>
                  <a:uFillTx/>
                  <a:latin typeface="Calibri" panose="020F0502020204030204" pitchFamily="34" charset="0"/>
                </a:rPr>
                <a:t>AGILE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tx2"/>
                  </a:solidFill>
                  <a:effectLst/>
                  <a:uLnTx/>
                  <a:uFillTx/>
                  <a:latin typeface="Calibri" panose="020F0502020204030204" pitchFamily="34" charset="0"/>
                </a:rPr>
                <a:t>/ POD Assurance Success Criteria</a:t>
              </a:r>
            </a:p>
          </p:txBody>
        </p:sp>
        <p:cxnSp>
          <p:nvCxnSpPr>
            <p:cNvPr id="7" name="Straight Connector 6">
              <a:extLst>
                <a:ext uri="{FF2B5EF4-FFF2-40B4-BE49-F238E27FC236}">
                  <a16:creationId xmlns:a16="http://schemas.microsoft.com/office/drawing/2014/main" id="{7AC02D28-518E-E045-801F-811EBFC6CE63}"/>
                </a:ext>
              </a:extLst>
            </p:cNvPr>
            <p:cNvCxnSpPr/>
            <p:nvPr/>
          </p:nvCxnSpPr>
          <p:spPr>
            <a:xfrm flipV="1">
              <a:off x="6751414" y="1541526"/>
              <a:ext cx="5158560" cy="3268"/>
            </a:xfrm>
            <a:prstGeom prst="line">
              <a:avLst/>
            </a:prstGeom>
            <a:noFill/>
            <a:ln w="9525" cap="flat" cmpd="sng" algn="ctr">
              <a:solidFill>
                <a:schemeClr val="tx2">
                  <a:lumMod val="65000"/>
                  <a:lumOff val="35000"/>
                </a:schemeClr>
              </a:solidFill>
              <a:prstDash val="dash"/>
              <a:headEnd type="oval" w="med" len="med"/>
              <a:tailEnd type="oval" w="med" len="med"/>
            </a:ln>
            <a:effectLst/>
          </p:spPr>
        </p:cxnSp>
        <p:sp>
          <p:nvSpPr>
            <p:cNvPr id="8" name="TextBox 132">
              <a:extLst>
                <a:ext uri="{FF2B5EF4-FFF2-40B4-BE49-F238E27FC236}">
                  <a16:creationId xmlns:a16="http://schemas.microsoft.com/office/drawing/2014/main" id="{17D18F68-01F0-0A4D-8A00-654D5CF8BEB9}"/>
                </a:ext>
              </a:extLst>
            </p:cNvPr>
            <p:cNvSpPr txBox="1"/>
            <p:nvPr/>
          </p:nvSpPr>
          <p:spPr>
            <a:xfrm>
              <a:off x="7811347" y="1705500"/>
              <a:ext cx="477904" cy="379962"/>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6">
                      <a:lumMod val="75000"/>
                    </a:schemeClr>
                  </a:solidFill>
                  <a:effectLst/>
                  <a:uLnTx/>
                  <a:uFillTx/>
                  <a:latin typeface="Calibri" panose="020F0502020204030204" pitchFamily="34" charset="0"/>
                </a:rPr>
                <a:t>%</a:t>
              </a:r>
            </a:p>
          </p:txBody>
        </p:sp>
        <p:sp>
          <p:nvSpPr>
            <p:cNvPr id="9" name="TextBox 133">
              <a:extLst>
                <a:ext uri="{FF2B5EF4-FFF2-40B4-BE49-F238E27FC236}">
                  <a16:creationId xmlns:a16="http://schemas.microsoft.com/office/drawing/2014/main" id="{AD74FD24-96B0-2743-801E-2473B632B5F4}"/>
                </a:ext>
              </a:extLst>
            </p:cNvPr>
            <p:cNvSpPr txBox="1"/>
            <p:nvPr/>
          </p:nvSpPr>
          <p:spPr>
            <a:xfrm>
              <a:off x="7811347" y="1224647"/>
              <a:ext cx="3797644" cy="227977"/>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6">
                      <a:lumMod val="75000"/>
                    </a:schemeClr>
                  </a:solidFill>
                  <a:effectLst/>
                  <a:uLnTx/>
                  <a:uFillTx/>
                  <a:latin typeface="Calibri" panose="020F0502020204030204" pitchFamily="34" charset="0"/>
                </a:rPr>
                <a:t>BUSINESS METRICS</a:t>
              </a:r>
            </a:p>
          </p:txBody>
        </p:sp>
        <p:sp>
          <p:nvSpPr>
            <p:cNvPr id="10" name="TextBox 147">
              <a:extLst>
                <a:ext uri="{FF2B5EF4-FFF2-40B4-BE49-F238E27FC236}">
                  <a16:creationId xmlns:a16="http://schemas.microsoft.com/office/drawing/2014/main" id="{A3852B24-67CC-D342-BABC-4736AB58678A}"/>
                </a:ext>
              </a:extLst>
            </p:cNvPr>
            <p:cNvSpPr txBox="1"/>
            <p:nvPr/>
          </p:nvSpPr>
          <p:spPr>
            <a:xfrm>
              <a:off x="592573" y="952558"/>
              <a:ext cx="2768440" cy="227977"/>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latin typeface="Calibri" panose="020F0502020204030204" pitchFamily="34" charset="0"/>
                </a:rPr>
                <a:t>DELIVERY METRICS</a:t>
              </a:r>
              <a:endParaRPr kumimoji="0" lang="en-US" sz="1200" b="1" i="0" u="none" strike="noStrike" kern="1200" cap="none" spc="0" normalizeH="0" baseline="0" noProof="0" dirty="0">
                <a:ln>
                  <a:noFill/>
                </a:ln>
                <a:solidFill>
                  <a:schemeClr val="accent1"/>
                </a:solidFill>
                <a:effectLst/>
                <a:uLnTx/>
                <a:uFillTx/>
                <a:latin typeface="Calibri" panose="020F0502020204030204" pitchFamily="34" charset="0"/>
              </a:endParaRPr>
            </a:p>
          </p:txBody>
        </p:sp>
        <p:grpSp>
          <p:nvGrpSpPr>
            <p:cNvPr id="11" name="Group 10">
              <a:extLst>
                <a:ext uri="{FF2B5EF4-FFF2-40B4-BE49-F238E27FC236}">
                  <a16:creationId xmlns:a16="http://schemas.microsoft.com/office/drawing/2014/main" id="{95AA9665-61E7-EE43-A8A5-0EC434FE9C2C}"/>
                </a:ext>
              </a:extLst>
            </p:cNvPr>
            <p:cNvGrpSpPr/>
            <p:nvPr/>
          </p:nvGrpSpPr>
          <p:grpSpPr>
            <a:xfrm flipH="1">
              <a:off x="592574" y="1264159"/>
              <a:ext cx="4401455" cy="390827"/>
              <a:chOff x="5666242" y="1089962"/>
              <a:chExt cx="3513624" cy="249783"/>
            </a:xfrm>
          </p:grpSpPr>
          <p:cxnSp>
            <p:nvCxnSpPr>
              <p:cNvPr id="22" name="Straight Connector 21">
                <a:extLst>
                  <a:ext uri="{FF2B5EF4-FFF2-40B4-BE49-F238E27FC236}">
                    <a16:creationId xmlns:a16="http://schemas.microsoft.com/office/drawing/2014/main" id="{9840A3E4-C592-244B-9945-48AC905907FE}"/>
                  </a:ext>
                </a:extLst>
              </p:cNvPr>
              <p:cNvCxnSpPr/>
              <p:nvPr/>
            </p:nvCxnSpPr>
            <p:spPr>
              <a:xfrm>
                <a:off x="5915024" y="1089962"/>
                <a:ext cx="3264842" cy="0"/>
              </a:xfrm>
              <a:prstGeom prst="line">
                <a:avLst/>
              </a:prstGeom>
              <a:noFill/>
              <a:ln w="9525" cap="flat" cmpd="sng" algn="ctr">
                <a:solidFill>
                  <a:schemeClr val="tx2">
                    <a:lumMod val="65000"/>
                    <a:lumOff val="35000"/>
                  </a:schemeClr>
                </a:solidFill>
                <a:prstDash val="dash"/>
                <a:tailEnd type="oval"/>
              </a:ln>
              <a:effectLst/>
            </p:spPr>
          </p:cxnSp>
          <p:cxnSp>
            <p:nvCxnSpPr>
              <p:cNvPr id="23" name="Straight Connector 22">
                <a:extLst>
                  <a:ext uri="{FF2B5EF4-FFF2-40B4-BE49-F238E27FC236}">
                    <a16:creationId xmlns:a16="http://schemas.microsoft.com/office/drawing/2014/main" id="{AF2BA03F-15E9-E048-BF31-63AEC7C5BBC6}"/>
                  </a:ext>
                </a:extLst>
              </p:cNvPr>
              <p:cNvCxnSpPr/>
              <p:nvPr/>
            </p:nvCxnSpPr>
            <p:spPr>
              <a:xfrm flipH="1">
                <a:off x="5666242" y="1089962"/>
                <a:ext cx="248783" cy="249783"/>
              </a:xfrm>
              <a:prstGeom prst="line">
                <a:avLst/>
              </a:prstGeom>
              <a:noFill/>
              <a:ln w="9525" cap="flat" cmpd="sng" algn="ctr">
                <a:solidFill>
                  <a:schemeClr val="tx2">
                    <a:lumMod val="65000"/>
                    <a:lumOff val="35000"/>
                  </a:schemeClr>
                </a:solidFill>
                <a:prstDash val="dash"/>
                <a:tailEnd type="oval"/>
              </a:ln>
              <a:effectLst/>
            </p:spPr>
          </p:cxnSp>
        </p:grpSp>
        <p:sp>
          <p:nvSpPr>
            <p:cNvPr id="12" name="TextBox 163">
              <a:extLst>
                <a:ext uri="{FF2B5EF4-FFF2-40B4-BE49-F238E27FC236}">
                  <a16:creationId xmlns:a16="http://schemas.microsoft.com/office/drawing/2014/main" id="{B4CF6A09-ECA5-6D47-A90E-1A4C60C8C6ED}"/>
                </a:ext>
              </a:extLst>
            </p:cNvPr>
            <p:cNvSpPr txBox="1"/>
            <p:nvPr/>
          </p:nvSpPr>
          <p:spPr>
            <a:xfrm>
              <a:off x="4138091" y="1338636"/>
              <a:ext cx="477902" cy="379962"/>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16AA3"/>
                  </a:solidFill>
                  <a:effectLst/>
                  <a:uLnTx/>
                  <a:uFillTx/>
                  <a:latin typeface="Calibri" panose="020F0502020204030204" pitchFamily="34" charset="0"/>
                </a:rPr>
                <a:t>%</a:t>
              </a:r>
            </a:p>
          </p:txBody>
        </p:sp>
        <p:sp>
          <p:nvSpPr>
            <p:cNvPr id="13" name="TextBox 164">
              <a:extLst>
                <a:ext uri="{FF2B5EF4-FFF2-40B4-BE49-F238E27FC236}">
                  <a16:creationId xmlns:a16="http://schemas.microsoft.com/office/drawing/2014/main" id="{090C7C6E-7052-9F40-8A9C-CA2980069A7B}"/>
                </a:ext>
              </a:extLst>
            </p:cNvPr>
            <p:cNvSpPr txBox="1"/>
            <p:nvPr/>
          </p:nvSpPr>
          <p:spPr>
            <a:xfrm>
              <a:off x="637439" y="3106812"/>
              <a:ext cx="3602304" cy="227977"/>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4633A"/>
                  </a:solidFill>
                  <a:effectLst/>
                  <a:uLnTx/>
                  <a:uFillTx/>
                  <a:latin typeface="Calibri" panose="020F0502020204030204" pitchFamily="34" charset="0"/>
                </a:rPr>
                <a:t>ENGINEERING METRICS</a:t>
              </a:r>
            </a:p>
          </p:txBody>
        </p:sp>
        <p:grpSp>
          <p:nvGrpSpPr>
            <p:cNvPr id="14" name="Group 13">
              <a:extLst>
                <a:ext uri="{FF2B5EF4-FFF2-40B4-BE49-F238E27FC236}">
                  <a16:creationId xmlns:a16="http://schemas.microsoft.com/office/drawing/2014/main" id="{9E3A1022-8E3C-4343-90AB-847FAA9F0CC4}"/>
                </a:ext>
              </a:extLst>
            </p:cNvPr>
            <p:cNvGrpSpPr/>
            <p:nvPr/>
          </p:nvGrpSpPr>
          <p:grpSpPr>
            <a:xfrm flipH="1">
              <a:off x="564438" y="3411934"/>
              <a:ext cx="4184907" cy="196007"/>
              <a:chOff x="5721265" y="1089961"/>
              <a:chExt cx="3458601" cy="219216"/>
            </a:xfrm>
          </p:grpSpPr>
          <p:cxnSp>
            <p:nvCxnSpPr>
              <p:cNvPr id="20" name="Straight Connector 19">
                <a:extLst>
                  <a:ext uri="{FF2B5EF4-FFF2-40B4-BE49-F238E27FC236}">
                    <a16:creationId xmlns:a16="http://schemas.microsoft.com/office/drawing/2014/main" id="{62EF348C-DECC-8842-B14D-355B30E84C6C}"/>
                  </a:ext>
                </a:extLst>
              </p:cNvPr>
              <p:cNvCxnSpPr/>
              <p:nvPr/>
            </p:nvCxnSpPr>
            <p:spPr>
              <a:xfrm flipV="1">
                <a:off x="5915025" y="1089962"/>
                <a:ext cx="3264841" cy="0"/>
              </a:xfrm>
              <a:prstGeom prst="line">
                <a:avLst/>
              </a:prstGeom>
              <a:noFill/>
              <a:ln w="9525" cap="flat" cmpd="sng" algn="ctr">
                <a:solidFill>
                  <a:schemeClr val="tx2">
                    <a:lumMod val="65000"/>
                    <a:lumOff val="35000"/>
                  </a:schemeClr>
                </a:solidFill>
                <a:prstDash val="dash"/>
                <a:tailEnd type="oval"/>
              </a:ln>
              <a:effectLst/>
            </p:spPr>
          </p:cxnSp>
          <p:cxnSp>
            <p:nvCxnSpPr>
              <p:cNvPr id="21" name="Straight Connector 20">
                <a:extLst>
                  <a:ext uri="{FF2B5EF4-FFF2-40B4-BE49-F238E27FC236}">
                    <a16:creationId xmlns:a16="http://schemas.microsoft.com/office/drawing/2014/main" id="{3B6C1013-933B-CC49-81E2-4040C4FD0B01}"/>
                  </a:ext>
                </a:extLst>
              </p:cNvPr>
              <p:cNvCxnSpPr/>
              <p:nvPr/>
            </p:nvCxnSpPr>
            <p:spPr>
              <a:xfrm flipH="1">
                <a:off x="5721265" y="1089961"/>
                <a:ext cx="193760" cy="219216"/>
              </a:xfrm>
              <a:prstGeom prst="line">
                <a:avLst/>
              </a:prstGeom>
              <a:noFill/>
              <a:ln w="9525" cap="flat" cmpd="sng" algn="ctr">
                <a:solidFill>
                  <a:schemeClr val="tx2">
                    <a:lumMod val="65000"/>
                    <a:lumOff val="35000"/>
                  </a:schemeClr>
                </a:solidFill>
                <a:prstDash val="dash"/>
                <a:tailEnd type="oval"/>
              </a:ln>
              <a:effectLst/>
            </p:spPr>
          </p:cxnSp>
        </p:grpSp>
        <p:sp>
          <p:nvSpPr>
            <p:cNvPr id="15" name="TextBox 179">
              <a:extLst>
                <a:ext uri="{FF2B5EF4-FFF2-40B4-BE49-F238E27FC236}">
                  <a16:creationId xmlns:a16="http://schemas.microsoft.com/office/drawing/2014/main" id="{7BC8FFDF-1A1E-774A-A2E6-A09B16E08BBC}"/>
                </a:ext>
              </a:extLst>
            </p:cNvPr>
            <p:cNvSpPr txBox="1"/>
            <p:nvPr/>
          </p:nvSpPr>
          <p:spPr>
            <a:xfrm>
              <a:off x="3757115" y="3508974"/>
              <a:ext cx="477902" cy="379962"/>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8F1C"/>
                  </a:solidFill>
                  <a:effectLst/>
                  <a:uLnTx/>
                  <a:uFillTx/>
                  <a:latin typeface="Calibri" panose="020F0502020204030204" pitchFamily="34" charset="0"/>
                </a:rPr>
                <a:t>%</a:t>
              </a:r>
            </a:p>
          </p:txBody>
        </p:sp>
        <p:sp>
          <p:nvSpPr>
            <p:cNvPr id="16" name="Freeform 3073">
              <a:extLst>
                <a:ext uri="{FF2B5EF4-FFF2-40B4-BE49-F238E27FC236}">
                  <a16:creationId xmlns:a16="http://schemas.microsoft.com/office/drawing/2014/main" id="{1928041F-0F27-9047-B555-2D2125C8C55B}"/>
                </a:ext>
              </a:extLst>
            </p:cNvPr>
            <p:cNvSpPr>
              <a:spLocks noEditPoints="1"/>
            </p:cNvSpPr>
            <p:nvPr/>
          </p:nvSpPr>
          <p:spPr bwMode="auto">
            <a:xfrm>
              <a:off x="5658390" y="2064469"/>
              <a:ext cx="826508" cy="790749"/>
            </a:xfrm>
            <a:custGeom>
              <a:avLst/>
              <a:gdLst>
                <a:gd name="T0" fmla="*/ 620 w 720"/>
                <a:gd name="T1" fmla="*/ 289 h 719"/>
                <a:gd name="T2" fmla="*/ 600 w 720"/>
                <a:gd name="T3" fmla="*/ 278 h 719"/>
                <a:gd name="T4" fmla="*/ 636 w 720"/>
                <a:gd name="T5" fmla="*/ 145 h 719"/>
                <a:gd name="T6" fmla="*/ 695 w 720"/>
                <a:gd name="T7" fmla="*/ 114 h 719"/>
                <a:gd name="T8" fmla="*/ 680 w 720"/>
                <a:gd name="T9" fmla="*/ 209 h 719"/>
                <a:gd name="T10" fmla="*/ 645 w 720"/>
                <a:gd name="T11" fmla="*/ 270 h 719"/>
                <a:gd name="T12" fmla="*/ 425 w 720"/>
                <a:gd name="T13" fmla="*/ 278 h 719"/>
                <a:gd name="T14" fmla="*/ 416 w 720"/>
                <a:gd name="T15" fmla="*/ 280 h 719"/>
                <a:gd name="T16" fmla="*/ 298 w 720"/>
                <a:gd name="T17" fmla="*/ 282 h 719"/>
                <a:gd name="T18" fmla="*/ 261 w 720"/>
                <a:gd name="T19" fmla="*/ 160 h 719"/>
                <a:gd name="T20" fmla="*/ 332 w 720"/>
                <a:gd name="T21" fmla="*/ 150 h 719"/>
                <a:gd name="T22" fmla="*/ 364 w 720"/>
                <a:gd name="T23" fmla="*/ 101 h 719"/>
                <a:gd name="T24" fmla="*/ 462 w 720"/>
                <a:gd name="T25" fmla="*/ 158 h 719"/>
                <a:gd name="T26" fmla="*/ 49 w 720"/>
                <a:gd name="T27" fmla="*/ 236 h 719"/>
                <a:gd name="T28" fmla="*/ 29 w 720"/>
                <a:gd name="T29" fmla="*/ 170 h 719"/>
                <a:gd name="T30" fmla="*/ 24 w 720"/>
                <a:gd name="T31" fmla="*/ 72 h 719"/>
                <a:gd name="T32" fmla="*/ 90 w 720"/>
                <a:gd name="T33" fmla="*/ 177 h 719"/>
                <a:gd name="T34" fmla="*/ 129 w 720"/>
                <a:gd name="T35" fmla="*/ 298 h 719"/>
                <a:gd name="T36" fmla="*/ 91 w 720"/>
                <a:gd name="T37" fmla="*/ 284 h 719"/>
                <a:gd name="T38" fmla="*/ 719 w 720"/>
                <a:gd name="T39" fmla="*/ 69 h 719"/>
                <a:gd name="T40" fmla="*/ 712 w 720"/>
                <a:gd name="T41" fmla="*/ 50 h 719"/>
                <a:gd name="T42" fmla="*/ 644 w 720"/>
                <a:gd name="T43" fmla="*/ 21 h 719"/>
                <a:gd name="T44" fmla="*/ 632 w 720"/>
                <a:gd name="T45" fmla="*/ 0 h 719"/>
                <a:gd name="T46" fmla="*/ 77 w 720"/>
                <a:gd name="T47" fmla="*/ 13 h 719"/>
                <a:gd name="T48" fmla="*/ 12 w 720"/>
                <a:gd name="T49" fmla="*/ 48 h 719"/>
                <a:gd name="T50" fmla="*/ 0 w 720"/>
                <a:gd name="T51" fmla="*/ 66 h 719"/>
                <a:gd name="T52" fmla="*/ 6 w 720"/>
                <a:gd name="T53" fmla="*/ 177 h 719"/>
                <a:gd name="T54" fmla="*/ 29 w 720"/>
                <a:gd name="T55" fmla="*/ 250 h 719"/>
                <a:gd name="T56" fmla="*/ 73 w 720"/>
                <a:gd name="T57" fmla="*/ 302 h 719"/>
                <a:gd name="T58" fmla="*/ 130 w 720"/>
                <a:gd name="T59" fmla="*/ 322 h 719"/>
                <a:gd name="T60" fmla="*/ 195 w 720"/>
                <a:gd name="T61" fmla="*/ 379 h 719"/>
                <a:gd name="T62" fmla="*/ 288 w 720"/>
                <a:gd name="T63" fmla="*/ 441 h 719"/>
                <a:gd name="T64" fmla="*/ 312 w 720"/>
                <a:gd name="T65" fmla="*/ 476 h 719"/>
                <a:gd name="T66" fmla="*/ 316 w 720"/>
                <a:gd name="T67" fmla="*/ 529 h 719"/>
                <a:gd name="T68" fmla="*/ 299 w 720"/>
                <a:gd name="T69" fmla="*/ 596 h 719"/>
                <a:gd name="T70" fmla="*/ 262 w 720"/>
                <a:gd name="T71" fmla="*/ 628 h 719"/>
                <a:gd name="T72" fmla="*/ 204 w 720"/>
                <a:gd name="T73" fmla="*/ 635 h 719"/>
                <a:gd name="T74" fmla="*/ 192 w 720"/>
                <a:gd name="T75" fmla="*/ 707 h 719"/>
                <a:gd name="T76" fmla="*/ 515 w 720"/>
                <a:gd name="T77" fmla="*/ 719 h 719"/>
                <a:gd name="T78" fmla="*/ 527 w 720"/>
                <a:gd name="T79" fmla="*/ 647 h 719"/>
                <a:gd name="T80" fmla="*/ 501 w 720"/>
                <a:gd name="T81" fmla="*/ 635 h 719"/>
                <a:gd name="T82" fmla="*/ 445 w 720"/>
                <a:gd name="T83" fmla="*/ 618 h 719"/>
                <a:gd name="T84" fmla="*/ 412 w 720"/>
                <a:gd name="T85" fmla="*/ 577 h 719"/>
                <a:gd name="T86" fmla="*/ 401 w 720"/>
                <a:gd name="T87" fmla="*/ 511 h 719"/>
                <a:gd name="T88" fmla="*/ 410 w 720"/>
                <a:gd name="T89" fmla="*/ 470 h 719"/>
                <a:gd name="T90" fmla="*/ 443 w 720"/>
                <a:gd name="T91" fmla="*/ 431 h 719"/>
                <a:gd name="T92" fmla="*/ 537 w 720"/>
                <a:gd name="T93" fmla="*/ 367 h 719"/>
                <a:gd name="T94" fmla="*/ 601 w 720"/>
                <a:gd name="T95" fmla="*/ 321 h 719"/>
                <a:gd name="T96" fmla="*/ 653 w 720"/>
                <a:gd name="T97" fmla="*/ 295 h 719"/>
                <a:gd name="T98" fmla="*/ 696 w 720"/>
                <a:gd name="T99" fmla="*/ 233 h 719"/>
                <a:gd name="T100" fmla="*/ 718 w 720"/>
                <a:gd name="T101" fmla="*/ 141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20" h="719">
                  <a:moveTo>
                    <a:pt x="645" y="270"/>
                  </a:moveTo>
                  <a:lnTo>
                    <a:pt x="640" y="276"/>
                  </a:lnTo>
                  <a:lnTo>
                    <a:pt x="633" y="280"/>
                  </a:lnTo>
                  <a:lnTo>
                    <a:pt x="627" y="284"/>
                  </a:lnTo>
                  <a:lnTo>
                    <a:pt x="620" y="289"/>
                  </a:lnTo>
                  <a:lnTo>
                    <a:pt x="614" y="291"/>
                  </a:lnTo>
                  <a:lnTo>
                    <a:pt x="606" y="295"/>
                  </a:lnTo>
                  <a:lnTo>
                    <a:pt x="599" y="296"/>
                  </a:lnTo>
                  <a:lnTo>
                    <a:pt x="590" y="298"/>
                  </a:lnTo>
                  <a:lnTo>
                    <a:pt x="600" y="278"/>
                  </a:lnTo>
                  <a:lnTo>
                    <a:pt x="609" y="257"/>
                  </a:lnTo>
                  <a:lnTo>
                    <a:pt x="618" y="233"/>
                  </a:lnTo>
                  <a:lnTo>
                    <a:pt x="625" y="207"/>
                  </a:lnTo>
                  <a:lnTo>
                    <a:pt x="631" y="177"/>
                  </a:lnTo>
                  <a:lnTo>
                    <a:pt x="636" y="145"/>
                  </a:lnTo>
                  <a:lnTo>
                    <a:pt x="639" y="110"/>
                  </a:lnTo>
                  <a:lnTo>
                    <a:pt x="643" y="72"/>
                  </a:lnTo>
                  <a:lnTo>
                    <a:pt x="695" y="72"/>
                  </a:lnTo>
                  <a:lnTo>
                    <a:pt x="695" y="90"/>
                  </a:lnTo>
                  <a:lnTo>
                    <a:pt x="695" y="114"/>
                  </a:lnTo>
                  <a:lnTo>
                    <a:pt x="694" y="140"/>
                  </a:lnTo>
                  <a:lnTo>
                    <a:pt x="690" y="167"/>
                  </a:lnTo>
                  <a:lnTo>
                    <a:pt x="687" y="182"/>
                  </a:lnTo>
                  <a:lnTo>
                    <a:pt x="684" y="196"/>
                  </a:lnTo>
                  <a:lnTo>
                    <a:pt x="680" y="209"/>
                  </a:lnTo>
                  <a:lnTo>
                    <a:pt x="675" y="223"/>
                  </a:lnTo>
                  <a:lnTo>
                    <a:pt x="669" y="236"/>
                  </a:lnTo>
                  <a:lnTo>
                    <a:pt x="662" y="248"/>
                  </a:lnTo>
                  <a:lnTo>
                    <a:pt x="655" y="259"/>
                  </a:lnTo>
                  <a:lnTo>
                    <a:pt x="645" y="270"/>
                  </a:lnTo>
                  <a:lnTo>
                    <a:pt x="645" y="270"/>
                  </a:lnTo>
                  <a:close/>
                  <a:moveTo>
                    <a:pt x="460" y="160"/>
                  </a:moveTo>
                  <a:lnTo>
                    <a:pt x="402" y="205"/>
                  </a:lnTo>
                  <a:lnTo>
                    <a:pt x="425" y="273"/>
                  </a:lnTo>
                  <a:lnTo>
                    <a:pt x="425" y="278"/>
                  </a:lnTo>
                  <a:lnTo>
                    <a:pt x="424" y="280"/>
                  </a:lnTo>
                  <a:lnTo>
                    <a:pt x="421" y="282"/>
                  </a:lnTo>
                  <a:lnTo>
                    <a:pt x="420" y="282"/>
                  </a:lnTo>
                  <a:lnTo>
                    <a:pt x="418" y="282"/>
                  </a:lnTo>
                  <a:lnTo>
                    <a:pt x="416" y="280"/>
                  </a:lnTo>
                  <a:lnTo>
                    <a:pt x="360" y="235"/>
                  </a:lnTo>
                  <a:lnTo>
                    <a:pt x="304" y="280"/>
                  </a:lnTo>
                  <a:lnTo>
                    <a:pt x="303" y="282"/>
                  </a:lnTo>
                  <a:lnTo>
                    <a:pt x="300" y="282"/>
                  </a:lnTo>
                  <a:lnTo>
                    <a:pt x="298" y="282"/>
                  </a:lnTo>
                  <a:lnTo>
                    <a:pt x="297" y="280"/>
                  </a:lnTo>
                  <a:lnTo>
                    <a:pt x="294" y="278"/>
                  </a:lnTo>
                  <a:lnTo>
                    <a:pt x="294" y="273"/>
                  </a:lnTo>
                  <a:lnTo>
                    <a:pt x="317" y="205"/>
                  </a:lnTo>
                  <a:lnTo>
                    <a:pt x="261" y="160"/>
                  </a:lnTo>
                  <a:lnTo>
                    <a:pt x="259" y="158"/>
                  </a:lnTo>
                  <a:lnTo>
                    <a:pt x="259" y="154"/>
                  </a:lnTo>
                  <a:lnTo>
                    <a:pt x="261" y="151"/>
                  </a:lnTo>
                  <a:lnTo>
                    <a:pt x="264" y="150"/>
                  </a:lnTo>
                  <a:lnTo>
                    <a:pt x="332" y="150"/>
                  </a:lnTo>
                  <a:lnTo>
                    <a:pt x="354" y="101"/>
                  </a:lnTo>
                  <a:lnTo>
                    <a:pt x="356" y="97"/>
                  </a:lnTo>
                  <a:lnTo>
                    <a:pt x="358" y="97"/>
                  </a:lnTo>
                  <a:lnTo>
                    <a:pt x="362" y="97"/>
                  </a:lnTo>
                  <a:lnTo>
                    <a:pt x="364" y="101"/>
                  </a:lnTo>
                  <a:lnTo>
                    <a:pt x="388" y="150"/>
                  </a:lnTo>
                  <a:lnTo>
                    <a:pt x="456" y="150"/>
                  </a:lnTo>
                  <a:lnTo>
                    <a:pt x="460" y="151"/>
                  </a:lnTo>
                  <a:lnTo>
                    <a:pt x="462" y="154"/>
                  </a:lnTo>
                  <a:lnTo>
                    <a:pt x="462" y="158"/>
                  </a:lnTo>
                  <a:lnTo>
                    <a:pt x="460" y="160"/>
                  </a:lnTo>
                  <a:close/>
                  <a:moveTo>
                    <a:pt x="72" y="270"/>
                  </a:moveTo>
                  <a:lnTo>
                    <a:pt x="63" y="260"/>
                  </a:lnTo>
                  <a:lnTo>
                    <a:pt x="55" y="248"/>
                  </a:lnTo>
                  <a:lnTo>
                    <a:pt x="49" y="236"/>
                  </a:lnTo>
                  <a:lnTo>
                    <a:pt x="43" y="225"/>
                  </a:lnTo>
                  <a:lnTo>
                    <a:pt x="38" y="211"/>
                  </a:lnTo>
                  <a:lnTo>
                    <a:pt x="35" y="198"/>
                  </a:lnTo>
                  <a:lnTo>
                    <a:pt x="31" y="184"/>
                  </a:lnTo>
                  <a:lnTo>
                    <a:pt x="29" y="170"/>
                  </a:lnTo>
                  <a:lnTo>
                    <a:pt x="27" y="142"/>
                  </a:lnTo>
                  <a:lnTo>
                    <a:pt x="24" y="116"/>
                  </a:lnTo>
                  <a:lnTo>
                    <a:pt x="24" y="92"/>
                  </a:lnTo>
                  <a:lnTo>
                    <a:pt x="24" y="72"/>
                  </a:lnTo>
                  <a:lnTo>
                    <a:pt x="24" y="72"/>
                  </a:lnTo>
                  <a:lnTo>
                    <a:pt x="24" y="72"/>
                  </a:lnTo>
                  <a:lnTo>
                    <a:pt x="78" y="72"/>
                  </a:lnTo>
                  <a:lnTo>
                    <a:pt x="80" y="110"/>
                  </a:lnTo>
                  <a:lnTo>
                    <a:pt x="85" y="145"/>
                  </a:lnTo>
                  <a:lnTo>
                    <a:pt x="90" y="177"/>
                  </a:lnTo>
                  <a:lnTo>
                    <a:pt x="96" y="207"/>
                  </a:lnTo>
                  <a:lnTo>
                    <a:pt x="103" y="233"/>
                  </a:lnTo>
                  <a:lnTo>
                    <a:pt x="111" y="257"/>
                  </a:lnTo>
                  <a:lnTo>
                    <a:pt x="119" y="278"/>
                  </a:lnTo>
                  <a:lnTo>
                    <a:pt x="129" y="298"/>
                  </a:lnTo>
                  <a:lnTo>
                    <a:pt x="121" y="296"/>
                  </a:lnTo>
                  <a:lnTo>
                    <a:pt x="112" y="295"/>
                  </a:lnTo>
                  <a:lnTo>
                    <a:pt x="105" y="291"/>
                  </a:lnTo>
                  <a:lnTo>
                    <a:pt x="98" y="289"/>
                  </a:lnTo>
                  <a:lnTo>
                    <a:pt x="91" y="284"/>
                  </a:lnTo>
                  <a:lnTo>
                    <a:pt x="84" y="280"/>
                  </a:lnTo>
                  <a:lnTo>
                    <a:pt x="78" y="276"/>
                  </a:lnTo>
                  <a:lnTo>
                    <a:pt x="72" y="270"/>
                  </a:lnTo>
                  <a:lnTo>
                    <a:pt x="72" y="270"/>
                  </a:lnTo>
                  <a:close/>
                  <a:moveTo>
                    <a:pt x="719" y="69"/>
                  </a:moveTo>
                  <a:lnTo>
                    <a:pt x="719" y="64"/>
                  </a:lnTo>
                  <a:lnTo>
                    <a:pt x="719" y="60"/>
                  </a:lnTo>
                  <a:lnTo>
                    <a:pt x="719" y="56"/>
                  </a:lnTo>
                  <a:lnTo>
                    <a:pt x="715" y="52"/>
                  </a:lnTo>
                  <a:lnTo>
                    <a:pt x="712" y="50"/>
                  </a:lnTo>
                  <a:lnTo>
                    <a:pt x="707" y="48"/>
                  </a:lnTo>
                  <a:lnTo>
                    <a:pt x="643" y="48"/>
                  </a:lnTo>
                  <a:lnTo>
                    <a:pt x="644" y="39"/>
                  </a:lnTo>
                  <a:lnTo>
                    <a:pt x="644" y="31"/>
                  </a:lnTo>
                  <a:lnTo>
                    <a:pt x="644" y="21"/>
                  </a:lnTo>
                  <a:lnTo>
                    <a:pt x="644" y="13"/>
                  </a:lnTo>
                  <a:lnTo>
                    <a:pt x="643" y="8"/>
                  </a:lnTo>
                  <a:lnTo>
                    <a:pt x="640" y="3"/>
                  </a:lnTo>
                  <a:lnTo>
                    <a:pt x="637" y="1"/>
                  </a:lnTo>
                  <a:lnTo>
                    <a:pt x="632" y="0"/>
                  </a:lnTo>
                  <a:lnTo>
                    <a:pt x="88" y="0"/>
                  </a:lnTo>
                  <a:lnTo>
                    <a:pt x="84" y="1"/>
                  </a:lnTo>
                  <a:lnTo>
                    <a:pt x="80" y="3"/>
                  </a:lnTo>
                  <a:lnTo>
                    <a:pt x="78" y="8"/>
                  </a:lnTo>
                  <a:lnTo>
                    <a:pt x="77" y="13"/>
                  </a:lnTo>
                  <a:lnTo>
                    <a:pt x="77" y="21"/>
                  </a:lnTo>
                  <a:lnTo>
                    <a:pt x="77" y="31"/>
                  </a:lnTo>
                  <a:lnTo>
                    <a:pt x="77" y="39"/>
                  </a:lnTo>
                  <a:lnTo>
                    <a:pt x="77" y="48"/>
                  </a:lnTo>
                  <a:lnTo>
                    <a:pt x="12" y="48"/>
                  </a:lnTo>
                  <a:lnTo>
                    <a:pt x="8" y="50"/>
                  </a:lnTo>
                  <a:lnTo>
                    <a:pt x="4" y="52"/>
                  </a:lnTo>
                  <a:lnTo>
                    <a:pt x="2" y="56"/>
                  </a:lnTo>
                  <a:lnTo>
                    <a:pt x="0" y="60"/>
                  </a:lnTo>
                  <a:lnTo>
                    <a:pt x="0" y="66"/>
                  </a:lnTo>
                  <a:lnTo>
                    <a:pt x="0" y="72"/>
                  </a:lnTo>
                  <a:lnTo>
                    <a:pt x="0" y="94"/>
                  </a:lnTo>
                  <a:lnTo>
                    <a:pt x="0" y="119"/>
                  </a:lnTo>
                  <a:lnTo>
                    <a:pt x="3" y="147"/>
                  </a:lnTo>
                  <a:lnTo>
                    <a:pt x="6" y="177"/>
                  </a:lnTo>
                  <a:lnTo>
                    <a:pt x="9" y="192"/>
                  </a:lnTo>
                  <a:lnTo>
                    <a:pt x="12" y="207"/>
                  </a:lnTo>
                  <a:lnTo>
                    <a:pt x="17" y="222"/>
                  </a:lnTo>
                  <a:lnTo>
                    <a:pt x="22" y="236"/>
                  </a:lnTo>
                  <a:lnTo>
                    <a:pt x="29" y="250"/>
                  </a:lnTo>
                  <a:lnTo>
                    <a:pt x="36" y="263"/>
                  </a:lnTo>
                  <a:lnTo>
                    <a:pt x="44" y="276"/>
                  </a:lnTo>
                  <a:lnTo>
                    <a:pt x="55" y="286"/>
                  </a:lnTo>
                  <a:lnTo>
                    <a:pt x="63" y="295"/>
                  </a:lnTo>
                  <a:lnTo>
                    <a:pt x="73" y="302"/>
                  </a:lnTo>
                  <a:lnTo>
                    <a:pt x="84" y="308"/>
                  </a:lnTo>
                  <a:lnTo>
                    <a:pt x="94" y="314"/>
                  </a:lnTo>
                  <a:lnTo>
                    <a:pt x="106" y="317"/>
                  </a:lnTo>
                  <a:lnTo>
                    <a:pt x="118" y="321"/>
                  </a:lnTo>
                  <a:lnTo>
                    <a:pt x="130" y="322"/>
                  </a:lnTo>
                  <a:lnTo>
                    <a:pt x="143" y="323"/>
                  </a:lnTo>
                  <a:lnTo>
                    <a:pt x="156" y="340"/>
                  </a:lnTo>
                  <a:lnTo>
                    <a:pt x="169" y="355"/>
                  </a:lnTo>
                  <a:lnTo>
                    <a:pt x="182" y="368"/>
                  </a:lnTo>
                  <a:lnTo>
                    <a:pt x="195" y="379"/>
                  </a:lnTo>
                  <a:lnTo>
                    <a:pt x="222" y="398"/>
                  </a:lnTo>
                  <a:lnTo>
                    <a:pt x="248" y="414"/>
                  </a:lnTo>
                  <a:lnTo>
                    <a:pt x="262" y="423"/>
                  </a:lnTo>
                  <a:lnTo>
                    <a:pt x="276" y="433"/>
                  </a:lnTo>
                  <a:lnTo>
                    <a:pt x="288" y="441"/>
                  </a:lnTo>
                  <a:lnTo>
                    <a:pt x="298" y="452"/>
                  </a:lnTo>
                  <a:lnTo>
                    <a:pt x="303" y="456"/>
                  </a:lnTo>
                  <a:lnTo>
                    <a:pt x="306" y="462"/>
                  </a:lnTo>
                  <a:lnTo>
                    <a:pt x="310" y="470"/>
                  </a:lnTo>
                  <a:lnTo>
                    <a:pt x="312" y="476"/>
                  </a:lnTo>
                  <a:lnTo>
                    <a:pt x="314" y="484"/>
                  </a:lnTo>
                  <a:lnTo>
                    <a:pt x="316" y="492"/>
                  </a:lnTo>
                  <a:lnTo>
                    <a:pt x="317" y="500"/>
                  </a:lnTo>
                  <a:lnTo>
                    <a:pt x="317" y="510"/>
                  </a:lnTo>
                  <a:lnTo>
                    <a:pt x="316" y="529"/>
                  </a:lnTo>
                  <a:lnTo>
                    <a:pt x="314" y="546"/>
                  </a:lnTo>
                  <a:lnTo>
                    <a:pt x="312" y="561"/>
                  </a:lnTo>
                  <a:lnTo>
                    <a:pt x="308" y="574"/>
                  </a:lnTo>
                  <a:lnTo>
                    <a:pt x="305" y="586"/>
                  </a:lnTo>
                  <a:lnTo>
                    <a:pt x="299" y="596"/>
                  </a:lnTo>
                  <a:lnTo>
                    <a:pt x="293" y="605"/>
                  </a:lnTo>
                  <a:lnTo>
                    <a:pt x="287" y="612"/>
                  </a:lnTo>
                  <a:lnTo>
                    <a:pt x="279" y="618"/>
                  </a:lnTo>
                  <a:lnTo>
                    <a:pt x="270" y="623"/>
                  </a:lnTo>
                  <a:lnTo>
                    <a:pt x="262" y="628"/>
                  </a:lnTo>
                  <a:lnTo>
                    <a:pt x="251" y="630"/>
                  </a:lnTo>
                  <a:lnTo>
                    <a:pt x="241" y="633"/>
                  </a:lnTo>
                  <a:lnTo>
                    <a:pt x="230" y="634"/>
                  </a:lnTo>
                  <a:lnTo>
                    <a:pt x="217" y="635"/>
                  </a:lnTo>
                  <a:lnTo>
                    <a:pt x="204" y="635"/>
                  </a:lnTo>
                  <a:lnTo>
                    <a:pt x="199" y="636"/>
                  </a:lnTo>
                  <a:lnTo>
                    <a:pt x="195" y="638"/>
                  </a:lnTo>
                  <a:lnTo>
                    <a:pt x="193" y="642"/>
                  </a:lnTo>
                  <a:lnTo>
                    <a:pt x="192" y="647"/>
                  </a:lnTo>
                  <a:lnTo>
                    <a:pt x="192" y="707"/>
                  </a:lnTo>
                  <a:lnTo>
                    <a:pt x="193" y="711"/>
                  </a:lnTo>
                  <a:lnTo>
                    <a:pt x="195" y="716"/>
                  </a:lnTo>
                  <a:lnTo>
                    <a:pt x="199" y="718"/>
                  </a:lnTo>
                  <a:lnTo>
                    <a:pt x="204" y="719"/>
                  </a:lnTo>
                  <a:lnTo>
                    <a:pt x="515" y="719"/>
                  </a:lnTo>
                  <a:lnTo>
                    <a:pt x="520" y="718"/>
                  </a:lnTo>
                  <a:lnTo>
                    <a:pt x="524" y="716"/>
                  </a:lnTo>
                  <a:lnTo>
                    <a:pt x="526" y="711"/>
                  </a:lnTo>
                  <a:lnTo>
                    <a:pt x="527" y="707"/>
                  </a:lnTo>
                  <a:lnTo>
                    <a:pt x="527" y="647"/>
                  </a:lnTo>
                  <a:lnTo>
                    <a:pt x="526" y="642"/>
                  </a:lnTo>
                  <a:lnTo>
                    <a:pt x="524" y="638"/>
                  </a:lnTo>
                  <a:lnTo>
                    <a:pt x="520" y="636"/>
                  </a:lnTo>
                  <a:lnTo>
                    <a:pt x="515" y="635"/>
                  </a:lnTo>
                  <a:lnTo>
                    <a:pt x="501" y="635"/>
                  </a:lnTo>
                  <a:lnTo>
                    <a:pt x="488" y="634"/>
                  </a:lnTo>
                  <a:lnTo>
                    <a:pt x="476" y="631"/>
                  </a:lnTo>
                  <a:lnTo>
                    <a:pt x="464" y="628"/>
                  </a:lnTo>
                  <a:lnTo>
                    <a:pt x="455" y="623"/>
                  </a:lnTo>
                  <a:lnTo>
                    <a:pt x="445" y="618"/>
                  </a:lnTo>
                  <a:lnTo>
                    <a:pt x="437" y="612"/>
                  </a:lnTo>
                  <a:lnTo>
                    <a:pt x="429" y="605"/>
                  </a:lnTo>
                  <a:lnTo>
                    <a:pt x="423" y="597"/>
                  </a:lnTo>
                  <a:lnTo>
                    <a:pt x="417" y="587"/>
                  </a:lnTo>
                  <a:lnTo>
                    <a:pt x="412" y="577"/>
                  </a:lnTo>
                  <a:lnTo>
                    <a:pt x="408" y="566"/>
                  </a:lnTo>
                  <a:lnTo>
                    <a:pt x="405" y="554"/>
                  </a:lnTo>
                  <a:lnTo>
                    <a:pt x="402" y="541"/>
                  </a:lnTo>
                  <a:lnTo>
                    <a:pt x="401" y="525"/>
                  </a:lnTo>
                  <a:lnTo>
                    <a:pt x="401" y="511"/>
                  </a:lnTo>
                  <a:lnTo>
                    <a:pt x="401" y="500"/>
                  </a:lnTo>
                  <a:lnTo>
                    <a:pt x="402" y="492"/>
                  </a:lnTo>
                  <a:lnTo>
                    <a:pt x="404" y="484"/>
                  </a:lnTo>
                  <a:lnTo>
                    <a:pt x="406" y="476"/>
                  </a:lnTo>
                  <a:lnTo>
                    <a:pt x="410" y="470"/>
                  </a:lnTo>
                  <a:lnTo>
                    <a:pt x="412" y="462"/>
                  </a:lnTo>
                  <a:lnTo>
                    <a:pt x="417" y="456"/>
                  </a:lnTo>
                  <a:lnTo>
                    <a:pt x="420" y="451"/>
                  </a:lnTo>
                  <a:lnTo>
                    <a:pt x="431" y="441"/>
                  </a:lnTo>
                  <a:lnTo>
                    <a:pt x="443" y="431"/>
                  </a:lnTo>
                  <a:lnTo>
                    <a:pt x="456" y="423"/>
                  </a:lnTo>
                  <a:lnTo>
                    <a:pt x="471" y="414"/>
                  </a:lnTo>
                  <a:lnTo>
                    <a:pt x="498" y="398"/>
                  </a:lnTo>
                  <a:lnTo>
                    <a:pt x="524" y="379"/>
                  </a:lnTo>
                  <a:lnTo>
                    <a:pt x="537" y="367"/>
                  </a:lnTo>
                  <a:lnTo>
                    <a:pt x="550" y="354"/>
                  </a:lnTo>
                  <a:lnTo>
                    <a:pt x="563" y="340"/>
                  </a:lnTo>
                  <a:lnTo>
                    <a:pt x="575" y="323"/>
                  </a:lnTo>
                  <a:lnTo>
                    <a:pt x="588" y="322"/>
                  </a:lnTo>
                  <a:lnTo>
                    <a:pt x="601" y="321"/>
                  </a:lnTo>
                  <a:lnTo>
                    <a:pt x="612" y="317"/>
                  </a:lnTo>
                  <a:lnTo>
                    <a:pt x="624" y="314"/>
                  </a:lnTo>
                  <a:lnTo>
                    <a:pt x="634" y="308"/>
                  </a:lnTo>
                  <a:lnTo>
                    <a:pt x="644" y="302"/>
                  </a:lnTo>
                  <a:lnTo>
                    <a:pt x="653" y="295"/>
                  </a:lnTo>
                  <a:lnTo>
                    <a:pt x="663" y="286"/>
                  </a:lnTo>
                  <a:lnTo>
                    <a:pt x="672" y="274"/>
                  </a:lnTo>
                  <a:lnTo>
                    <a:pt x="682" y="261"/>
                  </a:lnTo>
                  <a:lnTo>
                    <a:pt x="690" y="248"/>
                  </a:lnTo>
                  <a:lnTo>
                    <a:pt x="696" y="233"/>
                  </a:lnTo>
                  <a:lnTo>
                    <a:pt x="702" y="219"/>
                  </a:lnTo>
                  <a:lnTo>
                    <a:pt x="707" y="203"/>
                  </a:lnTo>
                  <a:lnTo>
                    <a:pt x="711" y="188"/>
                  </a:lnTo>
                  <a:lnTo>
                    <a:pt x="713" y="171"/>
                  </a:lnTo>
                  <a:lnTo>
                    <a:pt x="718" y="141"/>
                  </a:lnTo>
                  <a:lnTo>
                    <a:pt x="719" y="113"/>
                  </a:lnTo>
                  <a:lnTo>
                    <a:pt x="720" y="88"/>
                  </a:lnTo>
                  <a:lnTo>
                    <a:pt x="719" y="69"/>
                  </a:lnTo>
                  <a:close/>
                </a:path>
              </a:pathLst>
            </a:custGeom>
            <a:solidFill>
              <a:srgbClr val="141414"/>
            </a:solidFill>
            <a:ln>
              <a:noFill/>
            </a:ln>
            <a:effectLst>
              <a:outerShdw blurRad="38100" dist="25400" dir="5400000" algn="ctr" rotWithShape="0">
                <a:srgbClr val="000000">
                  <a:alpha val="20000"/>
                </a:srgbClr>
              </a:outerShdw>
            </a:effectLst>
          </p:spPr>
          <p:txBody>
            <a:bodyPr vert="horz" wrap="square" lIns="68580" tIns="34290" rIns="68580" bIns="34290" numCol="1" anchor="t" anchorCtr="0" compatLnSpc="1">
              <a:prstTxWarp prst="textNoShape">
                <a:avLst/>
              </a:prstTxWarp>
            </a:bodyPr>
            <a:lstStyle/>
            <a:p>
              <a:pPr marL="0" marR="0" lvl="0" indent="0" defTabSz="68577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B3CF"/>
                </a:solidFill>
                <a:effectLst/>
                <a:uLnTx/>
                <a:uFillTx/>
                <a:latin typeface="Calibri" panose="020F0502020204030204" pitchFamily="34" charset="0"/>
              </a:endParaRPr>
            </a:p>
          </p:txBody>
        </p:sp>
        <p:sp>
          <p:nvSpPr>
            <p:cNvPr id="17" name="TextBox 16">
              <a:extLst>
                <a:ext uri="{FF2B5EF4-FFF2-40B4-BE49-F238E27FC236}">
                  <a16:creationId xmlns:a16="http://schemas.microsoft.com/office/drawing/2014/main" id="{DAA8A9F1-4F8D-CE43-B329-6E2BAC492EC4}"/>
                </a:ext>
              </a:extLst>
            </p:cNvPr>
            <p:cNvSpPr txBox="1"/>
            <p:nvPr/>
          </p:nvSpPr>
          <p:spPr>
            <a:xfrm>
              <a:off x="566547" y="1368662"/>
              <a:ext cx="3590782" cy="1576839"/>
            </a:xfrm>
            <a:prstGeom prst="rect">
              <a:avLst/>
            </a:prstGeom>
            <a:noFill/>
          </p:spPr>
          <p:txBody>
            <a:bodyPr wrap="square" rtlCol="0">
              <a:spAutoFit/>
            </a:bodyPr>
            <a:lstStyle/>
            <a:p>
              <a:pPr marL="120650" lvl="0" indent="-120650" defTabSz="685772">
                <a:buFont typeface="Arial" panose="020B0604020202020204" pitchFamily="34" charset="0"/>
                <a:buChar char="•"/>
                <a:defRPr/>
              </a:pPr>
              <a:r>
                <a:rPr lang="en-US" sz="1100" kern="0" dirty="0">
                  <a:solidFill>
                    <a:srgbClr val="141414"/>
                  </a:solidFill>
                  <a:latin typeface="Calibri" panose="020F0502020204030204" pitchFamily="34" charset="0"/>
                </a:rPr>
                <a:t>Sprint Velocity</a:t>
              </a:r>
            </a:p>
            <a:p>
              <a:pPr marL="120650" lvl="0" indent="-120650" defTabSz="685772">
                <a:buFont typeface="Arial" panose="020B0604020202020204" pitchFamily="34" charset="0"/>
                <a:buChar char="•"/>
                <a:defRPr/>
              </a:pPr>
              <a:r>
                <a:rPr lang="en-US" sz="1100" kern="0" dirty="0">
                  <a:solidFill>
                    <a:srgbClr val="141414"/>
                  </a:solidFill>
                  <a:latin typeface="Calibri" panose="020F0502020204030204" pitchFamily="34" charset="0"/>
                </a:rPr>
                <a:t>Cycle Time</a:t>
              </a:r>
            </a:p>
            <a:p>
              <a:pPr marL="120650" indent="-120650" defTabSz="685772">
                <a:buFont typeface="Arial" panose="020B0604020202020204" pitchFamily="34" charset="0"/>
                <a:buChar char="•"/>
                <a:defRPr/>
              </a:pPr>
              <a:r>
                <a:rPr lang="en-US" sz="1100" dirty="0">
                  <a:solidFill>
                    <a:schemeClr val="tx2"/>
                  </a:solidFill>
                  <a:latin typeface="Calibri" panose="020F0502020204030204" pitchFamily="34" charset="0"/>
                  <a:cs typeface="Calibri" panose="020F0502020204030204" pitchFamily="34" charset="0"/>
                </a:rPr>
                <a:t>Test Automation Leverage</a:t>
              </a:r>
            </a:p>
            <a:p>
              <a:pPr marL="120650" indent="-120650" defTabSz="685772">
                <a:buFont typeface="Arial" panose="020B0604020202020204" pitchFamily="34" charset="0"/>
                <a:buChar char="•"/>
                <a:defRPr/>
              </a:pPr>
              <a:r>
                <a:rPr lang="en-US" sz="1100" dirty="0">
                  <a:solidFill>
                    <a:schemeClr val="tx2"/>
                  </a:solidFill>
                  <a:latin typeface="Calibri" panose="020F0502020204030204" pitchFamily="34" charset="0"/>
                  <a:cs typeface="Calibri" panose="020F0502020204030204" pitchFamily="34" charset="0"/>
                </a:rPr>
                <a:t>Backlog Management</a:t>
              </a:r>
            </a:p>
            <a:p>
              <a:pPr marL="120650" indent="-120650" defTabSz="685772">
                <a:buFont typeface="Arial" panose="020B0604020202020204" pitchFamily="34" charset="0"/>
                <a:buChar char="•"/>
                <a:defRPr/>
              </a:pPr>
              <a:r>
                <a:rPr lang="en-US" sz="1100" dirty="0">
                  <a:solidFill>
                    <a:schemeClr val="tx2"/>
                  </a:solidFill>
                  <a:latin typeface="Calibri" panose="020F0502020204030204" pitchFamily="34" charset="0"/>
                  <a:cs typeface="Calibri" panose="020F0502020204030204" pitchFamily="34" charset="0"/>
                </a:rPr>
                <a:t>Application Uptime</a:t>
              </a:r>
            </a:p>
            <a:p>
              <a:pPr marL="120650" indent="-120650" defTabSz="685772">
                <a:buFont typeface="Arial" panose="020B0604020202020204" pitchFamily="34" charset="0"/>
                <a:buChar char="•"/>
                <a:defRPr/>
              </a:pPr>
              <a:r>
                <a:rPr lang="en-US" sz="1100" dirty="0">
                  <a:solidFill>
                    <a:schemeClr val="tx2"/>
                  </a:solidFill>
                  <a:latin typeface="Calibri" panose="020F0502020204030204" pitchFamily="34" charset="0"/>
                  <a:cs typeface="Calibri" panose="020F0502020204030204" pitchFamily="34" charset="0"/>
                </a:rPr>
                <a:t>Defect Escape Rate</a:t>
              </a:r>
            </a:p>
            <a:p>
              <a:pPr marL="214313" lvl="0" indent="-214313" defTabSz="685772">
                <a:buFont typeface="Courier New" panose="02070309020205020404" pitchFamily="49" charset="0"/>
                <a:buChar char="o"/>
                <a:defRPr/>
              </a:pPr>
              <a:endParaRPr lang="en-US" sz="1100" kern="0" dirty="0">
                <a:solidFill>
                  <a:srgbClr val="141414"/>
                </a:solidFill>
                <a:latin typeface="Calibri" panose="020F0502020204030204" pitchFamily="34" charset="0"/>
              </a:endParaRPr>
            </a:p>
          </p:txBody>
        </p:sp>
        <p:sp>
          <p:nvSpPr>
            <p:cNvPr id="18" name="TextBox 17">
              <a:extLst>
                <a:ext uri="{FF2B5EF4-FFF2-40B4-BE49-F238E27FC236}">
                  <a16:creationId xmlns:a16="http://schemas.microsoft.com/office/drawing/2014/main" id="{EB0394ED-F74C-9F4B-89EF-5E059BD35CE5}"/>
                </a:ext>
              </a:extLst>
            </p:cNvPr>
            <p:cNvSpPr txBox="1"/>
            <p:nvPr/>
          </p:nvSpPr>
          <p:spPr>
            <a:xfrm>
              <a:off x="566547" y="3553911"/>
              <a:ext cx="3348486" cy="1576839"/>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solidFill>
                    <a:schemeClr val="tx2"/>
                  </a:solidFill>
                  <a:latin typeface="Calibri" panose="020F0502020204030204" pitchFamily="34" charset="0"/>
                </a:defRPr>
              </a:lvl1pPr>
            </a:lstStyle>
            <a:p>
              <a:pPr marL="120650" lvl="0" indent="-120650" defTabSz="685772">
                <a:defRPr/>
              </a:pPr>
              <a:r>
                <a:rPr lang="en-US" sz="1100" kern="0" dirty="0">
                  <a:solidFill>
                    <a:srgbClr val="141414"/>
                  </a:solidFill>
                </a:rPr>
                <a:t>Code Quality</a:t>
              </a:r>
            </a:p>
            <a:p>
              <a:pPr marL="120650" lvl="0" indent="-120650" defTabSz="685772">
                <a:defRPr/>
              </a:pPr>
              <a:r>
                <a:rPr lang="en-US" sz="1100" kern="0" dirty="0">
                  <a:solidFill>
                    <a:srgbClr val="141414"/>
                  </a:solidFill>
                </a:rPr>
                <a:t>Technical debt</a:t>
              </a:r>
            </a:p>
            <a:p>
              <a:pPr marL="120650" lvl="0" indent="-120650" defTabSz="685772">
                <a:defRPr/>
              </a:pPr>
              <a:r>
                <a:rPr lang="en-US" sz="1100" kern="0" dirty="0">
                  <a:solidFill>
                    <a:srgbClr val="141414"/>
                  </a:solidFill>
                </a:rPr>
                <a:t>Lifecycle Automation Leverage</a:t>
              </a:r>
            </a:p>
            <a:p>
              <a:pPr marL="120650" indent="-120650" defTabSz="685772">
                <a:defRPr/>
              </a:pPr>
              <a:r>
                <a:rPr lang="en-US" sz="1100" dirty="0">
                  <a:cs typeface="Calibri" panose="020F0502020204030204" pitchFamily="34" charset="0"/>
                </a:rPr>
                <a:t>Code Reusability Index</a:t>
              </a:r>
            </a:p>
            <a:p>
              <a:pPr marL="120650" indent="-120650" defTabSz="685772">
                <a:defRPr/>
              </a:pPr>
              <a:r>
                <a:rPr lang="en-US" sz="1100" dirty="0">
                  <a:cs typeface="Calibri" panose="020F0502020204030204" pitchFamily="34" charset="0"/>
                </a:rPr>
                <a:t>Resiliency, Scalability, Granularity</a:t>
              </a:r>
            </a:p>
            <a:p>
              <a:pPr lvl="0" defTabSz="685772">
                <a:buFont typeface="Courier New" panose="02070309020205020404" pitchFamily="49" charset="0"/>
                <a:buChar char="o"/>
                <a:defRPr/>
              </a:pPr>
              <a:endParaRPr lang="en-US" sz="1100" kern="0" dirty="0">
                <a:solidFill>
                  <a:srgbClr val="141414"/>
                </a:solidFill>
              </a:endParaRPr>
            </a:p>
            <a:p>
              <a:pPr marL="285750" marR="0" lvl="0" indent="-285750" defTabSz="685772"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kumimoji="0" lang="en-US" sz="1100" b="0" i="0" u="none" strike="noStrike" kern="0" cap="none" spc="0" normalizeH="0" baseline="0" noProof="0" dirty="0">
                <a:ln>
                  <a:noFill/>
                </a:ln>
                <a:solidFill>
                  <a:srgbClr val="141414"/>
                </a:solidFill>
                <a:effectLst/>
                <a:uLnTx/>
                <a:uFillTx/>
              </a:endParaRPr>
            </a:p>
          </p:txBody>
        </p:sp>
        <p:sp>
          <p:nvSpPr>
            <p:cNvPr id="19" name="TextBox 18">
              <a:extLst>
                <a:ext uri="{FF2B5EF4-FFF2-40B4-BE49-F238E27FC236}">
                  <a16:creationId xmlns:a16="http://schemas.microsoft.com/office/drawing/2014/main" id="{FA4E92CC-A387-E241-965C-6FEDBCC95512}"/>
                </a:ext>
              </a:extLst>
            </p:cNvPr>
            <p:cNvSpPr txBox="1"/>
            <p:nvPr/>
          </p:nvSpPr>
          <p:spPr>
            <a:xfrm>
              <a:off x="8189687" y="1683220"/>
              <a:ext cx="3949861" cy="1367861"/>
            </a:xfrm>
            <a:prstGeom prst="rect">
              <a:avLst/>
            </a:prstGeom>
            <a:noFill/>
          </p:spPr>
          <p:txBody>
            <a:bodyPr wrap="square" rtlCol="0">
              <a:spAutoFit/>
            </a:bodyPr>
            <a:lstStyle/>
            <a:p>
              <a:pPr marL="120650" lvl="0" indent="-120650" defTabSz="685772">
                <a:buFont typeface="Arial" panose="020B0604020202020204" pitchFamily="34" charset="0"/>
                <a:buChar char="•"/>
                <a:defRPr/>
              </a:pPr>
              <a:r>
                <a:rPr lang="en-US" sz="1100" kern="0" dirty="0">
                  <a:solidFill>
                    <a:srgbClr val="141414"/>
                  </a:solidFill>
                  <a:latin typeface="Calibri" panose="020F0502020204030204" pitchFamily="34" charset="0"/>
                </a:rPr>
                <a:t>Opex to Capex</a:t>
              </a:r>
            </a:p>
            <a:p>
              <a:pPr marL="120650" lvl="0" indent="-120650" defTabSz="685772">
                <a:buFont typeface="Arial" panose="020B0604020202020204" pitchFamily="34" charset="0"/>
                <a:buChar char="•"/>
                <a:defRPr/>
              </a:pPr>
              <a:r>
                <a:rPr lang="en-US" sz="1100" kern="0" dirty="0">
                  <a:solidFill>
                    <a:srgbClr val="141414"/>
                  </a:solidFill>
                  <a:latin typeface="Calibri" panose="020F0502020204030204" pitchFamily="34" charset="0"/>
                </a:rPr>
                <a:t>Earned Business Value</a:t>
              </a:r>
            </a:p>
            <a:p>
              <a:pPr marL="120650" indent="-120650" defTabSz="685772">
                <a:buFont typeface="Arial" panose="020B0604020202020204" pitchFamily="34" charset="0"/>
                <a:buChar char="•"/>
                <a:defRPr/>
              </a:pPr>
              <a:r>
                <a:rPr lang="en-US" sz="1100" dirty="0">
                  <a:solidFill>
                    <a:schemeClr val="tx2"/>
                  </a:solidFill>
                  <a:latin typeface="Calibri" panose="020F0502020204030204" pitchFamily="34" charset="0"/>
                  <a:cs typeface="Calibri" panose="020F0502020204030204" pitchFamily="34" charset="0"/>
                </a:rPr>
                <a:t>TCO Reduction</a:t>
              </a:r>
            </a:p>
            <a:p>
              <a:pPr marL="120650" indent="-120650" defTabSz="685772">
                <a:buFont typeface="Arial" panose="020B0604020202020204" pitchFamily="34" charset="0"/>
                <a:buChar char="•"/>
                <a:defRPr/>
              </a:pPr>
              <a:r>
                <a:rPr lang="en-US" sz="1100" dirty="0">
                  <a:solidFill>
                    <a:schemeClr val="tx2"/>
                  </a:solidFill>
                  <a:latin typeface="Calibri" panose="020F0502020204030204" pitchFamily="34" charset="0"/>
                  <a:cs typeface="Calibri" panose="020F0502020204030204" pitchFamily="34" charset="0"/>
                </a:rPr>
                <a:t>NPS/Customer Satisfaction Score</a:t>
              </a:r>
            </a:p>
            <a:p>
              <a:pPr marL="120650" indent="-120650" defTabSz="685772">
                <a:buFont typeface="Arial" panose="020B0604020202020204" pitchFamily="34" charset="0"/>
                <a:buChar char="•"/>
                <a:defRPr/>
              </a:pPr>
              <a:r>
                <a:rPr lang="en-US" sz="1100" kern="0" dirty="0">
                  <a:solidFill>
                    <a:srgbClr val="141414"/>
                  </a:solidFill>
                  <a:latin typeface="Calibri" panose="020F0502020204030204" pitchFamily="34" charset="0"/>
                </a:rPr>
                <a:t>Lead Time (Define to Deploy)</a:t>
              </a:r>
            </a:p>
            <a:p>
              <a:pPr marL="214313" lvl="0" indent="-214313" defTabSz="685772">
                <a:buFont typeface="Courier New" panose="02070309020205020404" pitchFamily="49" charset="0"/>
                <a:buChar char="o"/>
                <a:defRPr/>
              </a:pPr>
              <a:endParaRPr lang="en-US" sz="1100" kern="0" dirty="0">
                <a:solidFill>
                  <a:srgbClr val="141414"/>
                </a:solidFill>
                <a:latin typeface="Calibri" panose="020F0502020204030204" pitchFamily="34" charset="0"/>
              </a:endParaRPr>
            </a:p>
          </p:txBody>
        </p:sp>
      </p:grpSp>
      <p:sp>
        <p:nvSpPr>
          <p:cNvPr id="26" name="Diagonal Stripe 25"/>
          <p:cNvSpPr/>
          <p:nvPr/>
        </p:nvSpPr>
        <p:spPr>
          <a:xfrm rot="5400000">
            <a:off x="6679322" y="183935"/>
            <a:ext cx="2648610" cy="2280745"/>
          </a:xfrm>
          <a:prstGeom prst="diagStripe">
            <a:avLst>
              <a:gd name="adj" fmla="val 74021"/>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scene3d>
              <a:camera prst="orthographicFront">
                <a:rot lat="0" lon="0" rev="2460000"/>
              </a:camera>
              <a:lightRig rig="threePt" dir="t"/>
            </a:scene3d>
          </a:bodyPr>
          <a:lstStyle/>
          <a:p>
            <a:pPr algn="ctr"/>
            <a:r>
              <a:rPr lang="en-US" sz="1200" dirty="0">
                <a:solidFill>
                  <a:srgbClr val="FF0000"/>
                </a:solidFill>
                <a:latin typeface="Calibri" panose="020F0502020204030204" pitchFamily="34" charset="0"/>
              </a:rPr>
              <a:t>Update Business Metrics</a:t>
            </a:r>
          </a:p>
        </p:txBody>
      </p:sp>
    </p:spTree>
    <p:extLst>
      <p:ext uri="{BB962C8B-B14F-4D97-AF65-F5344CB8AC3E}">
        <p14:creationId xmlns:p14="http://schemas.microsoft.com/office/powerpoint/2010/main" val="16835804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876550"/>
            <a:ext cx="3033713" cy="623888"/>
          </a:xfrm>
        </p:spPr>
        <p:txBody>
          <a:bodyPr>
            <a:normAutofit fontScale="90000"/>
          </a:bodyPr>
          <a:lstStyle/>
          <a:p>
            <a:pPr algn="ctr"/>
            <a:r>
              <a:rPr lang="en-US" dirty="0">
                <a:latin typeface="Calibri" panose="020F0502020204030204" pitchFamily="34" charset="0"/>
              </a:rPr>
              <a:t>Technology Services Solution</a:t>
            </a:r>
          </a:p>
        </p:txBody>
      </p:sp>
      <p:grpSp>
        <p:nvGrpSpPr>
          <p:cNvPr id="3" name="Group 2"/>
          <p:cNvGrpSpPr/>
          <p:nvPr/>
        </p:nvGrpSpPr>
        <p:grpSpPr>
          <a:xfrm>
            <a:off x="108769" y="2610296"/>
            <a:ext cx="2747455" cy="892569"/>
            <a:chOff x="108769" y="2610296"/>
            <a:chExt cx="2747455" cy="892569"/>
          </a:xfrm>
        </p:grpSpPr>
        <p:cxnSp>
          <p:nvCxnSpPr>
            <p:cNvPr id="4" name="Straight Connector 3">
              <a:extLst>
                <a:ext uri="{FF2B5EF4-FFF2-40B4-BE49-F238E27FC236}">
                  <a16:creationId xmlns:a16="http://schemas.microsoft.com/office/drawing/2014/main" id="{3D741469-7E9C-9F47-AA40-308F7A99D4A6}"/>
                </a:ext>
              </a:extLst>
            </p:cNvPr>
            <p:cNvCxnSpPr>
              <a:cxnSpLocks/>
            </p:cNvCxnSpPr>
            <p:nvPr/>
          </p:nvCxnSpPr>
          <p:spPr>
            <a:xfrm>
              <a:off x="108769" y="2610296"/>
              <a:ext cx="2747455" cy="0"/>
            </a:xfrm>
            <a:prstGeom prst="line">
              <a:avLst/>
            </a:prstGeom>
            <a:ln w="25400">
              <a:solidFill>
                <a:srgbClr val="00B14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2A2E148-D59C-5D4C-82EF-2E90E604E923}"/>
                </a:ext>
              </a:extLst>
            </p:cNvPr>
            <p:cNvCxnSpPr>
              <a:cxnSpLocks/>
            </p:cNvCxnSpPr>
            <p:nvPr/>
          </p:nvCxnSpPr>
          <p:spPr>
            <a:xfrm flipV="1">
              <a:off x="108769" y="3500284"/>
              <a:ext cx="2747455" cy="2581"/>
            </a:xfrm>
            <a:prstGeom prst="line">
              <a:avLst/>
            </a:prstGeom>
            <a:ln w="25400">
              <a:solidFill>
                <a:srgbClr val="00B14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34479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dirty="0"/>
              <a:t>Technology Services Deep Dive ???</a:t>
            </a:r>
          </a:p>
        </p:txBody>
      </p:sp>
      <p:sp>
        <p:nvSpPr>
          <p:cNvPr id="3" name="Diagonal Stripe 2"/>
          <p:cNvSpPr/>
          <p:nvPr/>
        </p:nvSpPr>
        <p:spPr>
          <a:xfrm rot="5400000">
            <a:off x="6679322" y="183935"/>
            <a:ext cx="2648610" cy="2280745"/>
          </a:xfrm>
          <a:prstGeom prst="diagStripe">
            <a:avLst>
              <a:gd name="adj" fmla="val 74021"/>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scene3d>
              <a:camera prst="orthographicFront">
                <a:rot lat="0" lon="0" rev="2460000"/>
              </a:camera>
              <a:lightRig rig="threePt" dir="t"/>
            </a:scene3d>
          </a:bodyPr>
          <a:lstStyle/>
          <a:p>
            <a:pPr algn="ctr"/>
            <a:r>
              <a:rPr lang="en-US" sz="1200" dirty="0">
                <a:solidFill>
                  <a:srgbClr val="FF0000"/>
                </a:solidFill>
                <a:latin typeface="Calibri" panose="020F0502020204030204" pitchFamily="34" charset="0"/>
              </a:rPr>
              <a:t>Update If any else remove ?</a:t>
            </a:r>
          </a:p>
        </p:txBody>
      </p:sp>
    </p:spTree>
    <p:extLst>
      <p:ext uri="{BB962C8B-B14F-4D97-AF65-F5344CB8AC3E}">
        <p14:creationId xmlns:p14="http://schemas.microsoft.com/office/powerpoint/2010/main" val="13289069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8769" y="2743347"/>
            <a:ext cx="6132513" cy="623887"/>
          </a:xfrm>
        </p:spPr>
        <p:txBody>
          <a:bodyPr>
            <a:normAutofit fontScale="90000"/>
          </a:bodyPr>
          <a:lstStyle/>
          <a:p>
            <a:r>
              <a:rPr lang="en-US" dirty="0">
                <a:latin typeface="Calibri" panose="020F0502020204030204" pitchFamily="34" charset="0"/>
              </a:rPr>
              <a:t>Land Safe –</a:t>
            </a:r>
            <a:br>
              <a:rPr lang="en-US" dirty="0">
                <a:latin typeface="Calibri" panose="020F0502020204030204" pitchFamily="34" charset="0"/>
              </a:rPr>
            </a:br>
            <a:r>
              <a:rPr lang="en-US" dirty="0">
                <a:latin typeface="Calibri" panose="020F0502020204030204" pitchFamily="34" charset="0"/>
              </a:rPr>
              <a:t>Transition and OCM</a:t>
            </a:r>
          </a:p>
        </p:txBody>
      </p:sp>
      <p:grpSp>
        <p:nvGrpSpPr>
          <p:cNvPr id="3" name="Group 2"/>
          <p:cNvGrpSpPr/>
          <p:nvPr/>
        </p:nvGrpSpPr>
        <p:grpSpPr>
          <a:xfrm>
            <a:off x="108769" y="2610296"/>
            <a:ext cx="2747455" cy="892569"/>
            <a:chOff x="108769" y="2610296"/>
            <a:chExt cx="2747455" cy="892569"/>
          </a:xfrm>
        </p:grpSpPr>
        <p:cxnSp>
          <p:nvCxnSpPr>
            <p:cNvPr id="4" name="Straight Connector 3">
              <a:extLst>
                <a:ext uri="{FF2B5EF4-FFF2-40B4-BE49-F238E27FC236}">
                  <a16:creationId xmlns:a16="http://schemas.microsoft.com/office/drawing/2014/main" id="{3D741469-7E9C-9F47-AA40-308F7A99D4A6}"/>
                </a:ext>
              </a:extLst>
            </p:cNvPr>
            <p:cNvCxnSpPr>
              <a:cxnSpLocks/>
            </p:cNvCxnSpPr>
            <p:nvPr/>
          </p:nvCxnSpPr>
          <p:spPr>
            <a:xfrm>
              <a:off x="108769" y="2610296"/>
              <a:ext cx="2747455" cy="0"/>
            </a:xfrm>
            <a:prstGeom prst="line">
              <a:avLst/>
            </a:prstGeom>
            <a:ln w="25400">
              <a:solidFill>
                <a:srgbClr val="00B14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2A2E148-D59C-5D4C-82EF-2E90E604E923}"/>
                </a:ext>
              </a:extLst>
            </p:cNvPr>
            <p:cNvCxnSpPr>
              <a:cxnSpLocks/>
            </p:cNvCxnSpPr>
            <p:nvPr/>
          </p:nvCxnSpPr>
          <p:spPr>
            <a:xfrm flipV="1">
              <a:off x="108769" y="3500284"/>
              <a:ext cx="2747455" cy="2581"/>
            </a:xfrm>
            <a:prstGeom prst="line">
              <a:avLst/>
            </a:prstGeom>
            <a:ln w="25400">
              <a:solidFill>
                <a:srgbClr val="00B14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652226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dirty="0"/>
              <a:t>Transition Approach</a:t>
            </a:r>
          </a:p>
        </p:txBody>
      </p:sp>
      <p:sp>
        <p:nvSpPr>
          <p:cNvPr id="55" name="Round Same Side Corner Rectangle 54"/>
          <p:cNvSpPr/>
          <p:nvPr/>
        </p:nvSpPr>
        <p:spPr>
          <a:xfrm rot="16200000">
            <a:off x="6423546" y="2062858"/>
            <a:ext cx="3489789" cy="1705792"/>
          </a:xfrm>
          <a:prstGeom prst="round2SameRect">
            <a:avLst>
              <a:gd name="adj1" fmla="val 0"/>
              <a:gd name="adj2" fmla="val 0"/>
            </a:avLst>
          </a:prstGeom>
          <a:solidFill>
            <a:srgbClr val="92D050">
              <a:alpha val="30000"/>
            </a:srgbClr>
          </a:solidFill>
          <a:ln>
            <a:solidFill>
              <a:srgbClr val="00B050"/>
            </a:solidFill>
          </a:ln>
        </p:spPr>
        <p:txBody>
          <a:bodyPr rtlCol="0" anchor="ctr">
            <a:noAutofit/>
          </a:bodyPr>
          <a:lstStyle/>
          <a:p>
            <a:pPr algn="ctr" defTabSz="456640">
              <a:defRPr/>
            </a:pPr>
            <a:endParaRPr lang="en-US" sz="749" kern="0" dirty="0">
              <a:solidFill>
                <a:prstClr val="white"/>
              </a:solidFill>
              <a:latin typeface="Calibri" panose="020F0502020204030204" pitchFamily="34" charset="0"/>
              <a:cs typeface="Calibri" panose="020F0502020204030204" pitchFamily="34" charset="0"/>
            </a:endParaRPr>
          </a:p>
        </p:txBody>
      </p:sp>
      <p:sp>
        <p:nvSpPr>
          <p:cNvPr id="56" name="Isosceles Triangle 55"/>
          <p:cNvSpPr/>
          <p:nvPr/>
        </p:nvSpPr>
        <p:spPr>
          <a:xfrm rot="5400000">
            <a:off x="5528201" y="2797961"/>
            <a:ext cx="3265894" cy="212411"/>
          </a:xfrm>
          <a:prstGeom prst="triangle">
            <a:avLst/>
          </a:prstGeom>
          <a:solidFill>
            <a:srgbClr val="00B140"/>
          </a:solidFill>
          <a:ln w="6350" cap="flat" cmpd="sng" algn="ctr">
            <a:noFill/>
            <a:prstDash val="solid"/>
            <a:miter lim="800000"/>
          </a:ln>
          <a:effectLst/>
        </p:spPr>
        <p:txBody>
          <a:bodyPr rtlCol="0" anchor="ctr"/>
          <a:lstStyle/>
          <a:p>
            <a:pPr algn="ctr" defTabSz="456629">
              <a:defRPr/>
            </a:pPr>
            <a:endParaRPr lang="en-US" sz="1349" kern="0" dirty="0">
              <a:solidFill>
                <a:prstClr val="white"/>
              </a:solidFill>
              <a:latin typeface="Calibri" panose="020F0502020204030204" pitchFamily="34" charset="0"/>
            </a:endParaRPr>
          </a:p>
        </p:txBody>
      </p:sp>
      <p:sp>
        <p:nvSpPr>
          <p:cNvPr id="57" name="Rectangle 56"/>
          <p:cNvSpPr/>
          <p:nvPr/>
        </p:nvSpPr>
        <p:spPr>
          <a:xfrm>
            <a:off x="7315543" y="688161"/>
            <a:ext cx="1705792" cy="451712"/>
          </a:xfrm>
          <a:prstGeom prst="rect">
            <a:avLst/>
          </a:prstGeom>
          <a:solidFill>
            <a:srgbClr val="00B140"/>
          </a:solidFill>
          <a:ln w="12700" cap="flat" cmpd="sng" algn="ctr">
            <a:noFill/>
            <a:prstDash val="solid"/>
            <a:miter lim="800000"/>
          </a:ln>
          <a:effectLst/>
        </p:spPr>
        <p:txBody>
          <a:bodyPr rtlCol="0" anchor="ctr"/>
          <a:lstStyle/>
          <a:p>
            <a:pPr algn="ctr" defTabSz="456629">
              <a:defRPr/>
            </a:pPr>
            <a:r>
              <a:rPr lang="en-US" sz="1200" b="1" kern="0" dirty="0">
                <a:solidFill>
                  <a:prstClr val="white"/>
                </a:solidFill>
                <a:latin typeface="Calibri" panose="020F0502020204030204" pitchFamily="34" charset="0"/>
              </a:rPr>
              <a:t>Key Outcomes</a:t>
            </a:r>
          </a:p>
        </p:txBody>
      </p:sp>
      <p:sp>
        <p:nvSpPr>
          <p:cNvPr id="58" name="Rectangle 57"/>
          <p:cNvSpPr/>
          <p:nvPr/>
        </p:nvSpPr>
        <p:spPr>
          <a:xfrm>
            <a:off x="7345480" y="1308955"/>
            <a:ext cx="1645920" cy="457200"/>
          </a:xfrm>
          <a:prstGeom prst="rect">
            <a:avLst/>
          </a:prstGeom>
          <a:solidFill>
            <a:schemeClr val="bg1"/>
          </a:solidFill>
          <a:ln w="6350">
            <a:noFill/>
            <a:miter lim="800000"/>
            <a:headEnd/>
            <a:tailEnd/>
          </a:ln>
          <a:effectLst/>
        </p:spPr>
        <p:txBody>
          <a:bodyPr vert="horz" wrap="square" lIns="0" tIns="0" rIns="0" bIns="0" numCol="1" anchor="ctr" anchorCtr="0" compatLnSpc="1">
            <a:prstTxWarp prst="textNoShape">
              <a:avLst/>
            </a:prstTxWarp>
          </a:bodyPr>
          <a:lstStyle/>
          <a:p>
            <a:pPr marL="0" lvl="1" algn="ctr" defTabSz="815398">
              <a:lnSpc>
                <a:spcPct val="90000"/>
              </a:lnSpc>
              <a:defRPr/>
            </a:pPr>
            <a:r>
              <a:rPr lang="en-US" sz="1000" b="1" kern="0" dirty="0">
                <a:solidFill>
                  <a:schemeClr val="tx2">
                    <a:lumMod val="85000"/>
                    <a:lumOff val="15000"/>
                  </a:schemeClr>
                </a:solidFill>
                <a:latin typeface="Calibri" panose="020F0502020204030204" pitchFamily="34" charset="0"/>
              </a:rPr>
              <a:t>Seamless transition </a:t>
            </a:r>
            <a:r>
              <a:rPr lang="en-US" sz="1000" kern="0" dirty="0">
                <a:solidFill>
                  <a:schemeClr val="tx2">
                    <a:lumMod val="85000"/>
                    <a:lumOff val="15000"/>
                  </a:schemeClr>
                </a:solidFill>
                <a:latin typeface="Calibri" panose="020F0502020204030204" pitchFamily="34" charset="0"/>
              </a:rPr>
              <a:t>of </a:t>
            </a:r>
            <a:br>
              <a:rPr lang="en-US" sz="1000" kern="0" dirty="0">
                <a:solidFill>
                  <a:schemeClr val="tx2">
                    <a:lumMod val="85000"/>
                    <a:lumOff val="15000"/>
                  </a:schemeClr>
                </a:solidFill>
                <a:latin typeface="Calibri" panose="020F0502020204030204" pitchFamily="34" charset="0"/>
              </a:rPr>
            </a:br>
            <a:r>
              <a:rPr lang="en-US" sz="1000" kern="0" dirty="0">
                <a:solidFill>
                  <a:schemeClr val="tx2">
                    <a:lumMod val="85000"/>
                    <a:lumOff val="15000"/>
                  </a:schemeClr>
                </a:solidFill>
                <a:latin typeface="Calibri" panose="020F0502020204030204" pitchFamily="34" charset="0"/>
              </a:rPr>
              <a:t>in-scope services to the</a:t>
            </a:r>
            <a:br>
              <a:rPr lang="en-US" sz="1000" kern="0" dirty="0">
                <a:solidFill>
                  <a:schemeClr val="tx2">
                    <a:lumMod val="85000"/>
                    <a:lumOff val="15000"/>
                  </a:schemeClr>
                </a:solidFill>
                <a:latin typeface="Calibri" panose="020F0502020204030204" pitchFamily="34" charset="0"/>
              </a:rPr>
            </a:br>
            <a:r>
              <a:rPr lang="en-US" sz="1000" b="1" kern="0" dirty="0">
                <a:solidFill>
                  <a:schemeClr val="tx2">
                    <a:lumMod val="85000"/>
                    <a:lumOff val="15000"/>
                  </a:schemeClr>
                </a:solidFill>
                <a:latin typeface="Calibri" panose="020F0502020204030204" pitchFamily="34" charset="0"/>
              </a:rPr>
              <a:t>managed services </a:t>
            </a:r>
            <a:r>
              <a:rPr lang="en-US" sz="1000" kern="0" dirty="0">
                <a:solidFill>
                  <a:schemeClr val="tx2">
                    <a:lumMod val="85000"/>
                    <a:lumOff val="15000"/>
                  </a:schemeClr>
                </a:solidFill>
                <a:latin typeface="Calibri" panose="020F0502020204030204" pitchFamily="34" charset="0"/>
              </a:rPr>
              <a:t>model</a:t>
            </a:r>
          </a:p>
        </p:txBody>
      </p:sp>
      <p:sp>
        <p:nvSpPr>
          <p:cNvPr id="59" name="Rectangle 58"/>
          <p:cNvSpPr/>
          <p:nvPr/>
        </p:nvSpPr>
        <p:spPr>
          <a:xfrm>
            <a:off x="7345480" y="3015914"/>
            <a:ext cx="1645920" cy="457200"/>
          </a:xfrm>
          <a:prstGeom prst="rect">
            <a:avLst/>
          </a:prstGeom>
          <a:solidFill>
            <a:schemeClr val="bg1"/>
          </a:solidFill>
          <a:ln w="6350">
            <a:noFill/>
            <a:miter lim="800000"/>
            <a:headEnd/>
            <a:tailEnd/>
          </a:ln>
          <a:effectLst/>
        </p:spPr>
        <p:txBody>
          <a:bodyPr vert="horz" wrap="square" lIns="0" tIns="0" rIns="0" bIns="0" numCol="1" anchor="ctr" anchorCtr="0" compatLnSpc="1">
            <a:prstTxWarp prst="textNoShape">
              <a:avLst/>
            </a:prstTxWarp>
          </a:bodyPr>
          <a:lstStyle/>
          <a:p>
            <a:pPr marL="0" lvl="1" algn="ctr" defTabSz="815398">
              <a:lnSpc>
                <a:spcPct val="90000"/>
              </a:lnSpc>
            </a:pPr>
            <a:r>
              <a:rPr lang="en-US" sz="1000" b="1" kern="0" dirty="0">
                <a:solidFill>
                  <a:schemeClr val="tx2">
                    <a:lumMod val="85000"/>
                    <a:lumOff val="15000"/>
                  </a:schemeClr>
                </a:solidFill>
                <a:latin typeface="Calibri" panose="020F0502020204030204" pitchFamily="34" charset="0"/>
              </a:rPr>
              <a:t>Targeted deliverables</a:t>
            </a:r>
          </a:p>
          <a:p>
            <a:pPr marL="0" lvl="1" algn="ctr" defTabSz="815398">
              <a:lnSpc>
                <a:spcPct val="90000"/>
              </a:lnSpc>
            </a:pPr>
            <a:r>
              <a:rPr lang="en-US" sz="1000" kern="0" dirty="0">
                <a:solidFill>
                  <a:schemeClr val="tx2">
                    <a:lumMod val="85000"/>
                    <a:lumOff val="15000"/>
                  </a:schemeClr>
                </a:solidFill>
                <a:latin typeface="Calibri" panose="020F0502020204030204" pitchFamily="34" charset="0"/>
              </a:rPr>
              <a:t>supplementing Air Canada documentation </a:t>
            </a:r>
          </a:p>
        </p:txBody>
      </p:sp>
      <p:sp>
        <p:nvSpPr>
          <p:cNvPr id="61" name="Rectangle 60"/>
          <p:cNvSpPr/>
          <p:nvPr/>
        </p:nvSpPr>
        <p:spPr>
          <a:xfrm>
            <a:off x="7345480" y="4088128"/>
            <a:ext cx="1645920" cy="457200"/>
          </a:xfrm>
          <a:prstGeom prst="rect">
            <a:avLst/>
          </a:prstGeom>
          <a:solidFill>
            <a:schemeClr val="bg1"/>
          </a:solidFill>
          <a:ln w="6350">
            <a:noFill/>
            <a:miter lim="800000"/>
            <a:headEnd/>
            <a:tailEnd/>
          </a:ln>
          <a:effectLst/>
        </p:spPr>
        <p:txBody>
          <a:bodyPr vert="horz" wrap="square" lIns="0" tIns="0" rIns="0" bIns="0" numCol="1" anchor="ctr" anchorCtr="0" compatLnSpc="1">
            <a:prstTxWarp prst="textNoShape">
              <a:avLst/>
            </a:prstTxWarp>
          </a:bodyPr>
          <a:lstStyle/>
          <a:p>
            <a:pPr marL="0" lvl="1" algn="ctr" defTabSz="815398">
              <a:lnSpc>
                <a:spcPct val="90000"/>
              </a:lnSpc>
            </a:pPr>
            <a:r>
              <a:rPr lang="en-US" sz="1000" kern="0" dirty="0">
                <a:solidFill>
                  <a:schemeClr val="tx2">
                    <a:lumMod val="85000"/>
                    <a:lumOff val="15000"/>
                  </a:schemeClr>
                </a:solidFill>
                <a:latin typeface="Calibri" panose="020F0502020204030204" pitchFamily="34" charset="0"/>
              </a:rPr>
              <a:t>Early </a:t>
            </a:r>
            <a:r>
              <a:rPr lang="en-US" sz="1000" b="1" kern="0" dirty="0">
                <a:solidFill>
                  <a:schemeClr val="tx2">
                    <a:lumMod val="85000"/>
                    <a:lumOff val="15000"/>
                  </a:schemeClr>
                </a:solidFill>
                <a:latin typeface="Calibri" panose="020F0502020204030204" pitchFamily="34" charset="0"/>
              </a:rPr>
              <a:t>value realization</a:t>
            </a:r>
          </a:p>
        </p:txBody>
      </p:sp>
      <p:sp>
        <p:nvSpPr>
          <p:cNvPr id="62" name="Rectangle 61"/>
          <p:cNvSpPr/>
          <p:nvPr/>
        </p:nvSpPr>
        <p:spPr>
          <a:xfrm>
            <a:off x="7345480" y="3552022"/>
            <a:ext cx="1645920" cy="457200"/>
          </a:xfrm>
          <a:prstGeom prst="rect">
            <a:avLst/>
          </a:prstGeom>
          <a:solidFill>
            <a:schemeClr val="bg1"/>
          </a:solidFill>
          <a:ln w="6350">
            <a:noFill/>
            <a:miter lim="800000"/>
            <a:headEnd/>
            <a:tailEnd/>
          </a:ln>
          <a:effectLst/>
        </p:spPr>
        <p:txBody>
          <a:bodyPr vert="horz" wrap="square" lIns="0" tIns="0" rIns="0" bIns="0" numCol="1" anchor="ctr" anchorCtr="0" compatLnSpc="1">
            <a:prstTxWarp prst="textNoShape">
              <a:avLst/>
            </a:prstTxWarp>
          </a:bodyPr>
          <a:lstStyle/>
          <a:p>
            <a:pPr marL="0" lvl="1" algn="ctr" defTabSz="815398">
              <a:lnSpc>
                <a:spcPct val="90000"/>
              </a:lnSpc>
            </a:pPr>
            <a:r>
              <a:rPr lang="en-US" sz="1000" b="1" kern="0" dirty="0">
                <a:solidFill>
                  <a:schemeClr val="tx2">
                    <a:lumMod val="85000"/>
                    <a:lumOff val="15000"/>
                  </a:schemeClr>
                </a:solidFill>
                <a:latin typeface="Calibri" panose="020F0502020204030204" pitchFamily="34" charset="0"/>
              </a:rPr>
              <a:t>Optimize</a:t>
            </a:r>
            <a:r>
              <a:rPr lang="en-US" sz="1000" kern="0" dirty="0">
                <a:solidFill>
                  <a:schemeClr val="tx2">
                    <a:lumMod val="85000"/>
                    <a:lumOff val="15000"/>
                  </a:schemeClr>
                </a:solidFill>
                <a:latin typeface="Calibri" panose="020F0502020204030204" pitchFamily="34" charset="0"/>
              </a:rPr>
              <a:t> the transition resource plan</a:t>
            </a:r>
          </a:p>
        </p:txBody>
      </p:sp>
      <p:sp>
        <p:nvSpPr>
          <p:cNvPr id="63" name="Round Same Side Corner Rectangle 62"/>
          <p:cNvSpPr/>
          <p:nvPr/>
        </p:nvSpPr>
        <p:spPr>
          <a:xfrm rot="16200000">
            <a:off x="-725861" y="2089775"/>
            <a:ext cx="3489788" cy="1651961"/>
          </a:xfrm>
          <a:prstGeom prst="round2SameRect">
            <a:avLst>
              <a:gd name="adj1" fmla="val 0"/>
              <a:gd name="adj2" fmla="val 0"/>
            </a:avLst>
          </a:prstGeom>
          <a:solidFill>
            <a:srgbClr val="EB1C24">
              <a:alpha val="50000"/>
            </a:srgbClr>
          </a:solidFill>
          <a:ln>
            <a:noFill/>
          </a:ln>
        </p:spPr>
        <p:txBody>
          <a:bodyPr rtlCol="0" anchor="ctr">
            <a:noAutofit/>
          </a:bodyPr>
          <a:lstStyle/>
          <a:p>
            <a:pPr algn="ctr" defTabSz="456640">
              <a:defRPr/>
            </a:pPr>
            <a:endParaRPr lang="en-US" sz="787" kern="0" dirty="0">
              <a:solidFill>
                <a:prstClr val="white"/>
              </a:solidFill>
              <a:latin typeface="Calibri" panose="020F0502020204030204" pitchFamily="34" charset="0"/>
              <a:cs typeface="Calibri" panose="020F0502020204030204" pitchFamily="34" charset="0"/>
            </a:endParaRPr>
          </a:p>
        </p:txBody>
      </p:sp>
      <p:sp>
        <p:nvSpPr>
          <p:cNvPr id="64" name="Rectangle 63"/>
          <p:cNvSpPr/>
          <p:nvPr/>
        </p:nvSpPr>
        <p:spPr>
          <a:xfrm>
            <a:off x="241793" y="1345511"/>
            <a:ext cx="1554480" cy="594360"/>
          </a:xfrm>
          <a:prstGeom prst="rect">
            <a:avLst/>
          </a:prstGeom>
          <a:solidFill>
            <a:schemeClr val="bg1"/>
          </a:solidFill>
          <a:ln w="12700">
            <a:solidFill>
              <a:sysClr val="window" lastClr="FFFFFF"/>
            </a:solidFill>
            <a:miter lim="800000"/>
            <a:headEnd/>
            <a:tailEnd/>
          </a:ln>
          <a:effectLst/>
        </p:spPr>
        <p:txBody>
          <a:bodyPr vert="horz" wrap="square" lIns="0" tIns="0" rIns="0" bIns="0" numCol="1" anchor="ctr" anchorCtr="0" compatLnSpc="1">
            <a:prstTxWarp prst="textNoShape">
              <a:avLst/>
            </a:prstTxWarp>
          </a:bodyPr>
          <a:lstStyle/>
          <a:p>
            <a:pPr lvl="0" algn="ctr"/>
            <a:r>
              <a:rPr lang="en-US" sz="1000" b="1" dirty="0">
                <a:solidFill>
                  <a:srgbClr val="000000">
                    <a:lumMod val="85000"/>
                    <a:lumOff val="15000"/>
                  </a:srgbClr>
                </a:solidFill>
                <a:latin typeface="Calibri" panose="020F0502020204030204" pitchFamily="34" charset="0"/>
              </a:rPr>
              <a:t>Proven transition methodology and minimal disruption to business</a:t>
            </a:r>
          </a:p>
        </p:txBody>
      </p:sp>
      <p:sp>
        <p:nvSpPr>
          <p:cNvPr id="65" name="Rectangle 64"/>
          <p:cNvSpPr/>
          <p:nvPr/>
        </p:nvSpPr>
        <p:spPr>
          <a:xfrm>
            <a:off x="241793" y="2648239"/>
            <a:ext cx="1554480" cy="594360"/>
          </a:xfrm>
          <a:prstGeom prst="rect">
            <a:avLst/>
          </a:prstGeom>
          <a:solidFill>
            <a:schemeClr val="bg1"/>
          </a:solidFill>
          <a:ln w="12700">
            <a:solidFill>
              <a:sysClr val="window" lastClr="FFFFFF"/>
            </a:solidFill>
            <a:miter lim="800000"/>
            <a:headEnd/>
            <a:tailEnd/>
          </a:ln>
          <a:effectLst/>
        </p:spPr>
        <p:txBody>
          <a:bodyPr vert="horz" wrap="square" lIns="0" tIns="0" rIns="0" bIns="0" numCol="1" anchor="ctr" anchorCtr="0" compatLnSpc="1">
            <a:prstTxWarp prst="textNoShape">
              <a:avLst/>
            </a:prstTxWarp>
          </a:bodyPr>
          <a:lstStyle/>
          <a:p>
            <a:pPr algn="ctr"/>
            <a:r>
              <a:rPr lang="en-US" sz="1000" b="1" dirty="0">
                <a:solidFill>
                  <a:schemeClr val="tx2">
                    <a:lumMod val="85000"/>
                    <a:lumOff val="15000"/>
                  </a:schemeClr>
                </a:solidFill>
                <a:latin typeface="Calibri" panose="020F0502020204030204" pitchFamily="34" charset="0"/>
              </a:rPr>
              <a:t>Optimum wave planning, prioritization and sequencing</a:t>
            </a:r>
          </a:p>
        </p:txBody>
      </p:sp>
      <p:sp>
        <p:nvSpPr>
          <p:cNvPr id="66" name="Rectangle 65"/>
          <p:cNvSpPr/>
          <p:nvPr/>
        </p:nvSpPr>
        <p:spPr>
          <a:xfrm>
            <a:off x="241793" y="1996875"/>
            <a:ext cx="1554480" cy="594360"/>
          </a:xfrm>
          <a:prstGeom prst="rect">
            <a:avLst/>
          </a:prstGeom>
          <a:solidFill>
            <a:schemeClr val="bg1"/>
          </a:solidFill>
          <a:ln w="12700">
            <a:solidFill>
              <a:sysClr val="window" lastClr="FFFFFF"/>
            </a:solidFill>
            <a:miter lim="800000"/>
            <a:headEnd/>
            <a:tailEnd/>
          </a:ln>
          <a:effectLst/>
        </p:spPr>
        <p:txBody>
          <a:bodyPr vert="horz" wrap="square" lIns="0" tIns="0" rIns="0" bIns="0" numCol="1" anchor="ctr" anchorCtr="0" compatLnSpc="1">
            <a:prstTxWarp prst="textNoShape">
              <a:avLst/>
            </a:prstTxWarp>
          </a:bodyPr>
          <a:lstStyle/>
          <a:p>
            <a:pPr algn="ctr"/>
            <a:r>
              <a:rPr lang="en-US" sz="1000" b="1" dirty="0">
                <a:solidFill>
                  <a:schemeClr val="tx2">
                    <a:lumMod val="85000"/>
                    <a:lumOff val="15000"/>
                  </a:schemeClr>
                </a:solidFill>
                <a:latin typeface="Calibri" panose="020F0502020204030204" pitchFamily="34" charset="0"/>
              </a:rPr>
              <a:t>Judicious use of Air Canada/incumbent SME time</a:t>
            </a:r>
          </a:p>
        </p:txBody>
      </p:sp>
      <p:sp>
        <p:nvSpPr>
          <p:cNvPr id="67" name="Rectangle 66"/>
          <p:cNvSpPr/>
          <p:nvPr/>
        </p:nvSpPr>
        <p:spPr>
          <a:xfrm>
            <a:off x="241793" y="3299603"/>
            <a:ext cx="1554480" cy="594360"/>
          </a:xfrm>
          <a:prstGeom prst="rect">
            <a:avLst/>
          </a:prstGeom>
          <a:solidFill>
            <a:schemeClr val="bg1"/>
          </a:solidFill>
          <a:ln w="12700">
            <a:solidFill>
              <a:sysClr val="window" lastClr="FFFFFF"/>
            </a:solidFill>
            <a:miter lim="800000"/>
            <a:headEnd/>
            <a:tailEnd/>
          </a:ln>
          <a:effectLst/>
        </p:spPr>
        <p:txBody>
          <a:bodyPr vert="horz" wrap="square" lIns="0" tIns="0" rIns="0" bIns="0" numCol="1" anchor="ctr" anchorCtr="0" compatLnSpc="1">
            <a:prstTxWarp prst="textNoShape">
              <a:avLst/>
            </a:prstTxWarp>
          </a:bodyPr>
          <a:lstStyle/>
          <a:p>
            <a:pPr algn="ctr"/>
            <a:r>
              <a:rPr lang="en-US" sz="1000" b="1" dirty="0">
                <a:solidFill>
                  <a:schemeClr val="tx2">
                    <a:lumMod val="85000"/>
                    <a:lumOff val="15000"/>
                  </a:schemeClr>
                </a:solidFill>
                <a:latin typeface="Calibri" panose="020F0502020204030204" pitchFamily="34" charset="0"/>
              </a:rPr>
              <a:t>Target operating model setup</a:t>
            </a:r>
          </a:p>
        </p:txBody>
      </p:sp>
      <p:sp>
        <p:nvSpPr>
          <p:cNvPr id="68" name="Rectangle 67"/>
          <p:cNvSpPr/>
          <p:nvPr/>
        </p:nvSpPr>
        <p:spPr>
          <a:xfrm>
            <a:off x="193051" y="688161"/>
            <a:ext cx="1651962" cy="426404"/>
          </a:xfrm>
          <a:prstGeom prst="rect">
            <a:avLst/>
          </a:prstGeom>
          <a:solidFill>
            <a:srgbClr val="DA1E2B"/>
          </a:solidFill>
          <a:ln w="12700" cap="flat" cmpd="sng" algn="ctr">
            <a:solidFill>
              <a:srgbClr val="DA1E2B"/>
            </a:solidFill>
            <a:prstDash val="solid"/>
            <a:miter lim="800000"/>
          </a:ln>
          <a:effectLst/>
        </p:spPr>
        <p:txBody>
          <a:bodyPr rtlCol="0" anchor="ctr"/>
          <a:lstStyle/>
          <a:p>
            <a:pPr algn="ctr" defTabSz="456629">
              <a:defRPr/>
            </a:pPr>
            <a:r>
              <a:rPr lang="en-US" sz="1200" b="1" kern="0" dirty="0">
                <a:solidFill>
                  <a:prstClr val="white"/>
                </a:solidFill>
                <a:latin typeface="Calibri" panose="020F0502020204030204" pitchFamily="34" charset="0"/>
              </a:rPr>
              <a:t>Transition—Critical Success Factors</a:t>
            </a:r>
          </a:p>
        </p:txBody>
      </p:sp>
      <p:sp>
        <p:nvSpPr>
          <p:cNvPr id="69" name="Rectangle 68"/>
          <p:cNvSpPr/>
          <p:nvPr/>
        </p:nvSpPr>
        <p:spPr>
          <a:xfrm>
            <a:off x="1935582" y="688161"/>
            <a:ext cx="5044795" cy="426404"/>
          </a:xfrm>
          <a:prstGeom prst="rect">
            <a:avLst/>
          </a:prstGeom>
          <a:solidFill>
            <a:srgbClr val="0070C0"/>
          </a:solidFill>
          <a:ln w="12700" cap="flat" cmpd="sng" algn="ctr">
            <a:noFill/>
            <a:prstDash val="solid"/>
            <a:miter lim="800000"/>
          </a:ln>
          <a:effectLst/>
        </p:spPr>
        <p:txBody>
          <a:bodyPr rtlCol="0" anchor="ctr"/>
          <a:lstStyle/>
          <a:p>
            <a:pPr algn="ctr" defTabSz="456629">
              <a:defRPr/>
            </a:pPr>
            <a:r>
              <a:rPr lang="en-US" sz="1200" b="1" kern="0" dirty="0">
                <a:solidFill>
                  <a:prstClr val="white"/>
                </a:solidFill>
                <a:latin typeface="Calibri" panose="020F0502020204030204" pitchFamily="34" charset="0"/>
              </a:rPr>
              <a:t>Transition—Solution Tenets and Enablers</a:t>
            </a:r>
          </a:p>
        </p:txBody>
      </p:sp>
      <p:sp>
        <p:nvSpPr>
          <p:cNvPr id="70" name="Rectangle 69"/>
          <p:cNvSpPr/>
          <p:nvPr/>
        </p:nvSpPr>
        <p:spPr>
          <a:xfrm>
            <a:off x="2083424" y="4007486"/>
            <a:ext cx="4896954" cy="653164"/>
          </a:xfrm>
          <a:prstGeom prst="rect">
            <a:avLst/>
          </a:prstGeom>
          <a:solidFill>
            <a:schemeClr val="bg1">
              <a:lumMod val="95000"/>
            </a:schemeClr>
          </a:solidFill>
          <a:ln w="12700" cap="flat" cmpd="sng" algn="ctr">
            <a:solidFill>
              <a:srgbClr val="00B140"/>
            </a:solidFill>
            <a:prstDash val="solid"/>
            <a:miter lim="800000"/>
          </a:ln>
          <a:effectLst/>
        </p:spPr>
        <p:txBody>
          <a:bodyPr rot="0" spcFirstLastPara="0" vertOverflow="overflow" horzOverflow="overflow" vert="horz" wrap="square" lIns="273982" tIns="45664" rIns="91328" bIns="45664" numCol="1" spcCol="0" rtlCol="0" fromWordArt="0" anchor="ctr" anchorCtr="0" forceAA="0" compatLnSpc="1">
            <a:prstTxWarp prst="textNoShape">
              <a:avLst/>
            </a:prstTxWarp>
            <a:noAutofit/>
          </a:bodyPr>
          <a:lstStyle/>
          <a:p>
            <a:pPr defTabSz="456606">
              <a:spcAft>
                <a:spcPts val="599"/>
              </a:spcAft>
              <a:defRPr/>
            </a:pPr>
            <a:endParaRPr lang="en-US" sz="824" b="1" kern="0" dirty="0">
              <a:solidFill>
                <a:prstClr val="black"/>
              </a:solidFill>
              <a:latin typeface="Calibri" panose="020F0502020204030204" pitchFamily="34" charset="0"/>
            </a:endParaRPr>
          </a:p>
        </p:txBody>
      </p:sp>
      <p:sp>
        <p:nvSpPr>
          <p:cNvPr id="71" name="Rectangle 70"/>
          <p:cNvSpPr/>
          <p:nvPr/>
        </p:nvSpPr>
        <p:spPr>
          <a:xfrm>
            <a:off x="2083423" y="2198686"/>
            <a:ext cx="4903500" cy="867479"/>
          </a:xfrm>
          <a:prstGeom prst="rect">
            <a:avLst/>
          </a:prstGeom>
          <a:solidFill>
            <a:schemeClr val="bg1">
              <a:lumMod val="95000"/>
            </a:schemeClr>
          </a:solidFill>
          <a:ln w="12700" cap="flat" cmpd="sng" algn="ctr">
            <a:solidFill>
              <a:srgbClr val="00B140"/>
            </a:solidFill>
            <a:prstDash val="solid"/>
            <a:miter lim="800000"/>
          </a:ln>
          <a:effectLst/>
        </p:spPr>
        <p:txBody>
          <a:bodyPr rot="0" spcFirstLastPara="0" vertOverflow="overflow" horzOverflow="overflow" vert="horz" wrap="square" lIns="273982" tIns="45664" rIns="91328" bIns="45664" numCol="1" spcCol="0" rtlCol="0" fromWordArt="0" anchor="ctr" anchorCtr="0" forceAA="0" compatLnSpc="1">
            <a:prstTxWarp prst="textNoShape">
              <a:avLst/>
            </a:prstTxWarp>
            <a:noAutofit/>
          </a:bodyPr>
          <a:lstStyle/>
          <a:p>
            <a:pPr defTabSz="456606">
              <a:spcAft>
                <a:spcPts val="599"/>
              </a:spcAft>
              <a:defRPr/>
            </a:pPr>
            <a:endParaRPr lang="en-US" sz="824" b="1" kern="0" dirty="0">
              <a:solidFill>
                <a:srgbClr val="5BD078">
                  <a:lumMod val="50000"/>
                </a:srgbClr>
              </a:solidFill>
              <a:latin typeface="Calibri" panose="020F0502020204030204" pitchFamily="34" charset="0"/>
            </a:endParaRPr>
          </a:p>
        </p:txBody>
      </p:sp>
      <p:sp>
        <p:nvSpPr>
          <p:cNvPr id="72" name="Rectangle 71"/>
          <p:cNvSpPr/>
          <p:nvPr/>
        </p:nvSpPr>
        <p:spPr>
          <a:xfrm>
            <a:off x="2083423" y="3100369"/>
            <a:ext cx="4903500" cy="850599"/>
          </a:xfrm>
          <a:prstGeom prst="rect">
            <a:avLst/>
          </a:prstGeom>
          <a:solidFill>
            <a:schemeClr val="bg1">
              <a:lumMod val="95000"/>
            </a:schemeClr>
          </a:solidFill>
          <a:ln w="12700" cap="flat" cmpd="sng" algn="ctr">
            <a:solidFill>
              <a:srgbClr val="00B140"/>
            </a:solidFill>
            <a:prstDash val="solid"/>
            <a:miter lim="800000"/>
          </a:ln>
          <a:effectLst/>
        </p:spPr>
        <p:txBody>
          <a:bodyPr lIns="273982" rtlCol="0" anchor="ctr"/>
          <a:lstStyle/>
          <a:p>
            <a:pPr defTabSz="456606">
              <a:spcAft>
                <a:spcPts val="599"/>
              </a:spcAft>
              <a:defRPr/>
            </a:pPr>
            <a:endParaRPr lang="en-US" sz="824" kern="0" dirty="0">
              <a:solidFill>
                <a:prstClr val="black"/>
              </a:solidFill>
              <a:latin typeface="Calibri" panose="020F0502020204030204" pitchFamily="34" charset="0"/>
            </a:endParaRPr>
          </a:p>
        </p:txBody>
      </p:sp>
      <p:sp>
        <p:nvSpPr>
          <p:cNvPr id="73" name="Rectangle 72"/>
          <p:cNvSpPr/>
          <p:nvPr/>
        </p:nvSpPr>
        <p:spPr>
          <a:xfrm>
            <a:off x="2083423" y="1174854"/>
            <a:ext cx="4903500" cy="989161"/>
          </a:xfrm>
          <a:prstGeom prst="rect">
            <a:avLst/>
          </a:prstGeom>
          <a:solidFill>
            <a:schemeClr val="bg1">
              <a:lumMod val="95000"/>
            </a:schemeClr>
          </a:solidFill>
          <a:ln w="12700" cap="flat" cmpd="sng" algn="ctr">
            <a:solidFill>
              <a:srgbClr val="00B140"/>
            </a:solidFill>
            <a:prstDash val="solid"/>
            <a:miter lim="800000"/>
          </a:ln>
          <a:effectLst/>
        </p:spPr>
        <p:txBody>
          <a:bodyPr rot="0" spcFirstLastPara="0" vertOverflow="overflow" horzOverflow="overflow" vert="horz" wrap="square" lIns="273982" tIns="45664" rIns="91328" bIns="45664" numCol="1" spcCol="0" rtlCol="0" fromWordArt="0" anchor="ctr" anchorCtr="0" forceAA="0" compatLnSpc="1">
            <a:prstTxWarp prst="textNoShape">
              <a:avLst/>
            </a:prstTxWarp>
            <a:noAutofit/>
          </a:bodyPr>
          <a:lstStyle/>
          <a:p>
            <a:pPr defTabSz="456606">
              <a:spcAft>
                <a:spcPts val="599"/>
              </a:spcAft>
              <a:defRPr/>
            </a:pPr>
            <a:endParaRPr lang="en-US" sz="824" b="1" kern="0" dirty="0">
              <a:solidFill>
                <a:srgbClr val="5BD078">
                  <a:lumMod val="50000"/>
                </a:srgbClr>
              </a:solidFill>
              <a:latin typeface="Calibri" panose="020F0502020204030204" pitchFamily="34" charset="0"/>
            </a:endParaRPr>
          </a:p>
        </p:txBody>
      </p:sp>
      <p:sp>
        <p:nvSpPr>
          <p:cNvPr id="74" name="Pentagon 73"/>
          <p:cNvSpPr/>
          <p:nvPr/>
        </p:nvSpPr>
        <p:spPr>
          <a:xfrm>
            <a:off x="2108513" y="1173029"/>
            <a:ext cx="4737026" cy="246221"/>
          </a:xfrm>
          <a:prstGeom prst="homePlate">
            <a:avLst/>
          </a:prstGeom>
          <a:solidFill>
            <a:srgbClr val="0070C0"/>
          </a:solidFill>
          <a:ln w="19050" cap="flat" cmpd="sng" algn="ctr">
            <a:noFill/>
            <a:prstDash val="solid"/>
            <a:miter lim="800000"/>
          </a:ln>
          <a:effectLst/>
        </p:spPr>
        <p:txBody>
          <a:bodyPr wrap="square">
            <a:spAutoFit/>
          </a:bodyPr>
          <a:lstStyle/>
          <a:p>
            <a:pPr marL="50779" defTabSz="1079033" fontAlgn="b">
              <a:spcAft>
                <a:spcPts val="551"/>
              </a:spcAft>
              <a:buClr>
                <a:srgbClr val="1F497D"/>
              </a:buClr>
              <a:tabLst>
                <a:tab pos="214714" algn="l"/>
              </a:tabLst>
              <a:defRPr/>
            </a:pPr>
            <a:r>
              <a:rPr lang="en-US" sz="1000" b="1" kern="0" dirty="0">
                <a:solidFill>
                  <a:schemeClr val="bg1"/>
                </a:solidFill>
                <a:latin typeface="Calibri" panose="020F0502020204030204" pitchFamily="34" charset="0"/>
              </a:rPr>
              <a:t>   Adaptive, Modular, Risk Mitigated Transition</a:t>
            </a:r>
            <a:endParaRPr lang="en-US" sz="1000" b="1" i="1" kern="0" dirty="0">
              <a:solidFill>
                <a:schemeClr val="bg1"/>
              </a:solidFill>
              <a:latin typeface="Calibri" panose="020F0502020204030204" pitchFamily="34" charset="0"/>
            </a:endParaRPr>
          </a:p>
        </p:txBody>
      </p:sp>
      <p:sp>
        <p:nvSpPr>
          <p:cNvPr id="75" name="Pentagon 74"/>
          <p:cNvSpPr/>
          <p:nvPr/>
        </p:nvSpPr>
        <p:spPr>
          <a:xfrm>
            <a:off x="2086478" y="2193201"/>
            <a:ext cx="4737026" cy="246221"/>
          </a:xfrm>
          <a:prstGeom prst="homePlate">
            <a:avLst/>
          </a:prstGeom>
          <a:solidFill>
            <a:srgbClr val="0070C0"/>
          </a:solidFill>
          <a:ln w="19050" cap="flat" cmpd="sng" algn="ctr">
            <a:noFill/>
            <a:prstDash val="solid"/>
            <a:miter lim="800000"/>
          </a:ln>
          <a:effectLst/>
        </p:spPr>
        <p:txBody>
          <a:bodyPr wrap="square">
            <a:spAutoFit/>
          </a:bodyPr>
          <a:lstStyle/>
          <a:p>
            <a:pPr defTabSz="456629">
              <a:spcAft>
                <a:spcPts val="599"/>
              </a:spcAft>
              <a:defRPr/>
            </a:pPr>
            <a:r>
              <a:rPr lang="en-US" sz="1000" b="1" kern="0" dirty="0">
                <a:solidFill>
                  <a:schemeClr val="bg1"/>
                </a:solidFill>
                <a:latin typeface="Calibri" panose="020F0502020204030204" pitchFamily="34" charset="0"/>
              </a:rPr>
              <a:t>      Robust Transition Methodology, Process, Tools and Accelerators </a:t>
            </a:r>
            <a:endParaRPr lang="en-US" sz="1000" b="1" i="1" kern="0" dirty="0">
              <a:solidFill>
                <a:schemeClr val="bg1"/>
              </a:solidFill>
              <a:latin typeface="Calibri" panose="020F0502020204030204" pitchFamily="34" charset="0"/>
            </a:endParaRPr>
          </a:p>
        </p:txBody>
      </p:sp>
      <p:sp>
        <p:nvSpPr>
          <p:cNvPr id="76" name="Pentagon 75"/>
          <p:cNvSpPr/>
          <p:nvPr/>
        </p:nvSpPr>
        <p:spPr>
          <a:xfrm>
            <a:off x="2063470" y="3115999"/>
            <a:ext cx="4737026" cy="246221"/>
          </a:xfrm>
          <a:prstGeom prst="homePlate">
            <a:avLst/>
          </a:prstGeom>
          <a:solidFill>
            <a:srgbClr val="0070C0"/>
          </a:solidFill>
          <a:ln w="19050" cap="flat" cmpd="sng" algn="ctr">
            <a:noFill/>
            <a:prstDash val="solid"/>
            <a:miter lim="800000"/>
          </a:ln>
          <a:effectLst/>
        </p:spPr>
        <p:txBody>
          <a:bodyPr wrap="square">
            <a:spAutoFit/>
          </a:bodyPr>
          <a:lstStyle/>
          <a:p>
            <a:pPr defTabSz="456606">
              <a:defRPr/>
            </a:pPr>
            <a:r>
              <a:rPr lang="en-US" sz="1000" b="1" kern="0" dirty="0">
                <a:solidFill>
                  <a:schemeClr val="bg1"/>
                </a:solidFill>
                <a:latin typeface="Calibri" panose="020F0502020204030204" pitchFamily="34" charset="0"/>
              </a:rPr>
              <a:t>      Alignment with Air Canada’s IT Organization</a:t>
            </a:r>
            <a:endParaRPr lang="en-US" sz="1000" b="1" i="1" kern="0" dirty="0">
              <a:solidFill>
                <a:schemeClr val="bg1"/>
              </a:solidFill>
              <a:latin typeface="Calibri" panose="020F0502020204030204" pitchFamily="34" charset="0"/>
            </a:endParaRPr>
          </a:p>
        </p:txBody>
      </p:sp>
      <p:sp>
        <p:nvSpPr>
          <p:cNvPr id="77" name="Pentagon 76"/>
          <p:cNvSpPr/>
          <p:nvPr/>
        </p:nvSpPr>
        <p:spPr>
          <a:xfrm>
            <a:off x="2065678" y="4014148"/>
            <a:ext cx="4737026" cy="246221"/>
          </a:xfrm>
          <a:prstGeom prst="homePlate">
            <a:avLst/>
          </a:prstGeom>
          <a:solidFill>
            <a:srgbClr val="0070C0"/>
          </a:solidFill>
          <a:ln w="19050" cap="flat" cmpd="sng" algn="ctr">
            <a:noFill/>
            <a:prstDash val="solid"/>
            <a:miter lim="800000"/>
          </a:ln>
          <a:effectLst/>
        </p:spPr>
        <p:txBody>
          <a:bodyPr wrap="square">
            <a:spAutoFit/>
          </a:bodyPr>
          <a:lstStyle/>
          <a:p>
            <a:pPr defTabSz="456629">
              <a:spcAft>
                <a:spcPts val="599"/>
              </a:spcAft>
              <a:defRPr/>
            </a:pPr>
            <a:r>
              <a:rPr lang="en-US" sz="1000" b="1" kern="0" dirty="0">
                <a:solidFill>
                  <a:schemeClr val="bg1"/>
                </a:solidFill>
                <a:latin typeface="Calibri" panose="020F0502020204030204" pitchFamily="34" charset="0"/>
              </a:rPr>
              <a:t>      Target Operating Model Setup</a:t>
            </a:r>
          </a:p>
        </p:txBody>
      </p:sp>
      <p:sp>
        <p:nvSpPr>
          <p:cNvPr id="78" name="Rounded Rectangle 77"/>
          <p:cNvSpPr/>
          <p:nvPr/>
        </p:nvSpPr>
        <p:spPr>
          <a:xfrm>
            <a:off x="2201873" y="1433922"/>
            <a:ext cx="2000559" cy="344230"/>
          </a:xfrm>
          <a:prstGeom prst="roundRect">
            <a:avLst/>
          </a:prstGeom>
          <a:solidFill>
            <a:sysClr val="window" lastClr="FFFFFF"/>
          </a:solidFill>
          <a:ln w="12700" cap="flat" cmpd="sng" algn="ctr">
            <a:noFill/>
            <a:prstDash val="solid"/>
            <a:miter lim="800000"/>
          </a:ln>
          <a:effectLst/>
        </p:spPr>
        <p:txBody>
          <a:bodyPr lIns="0" tIns="0" rIns="0" bIns="0"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456606">
              <a:lnSpc>
                <a:spcPct val="115000"/>
              </a:lnSpc>
              <a:buClr>
                <a:srgbClr val="00B050"/>
              </a:buClr>
              <a:defRPr/>
            </a:pPr>
            <a:r>
              <a:rPr lang="en-US" sz="800" b="1" i="1" dirty="0">
                <a:solidFill>
                  <a:prstClr val="black"/>
                </a:solidFill>
                <a:latin typeface="Calibri" panose="020F0502020204030204" pitchFamily="34" charset="0"/>
                <a:ea typeface="Times New Roman"/>
                <a:cs typeface="Times New Roman"/>
              </a:rPr>
              <a:t>Modular</a:t>
            </a:r>
            <a:r>
              <a:rPr lang="en-US" sz="800" i="1" dirty="0">
                <a:solidFill>
                  <a:prstClr val="black"/>
                </a:solidFill>
                <a:latin typeface="Calibri" panose="020F0502020204030204" pitchFamily="34" charset="0"/>
                <a:ea typeface="Times New Roman"/>
                <a:cs typeface="Times New Roman"/>
              </a:rPr>
              <a:t> Transition organized by tower and complexity analysis</a:t>
            </a:r>
          </a:p>
        </p:txBody>
      </p:sp>
      <p:sp>
        <p:nvSpPr>
          <p:cNvPr id="79" name="Rounded Rectangle 78"/>
          <p:cNvSpPr/>
          <p:nvPr/>
        </p:nvSpPr>
        <p:spPr>
          <a:xfrm>
            <a:off x="2201873" y="1813791"/>
            <a:ext cx="1990562" cy="319019"/>
          </a:xfrm>
          <a:prstGeom prst="roundRect">
            <a:avLst/>
          </a:prstGeom>
          <a:solidFill>
            <a:sysClr val="window" lastClr="FFFFFF"/>
          </a:solidFill>
          <a:ln w="12700" cap="flat" cmpd="sng" algn="ctr">
            <a:noFill/>
            <a:prstDash val="solid"/>
            <a:miter lim="800000"/>
          </a:ln>
          <a:effectLst/>
        </p:spPr>
        <p:txBody>
          <a:bodyPr lIns="0" tIns="0" rIns="0" bIns="0"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456606">
              <a:lnSpc>
                <a:spcPct val="115000"/>
              </a:lnSpc>
              <a:buClr>
                <a:srgbClr val="00B050"/>
              </a:buClr>
              <a:defRPr/>
            </a:pPr>
            <a:r>
              <a:rPr lang="en-US" sz="800" b="1" i="1" dirty="0">
                <a:solidFill>
                  <a:prstClr val="black"/>
                </a:solidFill>
                <a:latin typeface="Calibri" panose="020F0502020204030204" pitchFamily="34" charset="0"/>
                <a:ea typeface="Times New Roman"/>
                <a:cs typeface="Times New Roman"/>
              </a:rPr>
              <a:t>Priority transition</a:t>
            </a:r>
            <a:r>
              <a:rPr lang="en-US" sz="800" i="1" dirty="0">
                <a:solidFill>
                  <a:prstClr val="black"/>
                </a:solidFill>
                <a:latin typeface="Calibri" panose="020F0502020204030204" pitchFamily="34" charset="0"/>
                <a:ea typeface="Times New Roman"/>
                <a:cs typeface="Times New Roman"/>
              </a:rPr>
              <a:t> for “flight risk” / “At-risk” key SME’s</a:t>
            </a:r>
          </a:p>
        </p:txBody>
      </p:sp>
      <p:sp>
        <p:nvSpPr>
          <p:cNvPr id="81" name="Rounded Rectangle 80"/>
          <p:cNvSpPr/>
          <p:nvPr/>
        </p:nvSpPr>
        <p:spPr>
          <a:xfrm>
            <a:off x="4333489" y="2802754"/>
            <a:ext cx="1443648" cy="234939"/>
          </a:xfrm>
          <a:prstGeom prst="roundRect">
            <a:avLst/>
          </a:prstGeom>
          <a:solidFill>
            <a:sysClr val="window" lastClr="FFFFFF"/>
          </a:solidFill>
          <a:ln w="12700" cap="flat" cmpd="sng" algn="ctr">
            <a:noFill/>
            <a:prstDash val="solid"/>
            <a:miter lim="800000"/>
          </a:ln>
          <a:effectLst/>
        </p:spPr>
        <p:txBody>
          <a:bodyPr lIns="0" tIns="0" rIns="0" bIns="0" rtlCol="0" anchor="ctr"/>
          <a:lstStyle/>
          <a:p>
            <a:pPr algn="ctr" defTabSz="456606" fontAlgn="base">
              <a:lnSpc>
                <a:spcPct val="115000"/>
              </a:lnSpc>
              <a:spcBef>
                <a:spcPct val="0"/>
              </a:spcBef>
              <a:spcAft>
                <a:spcPct val="0"/>
              </a:spcAft>
              <a:buClr>
                <a:srgbClr val="00B050"/>
              </a:buClr>
              <a:defRPr/>
            </a:pPr>
            <a:r>
              <a:rPr lang="en-US" sz="800" i="1" kern="0" dirty="0">
                <a:solidFill>
                  <a:prstClr val="black"/>
                </a:solidFill>
                <a:latin typeface="Calibri" panose="020F0502020204030204" pitchFamily="34" charset="0"/>
                <a:ea typeface="Times New Roman"/>
                <a:cs typeface="Times New Roman"/>
              </a:rPr>
              <a:t>Mix of </a:t>
            </a:r>
            <a:r>
              <a:rPr lang="en-US" sz="800" b="1" i="1" kern="0" dirty="0">
                <a:solidFill>
                  <a:prstClr val="black"/>
                </a:solidFill>
                <a:latin typeface="Calibri" panose="020F0502020204030204" pitchFamily="34" charset="0"/>
                <a:ea typeface="Times New Roman"/>
                <a:cs typeface="Times New Roman"/>
              </a:rPr>
              <a:t>in-person &amp; remote KT</a:t>
            </a:r>
            <a:endParaRPr lang="en-US" sz="800" b="1" i="1" kern="0" dirty="0">
              <a:solidFill>
                <a:prstClr val="black"/>
              </a:solidFill>
              <a:latin typeface="Calibri" panose="020F0502020204030204" pitchFamily="34" charset="0"/>
              <a:cs typeface="Arial" charset="0"/>
            </a:endParaRPr>
          </a:p>
        </p:txBody>
      </p:sp>
      <p:sp>
        <p:nvSpPr>
          <p:cNvPr id="82" name="Rounded Rectangle 81"/>
          <p:cNvSpPr/>
          <p:nvPr/>
        </p:nvSpPr>
        <p:spPr>
          <a:xfrm>
            <a:off x="2201873" y="2463760"/>
            <a:ext cx="1960563" cy="300004"/>
          </a:xfrm>
          <a:prstGeom prst="roundRect">
            <a:avLst/>
          </a:prstGeom>
          <a:solidFill>
            <a:sysClr val="window" lastClr="FFFFFF"/>
          </a:solidFill>
          <a:ln w="12700" cap="flat" cmpd="sng" algn="ctr">
            <a:noFill/>
            <a:prstDash val="solid"/>
            <a:miter lim="800000"/>
          </a:ln>
          <a:effectLst/>
        </p:spPr>
        <p:txBody>
          <a:bodyPr lIns="0" tIns="0" rIns="0" bIns="0" rtlCol="0" anchor="ctr"/>
          <a:lstStyle/>
          <a:p>
            <a:pPr algn="ctr" defTabSz="456606" fontAlgn="base">
              <a:lnSpc>
                <a:spcPct val="115000"/>
              </a:lnSpc>
              <a:spcBef>
                <a:spcPct val="0"/>
              </a:spcBef>
              <a:spcAft>
                <a:spcPct val="0"/>
              </a:spcAft>
              <a:buClr>
                <a:srgbClr val="00B050"/>
              </a:buClr>
              <a:defRPr/>
            </a:pPr>
            <a:r>
              <a:rPr lang="en-US" sz="800" i="1" kern="0" dirty="0">
                <a:solidFill>
                  <a:prstClr val="black"/>
                </a:solidFill>
                <a:latin typeface="Calibri" panose="020F0502020204030204" pitchFamily="34" charset="0"/>
                <a:ea typeface="Times New Roman"/>
                <a:cs typeface="Times New Roman"/>
              </a:rPr>
              <a:t>Detailed </a:t>
            </a:r>
            <a:r>
              <a:rPr lang="en-US" sz="800" b="1" i="1" kern="0" dirty="0">
                <a:solidFill>
                  <a:prstClr val="black"/>
                </a:solidFill>
                <a:latin typeface="Calibri" panose="020F0502020204030204" pitchFamily="34" charset="0"/>
                <a:ea typeface="Times New Roman"/>
                <a:cs typeface="Times New Roman"/>
              </a:rPr>
              <a:t>pre-transition plan </a:t>
            </a:r>
            <a:r>
              <a:rPr lang="en-US" sz="800" i="1" kern="0" dirty="0">
                <a:solidFill>
                  <a:prstClr val="black"/>
                </a:solidFill>
                <a:latin typeface="Calibri" panose="020F0502020204030204" pitchFamily="34" charset="0"/>
                <a:ea typeface="Times New Roman"/>
                <a:cs typeface="Times New Roman"/>
              </a:rPr>
              <a:t>&amp; preparation</a:t>
            </a:r>
          </a:p>
        </p:txBody>
      </p:sp>
      <p:sp>
        <p:nvSpPr>
          <p:cNvPr id="83" name="Rounded Rectangle 82"/>
          <p:cNvSpPr/>
          <p:nvPr/>
        </p:nvSpPr>
        <p:spPr>
          <a:xfrm>
            <a:off x="2201873" y="2802754"/>
            <a:ext cx="1942277" cy="246765"/>
          </a:xfrm>
          <a:prstGeom prst="roundRect">
            <a:avLst/>
          </a:prstGeom>
          <a:solidFill>
            <a:sysClr val="window" lastClr="FFFFFF"/>
          </a:solidFill>
          <a:ln w="12700" cap="flat" cmpd="sng" algn="ctr">
            <a:noFill/>
            <a:prstDash val="solid"/>
            <a:miter lim="800000"/>
          </a:ln>
          <a:effectLst/>
        </p:spPr>
        <p:txBody>
          <a:bodyPr lIns="0" tIns="0" rIns="0" bIns="0"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456606">
              <a:lnSpc>
                <a:spcPct val="115000"/>
              </a:lnSpc>
              <a:buClr>
                <a:srgbClr val="00B050"/>
              </a:buClr>
              <a:defRPr/>
            </a:pPr>
            <a:r>
              <a:rPr lang="en-US" sz="800" i="1" dirty="0">
                <a:solidFill>
                  <a:prstClr val="black"/>
                </a:solidFill>
                <a:latin typeface="Calibri" panose="020F0502020204030204" pitchFamily="34" charset="0"/>
                <a:ea typeface="Times New Roman"/>
                <a:cs typeface="Times New Roman"/>
              </a:rPr>
              <a:t>Process convergence &amp; enablement</a:t>
            </a:r>
          </a:p>
        </p:txBody>
      </p:sp>
      <p:sp>
        <p:nvSpPr>
          <p:cNvPr id="84" name="Rounded Rectangle 83"/>
          <p:cNvSpPr/>
          <p:nvPr/>
        </p:nvSpPr>
        <p:spPr>
          <a:xfrm>
            <a:off x="3625808" y="3355364"/>
            <a:ext cx="1359779" cy="275169"/>
          </a:xfrm>
          <a:prstGeom prst="roundRect">
            <a:avLst/>
          </a:prstGeom>
          <a:solidFill>
            <a:sysClr val="window" lastClr="FFFFFF"/>
          </a:solidFill>
          <a:ln w="12700" cap="flat" cmpd="sng" algn="ctr">
            <a:noFill/>
            <a:prstDash val="solid"/>
            <a:miter lim="800000"/>
          </a:ln>
          <a:effectLst/>
        </p:spPr>
        <p:txBody>
          <a:bodyPr lIns="0" tIns="0" rIns="0" bIns="0"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456606">
              <a:buClr>
                <a:srgbClr val="00B050"/>
              </a:buClr>
              <a:defRPr/>
            </a:pPr>
            <a:r>
              <a:rPr lang="en-US" sz="700" b="1" i="1" dirty="0">
                <a:solidFill>
                  <a:prstClr val="black"/>
                </a:solidFill>
                <a:latin typeface="Calibri" panose="020F0502020204030204" pitchFamily="34" charset="0"/>
                <a:ea typeface="Times New Roman"/>
                <a:cs typeface="Times New Roman"/>
              </a:rPr>
              <a:t>Onsite—offshore model </a:t>
            </a:r>
            <a:r>
              <a:rPr lang="en-US" sz="700" i="1" dirty="0">
                <a:solidFill>
                  <a:prstClr val="black"/>
                </a:solidFill>
                <a:latin typeface="Calibri" panose="020F0502020204030204" pitchFamily="34" charset="0"/>
                <a:ea typeface="Times New Roman"/>
                <a:cs typeface="Times New Roman"/>
              </a:rPr>
              <a:t>for effective 24x7 Support</a:t>
            </a:r>
          </a:p>
        </p:txBody>
      </p:sp>
      <p:sp>
        <p:nvSpPr>
          <p:cNvPr id="86" name="Rounded Rectangle 85"/>
          <p:cNvSpPr/>
          <p:nvPr/>
        </p:nvSpPr>
        <p:spPr>
          <a:xfrm>
            <a:off x="2201873" y="3647679"/>
            <a:ext cx="1381662" cy="271033"/>
          </a:xfrm>
          <a:prstGeom prst="roundRect">
            <a:avLst/>
          </a:prstGeom>
          <a:solidFill>
            <a:sysClr val="window" lastClr="FFFFFF"/>
          </a:solidFill>
          <a:ln w="12700" cap="flat" cmpd="sng" algn="ctr">
            <a:noFill/>
            <a:prstDash val="solid"/>
            <a:miter lim="800000"/>
          </a:ln>
          <a:effectLst/>
        </p:spPr>
        <p:txBody>
          <a:bodyPr lIns="0" tIns="0" rIns="0" bIns="0"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456606">
              <a:lnSpc>
                <a:spcPct val="115000"/>
              </a:lnSpc>
              <a:buClr>
                <a:srgbClr val="00B050"/>
              </a:buClr>
              <a:defRPr/>
            </a:pPr>
            <a:r>
              <a:rPr lang="en-US" sz="650" b="1" i="1" dirty="0">
                <a:solidFill>
                  <a:prstClr val="black"/>
                </a:solidFill>
                <a:latin typeface="Calibri" panose="020F0502020204030204" pitchFamily="34" charset="0"/>
                <a:ea typeface="Times New Roman"/>
                <a:cs typeface="Times New Roman"/>
              </a:rPr>
              <a:t>Joint transition governance </a:t>
            </a:r>
            <a:r>
              <a:rPr lang="en-US" sz="650" i="1" dirty="0">
                <a:solidFill>
                  <a:prstClr val="black"/>
                </a:solidFill>
                <a:latin typeface="Calibri" panose="020F0502020204030204" pitchFamily="34" charset="0"/>
                <a:ea typeface="Times New Roman"/>
                <a:cs typeface="Times New Roman"/>
              </a:rPr>
              <a:t>aligned to Air Canada IT Services</a:t>
            </a:r>
          </a:p>
        </p:txBody>
      </p:sp>
      <p:sp>
        <p:nvSpPr>
          <p:cNvPr id="87" name="Rounded Rectangle 86"/>
          <p:cNvSpPr/>
          <p:nvPr/>
        </p:nvSpPr>
        <p:spPr>
          <a:xfrm>
            <a:off x="5043579" y="3355364"/>
            <a:ext cx="1761845" cy="271032"/>
          </a:xfrm>
          <a:prstGeom prst="roundRect">
            <a:avLst/>
          </a:prstGeom>
          <a:solidFill>
            <a:sysClr val="window" lastClr="FFFFFF"/>
          </a:solidFill>
          <a:ln w="12700" cap="flat" cmpd="sng" algn="ctr">
            <a:noFill/>
            <a:prstDash val="solid"/>
            <a:miter lim="800000"/>
          </a:ln>
          <a:effectLst/>
        </p:spPr>
        <p:txBody>
          <a:bodyPr lIns="0" tIns="0" rIns="0" bIns="0"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456606">
              <a:lnSpc>
                <a:spcPct val="115000"/>
              </a:lnSpc>
              <a:buClr>
                <a:srgbClr val="00B050"/>
              </a:buClr>
              <a:defRPr/>
            </a:pPr>
            <a:r>
              <a:rPr lang="en-US" sz="700" b="1" i="1" dirty="0">
                <a:solidFill>
                  <a:prstClr val="black"/>
                </a:solidFill>
                <a:latin typeface="Calibri" panose="020F0502020204030204" pitchFamily="34" charset="0"/>
                <a:ea typeface="Times New Roman"/>
                <a:cs typeface="Times New Roman"/>
              </a:rPr>
              <a:t>Air Canada culture and best Practices adoption</a:t>
            </a:r>
            <a:endParaRPr lang="en-US" sz="700" i="1" dirty="0">
              <a:solidFill>
                <a:prstClr val="black"/>
              </a:solidFill>
              <a:latin typeface="Calibri" panose="020F0502020204030204" pitchFamily="34" charset="0"/>
              <a:ea typeface="Times New Roman"/>
              <a:cs typeface="Times New Roman"/>
            </a:endParaRPr>
          </a:p>
        </p:txBody>
      </p:sp>
      <p:sp>
        <p:nvSpPr>
          <p:cNvPr id="88" name="Rounded Rectangle 87"/>
          <p:cNvSpPr/>
          <p:nvPr/>
        </p:nvSpPr>
        <p:spPr>
          <a:xfrm>
            <a:off x="5180398" y="1433922"/>
            <a:ext cx="1649340" cy="337324"/>
          </a:xfrm>
          <a:prstGeom prst="roundRect">
            <a:avLst/>
          </a:prstGeom>
          <a:solidFill>
            <a:sysClr val="window" lastClr="FFFFFF"/>
          </a:solidFill>
          <a:ln w="12700" cap="flat" cmpd="sng" algn="ctr">
            <a:noFill/>
            <a:prstDash val="solid"/>
            <a:miter lim="800000"/>
          </a:ln>
          <a:effectLst/>
        </p:spPr>
        <p:txBody>
          <a:bodyPr lIns="0" tIns="0" rIns="0" bIns="0" rtlCol="0" anchor="ctr"/>
          <a:lstStyle/>
          <a:p>
            <a:pPr algn="ctr" defTabSz="456606" fontAlgn="base">
              <a:lnSpc>
                <a:spcPct val="115000"/>
              </a:lnSpc>
              <a:spcBef>
                <a:spcPct val="0"/>
              </a:spcBef>
              <a:spcAft>
                <a:spcPct val="0"/>
              </a:spcAft>
              <a:buClr>
                <a:srgbClr val="00B050"/>
              </a:buClr>
              <a:defRPr/>
            </a:pPr>
            <a:r>
              <a:rPr lang="en-US" sz="800" i="1" kern="0" dirty="0">
                <a:solidFill>
                  <a:prstClr val="black"/>
                </a:solidFill>
                <a:latin typeface="Calibri" panose="020F0502020204030204" pitchFamily="34" charset="0"/>
                <a:ea typeface="Times New Roman"/>
                <a:cs typeface="Times New Roman"/>
              </a:rPr>
              <a:t>Communication and change management</a:t>
            </a:r>
          </a:p>
        </p:txBody>
      </p:sp>
      <p:sp>
        <p:nvSpPr>
          <p:cNvPr id="89" name="Rounded Rectangle 88"/>
          <p:cNvSpPr/>
          <p:nvPr/>
        </p:nvSpPr>
        <p:spPr>
          <a:xfrm>
            <a:off x="5180399" y="1816172"/>
            <a:ext cx="1649339" cy="316638"/>
          </a:xfrm>
          <a:prstGeom prst="roundRect">
            <a:avLst/>
          </a:prstGeom>
          <a:solidFill>
            <a:sysClr val="window" lastClr="FFFFFF"/>
          </a:solidFill>
          <a:ln w="12700" cap="flat" cmpd="sng" algn="ctr">
            <a:noFill/>
            <a:prstDash val="solid"/>
            <a:miter lim="800000"/>
          </a:ln>
          <a:effectLst/>
        </p:spPr>
        <p:txBody>
          <a:bodyPr lIns="0" tIns="0" rIns="0" bIns="0" rtlCol="0" anchor="ctr"/>
          <a:lstStyle/>
          <a:p>
            <a:pPr algn="ctr" defTabSz="456606" fontAlgn="base">
              <a:lnSpc>
                <a:spcPct val="115000"/>
              </a:lnSpc>
              <a:spcBef>
                <a:spcPct val="0"/>
              </a:spcBef>
              <a:spcAft>
                <a:spcPct val="0"/>
              </a:spcAft>
              <a:buClr>
                <a:srgbClr val="00B050"/>
              </a:buClr>
              <a:defRPr/>
            </a:pPr>
            <a:r>
              <a:rPr lang="en-US" sz="800" i="1" kern="0" dirty="0">
                <a:solidFill>
                  <a:prstClr val="black"/>
                </a:solidFill>
                <a:latin typeface="Calibri" panose="020F0502020204030204" pitchFamily="34" charset="0"/>
                <a:ea typeface="Times New Roman"/>
                <a:cs typeface="Times New Roman"/>
              </a:rPr>
              <a:t>Innovative fit-for-purpose KT methodologies (person-person, agile)</a:t>
            </a:r>
          </a:p>
        </p:txBody>
      </p:sp>
      <p:sp>
        <p:nvSpPr>
          <p:cNvPr id="90" name="Rounded Rectangle 89"/>
          <p:cNvSpPr/>
          <p:nvPr/>
        </p:nvSpPr>
        <p:spPr>
          <a:xfrm>
            <a:off x="3625808" y="3647679"/>
            <a:ext cx="1359779" cy="271033"/>
          </a:xfrm>
          <a:prstGeom prst="roundRect">
            <a:avLst/>
          </a:prstGeom>
          <a:solidFill>
            <a:sysClr val="window" lastClr="FFFFFF"/>
          </a:solidFill>
          <a:ln w="12700" cap="flat" cmpd="sng" algn="ctr">
            <a:noFill/>
            <a:prstDash val="solid"/>
            <a:miter lim="800000"/>
          </a:ln>
          <a:effectLst/>
        </p:spPr>
        <p:txBody>
          <a:bodyPr lIns="0" tIns="0" rIns="0" bIns="0"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456606">
              <a:buClr>
                <a:srgbClr val="00B050"/>
              </a:buClr>
              <a:defRPr/>
            </a:pPr>
            <a:r>
              <a:rPr lang="en-US" sz="700" i="1" dirty="0">
                <a:solidFill>
                  <a:prstClr val="black"/>
                </a:solidFill>
                <a:latin typeface="Calibri" panose="020F0502020204030204" pitchFamily="34" charset="0"/>
                <a:ea typeface="Times New Roman"/>
                <a:cs typeface="Times New Roman"/>
              </a:rPr>
              <a:t>Quality gates customized to each service line</a:t>
            </a:r>
          </a:p>
        </p:txBody>
      </p:sp>
      <p:sp>
        <p:nvSpPr>
          <p:cNvPr id="91" name="Rounded Rectangle 90"/>
          <p:cNvSpPr/>
          <p:nvPr/>
        </p:nvSpPr>
        <p:spPr>
          <a:xfrm>
            <a:off x="2201873" y="4278550"/>
            <a:ext cx="1672889" cy="146738"/>
          </a:xfrm>
          <a:prstGeom prst="roundRect">
            <a:avLst/>
          </a:prstGeom>
          <a:solidFill>
            <a:sysClr val="window" lastClr="FFFFFF"/>
          </a:solidFill>
          <a:ln w="12700" cap="flat" cmpd="sng" algn="ctr">
            <a:noFill/>
            <a:prstDash val="solid"/>
            <a:miter lim="800000"/>
          </a:ln>
          <a:effectLst/>
        </p:spPr>
        <p:txBody>
          <a:bodyPr lIns="0" tIns="0" rIns="0" bIns="0" rtlCol="0" anchor="ctr"/>
          <a:lstStyle/>
          <a:p>
            <a:pPr algn="ctr" defTabSz="456606" fontAlgn="base">
              <a:lnSpc>
                <a:spcPct val="115000"/>
              </a:lnSpc>
              <a:spcBef>
                <a:spcPct val="0"/>
              </a:spcBef>
              <a:spcAft>
                <a:spcPct val="0"/>
              </a:spcAft>
              <a:buClr>
                <a:srgbClr val="00B050"/>
              </a:buClr>
              <a:defRPr/>
            </a:pPr>
            <a:r>
              <a:rPr lang="en-US" sz="700" i="1" kern="0" dirty="0">
                <a:solidFill>
                  <a:prstClr val="black"/>
                </a:solidFill>
                <a:latin typeface="Calibri" panose="020F0502020204030204" pitchFamily="34" charset="0"/>
                <a:cs typeface="Arial" charset="0"/>
              </a:rPr>
              <a:t>Organizational change management</a:t>
            </a:r>
          </a:p>
        </p:txBody>
      </p:sp>
      <p:sp>
        <p:nvSpPr>
          <p:cNvPr id="92" name="Rounded Rectangle 91"/>
          <p:cNvSpPr/>
          <p:nvPr/>
        </p:nvSpPr>
        <p:spPr>
          <a:xfrm>
            <a:off x="2201873" y="3355364"/>
            <a:ext cx="1381662" cy="271032"/>
          </a:xfrm>
          <a:prstGeom prst="roundRect">
            <a:avLst/>
          </a:prstGeom>
          <a:solidFill>
            <a:sysClr val="window" lastClr="FFFFFF"/>
          </a:solidFill>
          <a:ln w="12700" cap="flat" cmpd="sng" algn="ctr">
            <a:noFill/>
            <a:prstDash val="solid"/>
            <a:miter lim="800000"/>
          </a:ln>
          <a:effectLst/>
        </p:spPr>
        <p:txBody>
          <a:bodyPr lIns="0" tIns="0" rIns="0" bIns="0"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456606">
              <a:lnSpc>
                <a:spcPct val="115000"/>
              </a:lnSpc>
              <a:buClr>
                <a:srgbClr val="00B050"/>
              </a:buClr>
              <a:defRPr/>
            </a:pPr>
            <a:r>
              <a:rPr lang="en-US" sz="650" i="1" dirty="0">
                <a:solidFill>
                  <a:prstClr val="black"/>
                </a:solidFill>
                <a:latin typeface="Calibri" panose="020F0502020204030204" pitchFamily="34" charset="0"/>
                <a:ea typeface="Times New Roman"/>
                <a:cs typeface="Times New Roman"/>
              </a:rPr>
              <a:t>Transition framework customized to Air Canada’s needs</a:t>
            </a:r>
            <a:endParaRPr lang="en-US" sz="650" b="1" i="1" dirty="0">
              <a:solidFill>
                <a:prstClr val="black"/>
              </a:solidFill>
              <a:latin typeface="Calibri" panose="020F0502020204030204" pitchFamily="34" charset="0"/>
              <a:ea typeface="Times New Roman"/>
              <a:cs typeface="Times New Roman"/>
            </a:endParaRPr>
          </a:p>
        </p:txBody>
      </p:sp>
      <p:sp>
        <p:nvSpPr>
          <p:cNvPr id="93" name="Rounded Rectangle 92"/>
          <p:cNvSpPr/>
          <p:nvPr/>
        </p:nvSpPr>
        <p:spPr>
          <a:xfrm>
            <a:off x="5043579" y="3647679"/>
            <a:ext cx="1761845" cy="271033"/>
          </a:xfrm>
          <a:prstGeom prst="roundRect">
            <a:avLst/>
          </a:prstGeom>
          <a:solidFill>
            <a:sysClr val="window" lastClr="FFFFFF"/>
          </a:solidFill>
          <a:ln w="12700" cap="flat" cmpd="sng" algn="ctr">
            <a:noFill/>
            <a:prstDash val="solid"/>
            <a:miter lim="800000"/>
          </a:ln>
          <a:effectLst/>
        </p:spPr>
        <p:txBody>
          <a:bodyPr lIns="0" tIns="0" rIns="0" bIns="0"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456606">
              <a:lnSpc>
                <a:spcPct val="115000"/>
              </a:lnSpc>
              <a:buClr>
                <a:srgbClr val="00B050"/>
              </a:buClr>
              <a:defRPr/>
            </a:pPr>
            <a:r>
              <a:rPr lang="en-US" sz="700" b="1" i="1" dirty="0">
                <a:solidFill>
                  <a:prstClr val="black"/>
                </a:solidFill>
                <a:latin typeface="Calibri" panose="020F0502020204030204" pitchFamily="34" charset="0"/>
                <a:cs typeface="Arial" charset="0"/>
              </a:rPr>
              <a:t>Joint planning </a:t>
            </a:r>
            <a:r>
              <a:rPr lang="en-US" sz="700" i="1" dirty="0">
                <a:solidFill>
                  <a:prstClr val="black"/>
                </a:solidFill>
                <a:latin typeface="Calibri" panose="020F0502020204030204" pitchFamily="34" charset="0"/>
                <a:cs typeface="Arial" charset="0"/>
              </a:rPr>
              <a:t>on services and business nuances</a:t>
            </a:r>
          </a:p>
        </p:txBody>
      </p:sp>
      <p:sp>
        <p:nvSpPr>
          <p:cNvPr id="94" name="Oval 93"/>
          <p:cNvSpPr/>
          <p:nvPr/>
        </p:nvSpPr>
        <p:spPr>
          <a:xfrm>
            <a:off x="1920717" y="1168573"/>
            <a:ext cx="347667" cy="302784"/>
          </a:xfrm>
          <a:prstGeom prst="ellipse">
            <a:avLst/>
          </a:prstGeom>
          <a:solidFill>
            <a:srgbClr val="0070C0"/>
          </a:solidFill>
          <a:ln w="19050" cap="flat" cmpd="sng" algn="ctr">
            <a:solidFill>
              <a:sysClr val="window" lastClr="FFFFFF"/>
            </a:solidFill>
            <a:prstDash val="solid"/>
            <a:miter lim="800000"/>
          </a:ln>
          <a:effectLst/>
        </p:spPr>
        <p:txBody>
          <a:bodyPr lIns="35956" tIns="35956" rIns="35956" bIns="35956" rtlCol="0" anchor="ctr"/>
          <a:lstStyle/>
          <a:p>
            <a:pPr algn="ctr" defTabSz="456606"/>
            <a:r>
              <a:rPr lang="en-US" sz="900" b="1" kern="0" dirty="0">
                <a:solidFill>
                  <a:prstClr val="white"/>
                </a:solidFill>
                <a:latin typeface="Calibri" panose="020F0502020204030204" pitchFamily="34" charset="0"/>
              </a:rPr>
              <a:t>1</a:t>
            </a:r>
          </a:p>
        </p:txBody>
      </p:sp>
      <p:sp>
        <p:nvSpPr>
          <p:cNvPr id="95" name="Oval 94"/>
          <p:cNvSpPr/>
          <p:nvPr/>
        </p:nvSpPr>
        <p:spPr>
          <a:xfrm>
            <a:off x="1920717" y="2176782"/>
            <a:ext cx="347667" cy="302784"/>
          </a:xfrm>
          <a:prstGeom prst="ellipse">
            <a:avLst/>
          </a:prstGeom>
          <a:solidFill>
            <a:srgbClr val="0070C0"/>
          </a:solidFill>
          <a:ln w="19050" cap="flat" cmpd="sng" algn="ctr">
            <a:solidFill>
              <a:sysClr val="window" lastClr="FFFFFF"/>
            </a:solidFill>
            <a:prstDash val="solid"/>
            <a:miter lim="800000"/>
          </a:ln>
          <a:effectLst/>
        </p:spPr>
        <p:txBody>
          <a:bodyPr lIns="35956" tIns="35956" rIns="35956" bIns="35956" rtlCol="0" anchor="ctr"/>
          <a:lstStyle/>
          <a:p>
            <a:pPr algn="ctr" defTabSz="456606"/>
            <a:r>
              <a:rPr lang="en-US" sz="900" b="1" kern="0" dirty="0">
                <a:solidFill>
                  <a:prstClr val="white"/>
                </a:solidFill>
                <a:latin typeface="Calibri" panose="020F0502020204030204" pitchFamily="34" charset="0"/>
              </a:rPr>
              <a:t>2</a:t>
            </a:r>
          </a:p>
        </p:txBody>
      </p:sp>
      <p:sp>
        <p:nvSpPr>
          <p:cNvPr id="96" name="Oval 95"/>
          <p:cNvSpPr/>
          <p:nvPr/>
        </p:nvSpPr>
        <p:spPr>
          <a:xfrm>
            <a:off x="1920717" y="3089460"/>
            <a:ext cx="347667" cy="302784"/>
          </a:xfrm>
          <a:prstGeom prst="ellipse">
            <a:avLst/>
          </a:prstGeom>
          <a:solidFill>
            <a:srgbClr val="0070C0"/>
          </a:solidFill>
          <a:ln w="19050" cap="flat" cmpd="sng" algn="ctr">
            <a:solidFill>
              <a:sysClr val="window" lastClr="FFFFFF"/>
            </a:solidFill>
            <a:prstDash val="solid"/>
            <a:miter lim="800000"/>
          </a:ln>
          <a:effectLst/>
        </p:spPr>
        <p:txBody>
          <a:bodyPr lIns="35956" tIns="35956" rIns="35956" bIns="35956" rtlCol="0" anchor="ctr"/>
          <a:lstStyle/>
          <a:p>
            <a:pPr algn="ctr" defTabSz="456606"/>
            <a:r>
              <a:rPr lang="en-US" sz="900" b="1" kern="0" dirty="0">
                <a:solidFill>
                  <a:prstClr val="white"/>
                </a:solidFill>
                <a:latin typeface="Calibri" panose="020F0502020204030204" pitchFamily="34" charset="0"/>
              </a:rPr>
              <a:t>3</a:t>
            </a:r>
          </a:p>
        </p:txBody>
      </p:sp>
      <p:sp>
        <p:nvSpPr>
          <p:cNvPr id="97" name="Rounded Rectangle 96"/>
          <p:cNvSpPr/>
          <p:nvPr/>
        </p:nvSpPr>
        <p:spPr>
          <a:xfrm>
            <a:off x="3943447" y="4278550"/>
            <a:ext cx="1633744" cy="158204"/>
          </a:xfrm>
          <a:prstGeom prst="roundRect">
            <a:avLst/>
          </a:prstGeom>
          <a:solidFill>
            <a:sysClr val="window" lastClr="FFFFFF"/>
          </a:solidFill>
          <a:ln w="12700" cap="flat" cmpd="sng" algn="ctr">
            <a:noFill/>
            <a:prstDash val="solid"/>
            <a:miter lim="800000"/>
          </a:ln>
          <a:effectLst/>
        </p:spPr>
        <p:txBody>
          <a:bodyPr lIns="0" tIns="0" rIns="0" bIns="0"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456606">
              <a:lnSpc>
                <a:spcPct val="115000"/>
              </a:lnSpc>
              <a:buClr>
                <a:srgbClr val="00B050"/>
              </a:buClr>
              <a:defRPr/>
            </a:pPr>
            <a:r>
              <a:rPr lang="en-US" sz="650" i="1" dirty="0">
                <a:solidFill>
                  <a:prstClr val="black"/>
                </a:solidFill>
                <a:latin typeface="Calibri" panose="020F0502020204030204" pitchFamily="34" charset="0"/>
                <a:cs typeface="Arial" charset="0"/>
              </a:rPr>
              <a:t>Leverage Air Canada’s tools &amp; process</a:t>
            </a:r>
          </a:p>
        </p:txBody>
      </p:sp>
      <p:sp>
        <p:nvSpPr>
          <p:cNvPr id="98" name="Oval 97"/>
          <p:cNvSpPr/>
          <p:nvPr/>
        </p:nvSpPr>
        <p:spPr>
          <a:xfrm>
            <a:off x="1902120" y="3970281"/>
            <a:ext cx="366265" cy="302784"/>
          </a:xfrm>
          <a:prstGeom prst="ellipse">
            <a:avLst/>
          </a:prstGeom>
          <a:solidFill>
            <a:srgbClr val="0070C0"/>
          </a:solidFill>
          <a:ln w="19050" cap="flat" cmpd="sng" algn="ctr">
            <a:solidFill>
              <a:sysClr val="window" lastClr="FFFFFF"/>
            </a:solidFill>
            <a:prstDash val="solid"/>
            <a:miter lim="800000"/>
          </a:ln>
          <a:effectLst/>
        </p:spPr>
        <p:txBody>
          <a:bodyPr lIns="35956" tIns="35956" rIns="35956" bIns="35956" rtlCol="0" anchor="ctr"/>
          <a:lstStyle/>
          <a:p>
            <a:pPr algn="ctr" defTabSz="456606"/>
            <a:r>
              <a:rPr lang="en-US" sz="900" b="1" kern="0" dirty="0">
                <a:solidFill>
                  <a:prstClr val="white"/>
                </a:solidFill>
                <a:latin typeface="Calibri" panose="020F0502020204030204" pitchFamily="34" charset="0"/>
              </a:rPr>
              <a:t>4</a:t>
            </a:r>
          </a:p>
        </p:txBody>
      </p:sp>
      <p:sp>
        <p:nvSpPr>
          <p:cNvPr id="99" name="Rounded Rectangle 98"/>
          <p:cNvSpPr/>
          <p:nvPr/>
        </p:nvSpPr>
        <p:spPr>
          <a:xfrm>
            <a:off x="2201873" y="4476771"/>
            <a:ext cx="1663300" cy="136308"/>
          </a:xfrm>
          <a:prstGeom prst="roundRect">
            <a:avLst/>
          </a:prstGeom>
          <a:solidFill>
            <a:sysClr val="window" lastClr="FFFFFF"/>
          </a:solidFill>
          <a:ln w="12700" cap="flat" cmpd="sng" algn="ctr">
            <a:noFill/>
            <a:prstDash val="solid"/>
            <a:miter lim="800000"/>
          </a:ln>
          <a:effectLst/>
        </p:spPr>
        <p:txBody>
          <a:bodyPr lIns="0" tIns="0" rIns="0" bIns="0"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456606">
              <a:lnSpc>
                <a:spcPct val="115000"/>
              </a:lnSpc>
              <a:buClr>
                <a:srgbClr val="00B050"/>
              </a:buClr>
              <a:defRPr/>
            </a:pPr>
            <a:r>
              <a:rPr lang="en-US" sz="700" i="1" dirty="0">
                <a:solidFill>
                  <a:prstClr val="black"/>
                </a:solidFill>
                <a:latin typeface="Calibri" panose="020F0502020204030204" pitchFamily="34" charset="0"/>
                <a:cs typeface="Arial" charset="0"/>
              </a:rPr>
              <a:t>SMO and governance setup</a:t>
            </a:r>
          </a:p>
        </p:txBody>
      </p:sp>
      <p:sp>
        <p:nvSpPr>
          <p:cNvPr id="100" name="Rounded Rectangle 99"/>
          <p:cNvSpPr/>
          <p:nvPr/>
        </p:nvSpPr>
        <p:spPr>
          <a:xfrm>
            <a:off x="3943447" y="4476771"/>
            <a:ext cx="1628826" cy="136308"/>
          </a:xfrm>
          <a:prstGeom prst="roundRect">
            <a:avLst/>
          </a:prstGeom>
          <a:solidFill>
            <a:sysClr val="window" lastClr="FFFFFF"/>
          </a:solidFill>
          <a:ln w="12700" cap="flat" cmpd="sng" algn="ctr">
            <a:noFill/>
            <a:prstDash val="solid"/>
            <a:miter lim="800000"/>
          </a:ln>
          <a:effectLst/>
        </p:spPr>
        <p:txBody>
          <a:bodyPr lIns="0" tIns="0" rIns="0" bIns="0"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456606">
              <a:lnSpc>
                <a:spcPct val="115000"/>
              </a:lnSpc>
              <a:buClr>
                <a:srgbClr val="00B050"/>
              </a:buClr>
              <a:defRPr/>
            </a:pPr>
            <a:r>
              <a:rPr lang="en-US" sz="700" i="1" dirty="0">
                <a:solidFill>
                  <a:prstClr val="black"/>
                </a:solidFill>
                <a:latin typeface="Calibri" panose="020F0502020204030204" pitchFamily="34" charset="0"/>
                <a:cs typeface="Arial" charset="0"/>
              </a:rPr>
              <a:t>Productivity tools &amp; dashboards</a:t>
            </a:r>
          </a:p>
        </p:txBody>
      </p:sp>
      <p:sp>
        <p:nvSpPr>
          <p:cNvPr id="101" name="Rounded Rectangle 100"/>
          <p:cNvSpPr/>
          <p:nvPr/>
        </p:nvSpPr>
        <p:spPr>
          <a:xfrm>
            <a:off x="4321927" y="1433922"/>
            <a:ext cx="771822" cy="698888"/>
          </a:xfrm>
          <a:prstGeom prst="roundRect">
            <a:avLst/>
          </a:prstGeom>
          <a:solidFill>
            <a:sysClr val="window" lastClr="FFFFFF"/>
          </a:solidFill>
          <a:ln w="12700" cap="flat" cmpd="sng" algn="ctr">
            <a:noFill/>
            <a:prstDash val="solid"/>
            <a:miter lim="800000"/>
          </a:ln>
          <a:effectLst/>
        </p:spPr>
        <p:txBody>
          <a:bodyPr lIns="0" tIns="0" rIns="0" bIns="0" rtlCol="0" anchor="ctr"/>
          <a:lstStyle/>
          <a:p>
            <a:pPr algn="ctr" defTabSz="456606" fontAlgn="base">
              <a:lnSpc>
                <a:spcPct val="115000"/>
              </a:lnSpc>
              <a:spcBef>
                <a:spcPct val="0"/>
              </a:spcBef>
              <a:spcAft>
                <a:spcPct val="0"/>
              </a:spcAft>
              <a:buClr>
                <a:srgbClr val="00B050"/>
              </a:buClr>
              <a:defRPr/>
            </a:pPr>
            <a:r>
              <a:rPr lang="en-US" sz="800" i="1" kern="0" dirty="0">
                <a:solidFill>
                  <a:prstClr val="black"/>
                </a:solidFill>
                <a:latin typeface="Calibri" panose="020F0502020204030204" pitchFamily="34" charset="0"/>
                <a:ea typeface="Times New Roman"/>
                <a:cs typeface="Times New Roman"/>
              </a:rPr>
              <a:t>Personnel enablement &amp; day-1 core team for KT</a:t>
            </a:r>
            <a:endParaRPr lang="en-US" sz="800" b="1" i="1" kern="0" dirty="0">
              <a:solidFill>
                <a:prstClr val="black"/>
              </a:solidFill>
              <a:latin typeface="Calibri" panose="020F0502020204030204" pitchFamily="34" charset="0"/>
              <a:ea typeface="Times New Roman"/>
              <a:cs typeface="Times New Roman"/>
            </a:endParaRPr>
          </a:p>
        </p:txBody>
      </p:sp>
      <p:sp>
        <p:nvSpPr>
          <p:cNvPr id="102" name="Rectangle 101"/>
          <p:cNvSpPr/>
          <p:nvPr/>
        </p:nvSpPr>
        <p:spPr>
          <a:xfrm>
            <a:off x="241793" y="3950968"/>
            <a:ext cx="1554480" cy="594360"/>
          </a:xfrm>
          <a:prstGeom prst="rect">
            <a:avLst/>
          </a:prstGeom>
          <a:solidFill>
            <a:schemeClr val="bg1"/>
          </a:solidFill>
          <a:ln w="12700">
            <a:solidFill>
              <a:sysClr val="window" lastClr="FFFFFF"/>
            </a:solidFill>
            <a:miter lim="800000"/>
            <a:headEnd/>
            <a:tailEnd/>
          </a:ln>
          <a:effectLst/>
        </p:spPr>
        <p:txBody>
          <a:bodyPr vert="horz" wrap="square" lIns="0" tIns="0" rIns="0" bIns="0" numCol="1" anchor="ctr" anchorCtr="0" compatLnSpc="1">
            <a:prstTxWarp prst="textNoShape">
              <a:avLst/>
            </a:prstTxWarp>
          </a:bodyPr>
          <a:lstStyle/>
          <a:p>
            <a:pPr algn="ctr"/>
            <a:r>
              <a:rPr lang="en-US" sz="1000" b="1" dirty="0">
                <a:solidFill>
                  <a:schemeClr val="tx2">
                    <a:lumMod val="85000"/>
                    <a:lumOff val="15000"/>
                  </a:schemeClr>
                </a:solidFill>
                <a:latin typeface="Calibri" panose="020F0502020204030204" pitchFamily="34" charset="0"/>
              </a:rPr>
              <a:t>Service enhancement through automation and self-help</a:t>
            </a:r>
          </a:p>
        </p:txBody>
      </p:sp>
      <p:sp>
        <p:nvSpPr>
          <p:cNvPr id="103" name="Rounded Rectangle 102"/>
          <p:cNvSpPr/>
          <p:nvPr/>
        </p:nvSpPr>
        <p:spPr>
          <a:xfrm>
            <a:off x="5626724" y="4278550"/>
            <a:ext cx="1126276" cy="338916"/>
          </a:xfrm>
          <a:prstGeom prst="roundRect">
            <a:avLst/>
          </a:prstGeom>
          <a:solidFill>
            <a:sysClr val="window" lastClr="FFFFFF"/>
          </a:solidFill>
          <a:ln w="12700" cap="flat" cmpd="sng" algn="ctr">
            <a:noFill/>
            <a:prstDash val="solid"/>
            <a:miter lim="800000"/>
          </a:ln>
          <a:effectLst/>
        </p:spPr>
        <p:txBody>
          <a:bodyPr lIns="0" tIns="0" rIns="0" bIns="0"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456606">
              <a:lnSpc>
                <a:spcPct val="115000"/>
              </a:lnSpc>
              <a:buClr>
                <a:srgbClr val="00B050"/>
              </a:buClr>
              <a:defRPr/>
            </a:pPr>
            <a:r>
              <a:rPr lang="en-US" sz="700" i="1" dirty="0">
                <a:solidFill>
                  <a:prstClr val="black"/>
                </a:solidFill>
                <a:latin typeface="Calibri" panose="020F0502020204030204" pitchFamily="34" charset="0"/>
                <a:cs typeface="Arial" charset="0"/>
              </a:rPr>
              <a:t>Foundation for intelligent automation</a:t>
            </a:r>
          </a:p>
        </p:txBody>
      </p:sp>
      <p:sp>
        <p:nvSpPr>
          <p:cNvPr id="54" name="Rectangle 53"/>
          <p:cNvSpPr/>
          <p:nvPr/>
        </p:nvSpPr>
        <p:spPr>
          <a:xfrm>
            <a:off x="7345480" y="1845063"/>
            <a:ext cx="1645920" cy="457200"/>
          </a:xfrm>
          <a:prstGeom prst="rect">
            <a:avLst/>
          </a:prstGeom>
          <a:solidFill>
            <a:schemeClr val="bg1"/>
          </a:solidFill>
          <a:ln w="12700">
            <a:noFill/>
            <a:miter lim="800000"/>
            <a:headEnd/>
            <a:tailEnd/>
          </a:ln>
          <a:effectLst/>
        </p:spPr>
        <p:txBody>
          <a:bodyPr vert="horz" wrap="square" lIns="0" tIns="0" rIns="0" bIns="0" numCol="1" anchor="ctr" anchorCtr="0" compatLnSpc="1">
            <a:prstTxWarp prst="textNoShape">
              <a:avLst/>
            </a:prstTxWarp>
          </a:bodyPr>
          <a:lstStyle/>
          <a:p>
            <a:pPr algn="ctr" defTabSz="443933">
              <a:lnSpc>
                <a:spcPct val="90000"/>
              </a:lnSpc>
              <a:defRPr/>
            </a:pPr>
            <a:r>
              <a:rPr lang="en-US" sz="1000" b="1" kern="0" dirty="0">
                <a:solidFill>
                  <a:schemeClr val="tx2">
                    <a:lumMod val="85000"/>
                    <a:lumOff val="15000"/>
                  </a:schemeClr>
                </a:solidFill>
                <a:latin typeface="Calibri" panose="020F0502020204030204" pitchFamily="34" charset="0"/>
              </a:rPr>
              <a:t>Day-1 transition governance </a:t>
            </a:r>
            <a:r>
              <a:rPr lang="en-US" sz="1000" kern="0" dirty="0">
                <a:solidFill>
                  <a:schemeClr val="tx2">
                    <a:lumMod val="85000"/>
                    <a:lumOff val="15000"/>
                  </a:schemeClr>
                </a:solidFill>
                <a:latin typeface="Calibri" panose="020F0502020204030204" pitchFamily="34" charset="0"/>
              </a:rPr>
              <a:t>team for KT execution</a:t>
            </a:r>
          </a:p>
        </p:txBody>
      </p:sp>
      <p:sp>
        <p:nvSpPr>
          <p:cNvPr id="104" name="Rectangle 103"/>
          <p:cNvSpPr/>
          <p:nvPr/>
        </p:nvSpPr>
        <p:spPr>
          <a:xfrm>
            <a:off x="7345480" y="2381171"/>
            <a:ext cx="1645920" cy="555835"/>
          </a:xfrm>
          <a:prstGeom prst="rect">
            <a:avLst/>
          </a:prstGeom>
          <a:solidFill>
            <a:schemeClr val="bg1"/>
          </a:solidFill>
          <a:ln w="12700">
            <a:noFill/>
            <a:miter lim="800000"/>
            <a:headEnd/>
            <a:tailEnd/>
          </a:ln>
          <a:effectLst/>
        </p:spPr>
        <p:txBody>
          <a:bodyPr vert="horz" wrap="square" lIns="0" tIns="0" rIns="0" bIns="0" numCol="1" anchor="ctr" anchorCtr="0" compatLnSpc="1">
            <a:prstTxWarp prst="textNoShape">
              <a:avLst/>
            </a:prstTxWarp>
          </a:bodyPr>
          <a:lstStyle/>
          <a:p>
            <a:pPr marL="0" lvl="1" algn="ctr" defTabSz="815398">
              <a:lnSpc>
                <a:spcPct val="90000"/>
              </a:lnSpc>
              <a:defRPr/>
            </a:pPr>
            <a:r>
              <a:rPr lang="en-US" sz="1000" b="1" dirty="0">
                <a:solidFill>
                  <a:schemeClr val="tx2">
                    <a:lumMod val="85000"/>
                    <a:lumOff val="15000"/>
                  </a:schemeClr>
                </a:solidFill>
                <a:latin typeface="Calibri" panose="020F0502020204030204" pitchFamily="34" charset="0"/>
                <a:cs typeface="Arial" panose="020B0604020202020204" pitchFamily="34" charset="0"/>
              </a:rPr>
              <a:t>Holistic solution </a:t>
            </a:r>
            <a:r>
              <a:rPr lang="en-US" sz="1000" dirty="0">
                <a:solidFill>
                  <a:schemeClr val="tx2">
                    <a:lumMod val="85000"/>
                    <a:lumOff val="15000"/>
                  </a:schemeClr>
                </a:solidFill>
                <a:latin typeface="Calibri" panose="020F0502020204030204" pitchFamily="34" charset="0"/>
                <a:cs typeface="Arial" panose="020B0604020202020204" pitchFamily="34" charset="0"/>
              </a:rPr>
              <a:t>for Air Canada    applications/infrastructure—</a:t>
            </a:r>
            <a:r>
              <a:rPr lang="en-US" sz="1000" kern="0" dirty="0">
                <a:solidFill>
                  <a:schemeClr val="tx2">
                    <a:lumMod val="85000"/>
                    <a:lumOff val="15000"/>
                  </a:schemeClr>
                </a:solidFill>
                <a:latin typeface="Calibri" panose="020F0502020204030204" pitchFamily="34" charset="0"/>
              </a:rPr>
              <a:t>right shoring</a:t>
            </a:r>
          </a:p>
        </p:txBody>
      </p:sp>
      <p:sp>
        <p:nvSpPr>
          <p:cNvPr id="105" name="Rounded Rectangle 104"/>
          <p:cNvSpPr/>
          <p:nvPr/>
        </p:nvSpPr>
        <p:spPr>
          <a:xfrm>
            <a:off x="4320258" y="2463760"/>
            <a:ext cx="2376181" cy="300004"/>
          </a:xfrm>
          <a:prstGeom prst="roundRect">
            <a:avLst/>
          </a:prstGeom>
          <a:solidFill>
            <a:sysClr val="window" lastClr="FFFFFF"/>
          </a:solidFill>
          <a:ln w="12700" cap="flat" cmpd="sng" algn="ctr">
            <a:noFill/>
            <a:prstDash val="solid"/>
            <a:miter lim="800000"/>
          </a:ln>
          <a:effectLst/>
        </p:spPr>
        <p:txBody>
          <a:bodyPr lIns="0" tIns="0" rIns="0" bIns="0"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456606">
              <a:lnSpc>
                <a:spcPct val="115000"/>
              </a:lnSpc>
              <a:buClr>
                <a:srgbClr val="00B050"/>
              </a:buClr>
              <a:defRPr/>
            </a:pPr>
            <a:r>
              <a:rPr lang="en-US" sz="800" i="1" dirty="0">
                <a:solidFill>
                  <a:prstClr val="black"/>
                </a:solidFill>
                <a:latin typeface="Calibri" panose="020F0502020204030204" pitchFamily="34" charset="0"/>
                <a:ea typeface="Times New Roman"/>
                <a:cs typeface="Times New Roman"/>
              </a:rPr>
              <a:t>ADAPT—Cognizant’s proven transition framework</a:t>
            </a:r>
          </a:p>
        </p:txBody>
      </p:sp>
    </p:spTree>
    <p:extLst>
      <p:ext uri="{BB962C8B-B14F-4D97-AF65-F5344CB8AC3E}">
        <p14:creationId xmlns:p14="http://schemas.microsoft.com/office/powerpoint/2010/main" val="13820837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dirty="0"/>
              <a:t>Transition Framework: ADAPT™</a:t>
            </a:r>
          </a:p>
        </p:txBody>
      </p:sp>
      <p:grpSp>
        <p:nvGrpSpPr>
          <p:cNvPr id="3" name="Group 2"/>
          <p:cNvGrpSpPr/>
          <p:nvPr/>
        </p:nvGrpSpPr>
        <p:grpSpPr>
          <a:xfrm>
            <a:off x="161691" y="680224"/>
            <a:ext cx="9043638" cy="4106219"/>
            <a:chOff x="395435" y="680224"/>
            <a:chExt cx="8517848" cy="4106219"/>
          </a:xfrm>
        </p:grpSpPr>
        <p:sp>
          <p:nvSpPr>
            <p:cNvPr id="51" name="Rounded Rectangle 50">
              <a:extLst>
                <a:ext uri="{FF2B5EF4-FFF2-40B4-BE49-F238E27FC236}">
                  <a16:creationId xmlns:a16="http://schemas.microsoft.com/office/drawing/2014/main" id="{6F0256FD-43A7-CC47-8E0A-00A10134E391}"/>
                </a:ext>
              </a:extLst>
            </p:cNvPr>
            <p:cNvSpPr/>
            <p:nvPr/>
          </p:nvSpPr>
          <p:spPr>
            <a:xfrm>
              <a:off x="2306218" y="680224"/>
              <a:ext cx="1485625" cy="821063"/>
            </a:xfrm>
            <a:prstGeom prst="roundRect">
              <a:avLst>
                <a:gd name="adj" fmla="val 0"/>
              </a:avLst>
            </a:prstGeom>
            <a:solidFill>
              <a:srgbClr val="DA1E2B"/>
            </a:solidFill>
            <a:ln w="9525" cap="flat" cmpd="sng" algn="ctr">
              <a:solidFill>
                <a:srgbClr val="DA1E2B"/>
              </a:solidFill>
              <a:prstDash val="solid"/>
            </a:ln>
            <a:effectLst/>
          </p:spPr>
          <p:txBody>
            <a:bodyPr lIns="91436" tIns="45719" rIns="91436" bIns="45719" rtlCol="0" anchor="ctr"/>
            <a:lstStyle/>
            <a:p>
              <a:pPr marL="169836" indent="-169836" defTabSz="914280">
                <a:buFont typeface="Arial" pitchFamily="34" charset="0"/>
                <a:buChar char="•"/>
                <a:defRPr/>
              </a:pPr>
              <a:r>
                <a:rPr lang="en-US" sz="1050" b="1" kern="0" dirty="0">
                  <a:solidFill>
                    <a:prstClr val="white"/>
                  </a:solidFill>
                  <a:latin typeface="Calibri" panose="020F0502020204030204" pitchFamily="34" charset="0"/>
                  <a:cs typeface="Calibri" panose="020F0502020204030204" pitchFamily="34" charset="0"/>
                </a:rPr>
                <a:t>First-Hand Information Gathering</a:t>
              </a:r>
            </a:p>
            <a:p>
              <a:pPr marL="169836" indent="-169836" defTabSz="914280">
                <a:buFont typeface="Arial" pitchFamily="34" charset="0"/>
                <a:buChar char="•"/>
                <a:defRPr/>
              </a:pPr>
              <a:r>
                <a:rPr lang="en-US" sz="1050" b="1" kern="0" dirty="0">
                  <a:solidFill>
                    <a:prstClr val="white"/>
                  </a:solidFill>
                  <a:latin typeface="Calibri" panose="020F0502020204030204" pitchFamily="34" charset="0"/>
                  <a:cs typeface="Calibri" panose="020F0502020204030204" pitchFamily="34" charset="0"/>
                </a:rPr>
                <a:t>Finalize Solution</a:t>
              </a:r>
            </a:p>
          </p:txBody>
        </p:sp>
        <p:sp>
          <p:nvSpPr>
            <p:cNvPr id="52" name="Rounded Rectangle 51">
              <a:extLst>
                <a:ext uri="{FF2B5EF4-FFF2-40B4-BE49-F238E27FC236}">
                  <a16:creationId xmlns:a16="http://schemas.microsoft.com/office/drawing/2014/main" id="{ACDB6026-76D1-FC43-BE5F-A984362466AC}"/>
                </a:ext>
              </a:extLst>
            </p:cNvPr>
            <p:cNvSpPr/>
            <p:nvPr/>
          </p:nvSpPr>
          <p:spPr>
            <a:xfrm>
              <a:off x="3901340" y="680224"/>
              <a:ext cx="1503503" cy="821063"/>
            </a:xfrm>
            <a:prstGeom prst="roundRect">
              <a:avLst>
                <a:gd name="adj" fmla="val 0"/>
              </a:avLst>
            </a:prstGeom>
            <a:solidFill>
              <a:srgbClr val="0070C0"/>
            </a:solidFill>
            <a:ln w="9525" cap="flat" cmpd="sng" algn="ctr">
              <a:noFill/>
              <a:prstDash val="solid"/>
            </a:ln>
            <a:effectLst/>
          </p:spPr>
          <p:txBody>
            <a:bodyPr lIns="91436" tIns="45719" rIns="91436" bIns="45719" rtlCol="0" anchor="ctr"/>
            <a:lstStyle/>
            <a:p>
              <a:pPr marL="169836" indent="-169836" defTabSz="914280">
                <a:buFont typeface="Arial" pitchFamily="34" charset="0"/>
                <a:buChar char="•"/>
                <a:defRPr/>
              </a:pPr>
              <a:r>
                <a:rPr lang="en-US" sz="1050" b="1" kern="0" dirty="0">
                  <a:solidFill>
                    <a:prstClr val="white"/>
                  </a:solidFill>
                  <a:latin typeface="Calibri" panose="020F0502020204030204" pitchFamily="34" charset="0"/>
                  <a:cs typeface="Calibri" panose="020F0502020204030204" pitchFamily="34" charset="0"/>
                </a:rPr>
                <a:t>Comprehensive Onboarding Package</a:t>
              </a:r>
            </a:p>
          </p:txBody>
        </p:sp>
        <p:sp>
          <p:nvSpPr>
            <p:cNvPr id="53" name="Rounded Rectangle 52">
              <a:extLst>
                <a:ext uri="{FF2B5EF4-FFF2-40B4-BE49-F238E27FC236}">
                  <a16:creationId xmlns:a16="http://schemas.microsoft.com/office/drawing/2014/main" id="{3915E84A-A813-554E-87B3-CD8606D8D5B9}"/>
                </a:ext>
              </a:extLst>
            </p:cNvPr>
            <p:cNvSpPr/>
            <p:nvPr/>
          </p:nvSpPr>
          <p:spPr>
            <a:xfrm>
              <a:off x="5521686" y="680224"/>
              <a:ext cx="1503503" cy="821063"/>
            </a:xfrm>
            <a:prstGeom prst="roundRect">
              <a:avLst>
                <a:gd name="adj" fmla="val 0"/>
              </a:avLst>
            </a:prstGeom>
            <a:solidFill>
              <a:srgbClr val="DA1E2B"/>
            </a:solidFill>
            <a:ln w="9525" cap="flat" cmpd="sng" algn="ctr">
              <a:solidFill>
                <a:srgbClr val="DA1E2B"/>
              </a:solidFill>
              <a:prstDash val="solid"/>
            </a:ln>
            <a:effectLst/>
          </p:spPr>
          <p:txBody>
            <a:bodyPr lIns="91436" tIns="45719" rIns="91436" bIns="45719" rtlCol="0" anchor="ctr"/>
            <a:lstStyle/>
            <a:p>
              <a:pPr marL="169836" indent="-169836" defTabSz="914280">
                <a:buFont typeface="Arial" pitchFamily="34" charset="0"/>
                <a:buChar char="•"/>
                <a:defRPr/>
              </a:pPr>
              <a:r>
                <a:rPr lang="en-US" sz="1050" b="1" kern="0" dirty="0">
                  <a:solidFill>
                    <a:prstClr val="white"/>
                  </a:solidFill>
                  <a:latin typeface="Calibri" panose="020F0502020204030204" pitchFamily="34" charset="0"/>
                  <a:cs typeface="Calibri" panose="020F0502020204030204" pitchFamily="34" charset="0"/>
                </a:rPr>
                <a:t>People Alignment</a:t>
              </a:r>
            </a:p>
            <a:p>
              <a:pPr marL="169836" indent="-169836" defTabSz="914280">
                <a:buFont typeface="Arial" pitchFamily="34" charset="0"/>
                <a:buChar char="•"/>
                <a:defRPr/>
              </a:pPr>
              <a:r>
                <a:rPr lang="en-US" sz="1050" b="1" kern="0" dirty="0">
                  <a:solidFill>
                    <a:prstClr val="white"/>
                  </a:solidFill>
                  <a:latin typeface="Calibri" panose="020F0502020204030204" pitchFamily="34" charset="0"/>
                  <a:cs typeface="Calibri" panose="020F0502020204030204" pitchFamily="34" charset="0"/>
                </a:rPr>
                <a:t>Process Convergence</a:t>
              </a:r>
            </a:p>
            <a:p>
              <a:pPr marL="169836" indent="-169836" defTabSz="914280">
                <a:buFont typeface="Arial" pitchFamily="34" charset="0"/>
                <a:buChar char="•"/>
                <a:defRPr/>
              </a:pPr>
              <a:r>
                <a:rPr lang="en-US" sz="1050" b="1" kern="0" dirty="0">
                  <a:solidFill>
                    <a:prstClr val="white"/>
                  </a:solidFill>
                  <a:latin typeface="Calibri" panose="020F0502020204030204" pitchFamily="34" charset="0"/>
                  <a:cs typeface="Calibri" panose="020F0502020204030204" pitchFamily="34" charset="0"/>
                </a:rPr>
                <a:t>Infrastructure Set Up</a:t>
              </a:r>
            </a:p>
          </p:txBody>
        </p:sp>
        <p:sp>
          <p:nvSpPr>
            <p:cNvPr id="54" name="Rounded Rectangle 53">
              <a:extLst>
                <a:ext uri="{FF2B5EF4-FFF2-40B4-BE49-F238E27FC236}">
                  <a16:creationId xmlns:a16="http://schemas.microsoft.com/office/drawing/2014/main" id="{BF9FA1C7-32C1-2043-A922-ABD91535CC05}"/>
                </a:ext>
              </a:extLst>
            </p:cNvPr>
            <p:cNvSpPr/>
            <p:nvPr/>
          </p:nvSpPr>
          <p:spPr>
            <a:xfrm>
              <a:off x="7142382" y="680224"/>
              <a:ext cx="1527147" cy="821063"/>
            </a:xfrm>
            <a:prstGeom prst="roundRect">
              <a:avLst>
                <a:gd name="adj" fmla="val 0"/>
              </a:avLst>
            </a:prstGeom>
            <a:solidFill>
              <a:srgbClr val="0070C0"/>
            </a:solidFill>
            <a:ln w="9525" cap="flat" cmpd="sng" algn="ctr">
              <a:noFill/>
              <a:prstDash val="solid"/>
            </a:ln>
            <a:effectLst/>
          </p:spPr>
          <p:txBody>
            <a:bodyPr lIns="91436" tIns="45719" rIns="91436" bIns="45719" rtlCol="0" anchor="ctr"/>
            <a:lstStyle/>
            <a:p>
              <a:pPr marL="128585" indent="-128585" defTabSz="914280">
                <a:buFont typeface="Arial" panose="020B0604020202020204" pitchFamily="34" charset="0"/>
                <a:buChar char="•"/>
                <a:defRPr/>
              </a:pPr>
              <a:r>
                <a:rPr lang="en-US" sz="1050" b="1" kern="0" dirty="0">
                  <a:solidFill>
                    <a:prstClr val="white"/>
                  </a:solidFill>
                  <a:latin typeface="Calibri" panose="020F0502020204030204" pitchFamily="34" charset="0"/>
                  <a:cs typeface="Calibri" panose="020F0502020204030204" pitchFamily="34" charset="0"/>
                </a:rPr>
                <a:t>Risk Mitigated Transition</a:t>
              </a:r>
            </a:p>
            <a:p>
              <a:pPr marL="128585" indent="-128585" defTabSz="914280">
                <a:buFont typeface="Arial" panose="020B0604020202020204" pitchFamily="34" charset="0"/>
                <a:buChar char="•"/>
                <a:defRPr/>
              </a:pPr>
              <a:r>
                <a:rPr lang="en-US" sz="1050" b="1" kern="0" dirty="0">
                  <a:solidFill>
                    <a:prstClr val="white"/>
                  </a:solidFill>
                  <a:latin typeface="Calibri" panose="020F0502020204030204" pitchFamily="34" charset="0"/>
                  <a:cs typeface="Calibri" panose="020F0502020204030204" pitchFamily="34" charset="0"/>
                </a:rPr>
                <a:t>Effectiveness Measurement</a:t>
              </a:r>
            </a:p>
          </p:txBody>
        </p:sp>
        <p:sp>
          <p:nvSpPr>
            <p:cNvPr id="55" name="Trapezoid 54">
              <a:extLst>
                <a:ext uri="{FF2B5EF4-FFF2-40B4-BE49-F238E27FC236}">
                  <a16:creationId xmlns:a16="http://schemas.microsoft.com/office/drawing/2014/main" id="{9EA59153-AC2D-3041-88F5-6A1F77822F41}"/>
                </a:ext>
              </a:extLst>
            </p:cNvPr>
            <p:cNvSpPr/>
            <p:nvPr/>
          </p:nvSpPr>
          <p:spPr>
            <a:xfrm rot="10800000">
              <a:off x="711363" y="1508067"/>
              <a:ext cx="1485625" cy="206954"/>
            </a:xfrm>
            <a:prstGeom prst="trapezoid">
              <a:avLst>
                <a:gd name="adj" fmla="val 38173"/>
              </a:avLst>
            </a:prstGeom>
            <a:solidFill>
              <a:schemeClr val="bg1">
                <a:lumMod val="85000"/>
              </a:schemeClr>
            </a:solidFill>
            <a:ln w="9525" cap="flat" cmpd="sng" algn="ctr">
              <a:noFill/>
              <a:prstDash val="solid"/>
            </a:ln>
            <a:effectLst/>
          </p:spPr>
          <p:txBody>
            <a:bodyPr lIns="91436" tIns="45719" rIns="91436" bIns="45719" rtlCol="0" anchor="ctr"/>
            <a:lstStyle/>
            <a:p>
              <a:pPr algn="ctr" defTabSz="914280">
                <a:defRPr/>
              </a:pPr>
              <a:endParaRPr lang="en-US" sz="1100" kern="0" dirty="0">
                <a:solidFill>
                  <a:sysClr val="windowText" lastClr="000000"/>
                </a:solidFill>
                <a:latin typeface="Calibri" panose="020F0502020204030204" pitchFamily="34" charset="0"/>
                <a:cs typeface="Calibri" panose="020F0502020204030204" pitchFamily="34" charset="0"/>
              </a:endParaRPr>
            </a:p>
          </p:txBody>
        </p:sp>
        <p:sp>
          <p:nvSpPr>
            <p:cNvPr id="62" name="Rounded Rectangle 61">
              <a:extLst>
                <a:ext uri="{FF2B5EF4-FFF2-40B4-BE49-F238E27FC236}">
                  <a16:creationId xmlns:a16="http://schemas.microsoft.com/office/drawing/2014/main" id="{D3EDEB44-7370-9E41-BB99-3CDF35DAD984}"/>
                </a:ext>
              </a:extLst>
            </p:cNvPr>
            <p:cNvSpPr/>
            <p:nvPr/>
          </p:nvSpPr>
          <p:spPr>
            <a:xfrm>
              <a:off x="711362" y="680224"/>
              <a:ext cx="1485625" cy="821063"/>
            </a:xfrm>
            <a:prstGeom prst="roundRect">
              <a:avLst>
                <a:gd name="adj" fmla="val 0"/>
              </a:avLst>
            </a:prstGeom>
            <a:solidFill>
              <a:srgbClr val="0070C0"/>
            </a:solidFill>
            <a:ln w="9525" cap="flat" cmpd="sng" algn="ctr">
              <a:noFill/>
              <a:prstDash val="solid"/>
            </a:ln>
            <a:effectLst/>
          </p:spPr>
          <p:txBody>
            <a:bodyPr lIns="91436" tIns="45719" rIns="91436" bIns="45719" rtlCol="0" anchor="ctr"/>
            <a:lstStyle/>
            <a:p>
              <a:pPr marL="169836" indent="-169836" defTabSz="914280">
                <a:buFont typeface="Arial" pitchFamily="34" charset="0"/>
                <a:buChar char="•"/>
                <a:defRPr/>
              </a:pPr>
              <a:r>
                <a:rPr lang="en-US" sz="1050" b="1" kern="0" dirty="0">
                  <a:solidFill>
                    <a:prstClr val="white"/>
                  </a:solidFill>
                  <a:latin typeface="Calibri" panose="020F0502020204030204" pitchFamily="34" charset="0"/>
                  <a:cs typeface="Calibri" panose="020F0502020204030204" pitchFamily="34" charset="0"/>
                </a:rPr>
                <a:t>Scientific Model for Application Analysis</a:t>
              </a:r>
            </a:p>
          </p:txBody>
        </p:sp>
        <p:sp>
          <p:nvSpPr>
            <p:cNvPr id="101" name="Round Same Side Corner Rectangle 100">
              <a:extLst>
                <a:ext uri="{FF2B5EF4-FFF2-40B4-BE49-F238E27FC236}">
                  <a16:creationId xmlns:a16="http://schemas.microsoft.com/office/drawing/2014/main" id="{0BBDAA19-453F-7C40-BFA4-106B22A34580}"/>
                </a:ext>
              </a:extLst>
            </p:cNvPr>
            <p:cNvSpPr/>
            <p:nvPr/>
          </p:nvSpPr>
          <p:spPr>
            <a:xfrm>
              <a:off x="711362" y="1739950"/>
              <a:ext cx="1485626" cy="255797"/>
            </a:xfrm>
            <a:prstGeom prst="round2SameRect">
              <a:avLst>
                <a:gd name="adj1" fmla="val 0"/>
                <a:gd name="adj2" fmla="val 0"/>
              </a:avLst>
            </a:prstGeom>
            <a:solidFill>
              <a:srgbClr val="0070C0"/>
            </a:solidFill>
            <a:ln w="6350" cap="flat" cmpd="sng" algn="ctr">
              <a:solidFill>
                <a:srgbClr val="0070C0"/>
              </a:solidFill>
              <a:prstDash val="solid"/>
            </a:ln>
            <a:effectLst/>
          </p:spPr>
          <p:txBody>
            <a:bodyPr lIns="91436" tIns="45719" rIns="91436" bIns="45719" rtlCol="0" anchor="ctr"/>
            <a:lstStyle/>
            <a:p>
              <a:pPr algn="ctr" defTabSz="914280">
                <a:defRPr/>
              </a:pPr>
              <a:r>
                <a:rPr lang="en-GB" sz="1100" b="1" kern="0" dirty="0">
                  <a:solidFill>
                    <a:prstClr val="white"/>
                  </a:solidFill>
                  <a:latin typeface="Calibri" panose="020F0502020204030204" pitchFamily="34" charset="0"/>
                  <a:cs typeface="Calibri" panose="020F0502020204030204" pitchFamily="34" charset="0"/>
                </a:rPr>
                <a:t>Analysis</a:t>
              </a:r>
            </a:p>
          </p:txBody>
        </p:sp>
        <p:sp>
          <p:nvSpPr>
            <p:cNvPr id="102" name="Round Same Side Corner Rectangle 101">
              <a:extLst>
                <a:ext uri="{FF2B5EF4-FFF2-40B4-BE49-F238E27FC236}">
                  <a16:creationId xmlns:a16="http://schemas.microsoft.com/office/drawing/2014/main" id="{B8390365-2BE9-A040-9169-4F5E04ACDD68}"/>
                </a:ext>
              </a:extLst>
            </p:cNvPr>
            <p:cNvSpPr/>
            <p:nvPr/>
          </p:nvSpPr>
          <p:spPr>
            <a:xfrm>
              <a:off x="2306218" y="1739950"/>
              <a:ext cx="1485625" cy="255797"/>
            </a:xfrm>
            <a:prstGeom prst="round2SameRect">
              <a:avLst>
                <a:gd name="adj1" fmla="val 0"/>
                <a:gd name="adj2" fmla="val 0"/>
              </a:avLst>
            </a:prstGeom>
            <a:solidFill>
              <a:srgbClr val="DA1E2B"/>
            </a:solidFill>
            <a:ln w="6350" cap="flat" cmpd="sng" algn="ctr">
              <a:solidFill>
                <a:srgbClr val="DA1E2B"/>
              </a:solidFill>
              <a:prstDash val="solid"/>
            </a:ln>
            <a:effectLst/>
          </p:spPr>
          <p:txBody>
            <a:bodyPr lIns="91436" tIns="45719" rIns="91436" bIns="45719" rtlCol="0" anchor="ctr"/>
            <a:lstStyle/>
            <a:p>
              <a:pPr algn="ctr" defTabSz="914280">
                <a:defRPr/>
              </a:pPr>
              <a:r>
                <a:rPr lang="en-GB" sz="1000" b="1" kern="0" dirty="0">
                  <a:solidFill>
                    <a:prstClr val="white"/>
                  </a:solidFill>
                  <a:latin typeface="Calibri" panose="020F0502020204030204" pitchFamily="34" charset="0"/>
                  <a:cs typeface="Calibri" panose="020F0502020204030204" pitchFamily="34" charset="0"/>
                </a:rPr>
                <a:t>Due Diligence</a:t>
              </a:r>
            </a:p>
          </p:txBody>
        </p:sp>
        <p:sp>
          <p:nvSpPr>
            <p:cNvPr id="103" name="Round Same Side Corner Rectangle 102">
              <a:extLst>
                <a:ext uri="{FF2B5EF4-FFF2-40B4-BE49-F238E27FC236}">
                  <a16:creationId xmlns:a16="http://schemas.microsoft.com/office/drawing/2014/main" id="{3D246904-1CA3-A34E-87BB-3C32C12FA928}"/>
                </a:ext>
              </a:extLst>
            </p:cNvPr>
            <p:cNvSpPr/>
            <p:nvPr/>
          </p:nvSpPr>
          <p:spPr>
            <a:xfrm>
              <a:off x="7142382" y="1739950"/>
              <a:ext cx="1518234" cy="255797"/>
            </a:xfrm>
            <a:prstGeom prst="round2SameRect">
              <a:avLst>
                <a:gd name="adj1" fmla="val 0"/>
                <a:gd name="adj2" fmla="val 0"/>
              </a:avLst>
            </a:prstGeom>
            <a:solidFill>
              <a:srgbClr val="0070C0"/>
            </a:solidFill>
            <a:ln w="6350" cap="flat" cmpd="sng" algn="ctr">
              <a:solidFill>
                <a:srgbClr val="0070C0"/>
              </a:solidFill>
              <a:prstDash val="solid"/>
            </a:ln>
            <a:effectLst/>
          </p:spPr>
          <p:txBody>
            <a:bodyPr lIns="91436" tIns="45719" rIns="91436" bIns="45719" rtlCol="0" anchor="ctr"/>
            <a:lstStyle/>
            <a:p>
              <a:pPr algn="ctr" defTabSz="914280">
                <a:defRPr/>
              </a:pPr>
              <a:r>
                <a:rPr lang="en-GB" sz="1100" b="1" kern="0" dirty="0">
                  <a:solidFill>
                    <a:prstClr val="white"/>
                  </a:solidFill>
                  <a:latin typeface="Calibri" panose="020F0502020204030204" pitchFamily="34" charset="0"/>
                  <a:cs typeface="Calibri" panose="020F0502020204030204" pitchFamily="34" charset="0"/>
                </a:rPr>
                <a:t>Transition</a:t>
              </a:r>
            </a:p>
          </p:txBody>
        </p:sp>
        <p:sp>
          <p:nvSpPr>
            <p:cNvPr id="104" name="Round Same Side Corner Rectangle 103">
              <a:extLst>
                <a:ext uri="{FF2B5EF4-FFF2-40B4-BE49-F238E27FC236}">
                  <a16:creationId xmlns:a16="http://schemas.microsoft.com/office/drawing/2014/main" id="{C6CFAF4E-5968-1D49-9521-2A099F7983BB}"/>
                </a:ext>
              </a:extLst>
            </p:cNvPr>
            <p:cNvSpPr/>
            <p:nvPr/>
          </p:nvSpPr>
          <p:spPr>
            <a:xfrm>
              <a:off x="711362" y="1999975"/>
              <a:ext cx="1485626" cy="1188720"/>
            </a:xfrm>
            <a:prstGeom prst="round2SameRect">
              <a:avLst>
                <a:gd name="adj1" fmla="val 0"/>
                <a:gd name="adj2" fmla="val 0"/>
              </a:avLst>
            </a:prstGeom>
            <a:solidFill>
              <a:srgbClr val="F9F9F9"/>
            </a:solidFill>
            <a:ln w="9525" cap="flat" cmpd="sng" algn="ctr">
              <a:solidFill>
                <a:schemeClr val="bg1">
                  <a:lumMod val="85000"/>
                </a:schemeClr>
              </a:solidFill>
              <a:prstDash val="solid"/>
            </a:ln>
            <a:effectLst/>
          </p:spPr>
          <p:txBody>
            <a:bodyPr lIns="91436" tIns="45719" rIns="91436" bIns="45719" rtlCol="0" anchor="ctr"/>
            <a:lstStyle/>
            <a:p>
              <a:pPr marL="171450" indent="-171450" defTabSz="1219078">
                <a:buFont typeface="Arial" pitchFamily="34" charset="0"/>
                <a:buChar char="•"/>
                <a:defRPr/>
              </a:pPr>
              <a:r>
                <a:rPr lang="en-US" sz="1000" kern="0" dirty="0">
                  <a:solidFill>
                    <a:sysClr val="windowText" lastClr="000000"/>
                  </a:solidFill>
                  <a:latin typeface="Calibri" panose="020F0502020204030204" pitchFamily="34" charset="0"/>
                  <a:cs typeface="Calibri" panose="020F0502020204030204" pitchFamily="34" charset="0"/>
                </a:rPr>
                <a:t>ATI-BRI (Application Transition Index and Business Risk Index) analysis of the in-scope applications</a:t>
              </a:r>
              <a:endParaRPr lang="en-GB" sz="1000" kern="0" dirty="0">
                <a:solidFill>
                  <a:sysClr val="windowText" lastClr="000000"/>
                </a:solidFill>
                <a:latin typeface="Calibri" panose="020F0502020204030204" pitchFamily="34" charset="0"/>
                <a:cs typeface="Calibri" panose="020F0502020204030204" pitchFamily="34" charset="0"/>
              </a:endParaRPr>
            </a:p>
            <a:p>
              <a:pPr marL="171450" indent="-171450" defTabSz="1219078">
                <a:buFont typeface="Arial" pitchFamily="34" charset="0"/>
                <a:buChar char="•"/>
                <a:defRPr/>
              </a:pPr>
              <a:endParaRPr lang="en-GB" sz="1000" kern="0" dirty="0">
                <a:solidFill>
                  <a:sysClr val="windowText" lastClr="000000"/>
                </a:solidFill>
                <a:latin typeface="Calibri" panose="020F0502020204030204" pitchFamily="34" charset="0"/>
                <a:cs typeface="Calibri" panose="020F0502020204030204" pitchFamily="34" charset="0"/>
              </a:endParaRPr>
            </a:p>
          </p:txBody>
        </p:sp>
        <p:sp>
          <p:nvSpPr>
            <p:cNvPr id="105" name="Round Same Side Corner Rectangle 104">
              <a:extLst>
                <a:ext uri="{FF2B5EF4-FFF2-40B4-BE49-F238E27FC236}">
                  <a16:creationId xmlns:a16="http://schemas.microsoft.com/office/drawing/2014/main" id="{6EFCE222-7D7C-774E-854D-7B6842D41391}"/>
                </a:ext>
              </a:extLst>
            </p:cNvPr>
            <p:cNvSpPr/>
            <p:nvPr/>
          </p:nvSpPr>
          <p:spPr>
            <a:xfrm>
              <a:off x="2306218" y="1999975"/>
              <a:ext cx="1480304" cy="1188720"/>
            </a:xfrm>
            <a:prstGeom prst="round2SameRect">
              <a:avLst>
                <a:gd name="adj1" fmla="val 0"/>
                <a:gd name="adj2" fmla="val 0"/>
              </a:avLst>
            </a:prstGeom>
            <a:solidFill>
              <a:srgbClr val="F9F9F9"/>
            </a:solidFill>
            <a:ln w="9525" cap="flat" cmpd="sng" algn="ctr">
              <a:solidFill>
                <a:schemeClr val="bg1">
                  <a:lumMod val="85000"/>
                </a:schemeClr>
              </a:solidFill>
              <a:prstDash val="solid"/>
            </a:ln>
            <a:effectLst/>
          </p:spPr>
          <p:txBody>
            <a:bodyPr lIns="91436" tIns="45719" rIns="91436" bIns="45719" rtlCol="0" anchor="ctr"/>
            <a:lstStyle/>
            <a:p>
              <a:pPr marL="171450" indent="-171450" defTabSz="1219078">
                <a:buFont typeface="Arial" pitchFamily="34" charset="0"/>
                <a:buChar char="•"/>
                <a:defRPr/>
              </a:pPr>
              <a:r>
                <a:rPr lang="en-US" sz="1000" kern="0" dirty="0">
                  <a:solidFill>
                    <a:sysClr val="windowText" lastClr="000000"/>
                  </a:solidFill>
                  <a:latin typeface="Calibri" panose="020F0502020204030204" pitchFamily="34" charset="0"/>
                  <a:cs typeface="Calibri" panose="020F0502020204030204" pitchFamily="34" charset="0"/>
                </a:rPr>
                <a:t>Tool assisted data collection and collaboration</a:t>
              </a:r>
            </a:p>
            <a:p>
              <a:pPr marL="171450" indent="-171450" defTabSz="1219078">
                <a:buFont typeface="Arial" pitchFamily="34" charset="0"/>
                <a:buChar char="•"/>
                <a:defRPr/>
              </a:pPr>
              <a:r>
                <a:rPr lang="en-US" sz="1000" kern="0" dirty="0">
                  <a:solidFill>
                    <a:sysClr val="windowText" lastClr="000000"/>
                  </a:solidFill>
                  <a:latin typeface="Calibri" panose="020F0502020204030204" pitchFamily="34" charset="0"/>
                  <a:cs typeface="Calibri" panose="020F0502020204030204" pitchFamily="34" charset="0"/>
                </a:rPr>
                <a:t>Validate and finalize the Air Canada transition strategy and staffing plan</a:t>
              </a:r>
              <a:endParaRPr lang="en-GB" sz="1000" kern="0" dirty="0">
                <a:solidFill>
                  <a:sysClr val="windowText" lastClr="000000"/>
                </a:solidFill>
                <a:latin typeface="Calibri" panose="020F0502020204030204" pitchFamily="34" charset="0"/>
                <a:cs typeface="Calibri" panose="020F0502020204030204" pitchFamily="34" charset="0"/>
              </a:endParaRPr>
            </a:p>
          </p:txBody>
        </p:sp>
        <p:sp>
          <p:nvSpPr>
            <p:cNvPr id="106" name="Round Same Side Corner Rectangle 105">
              <a:extLst>
                <a:ext uri="{FF2B5EF4-FFF2-40B4-BE49-F238E27FC236}">
                  <a16:creationId xmlns:a16="http://schemas.microsoft.com/office/drawing/2014/main" id="{FB82976C-64C3-C54B-94C1-53597878228C}"/>
                </a:ext>
              </a:extLst>
            </p:cNvPr>
            <p:cNvSpPr/>
            <p:nvPr/>
          </p:nvSpPr>
          <p:spPr>
            <a:xfrm>
              <a:off x="3901340" y="1999975"/>
              <a:ext cx="1503503" cy="1188720"/>
            </a:xfrm>
            <a:prstGeom prst="round2SameRect">
              <a:avLst>
                <a:gd name="adj1" fmla="val 0"/>
                <a:gd name="adj2" fmla="val 0"/>
              </a:avLst>
            </a:prstGeom>
            <a:solidFill>
              <a:srgbClr val="F9F9F9"/>
            </a:solidFill>
            <a:ln w="9525" cap="flat" cmpd="sng" algn="ctr">
              <a:solidFill>
                <a:schemeClr val="bg1">
                  <a:lumMod val="85000"/>
                </a:schemeClr>
              </a:solidFill>
              <a:prstDash val="solid"/>
            </a:ln>
            <a:effectLst/>
          </p:spPr>
          <p:txBody>
            <a:bodyPr lIns="91436" tIns="45719" rIns="91436" bIns="45719" rtlCol="0" anchor="ctr"/>
            <a:lstStyle/>
            <a:p>
              <a:pPr marL="171450" indent="-171450" defTabSz="1219078">
                <a:buFont typeface="Arial" pitchFamily="34" charset="0"/>
                <a:buChar char="•"/>
                <a:defRPr/>
              </a:pPr>
              <a:r>
                <a:rPr lang="en-US" sz="1000" kern="0" dirty="0">
                  <a:solidFill>
                    <a:sysClr val="windowText" lastClr="000000"/>
                  </a:solidFill>
                  <a:latin typeface="Calibri" panose="020F0502020204030204" pitchFamily="34" charset="0"/>
                  <a:cs typeface="Calibri" panose="020F0502020204030204" pitchFamily="34" charset="0"/>
                </a:rPr>
                <a:t>Asynchronous KT boot camps covering domain, process, technology and environment will be organized to acclimatize the team</a:t>
              </a:r>
            </a:p>
          </p:txBody>
        </p:sp>
        <p:sp>
          <p:nvSpPr>
            <p:cNvPr id="107" name="Round Same Side Corner Rectangle 106">
              <a:extLst>
                <a:ext uri="{FF2B5EF4-FFF2-40B4-BE49-F238E27FC236}">
                  <a16:creationId xmlns:a16="http://schemas.microsoft.com/office/drawing/2014/main" id="{6EEBFE63-6A10-8F44-8D44-C192F57C5E9E}"/>
                </a:ext>
              </a:extLst>
            </p:cNvPr>
            <p:cNvSpPr/>
            <p:nvPr/>
          </p:nvSpPr>
          <p:spPr>
            <a:xfrm>
              <a:off x="5521686" y="1999975"/>
              <a:ext cx="1503503" cy="1188720"/>
            </a:xfrm>
            <a:prstGeom prst="round2SameRect">
              <a:avLst>
                <a:gd name="adj1" fmla="val 0"/>
                <a:gd name="adj2" fmla="val 0"/>
              </a:avLst>
            </a:prstGeom>
            <a:solidFill>
              <a:srgbClr val="F9F9F9"/>
            </a:solidFill>
            <a:ln w="9525" cap="flat" cmpd="sng" algn="ctr">
              <a:solidFill>
                <a:schemeClr val="bg1">
                  <a:lumMod val="85000"/>
                </a:schemeClr>
              </a:solidFill>
              <a:prstDash val="solid"/>
            </a:ln>
            <a:effectLst/>
          </p:spPr>
          <p:txBody>
            <a:bodyPr lIns="91436" tIns="45719" rIns="91436" bIns="45719" rtlCol="0" anchor="ctr"/>
            <a:lstStyle/>
            <a:p>
              <a:pPr marL="171450" indent="-171450" defTabSz="1219078">
                <a:buFont typeface="Arial" pitchFamily="34" charset="0"/>
                <a:buChar char="•"/>
                <a:defRPr/>
              </a:pPr>
              <a:r>
                <a:rPr lang="en-US" sz="1000" kern="0" dirty="0">
                  <a:solidFill>
                    <a:sysClr val="windowText" lastClr="000000"/>
                  </a:solidFill>
                  <a:latin typeface="Calibri" panose="020F0502020204030204" pitchFamily="34" charset="0"/>
                  <a:cs typeface="Calibri" panose="020F0502020204030204" pitchFamily="34" charset="0"/>
                </a:rPr>
                <a:t>Understand Air Canada’s current processes</a:t>
              </a:r>
            </a:p>
            <a:p>
              <a:pPr marL="171450" indent="-171450" defTabSz="1219078">
                <a:buFont typeface="Arial" pitchFamily="34" charset="0"/>
                <a:buChar char="•"/>
                <a:defRPr/>
              </a:pPr>
              <a:r>
                <a:rPr lang="en-US" sz="1000" kern="0" dirty="0">
                  <a:solidFill>
                    <a:sysClr val="windowText" lastClr="000000"/>
                  </a:solidFill>
                  <a:latin typeface="Calibri" panose="020F0502020204030204" pitchFamily="34" charset="0"/>
                  <a:cs typeface="Calibri" panose="020F0502020204030204" pitchFamily="34" charset="0"/>
                </a:rPr>
                <a:t>Socialize common process standards</a:t>
              </a:r>
            </a:p>
            <a:p>
              <a:pPr marL="171450" indent="-171450" defTabSz="1219078">
                <a:buFont typeface="Arial" pitchFamily="34" charset="0"/>
                <a:buChar char="•"/>
                <a:defRPr/>
              </a:pPr>
              <a:r>
                <a:rPr lang="en-US" sz="1000" kern="0" dirty="0">
                  <a:solidFill>
                    <a:sysClr val="windowText" lastClr="000000"/>
                  </a:solidFill>
                  <a:latin typeface="Calibri" panose="020F0502020204030204" pitchFamily="34" charset="0"/>
                  <a:cs typeface="Calibri" panose="020F0502020204030204" pitchFamily="34" charset="0"/>
                </a:rPr>
                <a:t>Support change management</a:t>
              </a:r>
            </a:p>
          </p:txBody>
        </p:sp>
        <p:sp>
          <p:nvSpPr>
            <p:cNvPr id="108" name="Round Same Side Corner Rectangle 107">
              <a:extLst>
                <a:ext uri="{FF2B5EF4-FFF2-40B4-BE49-F238E27FC236}">
                  <a16:creationId xmlns:a16="http://schemas.microsoft.com/office/drawing/2014/main" id="{0D2691BD-6FDD-C440-B1FD-095ABD8040EC}"/>
                </a:ext>
              </a:extLst>
            </p:cNvPr>
            <p:cNvSpPr/>
            <p:nvPr/>
          </p:nvSpPr>
          <p:spPr>
            <a:xfrm>
              <a:off x="7142382" y="1999975"/>
              <a:ext cx="1518234" cy="1188720"/>
            </a:xfrm>
            <a:prstGeom prst="round2SameRect">
              <a:avLst>
                <a:gd name="adj1" fmla="val 0"/>
                <a:gd name="adj2" fmla="val 0"/>
              </a:avLst>
            </a:prstGeom>
            <a:solidFill>
              <a:srgbClr val="F9F9F9"/>
            </a:solidFill>
            <a:ln w="9525" cap="flat" cmpd="sng" algn="ctr">
              <a:solidFill>
                <a:schemeClr val="bg1">
                  <a:lumMod val="85000"/>
                </a:schemeClr>
              </a:solidFill>
              <a:prstDash val="solid"/>
            </a:ln>
            <a:effectLst/>
          </p:spPr>
          <p:txBody>
            <a:bodyPr lIns="91436" tIns="45719" rIns="91436" bIns="45719" rtlCol="0" anchor="ctr"/>
            <a:lstStyle/>
            <a:p>
              <a:pPr marL="171450" indent="-171450" defTabSz="1219078">
                <a:buFont typeface="Arial" pitchFamily="34" charset="0"/>
                <a:buChar char="•"/>
                <a:defRPr/>
              </a:pPr>
              <a:r>
                <a:rPr lang="en-US" sz="1000" kern="0" dirty="0">
                  <a:solidFill>
                    <a:sysClr val="windowText" lastClr="000000"/>
                  </a:solidFill>
                  <a:latin typeface="Calibri" panose="020F0502020204030204" pitchFamily="34" charset="0"/>
                  <a:cs typeface="Calibri" panose="020F0502020204030204" pitchFamily="34" charset="0"/>
                </a:rPr>
                <a:t>Detailed planning, KA, shadow support, reverse shadow and steady state</a:t>
              </a:r>
            </a:p>
            <a:p>
              <a:pPr marL="171450" indent="-171450" defTabSz="1219078">
                <a:buFont typeface="Arial" pitchFamily="34" charset="0"/>
                <a:buChar char="•"/>
                <a:defRPr/>
              </a:pPr>
              <a:r>
                <a:rPr lang="en-US" sz="1000" kern="0" dirty="0">
                  <a:solidFill>
                    <a:sysClr val="windowText" lastClr="000000"/>
                  </a:solidFill>
                  <a:latin typeface="Calibri" panose="020F0502020204030204" pitchFamily="34" charset="0"/>
                  <a:cs typeface="Calibri" panose="020F0502020204030204" pitchFamily="34" charset="0"/>
                </a:rPr>
                <a:t>Establish governance model and communication plan </a:t>
              </a:r>
            </a:p>
          </p:txBody>
        </p:sp>
        <p:sp>
          <p:nvSpPr>
            <p:cNvPr id="109" name="Round Same Side Corner Rectangle 108">
              <a:extLst>
                <a:ext uri="{FF2B5EF4-FFF2-40B4-BE49-F238E27FC236}">
                  <a16:creationId xmlns:a16="http://schemas.microsoft.com/office/drawing/2014/main" id="{D534A74C-E327-1A40-AB47-5A5749C9764F}"/>
                </a:ext>
              </a:extLst>
            </p:cNvPr>
            <p:cNvSpPr/>
            <p:nvPr/>
          </p:nvSpPr>
          <p:spPr>
            <a:xfrm>
              <a:off x="3901340" y="1739950"/>
              <a:ext cx="1503503" cy="255797"/>
            </a:xfrm>
            <a:prstGeom prst="round2SameRect">
              <a:avLst>
                <a:gd name="adj1" fmla="val 0"/>
                <a:gd name="adj2" fmla="val 0"/>
              </a:avLst>
            </a:prstGeom>
            <a:solidFill>
              <a:srgbClr val="0070C0"/>
            </a:solidFill>
            <a:ln w="6350" cap="flat" cmpd="sng" algn="ctr">
              <a:solidFill>
                <a:srgbClr val="0070C0"/>
              </a:solidFill>
              <a:prstDash val="solid"/>
            </a:ln>
            <a:effectLst/>
          </p:spPr>
          <p:txBody>
            <a:bodyPr lIns="91436" tIns="45719" rIns="91436" bIns="45719" rtlCol="0" anchor="ctr"/>
            <a:lstStyle/>
            <a:p>
              <a:pPr algn="ctr" defTabSz="914280">
                <a:defRPr/>
              </a:pPr>
              <a:r>
                <a:rPr lang="en-GB" sz="1100" b="1" kern="0" dirty="0">
                  <a:solidFill>
                    <a:prstClr val="white"/>
                  </a:solidFill>
                  <a:latin typeface="Calibri" panose="020F0502020204030204" pitchFamily="34" charset="0"/>
                  <a:cs typeface="Calibri" panose="020F0502020204030204" pitchFamily="34" charset="0"/>
                </a:rPr>
                <a:t>Acclimatization</a:t>
              </a:r>
            </a:p>
          </p:txBody>
        </p:sp>
        <p:sp>
          <p:nvSpPr>
            <p:cNvPr id="110" name="Round Same Side Corner Rectangle 109">
              <a:extLst>
                <a:ext uri="{FF2B5EF4-FFF2-40B4-BE49-F238E27FC236}">
                  <a16:creationId xmlns:a16="http://schemas.microsoft.com/office/drawing/2014/main" id="{5E57BBA9-FB5F-0649-B955-4B0543CF14D3}"/>
                </a:ext>
              </a:extLst>
            </p:cNvPr>
            <p:cNvSpPr/>
            <p:nvPr/>
          </p:nvSpPr>
          <p:spPr>
            <a:xfrm>
              <a:off x="5521686" y="1739950"/>
              <a:ext cx="1498137" cy="255797"/>
            </a:xfrm>
            <a:prstGeom prst="round2SameRect">
              <a:avLst>
                <a:gd name="adj1" fmla="val 0"/>
                <a:gd name="adj2" fmla="val 0"/>
              </a:avLst>
            </a:prstGeom>
            <a:solidFill>
              <a:srgbClr val="DA1E2B"/>
            </a:solidFill>
            <a:ln w="6350" cap="flat" cmpd="sng" algn="ctr">
              <a:solidFill>
                <a:srgbClr val="DA1E2B"/>
              </a:solidFill>
              <a:prstDash val="solid"/>
            </a:ln>
            <a:effectLst/>
          </p:spPr>
          <p:txBody>
            <a:bodyPr lIns="91436" tIns="45719" rIns="91436" bIns="45719" rtlCol="0" anchor="ctr"/>
            <a:lstStyle/>
            <a:p>
              <a:pPr algn="ctr" defTabSz="914280">
                <a:defRPr/>
              </a:pPr>
              <a:r>
                <a:rPr lang="en-GB" sz="1000" b="1" kern="0" dirty="0">
                  <a:solidFill>
                    <a:prstClr val="white"/>
                  </a:solidFill>
                  <a:latin typeface="Calibri" panose="020F0502020204030204" pitchFamily="34" charset="0"/>
                  <a:cs typeface="Calibri" panose="020F0502020204030204" pitchFamily="34" charset="0"/>
                </a:rPr>
                <a:t>Process &amp; Infrastructure</a:t>
              </a:r>
            </a:p>
          </p:txBody>
        </p:sp>
        <p:sp>
          <p:nvSpPr>
            <p:cNvPr id="111" name="Round Same Side Corner Rectangle 110">
              <a:extLst>
                <a:ext uri="{FF2B5EF4-FFF2-40B4-BE49-F238E27FC236}">
                  <a16:creationId xmlns:a16="http://schemas.microsoft.com/office/drawing/2014/main" id="{543A1A77-AA70-594B-9E9D-7D3C21718819}"/>
                </a:ext>
              </a:extLst>
            </p:cNvPr>
            <p:cNvSpPr/>
            <p:nvPr/>
          </p:nvSpPr>
          <p:spPr>
            <a:xfrm>
              <a:off x="711362" y="3239700"/>
              <a:ext cx="1488776" cy="1074209"/>
            </a:xfrm>
            <a:prstGeom prst="round2SameRect">
              <a:avLst>
                <a:gd name="adj1" fmla="val 0"/>
                <a:gd name="adj2" fmla="val 0"/>
              </a:avLst>
            </a:prstGeom>
            <a:solidFill>
              <a:srgbClr val="92D050">
                <a:alpha val="30000"/>
              </a:srgbClr>
            </a:solidFill>
            <a:ln w="9525" cap="flat" cmpd="sng" algn="ctr">
              <a:solidFill>
                <a:schemeClr val="bg1">
                  <a:lumMod val="85000"/>
                </a:schemeClr>
              </a:solidFill>
              <a:prstDash val="solid"/>
            </a:ln>
            <a:effectLst/>
          </p:spPr>
          <p:txBody>
            <a:bodyPr lIns="91436" tIns="45719" rIns="91436" bIns="45719" rtlCol="0" anchor="ctr"/>
            <a:lstStyle/>
            <a:p>
              <a:pPr marL="171450" indent="-171450" defTabSz="914280">
                <a:buClr>
                  <a:schemeClr val="tx2"/>
                </a:buClr>
                <a:buFont typeface="Arial" panose="020B0604020202020204" pitchFamily="34" charset="0"/>
                <a:buChar char="•"/>
                <a:defRPr/>
              </a:pPr>
              <a:r>
                <a:rPr lang="en-US" sz="1000" kern="0" dirty="0">
                  <a:solidFill>
                    <a:sysClr val="windowText" lastClr="000000"/>
                  </a:solidFill>
                  <a:latin typeface="Calibri" panose="020F0502020204030204" pitchFamily="34" charset="0"/>
                  <a:cs typeface="Calibri" panose="020F0502020204030204" pitchFamily="34" charset="0"/>
                </a:rPr>
                <a:t>Application grouping </a:t>
              </a:r>
            </a:p>
            <a:p>
              <a:pPr marL="171450" indent="-171450" defTabSz="914280">
                <a:buClr>
                  <a:schemeClr val="tx2"/>
                </a:buClr>
                <a:buFont typeface="Arial" panose="020B0604020202020204" pitchFamily="34" charset="0"/>
                <a:buChar char="•"/>
                <a:defRPr/>
              </a:pPr>
              <a:r>
                <a:rPr lang="en-US" sz="1000" kern="0" dirty="0">
                  <a:solidFill>
                    <a:sysClr val="windowText" lastClr="000000"/>
                  </a:solidFill>
                  <a:latin typeface="Calibri" panose="020F0502020204030204" pitchFamily="34" charset="0"/>
                  <a:cs typeface="Calibri" panose="020F0502020204030204" pitchFamily="34" charset="0"/>
                </a:rPr>
                <a:t>Sequencing </a:t>
              </a:r>
            </a:p>
            <a:p>
              <a:pPr marL="171450" indent="-171450" defTabSz="914280">
                <a:buClr>
                  <a:schemeClr val="tx2"/>
                </a:buClr>
                <a:buFont typeface="Arial" panose="020B0604020202020204" pitchFamily="34" charset="0"/>
                <a:buChar char="•"/>
                <a:defRPr/>
              </a:pPr>
              <a:r>
                <a:rPr lang="en-US" sz="1000" kern="0" dirty="0">
                  <a:solidFill>
                    <a:sysClr val="windowText" lastClr="000000"/>
                  </a:solidFill>
                  <a:latin typeface="Calibri" panose="020F0502020204030204" pitchFamily="34" charset="0"/>
                  <a:cs typeface="Calibri" panose="020F0502020204030204" pitchFamily="34" charset="0"/>
                </a:rPr>
                <a:t>Indicative Transition effort and timelines</a:t>
              </a:r>
            </a:p>
          </p:txBody>
        </p:sp>
        <p:sp>
          <p:nvSpPr>
            <p:cNvPr id="112" name="Round Same Side Corner Rectangle 111">
              <a:extLst>
                <a:ext uri="{FF2B5EF4-FFF2-40B4-BE49-F238E27FC236}">
                  <a16:creationId xmlns:a16="http://schemas.microsoft.com/office/drawing/2014/main" id="{84CBFF18-AF22-0A4B-ABD0-765DD13A9613}"/>
                </a:ext>
              </a:extLst>
            </p:cNvPr>
            <p:cNvSpPr/>
            <p:nvPr/>
          </p:nvSpPr>
          <p:spPr>
            <a:xfrm>
              <a:off x="2306218" y="3239700"/>
              <a:ext cx="1483710" cy="1074209"/>
            </a:xfrm>
            <a:prstGeom prst="round2SameRect">
              <a:avLst>
                <a:gd name="adj1" fmla="val 0"/>
                <a:gd name="adj2" fmla="val 0"/>
              </a:avLst>
            </a:prstGeom>
            <a:solidFill>
              <a:srgbClr val="92D050">
                <a:alpha val="30000"/>
              </a:srgbClr>
            </a:solidFill>
            <a:ln w="9525" cap="flat" cmpd="sng" algn="ctr">
              <a:solidFill>
                <a:schemeClr val="bg1">
                  <a:lumMod val="85000"/>
                </a:schemeClr>
              </a:solidFill>
              <a:prstDash val="solid"/>
            </a:ln>
            <a:effectLst/>
          </p:spPr>
          <p:txBody>
            <a:bodyPr lIns="91436" tIns="45719" rIns="91436" bIns="45719" rtlCol="0" anchor="ctr"/>
            <a:lstStyle/>
            <a:p>
              <a:pPr marL="171450" indent="-171450" defTabSz="914280">
                <a:buClr>
                  <a:schemeClr val="tx2"/>
                </a:buClr>
                <a:buFont typeface="Arial" panose="020B0604020202020204" pitchFamily="34" charset="0"/>
                <a:buChar char="•"/>
                <a:defRPr/>
              </a:pPr>
              <a:r>
                <a:rPr lang="en-US" sz="1000" kern="0" dirty="0">
                  <a:solidFill>
                    <a:sysClr val="windowText" lastClr="000000"/>
                  </a:solidFill>
                  <a:latin typeface="Calibri" panose="020F0502020204030204" pitchFamily="34" charset="0"/>
                  <a:cs typeface="Calibri" panose="020F0502020204030204" pitchFamily="34" charset="0"/>
                </a:rPr>
                <a:t>KT plan and risk management plan </a:t>
              </a:r>
            </a:p>
            <a:p>
              <a:pPr marL="171450" indent="-171450" defTabSz="914280">
                <a:buClr>
                  <a:schemeClr val="tx2"/>
                </a:buClr>
                <a:buFont typeface="Arial" panose="020B0604020202020204" pitchFamily="34" charset="0"/>
                <a:buChar char="•"/>
                <a:defRPr/>
              </a:pPr>
              <a:r>
                <a:rPr lang="en-US" sz="1000" kern="0" dirty="0">
                  <a:solidFill>
                    <a:sysClr val="windowText" lastClr="000000"/>
                  </a:solidFill>
                  <a:latin typeface="Calibri" panose="020F0502020204030204" pitchFamily="34" charset="0"/>
                  <a:cs typeface="Calibri" panose="020F0502020204030204" pitchFamily="34" charset="0"/>
                </a:rPr>
                <a:t>Detailed due diligence Report</a:t>
              </a:r>
            </a:p>
            <a:p>
              <a:pPr marL="171450" indent="-171450" defTabSz="914280">
                <a:buClr>
                  <a:schemeClr val="tx2"/>
                </a:buClr>
                <a:buFont typeface="Arial" panose="020B0604020202020204" pitchFamily="34" charset="0"/>
                <a:buChar char="•"/>
                <a:defRPr/>
              </a:pPr>
              <a:r>
                <a:rPr lang="en-US" sz="1000" kern="0" dirty="0">
                  <a:solidFill>
                    <a:sysClr val="windowText" lastClr="000000"/>
                  </a:solidFill>
                  <a:latin typeface="Calibri" panose="020F0502020204030204" pitchFamily="34" charset="0"/>
                  <a:cs typeface="Calibri" panose="020F0502020204030204" pitchFamily="34" charset="0"/>
                </a:rPr>
                <a:t>Revised transition solution</a:t>
              </a:r>
            </a:p>
          </p:txBody>
        </p:sp>
        <p:sp>
          <p:nvSpPr>
            <p:cNvPr id="113" name="Round Same Side Corner Rectangle 112">
              <a:extLst>
                <a:ext uri="{FF2B5EF4-FFF2-40B4-BE49-F238E27FC236}">
                  <a16:creationId xmlns:a16="http://schemas.microsoft.com/office/drawing/2014/main" id="{45EBC33C-2B38-A741-B154-12DB84FB4CA4}"/>
                </a:ext>
              </a:extLst>
            </p:cNvPr>
            <p:cNvSpPr/>
            <p:nvPr/>
          </p:nvSpPr>
          <p:spPr>
            <a:xfrm>
              <a:off x="3901340" y="3239700"/>
              <a:ext cx="1507626" cy="1074209"/>
            </a:xfrm>
            <a:prstGeom prst="round2SameRect">
              <a:avLst>
                <a:gd name="adj1" fmla="val 0"/>
                <a:gd name="adj2" fmla="val 0"/>
              </a:avLst>
            </a:prstGeom>
            <a:solidFill>
              <a:srgbClr val="92D050">
                <a:alpha val="30000"/>
              </a:srgbClr>
            </a:solidFill>
            <a:ln w="9525" cap="flat" cmpd="sng" algn="ctr">
              <a:solidFill>
                <a:schemeClr val="bg1">
                  <a:lumMod val="85000"/>
                </a:schemeClr>
              </a:solidFill>
              <a:prstDash val="solid"/>
            </a:ln>
            <a:effectLst/>
          </p:spPr>
          <p:txBody>
            <a:bodyPr lIns="91436" tIns="45719" rIns="91436" bIns="45719" rtlCol="0" anchor="ctr"/>
            <a:lstStyle/>
            <a:p>
              <a:pPr marL="171450" indent="-171450" defTabSz="914280">
                <a:buClr>
                  <a:schemeClr val="tx2"/>
                </a:buClr>
                <a:buFont typeface="Arial" panose="020B0604020202020204" pitchFamily="34" charset="0"/>
                <a:buChar char="•"/>
                <a:defRPr/>
              </a:pPr>
              <a:r>
                <a:rPr lang="en-US" sz="1000" kern="0" dirty="0">
                  <a:solidFill>
                    <a:sysClr val="windowText" lastClr="000000"/>
                  </a:solidFill>
                  <a:latin typeface="Calibri" panose="020F0502020204030204" pitchFamily="34" charset="0"/>
                  <a:cs typeface="Calibri" panose="020F0502020204030204" pitchFamily="34" charset="0"/>
                </a:rPr>
                <a:t>Asynchronous KT and boot camp training plan</a:t>
              </a:r>
            </a:p>
            <a:p>
              <a:pPr marL="171450" indent="-171450" defTabSz="914280">
                <a:buClr>
                  <a:schemeClr val="tx2"/>
                </a:buClr>
                <a:buFont typeface="Arial" panose="020B0604020202020204" pitchFamily="34" charset="0"/>
                <a:buChar char="•"/>
                <a:defRPr/>
              </a:pPr>
              <a:r>
                <a:rPr lang="en-US" sz="1000" kern="0" dirty="0">
                  <a:solidFill>
                    <a:sysClr val="windowText" lastClr="000000"/>
                  </a:solidFill>
                  <a:latin typeface="Calibri" panose="020F0502020204030204" pitchFamily="34" charset="0"/>
                  <a:cs typeface="Calibri" panose="020F0502020204030204" pitchFamily="34" charset="0"/>
                </a:rPr>
                <a:t>Boot camp scorecard</a:t>
              </a:r>
            </a:p>
            <a:p>
              <a:pPr marL="171450" indent="-171450" defTabSz="914280">
                <a:buClr>
                  <a:schemeClr val="tx2"/>
                </a:buClr>
                <a:buFont typeface="Arial" panose="020B0604020202020204" pitchFamily="34" charset="0"/>
                <a:buChar char="•"/>
                <a:defRPr/>
              </a:pPr>
              <a:r>
                <a:rPr lang="en-US" sz="1000" kern="0" dirty="0">
                  <a:solidFill>
                    <a:sysClr val="windowText" lastClr="000000"/>
                  </a:solidFill>
                  <a:latin typeface="Calibri" panose="020F0502020204030204" pitchFamily="34" charset="0"/>
                  <a:cs typeface="Calibri" panose="020F0502020204030204" pitchFamily="34" charset="0"/>
                </a:rPr>
                <a:t>Identification of change agents</a:t>
              </a:r>
            </a:p>
          </p:txBody>
        </p:sp>
        <p:sp>
          <p:nvSpPr>
            <p:cNvPr id="114" name="Round Same Side Corner Rectangle 113">
              <a:extLst>
                <a:ext uri="{FF2B5EF4-FFF2-40B4-BE49-F238E27FC236}">
                  <a16:creationId xmlns:a16="http://schemas.microsoft.com/office/drawing/2014/main" id="{E39D6934-BF9E-4345-91E3-6CC23C045910}"/>
                </a:ext>
              </a:extLst>
            </p:cNvPr>
            <p:cNvSpPr/>
            <p:nvPr/>
          </p:nvSpPr>
          <p:spPr>
            <a:xfrm>
              <a:off x="5521686" y="3239700"/>
              <a:ext cx="1511973" cy="1074209"/>
            </a:xfrm>
            <a:prstGeom prst="round2SameRect">
              <a:avLst>
                <a:gd name="adj1" fmla="val 0"/>
                <a:gd name="adj2" fmla="val 0"/>
              </a:avLst>
            </a:prstGeom>
            <a:solidFill>
              <a:srgbClr val="92D050">
                <a:alpha val="30000"/>
              </a:srgbClr>
            </a:solidFill>
            <a:ln w="9525" cap="flat" cmpd="sng" algn="ctr">
              <a:solidFill>
                <a:schemeClr val="bg1">
                  <a:lumMod val="85000"/>
                </a:schemeClr>
              </a:solidFill>
              <a:prstDash val="solid"/>
            </a:ln>
            <a:effectLst/>
          </p:spPr>
          <p:txBody>
            <a:bodyPr lIns="91436" tIns="45719" rIns="91436" bIns="45719" rtlCol="0" anchor="ctr"/>
            <a:lstStyle/>
            <a:p>
              <a:pPr marL="171450" indent="-171450" defTabSz="914280">
                <a:buClr>
                  <a:schemeClr val="tx2"/>
                </a:buClr>
                <a:buFont typeface="Arial" panose="020B0604020202020204" pitchFamily="34" charset="0"/>
                <a:buChar char="•"/>
                <a:defRPr/>
              </a:pPr>
              <a:r>
                <a:rPr lang="en-US" sz="1000" kern="0" dirty="0">
                  <a:solidFill>
                    <a:sysClr val="windowText" lastClr="000000"/>
                  </a:solidFill>
                  <a:latin typeface="Calibri" panose="020F0502020204030204" pitchFamily="34" charset="0"/>
                  <a:cs typeface="Calibri" panose="020F0502020204030204" pitchFamily="34" charset="0"/>
                </a:rPr>
                <a:t>Infrastructure and access provisioning plan</a:t>
              </a:r>
            </a:p>
            <a:p>
              <a:pPr marL="171450" indent="-171450" defTabSz="914280">
                <a:buClr>
                  <a:schemeClr val="tx2"/>
                </a:buClr>
                <a:buFont typeface="Arial" panose="020B0604020202020204" pitchFamily="34" charset="0"/>
                <a:buChar char="•"/>
                <a:defRPr/>
              </a:pPr>
              <a:r>
                <a:rPr lang="en-US" sz="1000" kern="0" dirty="0">
                  <a:solidFill>
                    <a:sysClr val="windowText" lastClr="000000"/>
                  </a:solidFill>
                  <a:latin typeface="Calibri" panose="020F0502020204030204" pitchFamily="34" charset="0"/>
                  <a:cs typeface="Calibri" panose="020F0502020204030204" pitchFamily="34" charset="0"/>
                </a:rPr>
                <a:t>Operational process document</a:t>
              </a:r>
            </a:p>
          </p:txBody>
        </p:sp>
        <p:sp>
          <p:nvSpPr>
            <p:cNvPr id="115" name="Round Same Side Corner Rectangle 114">
              <a:extLst>
                <a:ext uri="{FF2B5EF4-FFF2-40B4-BE49-F238E27FC236}">
                  <a16:creationId xmlns:a16="http://schemas.microsoft.com/office/drawing/2014/main" id="{B42AEE14-D84F-0A4B-9767-D150C2494DD5}"/>
                </a:ext>
              </a:extLst>
            </p:cNvPr>
            <p:cNvSpPr/>
            <p:nvPr/>
          </p:nvSpPr>
          <p:spPr>
            <a:xfrm>
              <a:off x="7142382" y="3239700"/>
              <a:ext cx="1515182" cy="1074209"/>
            </a:xfrm>
            <a:prstGeom prst="round2SameRect">
              <a:avLst>
                <a:gd name="adj1" fmla="val 0"/>
                <a:gd name="adj2" fmla="val 0"/>
              </a:avLst>
            </a:prstGeom>
            <a:solidFill>
              <a:srgbClr val="92D050">
                <a:alpha val="30000"/>
              </a:srgbClr>
            </a:solidFill>
            <a:ln w="9525" cap="flat" cmpd="sng" algn="ctr">
              <a:solidFill>
                <a:schemeClr val="bg1">
                  <a:lumMod val="85000"/>
                </a:schemeClr>
              </a:solidFill>
              <a:prstDash val="solid"/>
            </a:ln>
            <a:effectLst/>
          </p:spPr>
          <p:txBody>
            <a:bodyPr lIns="91436" tIns="45719" rIns="91436" bIns="45719" rtlCol="0" anchor="ctr"/>
            <a:lstStyle/>
            <a:p>
              <a:pPr marL="171450" indent="-171450" defTabSz="914280">
                <a:buClr>
                  <a:schemeClr val="tx2"/>
                </a:buClr>
                <a:buFont typeface="Arial" panose="020B0604020202020204" pitchFamily="34" charset="0"/>
                <a:buChar char="•"/>
                <a:defRPr/>
              </a:pPr>
              <a:r>
                <a:rPr lang="en-US" sz="1000" kern="0" dirty="0">
                  <a:solidFill>
                    <a:sysClr val="windowText" lastClr="000000"/>
                  </a:solidFill>
                  <a:latin typeface="Calibri" panose="020F0502020204030204" pitchFamily="34" charset="0"/>
                  <a:cs typeface="Calibri" panose="020F0502020204030204" pitchFamily="34" charset="0"/>
                </a:rPr>
                <a:t>Transition plan, application handbook, status report, metrics</a:t>
              </a:r>
            </a:p>
          </p:txBody>
        </p:sp>
        <p:sp>
          <p:nvSpPr>
            <p:cNvPr id="118" name="Round Same Side Corner Rectangle 117">
              <a:extLst>
                <a:ext uri="{FF2B5EF4-FFF2-40B4-BE49-F238E27FC236}">
                  <a16:creationId xmlns:a16="http://schemas.microsoft.com/office/drawing/2014/main" id="{84704EA4-6F0E-0847-A278-B8A42E6B353D}"/>
                </a:ext>
              </a:extLst>
            </p:cNvPr>
            <p:cNvSpPr/>
            <p:nvPr/>
          </p:nvSpPr>
          <p:spPr>
            <a:xfrm rot="16200000">
              <a:off x="-61766" y="2457176"/>
              <a:ext cx="1188721" cy="274320"/>
            </a:xfrm>
            <a:prstGeom prst="round2SameRect">
              <a:avLst>
                <a:gd name="adj1" fmla="val 0"/>
                <a:gd name="adj2" fmla="val 0"/>
              </a:avLst>
            </a:prstGeom>
            <a:solidFill>
              <a:srgbClr val="002060"/>
            </a:solidFill>
            <a:ln w="9525" cap="flat" cmpd="sng" algn="ctr">
              <a:noFill/>
              <a:prstDash val="solid"/>
            </a:ln>
            <a:effectLst/>
          </p:spPr>
          <p:txBody>
            <a:bodyPr lIns="91436" tIns="45719" rIns="91436" bIns="45719" rtlCol="0" anchor="ctr"/>
            <a:lstStyle/>
            <a:p>
              <a:pPr algn="ctr" defTabSz="914280">
                <a:defRPr/>
              </a:pPr>
              <a:r>
                <a:rPr lang="en-US" sz="1200" b="1" kern="0" dirty="0">
                  <a:solidFill>
                    <a:prstClr val="white"/>
                  </a:solidFill>
                  <a:latin typeface="Calibri" panose="020F0502020204030204" pitchFamily="34" charset="0"/>
                  <a:cs typeface="Calibri" panose="020F0502020204030204" pitchFamily="34" charset="0"/>
                </a:rPr>
                <a:t>Process</a:t>
              </a:r>
            </a:p>
          </p:txBody>
        </p:sp>
        <p:sp>
          <p:nvSpPr>
            <p:cNvPr id="119" name="Round Same Side Corner Rectangle 118">
              <a:extLst>
                <a:ext uri="{FF2B5EF4-FFF2-40B4-BE49-F238E27FC236}">
                  <a16:creationId xmlns:a16="http://schemas.microsoft.com/office/drawing/2014/main" id="{D55685E6-23BA-974E-B35F-F8FD7689F6FF}"/>
                </a:ext>
              </a:extLst>
            </p:cNvPr>
            <p:cNvSpPr/>
            <p:nvPr/>
          </p:nvSpPr>
          <p:spPr>
            <a:xfrm rot="16200000">
              <a:off x="-4510" y="3639644"/>
              <a:ext cx="1074209" cy="274320"/>
            </a:xfrm>
            <a:prstGeom prst="round2SameRect">
              <a:avLst>
                <a:gd name="adj1" fmla="val 0"/>
                <a:gd name="adj2" fmla="val 0"/>
              </a:avLst>
            </a:prstGeom>
            <a:solidFill>
              <a:srgbClr val="00B050"/>
            </a:solidFill>
            <a:ln w="9525" cap="flat" cmpd="sng" algn="ctr">
              <a:noFill/>
              <a:prstDash val="solid"/>
            </a:ln>
            <a:effectLst/>
          </p:spPr>
          <p:txBody>
            <a:bodyPr lIns="91436" tIns="45719" rIns="91436" bIns="45719" rtlCol="0" anchor="ctr"/>
            <a:lstStyle/>
            <a:p>
              <a:pPr algn="ctr" defTabSz="914280">
                <a:defRPr/>
              </a:pPr>
              <a:r>
                <a:rPr lang="en-US" sz="1200" b="1" kern="0" dirty="0">
                  <a:solidFill>
                    <a:prstClr val="white"/>
                  </a:solidFill>
                  <a:latin typeface="Calibri" panose="020F0502020204030204" pitchFamily="34" charset="0"/>
                  <a:cs typeface="Calibri" panose="020F0502020204030204" pitchFamily="34" charset="0"/>
                </a:rPr>
                <a:t>Outcome</a:t>
              </a:r>
            </a:p>
          </p:txBody>
        </p:sp>
        <p:sp>
          <p:nvSpPr>
            <p:cNvPr id="121" name="Trapezoid 120">
              <a:extLst>
                <a:ext uri="{FF2B5EF4-FFF2-40B4-BE49-F238E27FC236}">
                  <a16:creationId xmlns:a16="http://schemas.microsoft.com/office/drawing/2014/main" id="{57CD571D-24D6-FF4F-90C0-C532774542B4}"/>
                </a:ext>
              </a:extLst>
            </p:cNvPr>
            <p:cNvSpPr/>
            <p:nvPr/>
          </p:nvSpPr>
          <p:spPr>
            <a:xfrm rot="10800000">
              <a:off x="2309637" y="1508067"/>
              <a:ext cx="1485625" cy="206954"/>
            </a:xfrm>
            <a:prstGeom prst="trapezoid">
              <a:avLst>
                <a:gd name="adj" fmla="val 38173"/>
              </a:avLst>
            </a:prstGeom>
            <a:solidFill>
              <a:schemeClr val="bg1">
                <a:lumMod val="85000"/>
              </a:schemeClr>
            </a:solidFill>
            <a:ln w="9525" cap="flat" cmpd="sng" algn="ctr">
              <a:noFill/>
              <a:prstDash val="solid"/>
            </a:ln>
            <a:effectLst/>
          </p:spPr>
          <p:txBody>
            <a:bodyPr lIns="91436" tIns="45719" rIns="91436" bIns="45719" rtlCol="0" anchor="ctr"/>
            <a:lstStyle/>
            <a:p>
              <a:pPr algn="ctr" defTabSz="914280">
                <a:defRPr/>
              </a:pPr>
              <a:endParaRPr lang="en-US" sz="1200" kern="0" dirty="0">
                <a:solidFill>
                  <a:sysClr val="windowText" lastClr="000000"/>
                </a:solidFill>
                <a:latin typeface="Calibri" panose="020F0502020204030204" pitchFamily="34" charset="0"/>
                <a:cs typeface="Calibri" panose="020F0502020204030204" pitchFamily="34" charset="0"/>
              </a:endParaRPr>
            </a:p>
          </p:txBody>
        </p:sp>
        <p:sp>
          <p:nvSpPr>
            <p:cNvPr id="122" name="Trapezoid 121">
              <a:extLst>
                <a:ext uri="{FF2B5EF4-FFF2-40B4-BE49-F238E27FC236}">
                  <a16:creationId xmlns:a16="http://schemas.microsoft.com/office/drawing/2014/main" id="{221695A1-59C2-F94F-B6B6-70B24B14A42A}"/>
                </a:ext>
              </a:extLst>
            </p:cNvPr>
            <p:cNvSpPr/>
            <p:nvPr/>
          </p:nvSpPr>
          <p:spPr>
            <a:xfrm rot="10800000">
              <a:off x="3911551" y="1508067"/>
              <a:ext cx="1485625" cy="206954"/>
            </a:xfrm>
            <a:prstGeom prst="trapezoid">
              <a:avLst>
                <a:gd name="adj" fmla="val 38173"/>
              </a:avLst>
            </a:prstGeom>
            <a:solidFill>
              <a:schemeClr val="bg1">
                <a:lumMod val="85000"/>
              </a:schemeClr>
            </a:solidFill>
            <a:ln w="9525" cap="flat" cmpd="sng" algn="ctr">
              <a:noFill/>
              <a:prstDash val="solid"/>
            </a:ln>
            <a:effectLst/>
          </p:spPr>
          <p:txBody>
            <a:bodyPr lIns="91436" tIns="45719" rIns="91436" bIns="45719" rtlCol="0" anchor="ctr"/>
            <a:lstStyle/>
            <a:p>
              <a:pPr algn="ctr" defTabSz="914280">
                <a:defRPr/>
              </a:pPr>
              <a:endParaRPr lang="en-US" sz="1200" kern="0" dirty="0">
                <a:solidFill>
                  <a:sysClr val="windowText" lastClr="000000"/>
                </a:solidFill>
                <a:latin typeface="Calibri" panose="020F0502020204030204" pitchFamily="34" charset="0"/>
                <a:cs typeface="Calibri" panose="020F0502020204030204" pitchFamily="34" charset="0"/>
              </a:endParaRPr>
            </a:p>
          </p:txBody>
        </p:sp>
        <p:sp>
          <p:nvSpPr>
            <p:cNvPr id="123" name="Trapezoid 122">
              <a:extLst>
                <a:ext uri="{FF2B5EF4-FFF2-40B4-BE49-F238E27FC236}">
                  <a16:creationId xmlns:a16="http://schemas.microsoft.com/office/drawing/2014/main" id="{454CF9F0-DB22-DB4E-BE0F-25A00E224B8E}"/>
                </a:ext>
              </a:extLst>
            </p:cNvPr>
            <p:cNvSpPr/>
            <p:nvPr/>
          </p:nvSpPr>
          <p:spPr>
            <a:xfrm rot="10800000">
              <a:off x="5535521" y="1508067"/>
              <a:ext cx="1485625" cy="206954"/>
            </a:xfrm>
            <a:prstGeom prst="trapezoid">
              <a:avLst>
                <a:gd name="adj" fmla="val 38173"/>
              </a:avLst>
            </a:prstGeom>
            <a:solidFill>
              <a:schemeClr val="bg1">
                <a:lumMod val="85000"/>
              </a:schemeClr>
            </a:solidFill>
            <a:ln w="9525" cap="flat" cmpd="sng" algn="ctr">
              <a:noFill/>
              <a:prstDash val="solid"/>
            </a:ln>
            <a:effectLst/>
          </p:spPr>
          <p:txBody>
            <a:bodyPr lIns="91436" tIns="45719" rIns="91436" bIns="45719" rtlCol="0" anchor="ctr"/>
            <a:lstStyle/>
            <a:p>
              <a:pPr algn="ctr" defTabSz="914280">
                <a:defRPr/>
              </a:pPr>
              <a:endParaRPr lang="en-US" sz="1200" kern="0" dirty="0">
                <a:solidFill>
                  <a:sysClr val="windowText" lastClr="000000"/>
                </a:solidFill>
                <a:latin typeface="Calibri" panose="020F0502020204030204" pitchFamily="34" charset="0"/>
                <a:cs typeface="Calibri" panose="020F0502020204030204" pitchFamily="34" charset="0"/>
              </a:endParaRPr>
            </a:p>
          </p:txBody>
        </p:sp>
        <p:sp>
          <p:nvSpPr>
            <p:cNvPr id="124" name="Trapezoid 123">
              <a:extLst>
                <a:ext uri="{FF2B5EF4-FFF2-40B4-BE49-F238E27FC236}">
                  <a16:creationId xmlns:a16="http://schemas.microsoft.com/office/drawing/2014/main" id="{1895111D-F3E8-A54E-B7F5-668E1716B745}"/>
                </a:ext>
              </a:extLst>
            </p:cNvPr>
            <p:cNvSpPr/>
            <p:nvPr/>
          </p:nvSpPr>
          <p:spPr>
            <a:xfrm rot="10800000">
              <a:off x="7151295" y="1508067"/>
              <a:ext cx="1518233" cy="206954"/>
            </a:xfrm>
            <a:prstGeom prst="trapezoid">
              <a:avLst>
                <a:gd name="adj" fmla="val 38173"/>
              </a:avLst>
            </a:prstGeom>
            <a:solidFill>
              <a:schemeClr val="bg1">
                <a:lumMod val="85000"/>
              </a:schemeClr>
            </a:solidFill>
            <a:ln w="9525" cap="flat" cmpd="sng" algn="ctr">
              <a:noFill/>
              <a:prstDash val="solid"/>
            </a:ln>
            <a:effectLst/>
          </p:spPr>
          <p:txBody>
            <a:bodyPr lIns="91436" tIns="45719" rIns="91436" bIns="45719" rtlCol="0" anchor="ctr"/>
            <a:lstStyle/>
            <a:p>
              <a:pPr algn="ctr" defTabSz="914280">
                <a:defRPr/>
              </a:pPr>
              <a:endParaRPr lang="en-US" sz="1200" kern="0" dirty="0">
                <a:solidFill>
                  <a:sysClr val="windowText" lastClr="000000"/>
                </a:solidFill>
                <a:latin typeface="Calibri" panose="020F0502020204030204" pitchFamily="34" charset="0"/>
                <a:cs typeface="Calibri" panose="020F0502020204030204" pitchFamily="34" charset="0"/>
              </a:endParaRPr>
            </a:p>
          </p:txBody>
        </p:sp>
        <p:sp>
          <p:nvSpPr>
            <p:cNvPr id="125" name="Round Same Side Corner Rectangle 124">
              <a:extLst>
                <a:ext uri="{FF2B5EF4-FFF2-40B4-BE49-F238E27FC236}">
                  <a16:creationId xmlns:a16="http://schemas.microsoft.com/office/drawing/2014/main" id="{E6619D9C-313B-104A-A64E-E7CD21420A42}"/>
                </a:ext>
              </a:extLst>
            </p:cNvPr>
            <p:cNvSpPr/>
            <p:nvPr/>
          </p:nvSpPr>
          <p:spPr>
            <a:xfrm>
              <a:off x="2788380" y="1506374"/>
              <a:ext cx="528139" cy="209181"/>
            </a:xfrm>
            <a:prstGeom prst="round2SameRect">
              <a:avLst/>
            </a:prstGeom>
            <a:noFill/>
            <a:ln w="12700" cap="flat" cmpd="sng" algn="ctr">
              <a:noFill/>
              <a:prstDash val="solid"/>
            </a:ln>
            <a:effectLst/>
          </p:spPr>
          <p:txBody>
            <a:bodyPr lIns="91436" tIns="45719" rIns="91436" bIns="45719" rtlCol="0" anchor="ctr"/>
            <a:lstStyle/>
            <a:p>
              <a:pPr algn="ctr" defTabSz="914280">
                <a:defRPr/>
              </a:pPr>
              <a:r>
                <a:rPr lang="en-US" sz="1200" b="1" kern="0" dirty="0">
                  <a:solidFill>
                    <a:srgbClr val="000000"/>
                  </a:solidFill>
                  <a:latin typeface="Calibri" panose="020F0502020204030204" pitchFamily="34" charset="0"/>
                  <a:cs typeface="Arial Black" panose="020B0604020202020204" pitchFamily="34" charset="0"/>
                </a:rPr>
                <a:t>D</a:t>
              </a:r>
            </a:p>
          </p:txBody>
        </p:sp>
        <p:sp>
          <p:nvSpPr>
            <p:cNvPr id="126" name="Round Same Side Corner Rectangle 125">
              <a:extLst>
                <a:ext uri="{FF2B5EF4-FFF2-40B4-BE49-F238E27FC236}">
                  <a16:creationId xmlns:a16="http://schemas.microsoft.com/office/drawing/2014/main" id="{BE9FD27B-4E90-D544-92DF-19841C676D52}"/>
                </a:ext>
              </a:extLst>
            </p:cNvPr>
            <p:cNvSpPr/>
            <p:nvPr/>
          </p:nvSpPr>
          <p:spPr>
            <a:xfrm>
              <a:off x="4390290" y="1506374"/>
              <a:ext cx="528139" cy="209181"/>
            </a:xfrm>
            <a:prstGeom prst="round2SameRect">
              <a:avLst/>
            </a:prstGeom>
            <a:noFill/>
            <a:ln w="12700" cap="flat" cmpd="sng" algn="ctr">
              <a:noFill/>
              <a:prstDash val="solid"/>
            </a:ln>
            <a:effectLst/>
          </p:spPr>
          <p:txBody>
            <a:bodyPr lIns="91436" tIns="45719" rIns="91436" bIns="45719" rtlCol="0" anchor="ctr"/>
            <a:lstStyle/>
            <a:p>
              <a:pPr algn="ctr" defTabSz="914280">
                <a:defRPr/>
              </a:pPr>
              <a:r>
                <a:rPr lang="en-US" sz="1200" b="1" kern="0" dirty="0">
                  <a:solidFill>
                    <a:srgbClr val="000000"/>
                  </a:solidFill>
                  <a:latin typeface="Calibri" panose="020F0502020204030204" pitchFamily="34" charset="0"/>
                  <a:cs typeface="Arial Black" panose="020B0604020202020204" pitchFamily="34" charset="0"/>
                </a:rPr>
                <a:t>A</a:t>
              </a:r>
            </a:p>
          </p:txBody>
        </p:sp>
        <p:sp>
          <p:nvSpPr>
            <p:cNvPr id="127" name="Round Same Side Corner Rectangle 126">
              <a:extLst>
                <a:ext uri="{FF2B5EF4-FFF2-40B4-BE49-F238E27FC236}">
                  <a16:creationId xmlns:a16="http://schemas.microsoft.com/office/drawing/2014/main" id="{6516F7EB-BA85-F54E-83FD-346FCE5D0F3A}"/>
                </a:ext>
              </a:extLst>
            </p:cNvPr>
            <p:cNvSpPr/>
            <p:nvPr/>
          </p:nvSpPr>
          <p:spPr>
            <a:xfrm>
              <a:off x="6014263" y="1506374"/>
              <a:ext cx="528139" cy="209181"/>
            </a:xfrm>
            <a:prstGeom prst="round2SameRect">
              <a:avLst/>
            </a:prstGeom>
            <a:noFill/>
            <a:ln w="12700" cap="flat" cmpd="sng" algn="ctr">
              <a:noFill/>
              <a:prstDash val="solid"/>
            </a:ln>
            <a:effectLst/>
          </p:spPr>
          <p:txBody>
            <a:bodyPr lIns="91436" tIns="45719" rIns="91436" bIns="45719" rtlCol="0" anchor="ctr"/>
            <a:lstStyle/>
            <a:p>
              <a:pPr algn="ctr" defTabSz="914280">
                <a:defRPr/>
              </a:pPr>
              <a:r>
                <a:rPr lang="en-US" sz="1200" b="1" kern="0" dirty="0">
                  <a:solidFill>
                    <a:srgbClr val="000000"/>
                  </a:solidFill>
                  <a:latin typeface="Calibri" panose="020F0502020204030204" pitchFamily="34" charset="0"/>
                  <a:cs typeface="Arial Black" panose="020B0604020202020204" pitchFamily="34" charset="0"/>
                </a:rPr>
                <a:t>P</a:t>
              </a:r>
            </a:p>
          </p:txBody>
        </p:sp>
        <p:sp>
          <p:nvSpPr>
            <p:cNvPr id="128" name="Round Same Side Corner Rectangle 127">
              <a:extLst>
                <a:ext uri="{FF2B5EF4-FFF2-40B4-BE49-F238E27FC236}">
                  <a16:creationId xmlns:a16="http://schemas.microsoft.com/office/drawing/2014/main" id="{30C45233-A80F-9346-929F-36D233EAF737}"/>
                </a:ext>
              </a:extLst>
            </p:cNvPr>
            <p:cNvSpPr/>
            <p:nvPr/>
          </p:nvSpPr>
          <p:spPr>
            <a:xfrm>
              <a:off x="7630039" y="1506374"/>
              <a:ext cx="528139" cy="209181"/>
            </a:xfrm>
            <a:prstGeom prst="round2SameRect">
              <a:avLst/>
            </a:prstGeom>
            <a:noFill/>
            <a:ln w="12700" cap="flat" cmpd="sng" algn="ctr">
              <a:noFill/>
              <a:prstDash val="solid"/>
            </a:ln>
            <a:effectLst/>
          </p:spPr>
          <p:txBody>
            <a:bodyPr lIns="91436" tIns="45719" rIns="91436" bIns="45719" rtlCol="0" anchor="ctr"/>
            <a:lstStyle/>
            <a:p>
              <a:pPr algn="ctr" defTabSz="914280">
                <a:defRPr/>
              </a:pPr>
              <a:r>
                <a:rPr lang="en-US" sz="1200" b="1" kern="0" dirty="0">
                  <a:solidFill>
                    <a:srgbClr val="000000"/>
                  </a:solidFill>
                  <a:latin typeface="Calibri" panose="020F0502020204030204" pitchFamily="34" charset="0"/>
                  <a:cs typeface="Arial Black" panose="020B0604020202020204" pitchFamily="34" charset="0"/>
                </a:rPr>
                <a:t>T</a:t>
              </a:r>
            </a:p>
          </p:txBody>
        </p:sp>
        <p:sp>
          <p:nvSpPr>
            <p:cNvPr id="129" name="Round Same Side Corner Rectangle 128">
              <a:extLst>
                <a:ext uri="{FF2B5EF4-FFF2-40B4-BE49-F238E27FC236}">
                  <a16:creationId xmlns:a16="http://schemas.microsoft.com/office/drawing/2014/main" id="{1E63402D-930B-1C49-8B35-CCC7F58A394A}"/>
                </a:ext>
              </a:extLst>
            </p:cNvPr>
            <p:cNvSpPr/>
            <p:nvPr/>
          </p:nvSpPr>
          <p:spPr>
            <a:xfrm>
              <a:off x="1190105" y="1506374"/>
              <a:ext cx="528139" cy="214992"/>
            </a:xfrm>
            <a:prstGeom prst="round2SameRect">
              <a:avLst/>
            </a:prstGeom>
            <a:noFill/>
            <a:ln w="12700" cap="flat" cmpd="sng" algn="ctr">
              <a:noFill/>
              <a:prstDash val="solid"/>
            </a:ln>
            <a:effectLst/>
          </p:spPr>
          <p:txBody>
            <a:bodyPr lIns="91436" tIns="45719" rIns="91436" bIns="45719" rtlCol="0" anchor="ctr"/>
            <a:lstStyle/>
            <a:p>
              <a:pPr algn="ctr" defTabSz="914280">
                <a:defRPr/>
              </a:pPr>
              <a:r>
                <a:rPr lang="en-US" sz="1200" b="1" kern="0" dirty="0">
                  <a:solidFill>
                    <a:srgbClr val="000000"/>
                  </a:solidFill>
                  <a:latin typeface="Calibri" panose="020F0502020204030204" pitchFamily="34" charset="0"/>
                  <a:cs typeface="Arial Black" panose="020B0604020202020204" pitchFamily="34" charset="0"/>
                </a:rPr>
                <a:t>A</a:t>
              </a:r>
            </a:p>
          </p:txBody>
        </p:sp>
        <p:sp>
          <p:nvSpPr>
            <p:cNvPr id="138" name="Rectangle 137">
              <a:extLst>
                <a:ext uri="{FF2B5EF4-FFF2-40B4-BE49-F238E27FC236}">
                  <a16:creationId xmlns:a16="http://schemas.microsoft.com/office/drawing/2014/main" id="{33B132AF-E1F8-7745-A763-49B729582EFC}"/>
                </a:ext>
              </a:extLst>
            </p:cNvPr>
            <p:cNvSpPr/>
            <p:nvPr/>
          </p:nvSpPr>
          <p:spPr>
            <a:xfrm>
              <a:off x="395436" y="4324778"/>
              <a:ext cx="8517847" cy="461665"/>
            </a:xfrm>
            <a:prstGeom prst="rect">
              <a:avLst/>
            </a:prstGeom>
            <a:noFill/>
            <a:ln w="6350">
              <a:noFill/>
            </a:ln>
          </p:spPr>
          <p:txBody>
            <a:bodyPr wrap="square">
              <a:spAutoFit/>
            </a:bodyPr>
            <a:lstStyle/>
            <a:p>
              <a:pPr algn="ctr" defTabSz="514337">
                <a:defRPr/>
              </a:pPr>
              <a:r>
                <a:rPr lang="en-US" sz="1200" b="1" i="1" dirty="0">
                  <a:solidFill>
                    <a:srgbClr val="0033A0"/>
                  </a:solidFill>
                  <a:latin typeface="Calibri" panose="020F0502020204030204" pitchFamily="34" charset="0"/>
                  <a:cs typeface="Calibri" panose="020F0502020204030204" pitchFamily="34" charset="0"/>
                </a:rPr>
                <a:t>Cognizant’s solution conceptualization begins with a detailed analysis of the application and infrastructure data provided by Air Canada.</a:t>
              </a:r>
            </a:p>
          </p:txBody>
        </p:sp>
      </p:grpSp>
    </p:spTree>
    <p:extLst>
      <p:ext uri="{BB962C8B-B14F-4D97-AF65-F5344CB8AC3E}">
        <p14:creationId xmlns:p14="http://schemas.microsoft.com/office/powerpoint/2010/main" val="34167122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itle 157"/>
          <p:cNvSpPr>
            <a:spLocks noGrp="1"/>
          </p:cNvSpPr>
          <p:nvPr>
            <p:ph type="title"/>
          </p:nvPr>
        </p:nvSpPr>
        <p:spPr/>
        <p:txBody>
          <a:bodyPr>
            <a:normAutofit/>
          </a:bodyPr>
          <a:lstStyle/>
          <a:p>
            <a:r>
              <a:rPr lang="en-US" sz="1800" dirty="0"/>
              <a:t>Transition Governance</a:t>
            </a:r>
          </a:p>
        </p:txBody>
      </p:sp>
      <p:sp>
        <p:nvSpPr>
          <p:cNvPr id="166" name="Round Same Side Corner Rectangle 165"/>
          <p:cNvSpPr/>
          <p:nvPr/>
        </p:nvSpPr>
        <p:spPr>
          <a:xfrm>
            <a:off x="489133" y="3714646"/>
            <a:ext cx="2525565" cy="221477"/>
          </a:xfrm>
          <a:prstGeom prst="round2SameRect">
            <a:avLst>
              <a:gd name="adj1" fmla="val 29993"/>
              <a:gd name="adj2" fmla="val 0"/>
            </a:avLst>
          </a:prstGeom>
          <a:solidFill>
            <a:srgbClr val="DA1E2B"/>
          </a:solidFill>
          <a:ln w="6350" cap="flat" cmpd="sng" algn="ctr">
            <a:solidFill>
              <a:srgbClr val="DA1E2B"/>
            </a:solid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algn="ctr" defTabSz="342788">
              <a:lnSpc>
                <a:spcPct val="115000"/>
              </a:lnSpc>
              <a:defRPr/>
            </a:pPr>
            <a:r>
              <a:rPr lang="en-US" sz="1050" b="1" kern="0" dirty="0">
                <a:solidFill>
                  <a:sysClr val="window" lastClr="FFFFFF"/>
                </a:solidFill>
                <a:latin typeface="Calibri" panose="020F0502020204030204" pitchFamily="34" charset="0"/>
                <a:ea typeface="Calibri"/>
                <a:cs typeface="Arial" panose="020B0604020202020204" pitchFamily="34" charset="0"/>
              </a:rPr>
              <a:t>Steering Committee</a:t>
            </a:r>
            <a:endParaRPr lang="en-US" sz="1050" kern="0" dirty="0">
              <a:solidFill>
                <a:sysClr val="window" lastClr="FFFFFF"/>
              </a:solidFill>
              <a:latin typeface="Calibri" panose="020F0502020204030204" pitchFamily="34" charset="0"/>
              <a:ea typeface="Calibri"/>
              <a:cs typeface="Arial" panose="020B0604020202020204" pitchFamily="34" charset="0"/>
            </a:endParaRPr>
          </a:p>
        </p:txBody>
      </p:sp>
      <p:sp>
        <p:nvSpPr>
          <p:cNvPr id="167" name="Rectangle 166"/>
          <p:cNvSpPr/>
          <p:nvPr/>
        </p:nvSpPr>
        <p:spPr>
          <a:xfrm>
            <a:off x="491463" y="3938546"/>
            <a:ext cx="2523234" cy="892142"/>
          </a:xfrm>
          <a:prstGeom prst="rect">
            <a:avLst/>
          </a:prstGeom>
          <a:solidFill>
            <a:srgbClr val="FEFAF8"/>
          </a:solidFill>
          <a:ln w="3175" cap="flat" cmpd="sng" algn="ctr">
            <a:solidFill>
              <a:srgbClr val="DA1E2B"/>
            </a:solidFill>
            <a:prstDash val="solid"/>
          </a:ln>
          <a:effectLst/>
        </p:spPr>
        <p:txBody>
          <a:bodyPr rot="0" spcFirstLastPara="0" vert="horz" wrap="square" lIns="68580" tIns="68580" rIns="68580" bIns="68580" numCol="1" spcCol="0" rtlCol="0" fromWordArt="0" anchor="t" anchorCtr="0" forceAA="0" compatLnSpc="1">
            <a:prstTxWarp prst="textNoShape">
              <a:avLst/>
            </a:prstTxWarp>
            <a:noAutofit/>
          </a:bodyPr>
          <a:lstStyle/>
          <a:p>
            <a:pPr marL="171450" indent="-171450" defTabSz="457040">
              <a:buFont typeface="Wingdings" panose="05000000000000000000" pitchFamily="2" charset="2"/>
              <a:buChar char="ü"/>
              <a:defRPr/>
            </a:pPr>
            <a:r>
              <a:rPr lang="en-US" sz="900" kern="0" dirty="0">
                <a:solidFill>
                  <a:srgbClr val="000000">
                    <a:lumMod val="75000"/>
                    <a:lumOff val="25000"/>
                  </a:srgbClr>
                </a:solidFill>
                <a:latin typeface="Calibri" panose="020F0502020204030204" pitchFamily="34" charset="0"/>
                <a:ea typeface="Calibri"/>
                <a:cs typeface="Arial" panose="020B0604020202020204" pitchFamily="34" charset="0"/>
              </a:rPr>
              <a:t>Alignment to engagement objectives &amp; outcomes</a:t>
            </a:r>
          </a:p>
          <a:p>
            <a:pPr marL="171450" indent="-171450" defTabSz="457040">
              <a:buFont typeface="Wingdings" panose="05000000000000000000" pitchFamily="2" charset="2"/>
              <a:buChar char="ü"/>
              <a:defRPr/>
            </a:pPr>
            <a:r>
              <a:rPr lang="en-US" sz="900" kern="0" dirty="0">
                <a:solidFill>
                  <a:srgbClr val="000000">
                    <a:lumMod val="75000"/>
                    <a:lumOff val="25000"/>
                  </a:srgbClr>
                </a:solidFill>
                <a:latin typeface="Calibri" panose="020F0502020204030204" pitchFamily="34" charset="0"/>
                <a:ea typeface="Calibri"/>
                <a:cs typeface="Arial" panose="020B0604020202020204" pitchFamily="34" charset="0"/>
              </a:rPr>
              <a:t>Manage Air Canada Key Stakeholder Satisfaction</a:t>
            </a:r>
            <a:r>
              <a:rPr lang="fr-FR" sz="900" kern="0" dirty="0">
                <a:solidFill>
                  <a:srgbClr val="000000">
                    <a:lumMod val="75000"/>
                    <a:lumOff val="25000"/>
                  </a:srgbClr>
                </a:solidFill>
                <a:latin typeface="Calibri" panose="020F0502020204030204" pitchFamily="34" charset="0"/>
                <a:ea typeface="Calibri"/>
                <a:cs typeface="Arial" panose="020B0604020202020204" pitchFamily="34" charset="0"/>
              </a:rPr>
              <a:t> </a:t>
            </a:r>
          </a:p>
          <a:p>
            <a:pPr marL="171450" indent="-171450" defTabSz="457040">
              <a:buFont typeface="Wingdings" panose="05000000000000000000" pitchFamily="2" charset="2"/>
              <a:buChar char="ü"/>
              <a:defRPr/>
            </a:pPr>
            <a:r>
              <a:rPr lang="fr-FR" sz="900" kern="0" dirty="0">
                <a:solidFill>
                  <a:srgbClr val="000000">
                    <a:lumMod val="75000"/>
                    <a:lumOff val="25000"/>
                  </a:srgbClr>
                </a:solidFill>
                <a:latin typeface="Calibri" panose="020F0502020204030204" pitchFamily="34" charset="0"/>
                <a:ea typeface="Calibri"/>
                <a:cs typeface="Arial" panose="020B0604020202020204" pitchFamily="34" charset="0"/>
              </a:rPr>
              <a:t>Change Control Approval authority</a:t>
            </a:r>
          </a:p>
          <a:p>
            <a:pPr marL="171450" indent="-171450" defTabSz="457040">
              <a:buFont typeface="Wingdings" panose="05000000000000000000" pitchFamily="2" charset="2"/>
              <a:buChar char="ü"/>
              <a:defRPr/>
            </a:pPr>
            <a:r>
              <a:rPr lang="fr-FR" sz="900" kern="0" dirty="0">
                <a:solidFill>
                  <a:srgbClr val="000000">
                    <a:lumMod val="75000"/>
                    <a:lumOff val="25000"/>
                  </a:srgbClr>
                </a:solidFill>
                <a:latin typeface="Calibri" panose="020F0502020204030204" pitchFamily="34" charset="0"/>
                <a:ea typeface="Calibri"/>
                <a:cs typeface="Arial" panose="020B0604020202020204" pitchFamily="34" charset="0"/>
              </a:rPr>
              <a:t>Prevent critical business disruption </a:t>
            </a:r>
            <a:endParaRPr lang="en-US" sz="900" kern="0" dirty="0">
              <a:solidFill>
                <a:srgbClr val="000000">
                  <a:lumMod val="75000"/>
                  <a:lumOff val="25000"/>
                </a:srgbClr>
              </a:solidFill>
              <a:latin typeface="Calibri" panose="020F0502020204030204" pitchFamily="34" charset="0"/>
              <a:ea typeface="Calibri"/>
              <a:cs typeface="Arial" panose="020B0604020202020204" pitchFamily="34" charset="0"/>
            </a:endParaRPr>
          </a:p>
        </p:txBody>
      </p:sp>
      <p:sp>
        <p:nvSpPr>
          <p:cNvPr id="168" name="Rectangle 167"/>
          <p:cNvSpPr/>
          <p:nvPr/>
        </p:nvSpPr>
        <p:spPr>
          <a:xfrm>
            <a:off x="3063962" y="3938546"/>
            <a:ext cx="2529801" cy="892142"/>
          </a:xfrm>
          <a:prstGeom prst="rect">
            <a:avLst/>
          </a:prstGeom>
          <a:solidFill>
            <a:srgbClr val="FAF6FB"/>
          </a:solidFill>
          <a:ln w="3175" cap="flat" cmpd="sng" algn="ctr">
            <a:solidFill>
              <a:srgbClr val="0070C0"/>
            </a:solidFill>
            <a:prstDash val="solid"/>
          </a:ln>
          <a:effectLst/>
        </p:spPr>
        <p:txBody>
          <a:bodyPr rot="0" spcFirstLastPara="0" vert="horz" wrap="square" lIns="68580" tIns="68580" rIns="68580" bIns="68580" numCol="1" spcCol="0" rtlCol="0" fromWordArt="0" anchor="t" anchorCtr="0" forceAA="0" compatLnSpc="1">
            <a:prstTxWarp prst="textNoShape">
              <a:avLst/>
            </a:prstTxWarp>
            <a:noAutofit/>
          </a:bodyPr>
          <a:lstStyle/>
          <a:p>
            <a:pPr marL="171450" indent="-171450" defTabSz="457040">
              <a:lnSpc>
                <a:spcPct val="115000"/>
              </a:lnSpc>
              <a:buFont typeface="Wingdings" panose="05000000000000000000" pitchFamily="2" charset="2"/>
              <a:buChar char="ü"/>
              <a:defRPr/>
            </a:pPr>
            <a:r>
              <a:rPr lang="en-US" sz="900" kern="0" dirty="0">
                <a:solidFill>
                  <a:srgbClr val="000000">
                    <a:lumMod val="75000"/>
                    <a:lumOff val="25000"/>
                  </a:srgbClr>
                </a:solidFill>
                <a:latin typeface="Calibri" panose="020F0502020204030204" pitchFamily="34" charset="0"/>
                <a:ea typeface="Calibri"/>
                <a:cs typeface="Arial" panose="020B0604020202020204" pitchFamily="34" charset="0"/>
              </a:rPr>
              <a:t>Ensure achievement of goals relating to Schedule, Quality of Transition &amp; Service Delivery and overall transition cost</a:t>
            </a:r>
          </a:p>
          <a:p>
            <a:pPr marL="171450" indent="-171450" defTabSz="457040">
              <a:lnSpc>
                <a:spcPct val="115000"/>
              </a:lnSpc>
              <a:buFont typeface="Wingdings" panose="05000000000000000000" pitchFamily="2" charset="2"/>
              <a:buChar char="ü"/>
              <a:defRPr/>
            </a:pPr>
            <a:r>
              <a:rPr lang="en-US" sz="900" kern="0" dirty="0">
                <a:solidFill>
                  <a:srgbClr val="000000">
                    <a:lumMod val="75000"/>
                    <a:lumOff val="25000"/>
                  </a:srgbClr>
                </a:solidFill>
                <a:latin typeface="Calibri" panose="020F0502020204030204" pitchFamily="34" charset="0"/>
                <a:ea typeface="Calibri"/>
                <a:cs typeface="Arial" panose="020B0604020202020204" pitchFamily="34" charset="0"/>
              </a:rPr>
              <a:t>Enforce Transition rigor and go-live readiness</a:t>
            </a:r>
          </a:p>
          <a:p>
            <a:pPr marL="171450" indent="-171450" defTabSz="457040">
              <a:lnSpc>
                <a:spcPct val="115000"/>
              </a:lnSpc>
              <a:buFont typeface="Wingdings" panose="05000000000000000000" pitchFamily="2" charset="2"/>
              <a:buChar char="ü"/>
              <a:defRPr/>
            </a:pPr>
            <a:r>
              <a:rPr lang="en-US" sz="900" kern="0" dirty="0">
                <a:solidFill>
                  <a:srgbClr val="000000">
                    <a:lumMod val="75000"/>
                    <a:lumOff val="25000"/>
                  </a:srgbClr>
                </a:solidFill>
                <a:latin typeface="Calibri" panose="020F0502020204030204" pitchFamily="34" charset="0"/>
                <a:ea typeface="Calibri"/>
                <a:cs typeface="Arial" panose="020B0604020202020204" pitchFamily="34" charset="0"/>
              </a:rPr>
              <a:t>Ensure no-surprises Transition</a:t>
            </a:r>
          </a:p>
        </p:txBody>
      </p:sp>
      <p:sp>
        <p:nvSpPr>
          <p:cNvPr id="169" name="Rectangle 168"/>
          <p:cNvSpPr/>
          <p:nvPr/>
        </p:nvSpPr>
        <p:spPr>
          <a:xfrm>
            <a:off x="5650298" y="3938546"/>
            <a:ext cx="2296569" cy="892142"/>
          </a:xfrm>
          <a:prstGeom prst="rect">
            <a:avLst/>
          </a:prstGeom>
          <a:solidFill>
            <a:srgbClr val="F3F8FF"/>
          </a:solidFill>
          <a:ln w="3175" cap="flat" cmpd="sng" algn="ctr">
            <a:solidFill>
              <a:srgbClr val="00B050"/>
            </a:solidFill>
            <a:prstDash val="solid"/>
          </a:ln>
          <a:effectLst/>
        </p:spPr>
        <p:txBody>
          <a:bodyPr rot="0" spcFirstLastPara="0" vert="horz" wrap="square" lIns="68580" tIns="68580" rIns="68580" bIns="68580" numCol="1" spcCol="0" rtlCol="0" fromWordArt="0" anchor="t" anchorCtr="0" forceAA="0" compatLnSpc="1">
            <a:prstTxWarp prst="textNoShape">
              <a:avLst/>
            </a:prstTxWarp>
            <a:noAutofit/>
          </a:bodyPr>
          <a:lstStyle/>
          <a:p>
            <a:pPr marL="171450" indent="-171450" defTabSz="457040">
              <a:lnSpc>
                <a:spcPct val="115000"/>
              </a:lnSpc>
              <a:buFont typeface="Wingdings" panose="05000000000000000000" pitchFamily="2" charset="2"/>
              <a:buChar char="ü"/>
              <a:defRPr/>
            </a:pPr>
            <a:r>
              <a:rPr lang="en-US" sz="900" kern="0" dirty="0">
                <a:solidFill>
                  <a:srgbClr val="000000">
                    <a:lumMod val="75000"/>
                    <a:lumOff val="25000"/>
                  </a:srgbClr>
                </a:solidFill>
                <a:latin typeface="Calibri" panose="020F0502020204030204" pitchFamily="34" charset="0"/>
                <a:ea typeface="Calibri"/>
                <a:cs typeface="Arial" panose="020B0604020202020204" pitchFamily="34" charset="0"/>
              </a:rPr>
              <a:t>Ensure schedule adherence, quality checks</a:t>
            </a:r>
          </a:p>
          <a:p>
            <a:pPr marL="171450" indent="-171450" defTabSz="457040">
              <a:lnSpc>
                <a:spcPct val="115000"/>
              </a:lnSpc>
              <a:buFont typeface="Wingdings" panose="05000000000000000000" pitchFamily="2" charset="2"/>
              <a:buChar char="ü"/>
              <a:defRPr/>
            </a:pPr>
            <a:r>
              <a:rPr lang="en-US" sz="900" kern="0" dirty="0">
                <a:solidFill>
                  <a:srgbClr val="000000">
                    <a:lumMod val="75000"/>
                    <a:lumOff val="25000"/>
                  </a:srgbClr>
                </a:solidFill>
                <a:latin typeface="Calibri" panose="020F0502020204030204" pitchFamily="34" charset="0"/>
                <a:ea typeface="Calibri"/>
                <a:cs typeface="Arial" panose="020B0604020202020204" pitchFamily="34" charset="0"/>
              </a:rPr>
              <a:t>Plan and Implement Service delivery readiness</a:t>
            </a:r>
          </a:p>
          <a:p>
            <a:pPr marL="171450" indent="-171450" defTabSz="457040">
              <a:lnSpc>
                <a:spcPct val="115000"/>
              </a:lnSpc>
              <a:buFont typeface="Wingdings" panose="05000000000000000000" pitchFamily="2" charset="2"/>
              <a:buChar char="ü"/>
              <a:defRPr/>
            </a:pPr>
            <a:r>
              <a:rPr lang="en-US" sz="900" kern="0" dirty="0">
                <a:solidFill>
                  <a:srgbClr val="000000">
                    <a:lumMod val="75000"/>
                    <a:lumOff val="25000"/>
                  </a:srgbClr>
                </a:solidFill>
                <a:latin typeface="Calibri" panose="020F0502020204030204" pitchFamily="34" charset="0"/>
                <a:ea typeface="Calibri"/>
                <a:cs typeface="Arial" panose="020B0604020202020204" pitchFamily="34" charset="0"/>
              </a:rPr>
              <a:t>Detect, analyze and escalate Risks, Actions, Issues, Dependencies</a:t>
            </a:r>
          </a:p>
        </p:txBody>
      </p:sp>
      <p:grpSp>
        <p:nvGrpSpPr>
          <p:cNvPr id="170" name="Group 169"/>
          <p:cNvGrpSpPr/>
          <p:nvPr/>
        </p:nvGrpSpPr>
        <p:grpSpPr>
          <a:xfrm>
            <a:off x="8059190" y="4170647"/>
            <a:ext cx="812894" cy="246221"/>
            <a:chOff x="11014395" y="5221507"/>
            <a:chExt cx="1083859" cy="328295"/>
          </a:xfrm>
        </p:grpSpPr>
        <p:sp>
          <p:nvSpPr>
            <p:cNvPr id="171" name="Oval 170"/>
            <p:cNvSpPr/>
            <p:nvPr/>
          </p:nvSpPr>
          <p:spPr>
            <a:xfrm>
              <a:off x="11038706" y="5272913"/>
              <a:ext cx="67049" cy="60032"/>
            </a:xfrm>
            <a:prstGeom prst="ellipse">
              <a:avLst/>
            </a:prstGeom>
            <a:solidFill>
              <a:srgbClr val="FFC000"/>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defTabSz="342788">
                <a:defRPr/>
              </a:pPr>
              <a:endParaRPr lang="en-US" sz="1050" kern="0" dirty="0">
                <a:solidFill>
                  <a:sysClr val="window" lastClr="FFFFFF"/>
                </a:solidFill>
                <a:latin typeface="Calibri" panose="020F0502020204030204" pitchFamily="34" charset="0"/>
                <a:cs typeface="Calibri" panose="020F0502020204030204" pitchFamily="34" charset="0"/>
              </a:endParaRPr>
            </a:p>
          </p:txBody>
        </p:sp>
        <p:sp>
          <p:nvSpPr>
            <p:cNvPr id="172" name="Rounded Rectangle 230"/>
            <p:cNvSpPr/>
            <p:nvPr/>
          </p:nvSpPr>
          <p:spPr>
            <a:xfrm>
              <a:off x="11014395" y="5350416"/>
              <a:ext cx="119848" cy="108683"/>
            </a:xfrm>
            <a:custGeom>
              <a:avLst/>
              <a:gdLst>
                <a:gd name="connsiteX0" fmla="*/ 0 w 295275"/>
                <a:gd name="connsiteY0" fmla="*/ 122365 h 295275"/>
                <a:gd name="connsiteX1" fmla="*/ 122365 w 295275"/>
                <a:gd name="connsiteY1" fmla="*/ 0 h 295275"/>
                <a:gd name="connsiteX2" fmla="*/ 172910 w 295275"/>
                <a:gd name="connsiteY2" fmla="*/ 0 h 295275"/>
                <a:gd name="connsiteX3" fmla="*/ 295275 w 295275"/>
                <a:gd name="connsiteY3" fmla="*/ 122365 h 295275"/>
                <a:gd name="connsiteX4" fmla="*/ 295275 w 295275"/>
                <a:gd name="connsiteY4" fmla="*/ 172910 h 295275"/>
                <a:gd name="connsiteX5" fmla="*/ 172910 w 295275"/>
                <a:gd name="connsiteY5" fmla="*/ 295275 h 295275"/>
                <a:gd name="connsiteX6" fmla="*/ 122365 w 295275"/>
                <a:gd name="connsiteY6" fmla="*/ 295275 h 295275"/>
                <a:gd name="connsiteX7" fmla="*/ 0 w 295275"/>
                <a:gd name="connsiteY7" fmla="*/ 172910 h 295275"/>
                <a:gd name="connsiteX8" fmla="*/ 0 w 295275"/>
                <a:gd name="connsiteY8" fmla="*/ 122365 h 295275"/>
                <a:gd name="connsiteX0" fmla="*/ 404 w 295679"/>
                <a:gd name="connsiteY0" fmla="*/ 122365 h 295275"/>
                <a:gd name="connsiteX1" fmla="*/ 122769 w 295679"/>
                <a:gd name="connsiteY1" fmla="*/ 0 h 295275"/>
                <a:gd name="connsiteX2" fmla="*/ 173314 w 295679"/>
                <a:gd name="connsiteY2" fmla="*/ 0 h 295275"/>
                <a:gd name="connsiteX3" fmla="*/ 295679 w 295679"/>
                <a:gd name="connsiteY3" fmla="*/ 122365 h 295275"/>
                <a:gd name="connsiteX4" fmla="*/ 295679 w 295679"/>
                <a:gd name="connsiteY4" fmla="*/ 172910 h 295275"/>
                <a:gd name="connsiteX5" fmla="*/ 173314 w 295679"/>
                <a:gd name="connsiteY5" fmla="*/ 295275 h 295275"/>
                <a:gd name="connsiteX6" fmla="*/ 58925 w 295679"/>
                <a:gd name="connsiteY6" fmla="*/ 295275 h 295275"/>
                <a:gd name="connsiteX7" fmla="*/ 404 w 295679"/>
                <a:gd name="connsiteY7" fmla="*/ 172910 h 295275"/>
                <a:gd name="connsiteX8" fmla="*/ 404 w 295679"/>
                <a:gd name="connsiteY8" fmla="*/ 122365 h 295275"/>
                <a:gd name="connsiteX0" fmla="*/ 404 w 296805"/>
                <a:gd name="connsiteY0" fmla="*/ 122365 h 295275"/>
                <a:gd name="connsiteX1" fmla="*/ 122769 w 296805"/>
                <a:gd name="connsiteY1" fmla="*/ 0 h 295275"/>
                <a:gd name="connsiteX2" fmla="*/ 173314 w 296805"/>
                <a:gd name="connsiteY2" fmla="*/ 0 h 295275"/>
                <a:gd name="connsiteX3" fmla="*/ 295679 w 296805"/>
                <a:gd name="connsiteY3" fmla="*/ 122365 h 295275"/>
                <a:gd name="connsiteX4" fmla="*/ 295679 w 296805"/>
                <a:gd name="connsiteY4" fmla="*/ 172910 h 295275"/>
                <a:gd name="connsiteX5" fmla="*/ 241731 w 296805"/>
                <a:gd name="connsiteY5" fmla="*/ 295275 h 295275"/>
                <a:gd name="connsiteX6" fmla="*/ 58925 w 296805"/>
                <a:gd name="connsiteY6" fmla="*/ 295275 h 295275"/>
                <a:gd name="connsiteX7" fmla="*/ 404 w 296805"/>
                <a:gd name="connsiteY7" fmla="*/ 172910 h 295275"/>
                <a:gd name="connsiteX8" fmla="*/ 404 w 296805"/>
                <a:gd name="connsiteY8" fmla="*/ 122365 h 295275"/>
                <a:gd name="connsiteX0" fmla="*/ 763 w 297164"/>
                <a:gd name="connsiteY0" fmla="*/ 122365 h 300064"/>
                <a:gd name="connsiteX1" fmla="*/ 123128 w 297164"/>
                <a:gd name="connsiteY1" fmla="*/ 0 h 300064"/>
                <a:gd name="connsiteX2" fmla="*/ 173673 w 297164"/>
                <a:gd name="connsiteY2" fmla="*/ 0 h 300064"/>
                <a:gd name="connsiteX3" fmla="*/ 296038 w 297164"/>
                <a:gd name="connsiteY3" fmla="*/ 122365 h 300064"/>
                <a:gd name="connsiteX4" fmla="*/ 296038 w 297164"/>
                <a:gd name="connsiteY4" fmla="*/ 172910 h 300064"/>
                <a:gd name="connsiteX5" fmla="*/ 242090 w 297164"/>
                <a:gd name="connsiteY5" fmla="*/ 295275 h 300064"/>
                <a:gd name="connsiteX6" fmla="*/ 59284 w 297164"/>
                <a:gd name="connsiteY6" fmla="*/ 295275 h 300064"/>
                <a:gd name="connsiteX7" fmla="*/ 359 w 297164"/>
                <a:gd name="connsiteY7" fmla="*/ 253378 h 300064"/>
                <a:gd name="connsiteX8" fmla="*/ 763 w 297164"/>
                <a:gd name="connsiteY8" fmla="*/ 122365 h 300064"/>
                <a:gd name="connsiteX0" fmla="*/ 763 w 298076"/>
                <a:gd name="connsiteY0" fmla="*/ 122365 h 300064"/>
                <a:gd name="connsiteX1" fmla="*/ 123128 w 298076"/>
                <a:gd name="connsiteY1" fmla="*/ 0 h 300064"/>
                <a:gd name="connsiteX2" fmla="*/ 173673 w 298076"/>
                <a:gd name="connsiteY2" fmla="*/ 0 h 300064"/>
                <a:gd name="connsiteX3" fmla="*/ 296038 w 298076"/>
                <a:gd name="connsiteY3" fmla="*/ 122365 h 300064"/>
                <a:gd name="connsiteX4" fmla="*/ 297164 w 298076"/>
                <a:gd name="connsiteY4" fmla="*/ 209528 h 300064"/>
                <a:gd name="connsiteX5" fmla="*/ 242090 w 298076"/>
                <a:gd name="connsiteY5" fmla="*/ 295275 h 300064"/>
                <a:gd name="connsiteX6" fmla="*/ 59284 w 298076"/>
                <a:gd name="connsiteY6" fmla="*/ 295275 h 300064"/>
                <a:gd name="connsiteX7" fmla="*/ 359 w 298076"/>
                <a:gd name="connsiteY7" fmla="*/ 253378 h 300064"/>
                <a:gd name="connsiteX8" fmla="*/ 763 w 298076"/>
                <a:gd name="connsiteY8" fmla="*/ 122365 h 300064"/>
                <a:gd name="connsiteX0" fmla="*/ 1085 w 298398"/>
                <a:gd name="connsiteY0" fmla="*/ 122365 h 295275"/>
                <a:gd name="connsiteX1" fmla="*/ 123450 w 298398"/>
                <a:gd name="connsiteY1" fmla="*/ 0 h 295275"/>
                <a:gd name="connsiteX2" fmla="*/ 173995 w 298398"/>
                <a:gd name="connsiteY2" fmla="*/ 0 h 295275"/>
                <a:gd name="connsiteX3" fmla="*/ 296360 w 298398"/>
                <a:gd name="connsiteY3" fmla="*/ 122365 h 295275"/>
                <a:gd name="connsiteX4" fmla="*/ 297486 w 298398"/>
                <a:gd name="connsiteY4" fmla="*/ 209528 h 295275"/>
                <a:gd name="connsiteX5" fmla="*/ 242412 w 298398"/>
                <a:gd name="connsiteY5" fmla="*/ 295275 h 295275"/>
                <a:gd name="connsiteX6" fmla="*/ 59606 w 298398"/>
                <a:gd name="connsiteY6" fmla="*/ 295275 h 295275"/>
                <a:gd name="connsiteX7" fmla="*/ 322 w 298398"/>
                <a:gd name="connsiteY7" fmla="*/ 220774 h 295275"/>
                <a:gd name="connsiteX8" fmla="*/ 1085 w 298398"/>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20774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20774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361867"/>
                <a:gd name="connsiteY0" fmla="*/ 122365 h 299752"/>
                <a:gd name="connsiteX1" fmla="*/ 123128 w 361867"/>
                <a:gd name="connsiteY1" fmla="*/ 0 h 299752"/>
                <a:gd name="connsiteX2" fmla="*/ 173673 w 361867"/>
                <a:gd name="connsiteY2" fmla="*/ 0 h 299752"/>
                <a:gd name="connsiteX3" fmla="*/ 296038 w 361867"/>
                <a:gd name="connsiteY3" fmla="*/ 122365 h 299752"/>
                <a:gd name="connsiteX4" fmla="*/ 297164 w 361867"/>
                <a:gd name="connsiteY4" fmla="*/ 209528 h 299752"/>
                <a:gd name="connsiteX5" fmla="*/ 361070 w 361867"/>
                <a:gd name="connsiteY5" fmla="*/ 295390 h 299752"/>
                <a:gd name="connsiteX6" fmla="*/ 242090 w 361867"/>
                <a:gd name="connsiteY6" fmla="*/ 295275 h 299752"/>
                <a:gd name="connsiteX7" fmla="*/ 59284 w 361867"/>
                <a:gd name="connsiteY7" fmla="*/ 295275 h 299752"/>
                <a:gd name="connsiteX8" fmla="*/ 0 w 361867"/>
                <a:gd name="connsiteY8" fmla="*/ 295275 h 299752"/>
                <a:gd name="connsiteX9" fmla="*/ 763 w 361867"/>
                <a:gd name="connsiteY9" fmla="*/ 122365 h 299752"/>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79673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79673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586"/>
                <a:gd name="connsiteY0" fmla="*/ 122365 h 295275"/>
                <a:gd name="connsiteX1" fmla="*/ 123128 w 297586"/>
                <a:gd name="connsiteY1" fmla="*/ 0 h 295275"/>
                <a:gd name="connsiteX2" fmla="*/ 173673 w 297586"/>
                <a:gd name="connsiteY2" fmla="*/ 0 h 295275"/>
                <a:gd name="connsiteX3" fmla="*/ 296038 w 297586"/>
                <a:gd name="connsiteY3" fmla="*/ 122365 h 295275"/>
                <a:gd name="connsiteX4" fmla="*/ 297164 w 297586"/>
                <a:gd name="connsiteY4" fmla="*/ 279673 h 295275"/>
                <a:gd name="connsiteX5" fmla="*/ 242090 w 297586"/>
                <a:gd name="connsiteY5" fmla="*/ 295275 h 295275"/>
                <a:gd name="connsiteX6" fmla="*/ 59284 w 297586"/>
                <a:gd name="connsiteY6" fmla="*/ 295275 h 295275"/>
                <a:gd name="connsiteX7" fmla="*/ 0 w 297586"/>
                <a:gd name="connsiteY7" fmla="*/ 295275 h 295275"/>
                <a:gd name="connsiteX8" fmla="*/ 763 w 297586"/>
                <a:gd name="connsiteY8" fmla="*/ 122365 h 295275"/>
                <a:gd name="connsiteX0" fmla="*/ 763 w 297211"/>
                <a:gd name="connsiteY0" fmla="*/ 122365 h 295275"/>
                <a:gd name="connsiteX1" fmla="*/ 123128 w 297211"/>
                <a:gd name="connsiteY1" fmla="*/ 0 h 295275"/>
                <a:gd name="connsiteX2" fmla="*/ 173673 w 297211"/>
                <a:gd name="connsiteY2" fmla="*/ 0 h 295275"/>
                <a:gd name="connsiteX3" fmla="*/ 296038 w 297211"/>
                <a:gd name="connsiteY3" fmla="*/ 122365 h 295275"/>
                <a:gd name="connsiteX4" fmla="*/ 297164 w 297211"/>
                <a:gd name="connsiteY4" fmla="*/ 279673 h 295275"/>
                <a:gd name="connsiteX5" fmla="*/ 242090 w 297211"/>
                <a:gd name="connsiteY5" fmla="*/ 295275 h 295275"/>
                <a:gd name="connsiteX6" fmla="*/ 59284 w 297211"/>
                <a:gd name="connsiteY6" fmla="*/ 295275 h 295275"/>
                <a:gd name="connsiteX7" fmla="*/ 0 w 297211"/>
                <a:gd name="connsiteY7" fmla="*/ 295275 h 295275"/>
                <a:gd name="connsiteX8" fmla="*/ 763 w 297211"/>
                <a:gd name="connsiteY8" fmla="*/ 122365 h 295275"/>
                <a:gd name="connsiteX0" fmla="*/ 763 w 297258"/>
                <a:gd name="connsiteY0" fmla="*/ 122365 h 295804"/>
                <a:gd name="connsiteX1" fmla="*/ 123128 w 297258"/>
                <a:gd name="connsiteY1" fmla="*/ 0 h 295804"/>
                <a:gd name="connsiteX2" fmla="*/ 173673 w 297258"/>
                <a:gd name="connsiteY2" fmla="*/ 0 h 295804"/>
                <a:gd name="connsiteX3" fmla="*/ 296038 w 297258"/>
                <a:gd name="connsiteY3" fmla="*/ 122365 h 295804"/>
                <a:gd name="connsiteX4" fmla="*/ 297211 w 297258"/>
                <a:gd name="connsiteY4" fmla="*/ 295275 h 295804"/>
                <a:gd name="connsiteX5" fmla="*/ 242090 w 297258"/>
                <a:gd name="connsiteY5" fmla="*/ 295275 h 295804"/>
                <a:gd name="connsiteX6" fmla="*/ 59284 w 297258"/>
                <a:gd name="connsiteY6" fmla="*/ 295275 h 295804"/>
                <a:gd name="connsiteX7" fmla="*/ 0 w 297258"/>
                <a:gd name="connsiteY7" fmla="*/ 295275 h 295804"/>
                <a:gd name="connsiteX8" fmla="*/ 763 w 297258"/>
                <a:gd name="connsiteY8" fmla="*/ 122365 h 295804"/>
                <a:gd name="connsiteX0" fmla="*/ 763 w 297227"/>
                <a:gd name="connsiteY0" fmla="*/ 122365 h 297919"/>
                <a:gd name="connsiteX1" fmla="*/ 123128 w 297227"/>
                <a:gd name="connsiteY1" fmla="*/ 0 h 297919"/>
                <a:gd name="connsiteX2" fmla="*/ 173673 w 297227"/>
                <a:gd name="connsiteY2" fmla="*/ 0 h 297919"/>
                <a:gd name="connsiteX3" fmla="*/ 296038 w 297227"/>
                <a:gd name="connsiteY3" fmla="*/ 122365 h 297919"/>
                <a:gd name="connsiteX4" fmla="*/ 297211 w 297227"/>
                <a:gd name="connsiteY4" fmla="*/ 295275 h 297919"/>
                <a:gd name="connsiteX5" fmla="*/ 242090 w 297227"/>
                <a:gd name="connsiteY5" fmla="*/ 295275 h 297919"/>
                <a:gd name="connsiteX6" fmla="*/ 59284 w 297227"/>
                <a:gd name="connsiteY6" fmla="*/ 295275 h 297919"/>
                <a:gd name="connsiteX7" fmla="*/ 0 w 297227"/>
                <a:gd name="connsiteY7" fmla="*/ 295275 h 297919"/>
                <a:gd name="connsiteX8" fmla="*/ 763 w 297227"/>
                <a:gd name="connsiteY8" fmla="*/ 122365 h 297919"/>
                <a:gd name="connsiteX0" fmla="*/ 763 w 297228"/>
                <a:gd name="connsiteY0" fmla="*/ 122365 h 296324"/>
                <a:gd name="connsiteX1" fmla="*/ 123128 w 297228"/>
                <a:gd name="connsiteY1" fmla="*/ 0 h 296324"/>
                <a:gd name="connsiteX2" fmla="*/ 173673 w 297228"/>
                <a:gd name="connsiteY2" fmla="*/ 0 h 296324"/>
                <a:gd name="connsiteX3" fmla="*/ 296038 w 297228"/>
                <a:gd name="connsiteY3" fmla="*/ 122365 h 296324"/>
                <a:gd name="connsiteX4" fmla="*/ 297211 w 297228"/>
                <a:gd name="connsiteY4" fmla="*/ 295275 h 296324"/>
                <a:gd name="connsiteX5" fmla="*/ 242090 w 297228"/>
                <a:gd name="connsiteY5" fmla="*/ 295275 h 296324"/>
                <a:gd name="connsiteX6" fmla="*/ 59284 w 297228"/>
                <a:gd name="connsiteY6" fmla="*/ 295275 h 296324"/>
                <a:gd name="connsiteX7" fmla="*/ 0 w 297228"/>
                <a:gd name="connsiteY7" fmla="*/ 295275 h 296324"/>
                <a:gd name="connsiteX8" fmla="*/ 763 w 297228"/>
                <a:gd name="connsiteY8" fmla="*/ 122365 h 296324"/>
                <a:gd name="connsiteX0" fmla="*/ 763 w 297245"/>
                <a:gd name="connsiteY0" fmla="*/ 122365 h 297272"/>
                <a:gd name="connsiteX1" fmla="*/ 123128 w 297245"/>
                <a:gd name="connsiteY1" fmla="*/ 0 h 297272"/>
                <a:gd name="connsiteX2" fmla="*/ 173673 w 297245"/>
                <a:gd name="connsiteY2" fmla="*/ 0 h 297272"/>
                <a:gd name="connsiteX3" fmla="*/ 296038 w 297245"/>
                <a:gd name="connsiteY3" fmla="*/ 122365 h 297272"/>
                <a:gd name="connsiteX4" fmla="*/ 297228 w 297245"/>
                <a:gd name="connsiteY4" fmla="*/ 296324 h 297272"/>
                <a:gd name="connsiteX5" fmla="*/ 242090 w 297245"/>
                <a:gd name="connsiteY5" fmla="*/ 295275 h 297272"/>
                <a:gd name="connsiteX6" fmla="*/ 59284 w 297245"/>
                <a:gd name="connsiteY6" fmla="*/ 295275 h 297272"/>
                <a:gd name="connsiteX7" fmla="*/ 0 w 297245"/>
                <a:gd name="connsiteY7" fmla="*/ 295275 h 297272"/>
                <a:gd name="connsiteX8" fmla="*/ 763 w 297245"/>
                <a:gd name="connsiteY8" fmla="*/ 122365 h 297272"/>
                <a:gd name="connsiteX0" fmla="*/ 763 w 297262"/>
                <a:gd name="connsiteY0" fmla="*/ 122365 h 298144"/>
                <a:gd name="connsiteX1" fmla="*/ 123128 w 297262"/>
                <a:gd name="connsiteY1" fmla="*/ 0 h 298144"/>
                <a:gd name="connsiteX2" fmla="*/ 173673 w 297262"/>
                <a:gd name="connsiteY2" fmla="*/ 0 h 298144"/>
                <a:gd name="connsiteX3" fmla="*/ 296038 w 297262"/>
                <a:gd name="connsiteY3" fmla="*/ 122365 h 298144"/>
                <a:gd name="connsiteX4" fmla="*/ 297245 w 297262"/>
                <a:gd name="connsiteY4" fmla="*/ 297272 h 298144"/>
                <a:gd name="connsiteX5" fmla="*/ 242090 w 297262"/>
                <a:gd name="connsiteY5" fmla="*/ 295275 h 298144"/>
                <a:gd name="connsiteX6" fmla="*/ 59284 w 297262"/>
                <a:gd name="connsiteY6" fmla="*/ 295275 h 298144"/>
                <a:gd name="connsiteX7" fmla="*/ 0 w 297262"/>
                <a:gd name="connsiteY7" fmla="*/ 295275 h 298144"/>
                <a:gd name="connsiteX8" fmla="*/ 763 w 297262"/>
                <a:gd name="connsiteY8" fmla="*/ 122365 h 298144"/>
                <a:gd name="connsiteX0" fmla="*/ 763 w 297279"/>
                <a:gd name="connsiteY0" fmla="*/ 122365 h 298957"/>
                <a:gd name="connsiteX1" fmla="*/ 123128 w 297279"/>
                <a:gd name="connsiteY1" fmla="*/ 0 h 298957"/>
                <a:gd name="connsiteX2" fmla="*/ 173673 w 297279"/>
                <a:gd name="connsiteY2" fmla="*/ 0 h 298957"/>
                <a:gd name="connsiteX3" fmla="*/ 296038 w 297279"/>
                <a:gd name="connsiteY3" fmla="*/ 122365 h 298957"/>
                <a:gd name="connsiteX4" fmla="*/ 297262 w 297279"/>
                <a:gd name="connsiteY4" fmla="*/ 298144 h 298957"/>
                <a:gd name="connsiteX5" fmla="*/ 242090 w 297279"/>
                <a:gd name="connsiteY5" fmla="*/ 295275 h 298957"/>
                <a:gd name="connsiteX6" fmla="*/ 59284 w 297279"/>
                <a:gd name="connsiteY6" fmla="*/ 295275 h 298957"/>
                <a:gd name="connsiteX7" fmla="*/ 0 w 297279"/>
                <a:gd name="connsiteY7" fmla="*/ 295275 h 298957"/>
                <a:gd name="connsiteX8" fmla="*/ 763 w 297279"/>
                <a:gd name="connsiteY8" fmla="*/ 122365 h 298957"/>
                <a:gd name="connsiteX0" fmla="*/ 763 w 297279"/>
                <a:gd name="connsiteY0" fmla="*/ 122365 h 298957"/>
                <a:gd name="connsiteX1" fmla="*/ 123128 w 297279"/>
                <a:gd name="connsiteY1" fmla="*/ 0 h 298957"/>
                <a:gd name="connsiteX2" fmla="*/ 173673 w 297279"/>
                <a:gd name="connsiteY2" fmla="*/ 0 h 298957"/>
                <a:gd name="connsiteX3" fmla="*/ 296038 w 297279"/>
                <a:gd name="connsiteY3" fmla="*/ 122365 h 298957"/>
                <a:gd name="connsiteX4" fmla="*/ 297262 w 297279"/>
                <a:gd name="connsiteY4" fmla="*/ 298144 h 298957"/>
                <a:gd name="connsiteX5" fmla="*/ 242090 w 297279"/>
                <a:gd name="connsiteY5" fmla="*/ 295275 h 298957"/>
                <a:gd name="connsiteX6" fmla="*/ 59284 w 297279"/>
                <a:gd name="connsiteY6" fmla="*/ 295275 h 298957"/>
                <a:gd name="connsiteX7" fmla="*/ 0 w 297279"/>
                <a:gd name="connsiteY7" fmla="*/ 295275 h 298957"/>
                <a:gd name="connsiteX8" fmla="*/ 763 w 297279"/>
                <a:gd name="connsiteY8" fmla="*/ 122365 h 298957"/>
                <a:gd name="connsiteX0" fmla="*/ 763 w 297296"/>
                <a:gd name="connsiteY0" fmla="*/ 122365 h 295275"/>
                <a:gd name="connsiteX1" fmla="*/ 123128 w 297296"/>
                <a:gd name="connsiteY1" fmla="*/ 0 h 295275"/>
                <a:gd name="connsiteX2" fmla="*/ 173673 w 297296"/>
                <a:gd name="connsiteY2" fmla="*/ 0 h 295275"/>
                <a:gd name="connsiteX3" fmla="*/ 296038 w 297296"/>
                <a:gd name="connsiteY3" fmla="*/ 122365 h 295275"/>
                <a:gd name="connsiteX4" fmla="*/ 297279 w 297296"/>
                <a:gd name="connsiteY4" fmla="*/ 286694 h 295275"/>
                <a:gd name="connsiteX5" fmla="*/ 242090 w 297296"/>
                <a:gd name="connsiteY5" fmla="*/ 295275 h 295275"/>
                <a:gd name="connsiteX6" fmla="*/ 59284 w 297296"/>
                <a:gd name="connsiteY6" fmla="*/ 295275 h 295275"/>
                <a:gd name="connsiteX7" fmla="*/ 0 w 297296"/>
                <a:gd name="connsiteY7" fmla="*/ 295275 h 295275"/>
                <a:gd name="connsiteX8" fmla="*/ 763 w 297296"/>
                <a:gd name="connsiteY8" fmla="*/ 122365 h 295275"/>
                <a:gd name="connsiteX0" fmla="*/ 763 w 297279"/>
                <a:gd name="connsiteY0" fmla="*/ 122365 h 301753"/>
                <a:gd name="connsiteX1" fmla="*/ 123128 w 297279"/>
                <a:gd name="connsiteY1" fmla="*/ 0 h 301753"/>
                <a:gd name="connsiteX2" fmla="*/ 173673 w 297279"/>
                <a:gd name="connsiteY2" fmla="*/ 0 h 301753"/>
                <a:gd name="connsiteX3" fmla="*/ 296038 w 297279"/>
                <a:gd name="connsiteY3" fmla="*/ 122365 h 301753"/>
                <a:gd name="connsiteX4" fmla="*/ 297279 w 297279"/>
                <a:gd name="connsiteY4" fmla="*/ 286694 h 301753"/>
                <a:gd name="connsiteX5" fmla="*/ 59284 w 297279"/>
                <a:gd name="connsiteY5" fmla="*/ 295275 h 301753"/>
                <a:gd name="connsiteX6" fmla="*/ 0 w 297279"/>
                <a:gd name="connsiteY6" fmla="*/ 295275 h 301753"/>
                <a:gd name="connsiteX7" fmla="*/ 763 w 297279"/>
                <a:gd name="connsiteY7" fmla="*/ 122365 h 301753"/>
                <a:gd name="connsiteX0" fmla="*/ 763 w 297279"/>
                <a:gd name="connsiteY0" fmla="*/ 122365 h 312470"/>
                <a:gd name="connsiteX1" fmla="*/ 123128 w 297279"/>
                <a:gd name="connsiteY1" fmla="*/ 0 h 312470"/>
                <a:gd name="connsiteX2" fmla="*/ 173673 w 297279"/>
                <a:gd name="connsiteY2" fmla="*/ 0 h 312470"/>
                <a:gd name="connsiteX3" fmla="*/ 296038 w 297279"/>
                <a:gd name="connsiteY3" fmla="*/ 122365 h 312470"/>
                <a:gd name="connsiteX4" fmla="*/ 297279 w 297279"/>
                <a:gd name="connsiteY4" fmla="*/ 286694 h 312470"/>
                <a:gd name="connsiteX5" fmla="*/ 0 w 297279"/>
                <a:gd name="connsiteY5" fmla="*/ 295275 h 312470"/>
                <a:gd name="connsiteX6" fmla="*/ 763 w 297279"/>
                <a:gd name="connsiteY6" fmla="*/ 122365 h 312470"/>
                <a:gd name="connsiteX0" fmla="*/ 763 w 297279"/>
                <a:gd name="connsiteY0" fmla="*/ 122365 h 312470"/>
                <a:gd name="connsiteX1" fmla="*/ 123128 w 297279"/>
                <a:gd name="connsiteY1" fmla="*/ 0 h 312470"/>
                <a:gd name="connsiteX2" fmla="*/ 173673 w 297279"/>
                <a:gd name="connsiteY2" fmla="*/ 0 h 312470"/>
                <a:gd name="connsiteX3" fmla="*/ 296038 w 297279"/>
                <a:gd name="connsiteY3" fmla="*/ 122365 h 312470"/>
                <a:gd name="connsiteX4" fmla="*/ 297279 w 297279"/>
                <a:gd name="connsiteY4" fmla="*/ 286694 h 312470"/>
                <a:gd name="connsiteX5" fmla="*/ 0 w 297279"/>
                <a:gd name="connsiteY5" fmla="*/ 295275 h 312470"/>
                <a:gd name="connsiteX6" fmla="*/ 763 w 297279"/>
                <a:gd name="connsiteY6" fmla="*/ 122365 h 312470"/>
                <a:gd name="connsiteX0" fmla="*/ 763 w 297279"/>
                <a:gd name="connsiteY0" fmla="*/ 122365 h 303640"/>
                <a:gd name="connsiteX1" fmla="*/ 123128 w 297279"/>
                <a:gd name="connsiteY1" fmla="*/ 0 h 303640"/>
                <a:gd name="connsiteX2" fmla="*/ 173673 w 297279"/>
                <a:gd name="connsiteY2" fmla="*/ 0 h 303640"/>
                <a:gd name="connsiteX3" fmla="*/ 296038 w 297279"/>
                <a:gd name="connsiteY3" fmla="*/ 122365 h 303640"/>
                <a:gd name="connsiteX4" fmla="*/ 297279 w 297279"/>
                <a:gd name="connsiteY4" fmla="*/ 286694 h 303640"/>
                <a:gd name="connsiteX5" fmla="*/ 0 w 297279"/>
                <a:gd name="connsiteY5" fmla="*/ 295275 h 303640"/>
                <a:gd name="connsiteX6" fmla="*/ 763 w 297279"/>
                <a:gd name="connsiteY6" fmla="*/ 122365 h 303640"/>
                <a:gd name="connsiteX0" fmla="*/ 763 w 297279"/>
                <a:gd name="connsiteY0" fmla="*/ 122365 h 296987"/>
                <a:gd name="connsiteX1" fmla="*/ 123128 w 297279"/>
                <a:gd name="connsiteY1" fmla="*/ 0 h 296987"/>
                <a:gd name="connsiteX2" fmla="*/ 173673 w 297279"/>
                <a:gd name="connsiteY2" fmla="*/ 0 h 296987"/>
                <a:gd name="connsiteX3" fmla="*/ 296038 w 297279"/>
                <a:gd name="connsiteY3" fmla="*/ 122365 h 296987"/>
                <a:gd name="connsiteX4" fmla="*/ 297279 w 297279"/>
                <a:gd name="connsiteY4" fmla="*/ 286694 h 296987"/>
                <a:gd name="connsiteX5" fmla="*/ 0 w 297279"/>
                <a:gd name="connsiteY5" fmla="*/ 295275 h 296987"/>
                <a:gd name="connsiteX6" fmla="*/ 763 w 297279"/>
                <a:gd name="connsiteY6" fmla="*/ 122365 h 296987"/>
                <a:gd name="connsiteX0" fmla="*/ 763 w 297279"/>
                <a:gd name="connsiteY0" fmla="*/ 122365 h 301154"/>
                <a:gd name="connsiteX1" fmla="*/ 123128 w 297279"/>
                <a:gd name="connsiteY1" fmla="*/ 0 h 301154"/>
                <a:gd name="connsiteX2" fmla="*/ 173673 w 297279"/>
                <a:gd name="connsiteY2" fmla="*/ 0 h 301154"/>
                <a:gd name="connsiteX3" fmla="*/ 296038 w 297279"/>
                <a:gd name="connsiteY3" fmla="*/ 122365 h 301154"/>
                <a:gd name="connsiteX4" fmla="*/ 297279 w 297279"/>
                <a:gd name="connsiteY4" fmla="*/ 296987 h 301154"/>
                <a:gd name="connsiteX5" fmla="*/ 0 w 297279"/>
                <a:gd name="connsiteY5" fmla="*/ 295275 h 301154"/>
                <a:gd name="connsiteX6" fmla="*/ 763 w 297279"/>
                <a:gd name="connsiteY6" fmla="*/ 122365 h 301154"/>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6987 h 299572"/>
                <a:gd name="connsiteX5" fmla="*/ 0 w 297279"/>
                <a:gd name="connsiteY5" fmla="*/ 295275 h 299572"/>
                <a:gd name="connsiteX6" fmla="*/ 763 w 297279"/>
                <a:gd name="connsiteY6" fmla="*/ 122365 h 299572"/>
                <a:gd name="connsiteX0" fmla="*/ 763 w 297279"/>
                <a:gd name="connsiteY0" fmla="*/ 122365 h 301415"/>
                <a:gd name="connsiteX1" fmla="*/ 123128 w 297279"/>
                <a:gd name="connsiteY1" fmla="*/ 0 h 301415"/>
                <a:gd name="connsiteX2" fmla="*/ 173673 w 297279"/>
                <a:gd name="connsiteY2" fmla="*/ 0 h 301415"/>
                <a:gd name="connsiteX3" fmla="*/ 296038 w 297279"/>
                <a:gd name="connsiteY3" fmla="*/ 122365 h 301415"/>
                <a:gd name="connsiteX4" fmla="*/ 297279 w 297279"/>
                <a:gd name="connsiteY4" fmla="*/ 299572 h 301415"/>
                <a:gd name="connsiteX5" fmla="*/ 0 w 297279"/>
                <a:gd name="connsiteY5" fmla="*/ 295275 h 301415"/>
                <a:gd name="connsiteX6" fmla="*/ 763 w 297279"/>
                <a:gd name="connsiteY6" fmla="*/ 122365 h 301415"/>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300785"/>
                <a:gd name="connsiteX1" fmla="*/ 123128 w 297279"/>
                <a:gd name="connsiteY1" fmla="*/ 0 h 300785"/>
                <a:gd name="connsiteX2" fmla="*/ 173673 w 297279"/>
                <a:gd name="connsiteY2" fmla="*/ 0 h 300785"/>
                <a:gd name="connsiteX3" fmla="*/ 296038 w 297279"/>
                <a:gd name="connsiteY3" fmla="*/ 122365 h 300785"/>
                <a:gd name="connsiteX4" fmla="*/ 297279 w 297279"/>
                <a:gd name="connsiteY4" fmla="*/ 299572 h 300785"/>
                <a:gd name="connsiteX5" fmla="*/ 0 w 297279"/>
                <a:gd name="connsiteY5" fmla="*/ 299572 h 300785"/>
                <a:gd name="connsiteX6" fmla="*/ 763 w 297279"/>
                <a:gd name="connsiteY6" fmla="*/ 122365 h 300785"/>
                <a:gd name="connsiteX0" fmla="*/ 763 w 297279"/>
                <a:gd name="connsiteY0" fmla="*/ 122365 h 300785"/>
                <a:gd name="connsiteX1" fmla="*/ 123128 w 297279"/>
                <a:gd name="connsiteY1" fmla="*/ 0 h 300785"/>
                <a:gd name="connsiteX2" fmla="*/ 173673 w 297279"/>
                <a:gd name="connsiteY2" fmla="*/ 0 h 300785"/>
                <a:gd name="connsiteX3" fmla="*/ 296038 w 297279"/>
                <a:gd name="connsiteY3" fmla="*/ 122365 h 300785"/>
                <a:gd name="connsiteX4" fmla="*/ 297279 w 297279"/>
                <a:gd name="connsiteY4" fmla="*/ 299572 h 300785"/>
                <a:gd name="connsiteX5" fmla="*/ 0 w 297279"/>
                <a:gd name="connsiteY5" fmla="*/ 299572 h 300785"/>
                <a:gd name="connsiteX6" fmla="*/ 763 w 297279"/>
                <a:gd name="connsiteY6" fmla="*/ 122365 h 300785"/>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299572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301167 h 301167"/>
                <a:gd name="connsiteX6" fmla="*/ 763 w 297279"/>
                <a:gd name="connsiteY6" fmla="*/ 122365 h 30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279" h="301167">
                  <a:moveTo>
                    <a:pt x="763" y="122365"/>
                  </a:moveTo>
                  <a:cubicBezTo>
                    <a:pt x="763" y="54785"/>
                    <a:pt x="55548" y="0"/>
                    <a:pt x="123128" y="0"/>
                  </a:cubicBezTo>
                  <a:lnTo>
                    <a:pt x="173673" y="0"/>
                  </a:lnTo>
                  <a:cubicBezTo>
                    <a:pt x="241253" y="0"/>
                    <a:pt x="296038" y="54785"/>
                    <a:pt x="296038" y="122365"/>
                  </a:cubicBezTo>
                  <a:cubicBezTo>
                    <a:pt x="296413" y="151419"/>
                    <a:pt x="296904" y="291196"/>
                    <a:pt x="297279" y="301167"/>
                  </a:cubicBezTo>
                  <a:lnTo>
                    <a:pt x="0" y="301167"/>
                  </a:lnTo>
                  <a:cubicBezTo>
                    <a:pt x="135" y="257496"/>
                    <a:pt x="628" y="166036"/>
                    <a:pt x="763" y="122365"/>
                  </a:cubicBezTo>
                  <a:close/>
                </a:path>
              </a:pathLst>
            </a:custGeom>
            <a:solidFill>
              <a:srgbClr val="FFC000"/>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defTabSz="342788">
                <a:defRPr/>
              </a:pPr>
              <a:endParaRPr lang="en-US" sz="1050" kern="0" dirty="0">
                <a:solidFill>
                  <a:sysClr val="window" lastClr="FFFFFF"/>
                </a:solidFill>
                <a:latin typeface="Calibri" panose="020F0502020204030204" pitchFamily="34" charset="0"/>
                <a:cs typeface="Calibri" panose="020F0502020204030204" pitchFamily="34" charset="0"/>
              </a:endParaRPr>
            </a:p>
          </p:txBody>
        </p:sp>
        <p:sp>
          <p:nvSpPr>
            <p:cNvPr id="173" name="Rectangle 172"/>
            <p:cNvSpPr/>
            <p:nvPr/>
          </p:nvSpPr>
          <p:spPr>
            <a:xfrm>
              <a:off x="11112514" y="5221507"/>
              <a:ext cx="985740" cy="328295"/>
            </a:xfrm>
            <a:prstGeom prst="rect">
              <a:avLst/>
            </a:prstGeom>
          </p:spPr>
          <p:txBody>
            <a:bodyPr wrap="none">
              <a:spAutoFit/>
            </a:bodyPr>
            <a:lstStyle/>
            <a:p>
              <a:pPr defTabSz="685783">
                <a:defRPr/>
              </a:pPr>
              <a:r>
                <a:rPr lang="en-US" sz="1000" b="1" kern="0" dirty="0">
                  <a:solidFill>
                    <a:srgbClr val="000000">
                      <a:lumMod val="75000"/>
                      <a:lumOff val="25000"/>
                    </a:srgbClr>
                  </a:solidFill>
                  <a:latin typeface="Calibri" panose="020F0502020204030204" pitchFamily="34" charset="0"/>
                  <a:ea typeface="Calibri"/>
                  <a:cs typeface="Arial" panose="020B0604020202020204" pitchFamily="34" charset="0"/>
                </a:rPr>
                <a:t>Cognizant </a:t>
              </a:r>
              <a:endParaRPr lang="en-GB" sz="1000" b="1" kern="0" dirty="0">
                <a:solidFill>
                  <a:srgbClr val="000000">
                    <a:lumMod val="75000"/>
                    <a:lumOff val="25000"/>
                  </a:srgbClr>
                </a:solidFill>
                <a:latin typeface="Calibri" panose="020F0502020204030204" pitchFamily="34" charset="0"/>
                <a:ea typeface="Calibri"/>
                <a:cs typeface="Arial" panose="020B0604020202020204" pitchFamily="34" charset="0"/>
              </a:endParaRPr>
            </a:p>
          </p:txBody>
        </p:sp>
      </p:grpSp>
      <p:grpSp>
        <p:nvGrpSpPr>
          <p:cNvPr id="174" name="Group 173"/>
          <p:cNvGrpSpPr/>
          <p:nvPr/>
        </p:nvGrpSpPr>
        <p:grpSpPr>
          <a:xfrm>
            <a:off x="8058858" y="3834875"/>
            <a:ext cx="860630" cy="246221"/>
            <a:chOff x="11013947" y="4964745"/>
            <a:chExt cx="1147507" cy="328295"/>
          </a:xfrm>
        </p:grpSpPr>
        <p:sp>
          <p:nvSpPr>
            <p:cNvPr id="175" name="Oval 174"/>
            <p:cNvSpPr/>
            <p:nvPr/>
          </p:nvSpPr>
          <p:spPr>
            <a:xfrm>
              <a:off x="11038396" y="5033054"/>
              <a:ext cx="67435" cy="60183"/>
            </a:xfrm>
            <a:prstGeom prst="ellipse">
              <a:avLst/>
            </a:prstGeom>
            <a:solidFill>
              <a:srgbClr val="4BACC6">
                <a:lumMod val="60000"/>
                <a:lumOff val="40000"/>
              </a:srgbClr>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defTabSz="342788">
                <a:defRPr/>
              </a:pPr>
              <a:endParaRPr lang="en-US" sz="1050" kern="0" dirty="0">
                <a:solidFill>
                  <a:sysClr val="window" lastClr="FFFFFF"/>
                </a:solidFill>
                <a:latin typeface="Calibri" panose="020F0502020204030204" pitchFamily="34" charset="0"/>
                <a:cs typeface="Calibri" panose="020F0502020204030204" pitchFamily="34" charset="0"/>
              </a:endParaRPr>
            </a:p>
          </p:txBody>
        </p:sp>
        <p:sp>
          <p:nvSpPr>
            <p:cNvPr id="176" name="Rounded Rectangle 230"/>
            <p:cNvSpPr/>
            <p:nvPr/>
          </p:nvSpPr>
          <p:spPr>
            <a:xfrm>
              <a:off x="11013947" y="5110713"/>
              <a:ext cx="120540" cy="108957"/>
            </a:xfrm>
            <a:custGeom>
              <a:avLst/>
              <a:gdLst>
                <a:gd name="connsiteX0" fmla="*/ 0 w 295275"/>
                <a:gd name="connsiteY0" fmla="*/ 122365 h 295275"/>
                <a:gd name="connsiteX1" fmla="*/ 122365 w 295275"/>
                <a:gd name="connsiteY1" fmla="*/ 0 h 295275"/>
                <a:gd name="connsiteX2" fmla="*/ 172910 w 295275"/>
                <a:gd name="connsiteY2" fmla="*/ 0 h 295275"/>
                <a:gd name="connsiteX3" fmla="*/ 295275 w 295275"/>
                <a:gd name="connsiteY3" fmla="*/ 122365 h 295275"/>
                <a:gd name="connsiteX4" fmla="*/ 295275 w 295275"/>
                <a:gd name="connsiteY4" fmla="*/ 172910 h 295275"/>
                <a:gd name="connsiteX5" fmla="*/ 172910 w 295275"/>
                <a:gd name="connsiteY5" fmla="*/ 295275 h 295275"/>
                <a:gd name="connsiteX6" fmla="*/ 122365 w 295275"/>
                <a:gd name="connsiteY6" fmla="*/ 295275 h 295275"/>
                <a:gd name="connsiteX7" fmla="*/ 0 w 295275"/>
                <a:gd name="connsiteY7" fmla="*/ 172910 h 295275"/>
                <a:gd name="connsiteX8" fmla="*/ 0 w 295275"/>
                <a:gd name="connsiteY8" fmla="*/ 122365 h 295275"/>
                <a:gd name="connsiteX0" fmla="*/ 404 w 295679"/>
                <a:gd name="connsiteY0" fmla="*/ 122365 h 295275"/>
                <a:gd name="connsiteX1" fmla="*/ 122769 w 295679"/>
                <a:gd name="connsiteY1" fmla="*/ 0 h 295275"/>
                <a:gd name="connsiteX2" fmla="*/ 173314 w 295679"/>
                <a:gd name="connsiteY2" fmla="*/ 0 h 295275"/>
                <a:gd name="connsiteX3" fmla="*/ 295679 w 295679"/>
                <a:gd name="connsiteY3" fmla="*/ 122365 h 295275"/>
                <a:gd name="connsiteX4" fmla="*/ 295679 w 295679"/>
                <a:gd name="connsiteY4" fmla="*/ 172910 h 295275"/>
                <a:gd name="connsiteX5" fmla="*/ 173314 w 295679"/>
                <a:gd name="connsiteY5" fmla="*/ 295275 h 295275"/>
                <a:gd name="connsiteX6" fmla="*/ 58925 w 295679"/>
                <a:gd name="connsiteY6" fmla="*/ 295275 h 295275"/>
                <a:gd name="connsiteX7" fmla="*/ 404 w 295679"/>
                <a:gd name="connsiteY7" fmla="*/ 172910 h 295275"/>
                <a:gd name="connsiteX8" fmla="*/ 404 w 295679"/>
                <a:gd name="connsiteY8" fmla="*/ 122365 h 295275"/>
                <a:gd name="connsiteX0" fmla="*/ 404 w 296805"/>
                <a:gd name="connsiteY0" fmla="*/ 122365 h 295275"/>
                <a:gd name="connsiteX1" fmla="*/ 122769 w 296805"/>
                <a:gd name="connsiteY1" fmla="*/ 0 h 295275"/>
                <a:gd name="connsiteX2" fmla="*/ 173314 w 296805"/>
                <a:gd name="connsiteY2" fmla="*/ 0 h 295275"/>
                <a:gd name="connsiteX3" fmla="*/ 295679 w 296805"/>
                <a:gd name="connsiteY3" fmla="*/ 122365 h 295275"/>
                <a:gd name="connsiteX4" fmla="*/ 295679 w 296805"/>
                <a:gd name="connsiteY4" fmla="*/ 172910 h 295275"/>
                <a:gd name="connsiteX5" fmla="*/ 241731 w 296805"/>
                <a:gd name="connsiteY5" fmla="*/ 295275 h 295275"/>
                <a:gd name="connsiteX6" fmla="*/ 58925 w 296805"/>
                <a:gd name="connsiteY6" fmla="*/ 295275 h 295275"/>
                <a:gd name="connsiteX7" fmla="*/ 404 w 296805"/>
                <a:gd name="connsiteY7" fmla="*/ 172910 h 295275"/>
                <a:gd name="connsiteX8" fmla="*/ 404 w 296805"/>
                <a:gd name="connsiteY8" fmla="*/ 122365 h 295275"/>
                <a:gd name="connsiteX0" fmla="*/ 763 w 297164"/>
                <a:gd name="connsiteY0" fmla="*/ 122365 h 300064"/>
                <a:gd name="connsiteX1" fmla="*/ 123128 w 297164"/>
                <a:gd name="connsiteY1" fmla="*/ 0 h 300064"/>
                <a:gd name="connsiteX2" fmla="*/ 173673 w 297164"/>
                <a:gd name="connsiteY2" fmla="*/ 0 h 300064"/>
                <a:gd name="connsiteX3" fmla="*/ 296038 w 297164"/>
                <a:gd name="connsiteY3" fmla="*/ 122365 h 300064"/>
                <a:gd name="connsiteX4" fmla="*/ 296038 w 297164"/>
                <a:gd name="connsiteY4" fmla="*/ 172910 h 300064"/>
                <a:gd name="connsiteX5" fmla="*/ 242090 w 297164"/>
                <a:gd name="connsiteY5" fmla="*/ 295275 h 300064"/>
                <a:gd name="connsiteX6" fmla="*/ 59284 w 297164"/>
                <a:gd name="connsiteY6" fmla="*/ 295275 h 300064"/>
                <a:gd name="connsiteX7" fmla="*/ 359 w 297164"/>
                <a:gd name="connsiteY7" fmla="*/ 253378 h 300064"/>
                <a:gd name="connsiteX8" fmla="*/ 763 w 297164"/>
                <a:gd name="connsiteY8" fmla="*/ 122365 h 300064"/>
                <a:gd name="connsiteX0" fmla="*/ 763 w 298076"/>
                <a:gd name="connsiteY0" fmla="*/ 122365 h 300064"/>
                <a:gd name="connsiteX1" fmla="*/ 123128 w 298076"/>
                <a:gd name="connsiteY1" fmla="*/ 0 h 300064"/>
                <a:gd name="connsiteX2" fmla="*/ 173673 w 298076"/>
                <a:gd name="connsiteY2" fmla="*/ 0 h 300064"/>
                <a:gd name="connsiteX3" fmla="*/ 296038 w 298076"/>
                <a:gd name="connsiteY3" fmla="*/ 122365 h 300064"/>
                <a:gd name="connsiteX4" fmla="*/ 297164 w 298076"/>
                <a:gd name="connsiteY4" fmla="*/ 209528 h 300064"/>
                <a:gd name="connsiteX5" fmla="*/ 242090 w 298076"/>
                <a:gd name="connsiteY5" fmla="*/ 295275 h 300064"/>
                <a:gd name="connsiteX6" fmla="*/ 59284 w 298076"/>
                <a:gd name="connsiteY6" fmla="*/ 295275 h 300064"/>
                <a:gd name="connsiteX7" fmla="*/ 359 w 298076"/>
                <a:gd name="connsiteY7" fmla="*/ 253378 h 300064"/>
                <a:gd name="connsiteX8" fmla="*/ 763 w 298076"/>
                <a:gd name="connsiteY8" fmla="*/ 122365 h 300064"/>
                <a:gd name="connsiteX0" fmla="*/ 1085 w 298398"/>
                <a:gd name="connsiteY0" fmla="*/ 122365 h 295275"/>
                <a:gd name="connsiteX1" fmla="*/ 123450 w 298398"/>
                <a:gd name="connsiteY1" fmla="*/ 0 h 295275"/>
                <a:gd name="connsiteX2" fmla="*/ 173995 w 298398"/>
                <a:gd name="connsiteY2" fmla="*/ 0 h 295275"/>
                <a:gd name="connsiteX3" fmla="*/ 296360 w 298398"/>
                <a:gd name="connsiteY3" fmla="*/ 122365 h 295275"/>
                <a:gd name="connsiteX4" fmla="*/ 297486 w 298398"/>
                <a:gd name="connsiteY4" fmla="*/ 209528 h 295275"/>
                <a:gd name="connsiteX5" fmla="*/ 242412 w 298398"/>
                <a:gd name="connsiteY5" fmla="*/ 295275 h 295275"/>
                <a:gd name="connsiteX6" fmla="*/ 59606 w 298398"/>
                <a:gd name="connsiteY6" fmla="*/ 295275 h 295275"/>
                <a:gd name="connsiteX7" fmla="*/ 322 w 298398"/>
                <a:gd name="connsiteY7" fmla="*/ 220774 h 295275"/>
                <a:gd name="connsiteX8" fmla="*/ 1085 w 298398"/>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20774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20774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361867"/>
                <a:gd name="connsiteY0" fmla="*/ 122365 h 299752"/>
                <a:gd name="connsiteX1" fmla="*/ 123128 w 361867"/>
                <a:gd name="connsiteY1" fmla="*/ 0 h 299752"/>
                <a:gd name="connsiteX2" fmla="*/ 173673 w 361867"/>
                <a:gd name="connsiteY2" fmla="*/ 0 h 299752"/>
                <a:gd name="connsiteX3" fmla="*/ 296038 w 361867"/>
                <a:gd name="connsiteY3" fmla="*/ 122365 h 299752"/>
                <a:gd name="connsiteX4" fmla="*/ 297164 w 361867"/>
                <a:gd name="connsiteY4" fmla="*/ 209528 h 299752"/>
                <a:gd name="connsiteX5" fmla="*/ 361070 w 361867"/>
                <a:gd name="connsiteY5" fmla="*/ 295390 h 299752"/>
                <a:gd name="connsiteX6" fmla="*/ 242090 w 361867"/>
                <a:gd name="connsiteY6" fmla="*/ 295275 h 299752"/>
                <a:gd name="connsiteX7" fmla="*/ 59284 w 361867"/>
                <a:gd name="connsiteY7" fmla="*/ 295275 h 299752"/>
                <a:gd name="connsiteX8" fmla="*/ 0 w 361867"/>
                <a:gd name="connsiteY8" fmla="*/ 295275 h 299752"/>
                <a:gd name="connsiteX9" fmla="*/ 763 w 361867"/>
                <a:gd name="connsiteY9" fmla="*/ 122365 h 299752"/>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79673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79673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586"/>
                <a:gd name="connsiteY0" fmla="*/ 122365 h 295275"/>
                <a:gd name="connsiteX1" fmla="*/ 123128 w 297586"/>
                <a:gd name="connsiteY1" fmla="*/ 0 h 295275"/>
                <a:gd name="connsiteX2" fmla="*/ 173673 w 297586"/>
                <a:gd name="connsiteY2" fmla="*/ 0 h 295275"/>
                <a:gd name="connsiteX3" fmla="*/ 296038 w 297586"/>
                <a:gd name="connsiteY3" fmla="*/ 122365 h 295275"/>
                <a:gd name="connsiteX4" fmla="*/ 297164 w 297586"/>
                <a:gd name="connsiteY4" fmla="*/ 279673 h 295275"/>
                <a:gd name="connsiteX5" fmla="*/ 242090 w 297586"/>
                <a:gd name="connsiteY5" fmla="*/ 295275 h 295275"/>
                <a:gd name="connsiteX6" fmla="*/ 59284 w 297586"/>
                <a:gd name="connsiteY6" fmla="*/ 295275 h 295275"/>
                <a:gd name="connsiteX7" fmla="*/ 0 w 297586"/>
                <a:gd name="connsiteY7" fmla="*/ 295275 h 295275"/>
                <a:gd name="connsiteX8" fmla="*/ 763 w 297586"/>
                <a:gd name="connsiteY8" fmla="*/ 122365 h 295275"/>
                <a:gd name="connsiteX0" fmla="*/ 763 w 297211"/>
                <a:gd name="connsiteY0" fmla="*/ 122365 h 295275"/>
                <a:gd name="connsiteX1" fmla="*/ 123128 w 297211"/>
                <a:gd name="connsiteY1" fmla="*/ 0 h 295275"/>
                <a:gd name="connsiteX2" fmla="*/ 173673 w 297211"/>
                <a:gd name="connsiteY2" fmla="*/ 0 h 295275"/>
                <a:gd name="connsiteX3" fmla="*/ 296038 w 297211"/>
                <a:gd name="connsiteY3" fmla="*/ 122365 h 295275"/>
                <a:gd name="connsiteX4" fmla="*/ 297164 w 297211"/>
                <a:gd name="connsiteY4" fmla="*/ 279673 h 295275"/>
                <a:gd name="connsiteX5" fmla="*/ 242090 w 297211"/>
                <a:gd name="connsiteY5" fmla="*/ 295275 h 295275"/>
                <a:gd name="connsiteX6" fmla="*/ 59284 w 297211"/>
                <a:gd name="connsiteY6" fmla="*/ 295275 h 295275"/>
                <a:gd name="connsiteX7" fmla="*/ 0 w 297211"/>
                <a:gd name="connsiteY7" fmla="*/ 295275 h 295275"/>
                <a:gd name="connsiteX8" fmla="*/ 763 w 297211"/>
                <a:gd name="connsiteY8" fmla="*/ 122365 h 295275"/>
                <a:gd name="connsiteX0" fmla="*/ 763 w 297258"/>
                <a:gd name="connsiteY0" fmla="*/ 122365 h 295804"/>
                <a:gd name="connsiteX1" fmla="*/ 123128 w 297258"/>
                <a:gd name="connsiteY1" fmla="*/ 0 h 295804"/>
                <a:gd name="connsiteX2" fmla="*/ 173673 w 297258"/>
                <a:gd name="connsiteY2" fmla="*/ 0 h 295804"/>
                <a:gd name="connsiteX3" fmla="*/ 296038 w 297258"/>
                <a:gd name="connsiteY3" fmla="*/ 122365 h 295804"/>
                <a:gd name="connsiteX4" fmla="*/ 297211 w 297258"/>
                <a:gd name="connsiteY4" fmla="*/ 295275 h 295804"/>
                <a:gd name="connsiteX5" fmla="*/ 242090 w 297258"/>
                <a:gd name="connsiteY5" fmla="*/ 295275 h 295804"/>
                <a:gd name="connsiteX6" fmla="*/ 59284 w 297258"/>
                <a:gd name="connsiteY6" fmla="*/ 295275 h 295804"/>
                <a:gd name="connsiteX7" fmla="*/ 0 w 297258"/>
                <a:gd name="connsiteY7" fmla="*/ 295275 h 295804"/>
                <a:gd name="connsiteX8" fmla="*/ 763 w 297258"/>
                <a:gd name="connsiteY8" fmla="*/ 122365 h 295804"/>
                <a:gd name="connsiteX0" fmla="*/ 763 w 297227"/>
                <a:gd name="connsiteY0" fmla="*/ 122365 h 297919"/>
                <a:gd name="connsiteX1" fmla="*/ 123128 w 297227"/>
                <a:gd name="connsiteY1" fmla="*/ 0 h 297919"/>
                <a:gd name="connsiteX2" fmla="*/ 173673 w 297227"/>
                <a:gd name="connsiteY2" fmla="*/ 0 h 297919"/>
                <a:gd name="connsiteX3" fmla="*/ 296038 w 297227"/>
                <a:gd name="connsiteY3" fmla="*/ 122365 h 297919"/>
                <a:gd name="connsiteX4" fmla="*/ 297211 w 297227"/>
                <a:gd name="connsiteY4" fmla="*/ 295275 h 297919"/>
                <a:gd name="connsiteX5" fmla="*/ 242090 w 297227"/>
                <a:gd name="connsiteY5" fmla="*/ 295275 h 297919"/>
                <a:gd name="connsiteX6" fmla="*/ 59284 w 297227"/>
                <a:gd name="connsiteY6" fmla="*/ 295275 h 297919"/>
                <a:gd name="connsiteX7" fmla="*/ 0 w 297227"/>
                <a:gd name="connsiteY7" fmla="*/ 295275 h 297919"/>
                <a:gd name="connsiteX8" fmla="*/ 763 w 297227"/>
                <a:gd name="connsiteY8" fmla="*/ 122365 h 297919"/>
                <a:gd name="connsiteX0" fmla="*/ 763 w 297228"/>
                <a:gd name="connsiteY0" fmla="*/ 122365 h 296324"/>
                <a:gd name="connsiteX1" fmla="*/ 123128 w 297228"/>
                <a:gd name="connsiteY1" fmla="*/ 0 h 296324"/>
                <a:gd name="connsiteX2" fmla="*/ 173673 w 297228"/>
                <a:gd name="connsiteY2" fmla="*/ 0 h 296324"/>
                <a:gd name="connsiteX3" fmla="*/ 296038 w 297228"/>
                <a:gd name="connsiteY3" fmla="*/ 122365 h 296324"/>
                <a:gd name="connsiteX4" fmla="*/ 297211 w 297228"/>
                <a:gd name="connsiteY4" fmla="*/ 295275 h 296324"/>
                <a:gd name="connsiteX5" fmla="*/ 242090 w 297228"/>
                <a:gd name="connsiteY5" fmla="*/ 295275 h 296324"/>
                <a:gd name="connsiteX6" fmla="*/ 59284 w 297228"/>
                <a:gd name="connsiteY6" fmla="*/ 295275 h 296324"/>
                <a:gd name="connsiteX7" fmla="*/ 0 w 297228"/>
                <a:gd name="connsiteY7" fmla="*/ 295275 h 296324"/>
                <a:gd name="connsiteX8" fmla="*/ 763 w 297228"/>
                <a:gd name="connsiteY8" fmla="*/ 122365 h 296324"/>
                <a:gd name="connsiteX0" fmla="*/ 763 w 297245"/>
                <a:gd name="connsiteY0" fmla="*/ 122365 h 297272"/>
                <a:gd name="connsiteX1" fmla="*/ 123128 w 297245"/>
                <a:gd name="connsiteY1" fmla="*/ 0 h 297272"/>
                <a:gd name="connsiteX2" fmla="*/ 173673 w 297245"/>
                <a:gd name="connsiteY2" fmla="*/ 0 h 297272"/>
                <a:gd name="connsiteX3" fmla="*/ 296038 w 297245"/>
                <a:gd name="connsiteY3" fmla="*/ 122365 h 297272"/>
                <a:gd name="connsiteX4" fmla="*/ 297228 w 297245"/>
                <a:gd name="connsiteY4" fmla="*/ 296324 h 297272"/>
                <a:gd name="connsiteX5" fmla="*/ 242090 w 297245"/>
                <a:gd name="connsiteY5" fmla="*/ 295275 h 297272"/>
                <a:gd name="connsiteX6" fmla="*/ 59284 w 297245"/>
                <a:gd name="connsiteY6" fmla="*/ 295275 h 297272"/>
                <a:gd name="connsiteX7" fmla="*/ 0 w 297245"/>
                <a:gd name="connsiteY7" fmla="*/ 295275 h 297272"/>
                <a:gd name="connsiteX8" fmla="*/ 763 w 297245"/>
                <a:gd name="connsiteY8" fmla="*/ 122365 h 297272"/>
                <a:gd name="connsiteX0" fmla="*/ 763 w 297262"/>
                <a:gd name="connsiteY0" fmla="*/ 122365 h 298144"/>
                <a:gd name="connsiteX1" fmla="*/ 123128 w 297262"/>
                <a:gd name="connsiteY1" fmla="*/ 0 h 298144"/>
                <a:gd name="connsiteX2" fmla="*/ 173673 w 297262"/>
                <a:gd name="connsiteY2" fmla="*/ 0 h 298144"/>
                <a:gd name="connsiteX3" fmla="*/ 296038 w 297262"/>
                <a:gd name="connsiteY3" fmla="*/ 122365 h 298144"/>
                <a:gd name="connsiteX4" fmla="*/ 297245 w 297262"/>
                <a:gd name="connsiteY4" fmla="*/ 297272 h 298144"/>
                <a:gd name="connsiteX5" fmla="*/ 242090 w 297262"/>
                <a:gd name="connsiteY5" fmla="*/ 295275 h 298144"/>
                <a:gd name="connsiteX6" fmla="*/ 59284 w 297262"/>
                <a:gd name="connsiteY6" fmla="*/ 295275 h 298144"/>
                <a:gd name="connsiteX7" fmla="*/ 0 w 297262"/>
                <a:gd name="connsiteY7" fmla="*/ 295275 h 298144"/>
                <a:gd name="connsiteX8" fmla="*/ 763 w 297262"/>
                <a:gd name="connsiteY8" fmla="*/ 122365 h 298144"/>
                <a:gd name="connsiteX0" fmla="*/ 763 w 297279"/>
                <a:gd name="connsiteY0" fmla="*/ 122365 h 298957"/>
                <a:gd name="connsiteX1" fmla="*/ 123128 w 297279"/>
                <a:gd name="connsiteY1" fmla="*/ 0 h 298957"/>
                <a:gd name="connsiteX2" fmla="*/ 173673 w 297279"/>
                <a:gd name="connsiteY2" fmla="*/ 0 h 298957"/>
                <a:gd name="connsiteX3" fmla="*/ 296038 w 297279"/>
                <a:gd name="connsiteY3" fmla="*/ 122365 h 298957"/>
                <a:gd name="connsiteX4" fmla="*/ 297262 w 297279"/>
                <a:gd name="connsiteY4" fmla="*/ 298144 h 298957"/>
                <a:gd name="connsiteX5" fmla="*/ 242090 w 297279"/>
                <a:gd name="connsiteY5" fmla="*/ 295275 h 298957"/>
                <a:gd name="connsiteX6" fmla="*/ 59284 w 297279"/>
                <a:gd name="connsiteY6" fmla="*/ 295275 h 298957"/>
                <a:gd name="connsiteX7" fmla="*/ 0 w 297279"/>
                <a:gd name="connsiteY7" fmla="*/ 295275 h 298957"/>
                <a:gd name="connsiteX8" fmla="*/ 763 w 297279"/>
                <a:gd name="connsiteY8" fmla="*/ 122365 h 298957"/>
                <a:gd name="connsiteX0" fmla="*/ 763 w 297279"/>
                <a:gd name="connsiteY0" fmla="*/ 122365 h 298957"/>
                <a:gd name="connsiteX1" fmla="*/ 123128 w 297279"/>
                <a:gd name="connsiteY1" fmla="*/ 0 h 298957"/>
                <a:gd name="connsiteX2" fmla="*/ 173673 w 297279"/>
                <a:gd name="connsiteY2" fmla="*/ 0 h 298957"/>
                <a:gd name="connsiteX3" fmla="*/ 296038 w 297279"/>
                <a:gd name="connsiteY3" fmla="*/ 122365 h 298957"/>
                <a:gd name="connsiteX4" fmla="*/ 297262 w 297279"/>
                <a:gd name="connsiteY4" fmla="*/ 298144 h 298957"/>
                <a:gd name="connsiteX5" fmla="*/ 242090 w 297279"/>
                <a:gd name="connsiteY5" fmla="*/ 295275 h 298957"/>
                <a:gd name="connsiteX6" fmla="*/ 59284 w 297279"/>
                <a:gd name="connsiteY6" fmla="*/ 295275 h 298957"/>
                <a:gd name="connsiteX7" fmla="*/ 0 w 297279"/>
                <a:gd name="connsiteY7" fmla="*/ 295275 h 298957"/>
                <a:gd name="connsiteX8" fmla="*/ 763 w 297279"/>
                <a:gd name="connsiteY8" fmla="*/ 122365 h 298957"/>
                <a:gd name="connsiteX0" fmla="*/ 763 w 297296"/>
                <a:gd name="connsiteY0" fmla="*/ 122365 h 295275"/>
                <a:gd name="connsiteX1" fmla="*/ 123128 w 297296"/>
                <a:gd name="connsiteY1" fmla="*/ 0 h 295275"/>
                <a:gd name="connsiteX2" fmla="*/ 173673 w 297296"/>
                <a:gd name="connsiteY2" fmla="*/ 0 h 295275"/>
                <a:gd name="connsiteX3" fmla="*/ 296038 w 297296"/>
                <a:gd name="connsiteY3" fmla="*/ 122365 h 295275"/>
                <a:gd name="connsiteX4" fmla="*/ 297279 w 297296"/>
                <a:gd name="connsiteY4" fmla="*/ 286694 h 295275"/>
                <a:gd name="connsiteX5" fmla="*/ 242090 w 297296"/>
                <a:gd name="connsiteY5" fmla="*/ 295275 h 295275"/>
                <a:gd name="connsiteX6" fmla="*/ 59284 w 297296"/>
                <a:gd name="connsiteY6" fmla="*/ 295275 h 295275"/>
                <a:gd name="connsiteX7" fmla="*/ 0 w 297296"/>
                <a:gd name="connsiteY7" fmla="*/ 295275 h 295275"/>
                <a:gd name="connsiteX8" fmla="*/ 763 w 297296"/>
                <a:gd name="connsiteY8" fmla="*/ 122365 h 295275"/>
                <a:gd name="connsiteX0" fmla="*/ 763 w 297279"/>
                <a:gd name="connsiteY0" fmla="*/ 122365 h 301753"/>
                <a:gd name="connsiteX1" fmla="*/ 123128 w 297279"/>
                <a:gd name="connsiteY1" fmla="*/ 0 h 301753"/>
                <a:gd name="connsiteX2" fmla="*/ 173673 w 297279"/>
                <a:gd name="connsiteY2" fmla="*/ 0 h 301753"/>
                <a:gd name="connsiteX3" fmla="*/ 296038 w 297279"/>
                <a:gd name="connsiteY3" fmla="*/ 122365 h 301753"/>
                <a:gd name="connsiteX4" fmla="*/ 297279 w 297279"/>
                <a:gd name="connsiteY4" fmla="*/ 286694 h 301753"/>
                <a:gd name="connsiteX5" fmla="*/ 59284 w 297279"/>
                <a:gd name="connsiteY5" fmla="*/ 295275 h 301753"/>
                <a:gd name="connsiteX6" fmla="*/ 0 w 297279"/>
                <a:gd name="connsiteY6" fmla="*/ 295275 h 301753"/>
                <a:gd name="connsiteX7" fmla="*/ 763 w 297279"/>
                <a:gd name="connsiteY7" fmla="*/ 122365 h 301753"/>
                <a:gd name="connsiteX0" fmla="*/ 763 w 297279"/>
                <a:gd name="connsiteY0" fmla="*/ 122365 h 312470"/>
                <a:gd name="connsiteX1" fmla="*/ 123128 w 297279"/>
                <a:gd name="connsiteY1" fmla="*/ 0 h 312470"/>
                <a:gd name="connsiteX2" fmla="*/ 173673 w 297279"/>
                <a:gd name="connsiteY2" fmla="*/ 0 h 312470"/>
                <a:gd name="connsiteX3" fmla="*/ 296038 w 297279"/>
                <a:gd name="connsiteY3" fmla="*/ 122365 h 312470"/>
                <a:gd name="connsiteX4" fmla="*/ 297279 w 297279"/>
                <a:gd name="connsiteY4" fmla="*/ 286694 h 312470"/>
                <a:gd name="connsiteX5" fmla="*/ 0 w 297279"/>
                <a:gd name="connsiteY5" fmla="*/ 295275 h 312470"/>
                <a:gd name="connsiteX6" fmla="*/ 763 w 297279"/>
                <a:gd name="connsiteY6" fmla="*/ 122365 h 312470"/>
                <a:gd name="connsiteX0" fmla="*/ 763 w 297279"/>
                <a:gd name="connsiteY0" fmla="*/ 122365 h 312470"/>
                <a:gd name="connsiteX1" fmla="*/ 123128 w 297279"/>
                <a:gd name="connsiteY1" fmla="*/ 0 h 312470"/>
                <a:gd name="connsiteX2" fmla="*/ 173673 w 297279"/>
                <a:gd name="connsiteY2" fmla="*/ 0 h 312470"/>
                <a:gd name="connsiteX3" fmla="*/ 296038 w 297279"/>
                <a:gd name="connsiteY3" fmla="*/ 122365 h 312470"/>
                <a:gd name="connsiteX4" fmla="*/ 297279 w 297279"/>
                <a:gd name="connsiteY4" fmla="*/ 286694 h 312470"/>
                <a:gd name="connsiteX5" fmla="*/ 0 w 297279"/>
                <a:gd name="connsiteY5" fmla="*/ 295275 h 312470"/>
                <a:gd name="connsiteX6" fmla="*/ 763 w 297279"/>
                <a:gd name="connsiteY6" fmla="*/ 122365 h 312470"/>
                <a:gd name="connsiteX0" fmla="*/ 763 w 297279"/>
                <a:gd name="connsiteY0" fmla="*/ 122365 h 303640"/>
                <a:gd name="connsiteX1" fmla="*/ 123128 w 297279"/>
                <a:gd name="connsiteY1" fmla="*/ 0 h 303640"/>
                <a:gd name="connsiteX2" fmla="*/ 173673 w 297279"/>
                <a:gd name="connsiteY2" fmla="*/ 0 h 303640"/>
                <a:gd name="connsiteX3" fmla="*/ 296038 w 297279"/>
                <a:gd name="connsiteY3" fmla="*/ 122365 h 303640"/>
                <a:gd name="connsiteX4" fmla="*/ 297279 w 297279"/>
                <a:gd name="connsiteY4" fmla="*/ 286694 h 303640"/>
                <a:gd name="connsiteX5" fmla="*/ 0 w 297279"/>
                <a:gd name="connsiteY5" fmla="*/ 295275 h 303640"/>
                <a:gd name="connsiteX6" fmla="*/ 763 w 297279"/>
                <a:gd name="connsiteY6" fmla="*/ 122365 h 303640"/>
                <a:gd name="connsiteX0" fmla="*/ 763 w 297279"/>
                <a:gd name="connsiteY0" fmla="*/ 122365 h 296987"/>
                <a:gd name="connsiteX1" fmla="*/ 123128 w 297279"/>
                <a:gd name="connsiteY1" fmla="*/ 0 h 296987"/>
                <a:gd name="connsiteX2" fmla="*/ 173673 w 297279"/>
                <a:gd name="connsiteY2" fmla="*/ 0 h 296987"/>
                <a:gd name="connsiteX3" fmla="*/ 296038 w 297279"/>
                <a:gd name="connsiteY3" fmla="*/ 122365 h 296987"/>
                <a:gd name="connsiteX4" fmla="*/ 297279 w 297279"/>
                <a:gd name="connsiteY4" fmla="*/ 286694 h 296987"/>
                <a:gd name="connsiteX5" fmla="*/ 0 w 297279"/>
                <a:gd name="connsiteY5" fmla="*/ 295275 h 296987"/>
                <a:gd name="connsiteX6" fmla="*/ 763 w 297279"/>
                <a:gd name="connsiteY6" fmla="*/ 122365 h 296987"/>
                <a:gd name="connsiteX0" fmla="*/ 763 w 297279"/>
                <a:gd name="connsiteY0" fmla="*/ 122365 h 301154"/>
                <a:gd name="connsiteX1" fmla="*/ 123128 w 297279"/>
                <a:gd name="connsiteY1" fmla="*/ 0 h 301154"/>
                <a:gd name="connsiteX2" fmla="*/ 173673 w 297279"/>
                <a:gd name="connsiteY2" fmla="*/ 0 h 301154"/>
                <a:gd name="connsiteX3" fmla="*/ 296038 w 297279"/>
                <a:gd name="connsiteY3" fmla="*/ 122365 h 301154"/>
                <a:gd name="connsiteX4" fmla="*/ 297279 w 297279"/>
                <a:gd name="connsiteY4" fmla="*/ 296987 h 301154"/>
                <a:gd name="connsiteX5" fmla="*/ 0 w 297279"/>
                <a:gd name="connsiteY5" fmla="*/ 295275 h 301154"/>
                <a:gd name="connsiteX6" fmla="*/ 763 w 297279"/>
                <a:gd name="connsiteY6" fmla="*/ 122365 h 301154"/>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6987 h 299572"/>
                <a:gd name="connsiteX5" fmla="*/ 0 w 297279"/>
                <a:gd name="connsiteY5" fmla="*/ 295275 h 299572"/>
                <a:gd name="connsiteX6" fmla="*/ 763 w 297279"/>
                <a:gd name="connsiteY6" fmla="*/ 122365 h 299572"/>
                <a:gd name="connsiteX0" fmla="*/ 763 w 297279"/>
                <a:gd name="connsiteY0" fmla="*/ 122365 h 301415"/>
                <a:gd name="connsiteX1" fmla="*/ 123128 w 297279"/>
                <a:gd name="connsiteY1" fmla="*/ 0 h 301415"/>
                <a:gd name="connsiteX2" fmla="*/ 173673 w 297279"/>
                <a:gd name="connsiteY2" fmla="*/ 0 h 301415"/>
                <a:gd name="connsiteX3" fmla="*/ 296038 w 297279"/>
                <a:gd name="connsiteY3" fmla="*/ 122365 h 301415"/>
                <a:gd name="connsiteX4" fmla="*/ 297279 w 297279"/>
                <a:gd name="connsiteY4" fmla="*/ 299572 h 301415"/>
                <a:gd name="connsiteX5" fmla="*/ 0 w 297279"/>
                <a:gd name="connsiteY5" fmla="*/ 295275 h 301415"/>
                <a:gd name="connsiteX6" fmla="*/ 763 w 297279"/>
                <a:gd name="connsiteY6" fmla="*/ 122365 h 301415"/>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300785"/>
                <a:gd name="connsiteX1" fmla="*/ 123128 w 297279"/>
                <a:gd name="connsiteY1" fmla="*/ 0 h 300785"/>
                <a:gd name="connsiteX2" fmla="*/ 173673 w 297279"/>
                <a:gd name="connsiteY2" fmla="*/ 0 h 300785"/>
                <a:gd name="connsiteX3" fmla="*/ 296038 w 297279"/>
                <a:gd name="connsiteY3" fmla="*/ 122365 h 300785"/>
                <a:gd name="connsiteX4" fmla="*/ 297279 w 297279"/>
                <a:gd name="connsiteY4" fmla="*/ 299572 h 300785"/>
                <a:gd name="connsiteX5" fmla="*/ 0 w 297279"/>
                <a:gd name="connsiteY5" fmla="*/ 299572 h 300785"/>
                <a:gd name="connsiteX6" fmla="*/ 763 w 297279"/>
                <a:gd name="connsiteY6" fmla="*/ 122365 h 300785"/>
                <a:gd name="connsiteX0" fmla="*/ 763 w 297279"/>
                <a:gd name="connsiteY0" fmla="*/ 122365 h 300785"/>
                <a:gd name="connsiteX1" fmla="*/ 123128 w 297279"/>
                <a:gd name="connsiteY1" fmla="*/ 0 h 300785"/>
                <a:gd name="connsiteX2" fmla="*/ 173673 w 297279"/>
                <a:gd name="connsiteY2" fmla="*/ 0 h 300785"/>
                <a:gd name="connsiteX3" fmla="*/ 296038 w 297279"/>
                <a:gd name="connsiteY3" fmla="*/ 122365 h 300785"/>
                <a:gd name="connsiteX4" fmla="*/ 297279 w 297279"/>
                <a:gd name="connsiteY4" fmla="*/ 299572 h 300785"/>
                <a:gd name="connsiteX5" fmla="*/ 0 w 297279"/>
                <a:gd name="connsiteY5" fmla="*/ 299572 h 300785"/>
                <a:gd name="connsiteX6" fmla="*/ 763 w 297279"/>
                <a:gd name="connsiteY6" fmla="*/ 122365 h 300785"/>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299572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301167 h 301167"/>
                <a:gd name="connsiteX6" fmla="*/ 763 w 297279"/>
                <a:gd name="connsiteY6" fmla="*/ 122365 h 30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279" h="301167">
                  <a:moveTo>
                    <a:pt x="763" y="122365"/>
                  </a:moveTo>
                  <a:cubicBezTo>
                    <a:pt x="763" y="54785"/>
                    <a:pt x="55548" y="0"/>
                    <a:pt x="123128" y="0"/>
                  </a:cubicBezTo>
                  <a:lnTo>
                    <a:pt x="173673" y="0"/>
                  </a:lnTo>
                  <a:cubicBezTo>
                    <a:pt x="241253" y="0"/>
                    <a:pt x="296038" y="54785"/>
                    <a:pt x="296038" y="122365"/>
                  </a:cubicBezTo>
                  <a:cubicBezTo>
                    <a:pt x="296413" y="151419"/>
                    <a:pt x="296904" y="291196"/>
                    <a:pt x="297279" y="301167"/>
                  </a:cubicBezTo>
                  <a:lnTo>
                    <a:pt x="0" y="301167"/>
                  </a:lnTo>
                  <a:cubicBezTo>
                    <a:pt x="135" y="257496"/>
                    <a:pt x="628" y="166036"/>
                    <a:pt x="763" y="122365"/>
                  </a:cubicBezTo>
                  <a:close/>
                </a:path>
              </a:pathLst>
            </a:custGeom>
            <a:solidFill>
              <a:srgbClr val="4BACC6">
                <a:lumMod val="60000"/>
                <a:lumOff val="40000"/>
              </a:srgbClr>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defTabSz="342788">
                <a:defRPr/>
              </a:pPr>
              <a:endParaRPr lang="en-US" sz="1050" kern="0" dirty="0">
                <a:solidFill>
                  <a:sysClr val="window" lastClr="FFFFFF"/>
                </a:solidFill>
                <a:latin typeface="Calibri" panose="020F0502020204030204" pitchFamily="34" charset="0"/>
                <a:cs typeface="Calibri" panose="020F0502020204030204" pitchFamily="34" charset="0"/>
              </a:endParaRPr>
            </a:p>
          </p:txBody>
        </p:sp>
        <p:sp>
          <p:nvSpPr>
            <p:cNvPr id="177" name="Rectangle 176"/>
            <p:cNvSpPr/>
            <p:nvPr/>
          </p:nvSpPr>
          <p:spPr>
            <a:xfrm>
              <a:off x="11109455" y="4964745"/>
              <a:ext cx="1051999" cy="328295"/>
            </a:xfrm>
            <a:prstGeom prst="rect">
              <a:avLst/>
            </a:prstGeom>
          </p:spPr>
          <p:txBody>
            <a:bodyPr wrap="none">
              <a:spAutoFit/>
            </a:bodyPr>
            <a:lstStyle/>
            <a:p>
              <a:pPr defTabSz="685783">
                <a:defRPr/>
              </a:pPr>
              <a:r>
                <a:rPr lang="en-US" sz="1000" b="1" kern="0" dirty="0">
                  <a:solidFill>
                    <a:srgbClr val="000000">
                      <a:lumMod val="75000"/>
                      <a:lumOff val="25000"/>
                    </a:srgbClr>
                  </a:solidFill>
                  <a:latin typeface="Calibri" panose="020F0502020204030204" pitchFamily="34" charset="0"/>
                  <a:ea typeface="Calibri"/>
                  <a:cs typeface="Arial" panose="020B0604020202020204" pitchFamily="34" charset="0"/>
                </a:rPr>
                <a:t>Air Canada </a:t>
              </a:r>
              <a:endParaRPr lang="en-GB" sz="1000" b="1" dirty="0">
                <a:solidFill>
                  <a:srgbClr val="44546A"/>
                </a:solidFill>
                <a:latin typeface="Calibri" panose="020F0502020204030204" pitchFamily="34" charset="0"/>
                <a:cs typeface="Arial" panose="020B0604020202020204" pitchFamily="34" charset="0"/>
              </a:endParaRPr>
            </a:p>
          </p:txBody>
        </p:sp>
      </p:grpSp>
      <p:grpSp>
        <p:nvGrpSpPr>
          <p:cNvPr id="178" name="Group 177"/>
          <p:cNvGrpSpPr/>
          <p:nvPr/>
        </p:nvGrpSpPr>
        <p:grpSpPr>
          <a:xfrm>
            <a:off x="8064724" y="4449780"/>
            <a:ext cx="846293" cy="246221"/>
            <a:chOff x="11021752" y="5416360"/>
            <a:chExt cx="1128390" cy="328296"/>
          </a:xfrm>
        </p:grpSpPr>
        <p:sp>
          <p:nvSpPr>
            <p:cNvPr id="179" name="Oval 178"/>
            <p:cNvSpPr/>
            <p:nvPr/>
          </p:nvSpPr>
          <p:spPr>
            <a:xfrm>
              <a:off x="11045902" y="5497831"/>
              <a:ext cx="66612" cy="60034"/>
            </a:xfrm>
            <a:prstGeom prst="ellipse">
              <a:avLst/>
            </a:prstGeom>
            <a:solidFill>
              <a:srgbClr val="C2E2AC"/>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defTabSz="342788">
                <a:defRPr/>
              </a:pPr>
              <a:endParaRPr lang="en-US" sz="1050" kern="0" dirty="0">
                <a:solidFill>
                  <a:sysClr val="window" lastClr="FFFFFF"/>
                </a:solidFill>
                <a:latin typeface="Calibri" panose="020F0502020204030204" pitchFamily="34" charset="0"/>
                <a:cs typeface="Calibri" panose="020F0502020204030204" pitchFamily="34" charset="0"/>
              </a:endParaRPr>
            </a:p>
          </p:txBody>
        </p:sp>
        <p:sp>
          <p:nvSpPr>
            <p:cNvPr id="180" name="Rounded Rectangle 230"/>
            <p:cNvSpPr/>
            <p:nvPr/>
          </p:nvSpPr>
          <p:spPr>
            <a:xfrm>
              <a:off x="11021752" y="5575331"/>
              <a:ext cx="119067" cy="108687"/>
            </a:xfrm>
            <a:custGeom>
              <a:avLst/>
              <a:gdLst>
                <a:gd name="connsiteX0" fmla="*/ 0 w 295275"/>
                <a:gd name="connsiteY0" fmla="*/ 122365 h 295275"/>
                <a:gd name="connsiteX1" fmla="*/ 122365 w 295275"/>
                <a:gd name="connsiteY1" fmla="*/ 0 h 295275"/>
                <a:gd name="connsiteX2" fmla="*/ 172910 w 295275"/>
                <a:gd name="connsiteY2" fmla="*/ 0 h 295275"/>
                <a:gd name="connsiteX3" fmla="*/ 295275 w 295275"/>
                <a:gd name="connsiteY3" fmla="*/ 122365 h 295275"/>
                <a:gd name="connsiteX4" fmla="*/ 295275 w 295275"/>
                <a:gd name="connsiteY4" fmla="*/ 172910 h 295275"/>
                <a:gd name="connsiteX5" fmla="*/ 172910 w 295275"/>
                <a:gd name="connsiteY5" fmla="*/ 295275 h 295275"/>
                <a:gd name="connsiteX6" fmla="*/ 122365 w 295275"/>
                <a:gd name="connsiteY6" fmla="*/ 295275 h 295275"/>
                <a:gd name="connsiteX7" fmla="*/ 0 w 295275"/>
                <a:gd name="connsiteY7" fmla="*/ 172910 h 295275"/>
                <a:gd name="connsiteX8" fmla="*/ 0 w 295275"/>
                <a:gd name="connsiteY8" fmla="*/ 122365 h 295275"/>
                <a:gd name="connsiteX0" fmla="*/ 404 w 295679"/>
                <a:gd name="connsiteY0" fmla="*/ 122365 h 295275"/>
                <a:gd name="connsiteX1" fmla="*/ 122769 w 295679"/>
                <a:gd name="connsiteY1" fmla="*/ 0 h 295275"/>
                <a:gd name="connsiteX2" fmla="*/ 173314 w 295679"/>
                <a:gd name="connsiteY2" fmla="*/ 0 h 295275"/>
                <a:gd name="connsiteX3" fmla="*/ 295679 w 295679"/>
                <a:gd name="connsiteY3" fmla="*/ 122365 h 295275"/>
                <a:gd name="connsiteX4" fmla="*/ 295679 w 295679"/>
                <a:gd name="connsiteY4" fmla="*/ 172910 h 295275"/>
                <a:gd name="connsiteX5" fmla="*/ 173314 w 295679"/>
                <a:gd name="connsiteY5" fmla="*/ 295275 h 295275"/>
                <a:gd name="connsiteX6" fmla="*/ 58925 w 295679"/>
                <a:gd name="connsiteY6" fmla="*/ 295275 h 295275"/>
                <a:gd name="connsiteX7" fmla="*/ 404 w 295679"/>
                <a:gd name="connsiteY7" fmla="*/ 172910 h 295275"/>
                <a:gd name="connsiteX8" fmla="*/ 404 w 295679"/>
                <a:gd name="connsiteY8" fmla="*/ 122365 h 295275"/>
                <a:gd name="connsiteX0" fmla="*/ 404 w 296805"/>
                <a:gd name="connsiteY0" fmla="*/ 122365 h 295275"/>
                <a:gd name="connsiteX1" fmla="*/ 122769 w 296805"/>
                <a:gd name="connsiteY1" fmla="*/ 0 h 295275"/>
                <a:gd name="connsiteX2" fmla="*/ 173314 w 296805"/>
                <a:gd name="connsiteY2" fmla="*/ 0 h 295275"/>
                <a:gd name="connsiteX3" fmla="*/ 295679 w 296805"/>
                <a:gd name="connsiteY3" fmla="*/ 122365 h 295275"/>
                <a:gd name="connsiteX4" fmla="*/ 295679 w 296805"/>
                <a:gd name="connsiteY4" fmla="*/ 172910 h 295275"/>
                <a:gd name="connsiteX5" fmla="*/ 241731 w 296805"/>
                <a:gd name="connsiteY5" fmla="*/ 295275 h 295275"/>
                <a:gd name="connsiteX6" fmla="*/ 58925 w 296805"/>
                <a:gd name="connsiteY6" fmla="*/ 295275 h 295275"/>
                <a:gd name="connsiteX7" fmla="*/ 404 w 296805"/>
                <a:gd name="connsiteY7" fmla="*/ 172910 h 295275"/>
                <a:gd name="connsiteX8" fmla="*/ 404 w 296805"/>
                <a:gd name="connsiteY8" fmla="*/ 122365 h 295275"/>
                <a:gd name="connsiteX0" fmla="*/ 763 w 297164"/>
                <a:gd name="connsiteY0" fmla="*/ 122365 h 300064"/>
                <a:gd name="connsiteX1" fmla="*/ 123128 w 297164"/>
                <a:gd name="connsiteY1" fmla="*/ 0 h 300064"/>
                <a:gd name="connsiteX2" fmla="*/ 173673 w 297164"/>
                <a:gd name="connsiteY2" fmla="*/ 0 h 300064"/>
                <a:gd name="connsiteX3" fmla="*/ 296038 w 297164"/>
                <a:gd name="connsiteY3" fmla="*/ 122365 h 300064"/>
                <a:gd name="connsiteX4" fmla="*/ 296038 w 297164"/>
                <a:gd name="connsiteY4" fmla="*/ 172910 h 300064"/>
                <a:gd name="connsiteX5" fmla="*/ 242090 w 297164"/>
                <a:gd name="connsiteY5" fmla="*/ 295275 h 300064"/>
                <a:gd name="connsiteX6" fmla="*/ 59284 w 297164"/>
                <a:gd name="connsiteY6" fmla="*/ 295275 h 300064"/>
                <a:gd name="connsiteX7" fmla="*/ 359 w 297164"/>
                <a:gd name="connsiteY7" fmla="*/ 253378 h 300064"/>
                <a:gd name="connsiteX8" fmla="*/ 763 w 297164"/>
                <a:gd name="connsiteY8" fmla="*/ 122365 h 300064"/>
                <a:gd name="connsiteX0" fmla="*/ 763 w 298076"/>
                <a:gd name="connsiteY0" fmla="*/ 122365 h 300064"/>
                <a:gd name="connsiteX1" fmla="*/ 123128 w 298076"/>
                <a:gd name="connsiteY1" fmla="*/ 0 h 300064"/>
                <a:gd name="connsiteX2" fmla="*/ 173673 w 298076"/>
                <a:gd name="connsiteY2" fmla="*/ 0 h 300064"/>
                <a:gd name="connsiteX3" fmla="*/ 296038 w 298076"/>
                <a:gd name="connsiteY3" fmla="*/ 122365 h 300064"/>
                <a:gd name="connsiteX4" fmla="*/ 297164 w 298076"/>
                <a:gd name="connsiteY4" fmla="*/ 209528 h 300064"/>
                <a:gd name="connsiteX5" fmla="*/ 242090 w 298076"/>
                <a:gd name="connsiteY5" fmla="*/ 295275 h 300064"/>
                <a:gd name="connsiteX6" fmla="*/ 59284 w 298076"/>
                <a:gd name="connsiteY6" fmla="*/ 295275 h 300064"/>
                <a:gd name="connsiteX7" fmla="*/ 359 w 298076"/>
                <a:gd name="connsiteY7" fmla="*/ 253378 h 300064"/>
                <a:gd name="connsiteX8" fmla="*/ 763 w 298076"/>
                <a:gd name="connsiteY8" fmla="*/ 122365 h 300064"/>
                <a:gd name="connsiteX0" fmla="*/ 1085 w 298398"/>
                <a:gd name="connsiteY0" fmla="*/ 122365 h 295275"/>
                <a:gd name="connsiteX1" fmla="*/ 123450 w 298398"/>
                <a:gd name="connsiteY1" fmla="*/ 0 h 295275"/>
                <a:gd name="connsiteX2" fmla="*/ 173995 w 298398"/>
                <a:gd name="connsiteY2" fmla="*/ 0 h 295275"/>
                <a:gd name="connsiteX3" fmla="*/ 296360 w 298398"/>
                <a:gd name="connsiteY3" fmla="*/ 122365 h 295275"/>
                <a:gd name="connsiteX4" fmla="*/ 297486 w 298398"/>
                <a:gd name="connsiteY4" fmla="*/ 209528 h 295275"/>
                <a:gd name="connsiteX5" fmla="*/ 242412 w 298398"/>
                <a:gd name="connsiteY5" fmla="*/ 295275 h 295275"/>
                <a:gd name="connsiteX6" fmla="*/ 59606 w 298398"/>
                <a:gd name="connsiteY6" fmla="*/ 295275 h 295275"/>
                <a:gd name="connsiteX7" fmla="*/ 322 w 298398"/>
                <a:gd name="connsiteY7" fmla="*/ 220774 h 295275"/>
                <a:gd name="connsiteX8" fmla="*/ 1085 w 298398"/>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20774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20774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361867"/>
                <a:gd name="connsiteY0" fmla="*/ 122365 h 299752"/>
                <a:gd name="connsiteX1" fmla="*/ 123128 w 361867"/>
                <a:gd name="connsiteY1" fmla="*/ 0 h 299752"/>
                <a:gd name="connsiteX2" fmla="*/ 173673 w 361867"/>
                <a:gd name="connsiteY2" fmla="*/ 0 h 299752"/>
                <a:gd name="connsiteX3" fmla="*/ 296038 w 361867"/>
                <a:gd name="connsiteY3" fmla="*/ 122365 h 299752"/>
                <a:gd name="connsiteX4" fmla="*/ 297164 w 361867"/>
                <a:gd name="connsiteY4" fmla="*/ 209528 h 299752"/>
                <a:gd name="connsiteX5" fmla="*/ 361070 w 361867"/>
                <a:gd name="connsiteY5" fmla="*/ 295390 h 299752"/>
                <a:gd name="connsiteX6" fmla="*/ 242090 w 361867"/>
                <a:gd name="connsiteY6" fmla="*/ 295275 h 299752"/>
                <a:gd name="connsiteX7" fmla="*/ 59284 w 361867"/>
                <a:gd name="connsiteY7" fmla="*/ 295275 h 299752"/>
                <a:gd name="connsiteX8" fmla="*/ 0 w 361867"/>
                <a:gd name="connsiteY8" fmla="*/ 295275 h 299752"/>
                <a:gd name="connsiteX9" fmla="*/ 763 w 361867"/>
                <a:gd name="connsiteY9" fmla="*/ 122365 h 299752"/>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79673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79673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586"/>
                <a:gd name="connsiteY0" fmla="*/ 122365 h 295275"/>
                <a:gd name="connsiteX1" fmla="*/ 123128 w 297586"/>
                <a:gd name="connsiteY1" fmla="*/ 0 h 295275"/>
                <a:gd name="connsiteX2" fmla="*/ 173673 w 297586"/>
                <a:gd name="connsiteY2" fmla="*/ 0 h 295275"/>
                <a:gd name="connsiteX3" fmla="*/ 296038 w 297586"/>
                <a:gd name="connsiteY3" fmla="*/ 122365 h 295275"/>
                <a:gd name="connsiteX4" fmla="*/ 297164 w 297586"/>
                <a:gd name="connsiteY4" fmla="*/ 279673 h 295275"/>
                <a:gd name="connsiteX5" fmla="*/ 242090 w 297586"/>
                <a:gd name="connsiteY5" fmla="*/ 295275 h 295275"/>
                <a:gd name="connsiteX6" fmla="*/ 59284 w 297586"/>
                <a:gd name="connsiteY6" fmla="*/ 295275 h 295275"/>
                <a:gd name="connsiteX7" fmla="*/ 0 w 297586"/>
                <a:gd name="connsiteY7" fmla="*/ 295275 h 295275"/>
                <a:gd name="connsiteX8" fmla="*/ 763 w 297586"/>
                <a:gd name="connsiteY8" fmla="*/ 122365 h 295275"/>
                <a:gd name="connsiteX0" fmla="*/ 763 w 297211"/>
                <a:gd name="connsiteY0" fmla="*/ 122365 h 295275"/>
                <a:gd name="connsiteX1" fmla="*/ 123128 w 297211"/>
                <a:gd name="connsiteY1" fmla="*/ 0 h 295275"/>
                <a:gd name="connsiteX2" fmla="*/ 173673 w 297211"/>
                <a:gd name="connsiteY2" fmla="*/ 0 h 295275"/>
                <a:gd name="connsiteX3" fmla="*/ 296038 w 297211"/>
                <a:gd name="connsiteY3" fmla="*/ 122365 h 295275"/>
                <a:gd name="connsiteX4" fmla="*/ 297164 w 297211"/>
                <a:gd name="connsiteY4" fmla="*/ 279673 h 295275"/>
                <a:gd name="connsiteX5" fmla="*/ 242090 w 297211"/>
                <a:gd name="connsiteY5" fmla="*/ 295275 h 295275"/>
                <a:gd name="connsiteX6" fmla="*/ 59284 w 297211"/>
                <a:gd name="connsiteY6" fmla="*/ 295275 h 295275"/>
                <a:gd name="connsiteX7" fmla="*/ 0 w 297211"/>
                <a:gd name="connsiteY7" fmla="*/ 295275 h 295275"/>
                <a:gd name="connsiteX8" fmla="*/ 763 w 297211"/>
                <a:gd name="connsiteY8" fmla="*/ 122365 h 295275"/>
                <a:gd name="connsiteX0" fmla="*/ 763 w 297258"/>
                <a:gd name="connsiteY0" fmla="*/ 122365 h 295804"/>
                <a:gd name="connsiteX1" fmla="*/ 123128 w 297258"/>
                <a:gd name="connsiteY1" fmla="*/ 0 h 295804"/>
                <a:gd name="connsiteX2" fmla="*/ 173673 w 297258"/>
                <a:gd name="connsiteY2" fmla="*/ 0 h 295804"/>
                <a:gd name="connsiteX3" fmla="*/ 296038 w 297258"/>
                <a:gd name="connsiteY3" fmla="*/ 122365 h 295804"/>
                <a:gd name="connsiteX4" fmla="*/ 297211 w 297258"/>
                <a:gd name="connsiteY4" fmla="*/ 295275 h 295804"/>
                <a:gd name="connsiteX5" fmla="*/ 242090 w 297258"/>
                <a:gd name="connsiteY5" fmla="*/ 295275 h 295804"/>
                <a:gd name="connsiteX6" fmla="*/ 59284 w 297258"/>
                <a:gd name="connsiteY6" fmla="*/ 295275 h 295804"/>
                <a:gd name="connsiteX7" fmla="*/ 0 w 297258"/>
                <a:gd name="connsiteY7" fmla="*/ 295275 h 295804"/>
                <a:gd name="connsiteX8" fmla="*/ 763 w 297258"/>
                <a:gd name="connsiteY8" fmla="*/ 122365 h 295804"/>
                <a:gd name="connsiteX0" fmla="*/ 763 w 297227"/>
                <a:gd name="connsiteY0" fmla="*/ 122365 h 297919"/>
                <a:gd name="connsiteX1" fmla="*/ 123128 w 297227"/>
                <a:gd name="connsiteY1" fmla="*/ 0 h 297919"/>
                <a:gd name="connsiteX2" fmla="*/ 173673 w 297227"/>
                <a:gd name="connsiteY2" fmla="*/ 0 h 297919"/>
                <a:gd name="connsiteX3" fmla="*/ 296038 w 297227"/>
                <a:gd name="connsiteY3" fmla="*/ 122365 h 297919"/>
                <a:gd name="connsiteX4" fmla="*/ 297211 w 297227"/>
                <a:gd name="connsiteY4" fmla="*/ 295275 h 297919"/>
                <a:gd name="connsiteX5" fmla="*/ 242090 w 297227"/>
                <a:gd name="connsiteY5" fmla="*/ 295275 h 297919"/>
                <a:gd name="connsiteX6" fmla="*/ 59284 w 297227"/>
                <a:gd name="connsiteY6" fmla="*/ 295275 h 297919"/>
                <a:gd name="connsiteX7" fmla="*/ 0 w 297227"/>
                <a:gd name="connsiteY7" fmla="*/ 295275 h 297919"/>
                <a:gd name="connsiteX8" fmla="*/ 763 w 297227"/>
                <a:gd name="connsiteY8" fmla="*/ 122365 h 297919"/>
                <a:gd name="connsiteX0" fmla="*/ 763 w 297228"/>
                <a:gd name="connsiteY0" fmla="*/ 122365 h 296324"/>
                <a:gd name="connsiteX1" fmla="*/ 123128 w 297228"/>
                <a:gd name="connsiteY1" fmla="*/ 0 h 296324"/>
                <a:gd name="connsiteX2" fmla="*/ 173673 w 297228"/>
                <a:gd name="connsiteY2" fmla="*/ 0 h 296324"/>
                <a:gd name="connsiteX3" fmla="*/ 296038 w 297228"/>
                <a:gd name="connsiteY3" fmla="*/ 122365 h 296324"/>
                <a:gd name="connsiteX4" fmla="*/ 297211 w 297228"/>
                <a:gd name="connsiteY4" fmla="*/ 295275 h 296324"/>
                <a:gd name="connsiteX5" fmla="*/ 242090 w 297228"/>
                <a:gd name="connsiteY5" fmla="*/ 295275 h 296324"/>
                <a:gd name="connsiteX6" fmla="*/ 59284 w 297228"/>
                <a:gd name="connsiteY6" fmla="*/ 295275 h 296324"/>
                <a:gd name="connsiteX7" fmla="*/ 0 w 297228"/>
                <a:gd name="connsiteY7" fmla="*/ 295275 h 296324"/>
                <a:gd name="connsiteX8" fmla="*/ 763 w 297228"/>
                <a:gd name="connsiteY8" fmla="*/ 122365 h 296324"/>
                <a:gd name="connsiteX0" fmla="*/ 763 w 297245"/>
                <a:gd name="connsiteY0" fmla="*/ 122365 h 297272"/>
                <a:gd name="connsiteX1" fmla="*/ 123128 w 297245"/>
                <a:gd name="connsiteY1" fmla="*/ 0 h 297272"/>
                <a:gd name="connsiteX2" fmla="*/ 173673 w 297245"/>
                <a:gd name="connsiteY2" fmla="*/ 0 h 297272"/>
                <a:gd name="connsiteX3" fmla="*/ 296038 w 297245"/>
                <a:gd name="connsiteY3" fmla="*/ 122365 h 297272"/>
                <a:gd name="connsiteX4" fmla="*/ 297228 w 297245"/>
                <a:gd name="connsiteY4" fmla="*/ 296324 h 297272"/>
                <a:gd name="connsiteX5" fmla="*/ 242090 w 297245"/>
                <a:gd name="connsiteY5" fmla="*/ 295275 h 297272"/>
                <a:gd name="connsiteX6" fmla="*/ 59284 w 297245"/>
                <a:gd name="connsiteY6" fmla="*/ 295275 h 297272"/>
                <a:gd name="connsiteX7" fmla="*/ 0 w 297245"/>
                <a:gd name="connsiteY7" fmla="*/ 295275 h 297272"/>
                <a:gd name="connsiteX8" fmla="*/ 763 w 297245"/>
                <a:gd name="connsiteY8" fmla="*/ 122365 h 297272"/>
                <a:gd name="connsiteX0" fmla="*/ 763 w 297262"/>
                <a:gd name="connsiteY0" fmla="*/ 122365 h 298144"/>
                <a:gd name="connsiteX1" fmla="*/ 123128 w 297262"/>
                <a:gd name="connsiteY1" fmla="*/ 0 h 298144"/>
                <a:gd name="connsiteX2" fmla="*/ 173673 w 297262"/>
                <a:gd name="connsiteY2" fmla="*/ 0 h 298144"/>
                <a:gd name="connsiteX3" fmla="*/ 296038 w 297262"/>
                <a:gd name="connsiteY3" fmla="*/ 122365 h 298144"/>
                <a:gd name="connsiteX4" fmla="*/ 297245 w 297262"/>
                <a:gd name="connsiteY4" fmla="*/ 297272 h 298144"/>
                <a:gd name="connsiteX5" fmla="*/ 242090 w 297262"/>
                <a:gd name="connsiteY5" fmla="*/ 295275 h 298144"/>
                <a:gd name="connsiteX6" fmla="*/ 59284 w 297262"/>
                <a:gd name="connsiteY6" fmla="*/ 295275 h 298144"/>
                <a:gd name="connsiteX7" fmla="*/ 0 w 297262"/>
                <a:gd name="connsiteY7" fmla="*/ 295275 h 298144"/>
                <a:gd name="connsiteX8" fmla="*/ 763 w 297262"/>
                <a:gd name="connsiteY8" fmla="*/ 122365 h 298144"/>
                <a:gd name="connsiteX0" fmla="*/ 763 w 297279"/>
                <a:gd name="connsiteY0" fmla="*/ 122365 h 298957"/>
                <a:gd name="connsiteX1" fmla="*/ 123128 w 297279"/>
                <a:gd name="connsiteY1" fmla="*/ 0 h 298957"/>
                <a:gd name="connsiteX2" fmla="*/ 173673 w 297279"/>
                <a:gd name="connsiteY2" fmla="*/ 0 h 298957"/>
                <a:gd name="connsiteX3" fmla="*/ 296038 w 297279"/>
                <a:gd name="connsiteY3" fmla="*/ 122365 h 298957"/>
                <a:gd name="connsiteX4" fmla="*/ 297262 w 297279"/>
                <a:gd name="connsiteY4" fmla="*/ 298144 h 298957"/>
                <a:gd name="connsiteX5" fmla="*/ 242090 w 297279"/>
                <a:gd name="connsiteY5" fmla="*/ 295275 h 298957"/>
                <a:gd name="connsiteX6" fmla="*/ 59284 w 297279"/>
                <a:gd name="connsiteY6" fmla="*/ 295275 h 298957"/>
                <a:gd name="connsiteX7" fmla="*/ 0 w 297279"/>
                <a:gd name="connsiteY7" fmla="*/ 295275 h 298957"/>
                <a:gd name="connsiteX8" fmla="*/ 763 w 297279"/>
                <a:gd name="connsiteY8" fmla="*/ 122365 h 298957"/>
                <a:gd name="connsiteX0" fmla="*/ 763 w 297279"/>
                <a:gd name="connsiteY0" fmla="*/ 122365 h 298957"/>
                <a:gd name="connsiteX1" fmla="*/ 123128 w 297279"/>
                <a:gd name="connsiteY1" fmla="*/ 0 h 298957"/>
                <a:gd name="connsiteX2" fmla="*/ 173673 w 297279"/>
                <a:gd name="connsiteY2" fmla="*/ 0 h 298957"/>
                <a:gd name="connsiteX3" fmla="*/ 296038 w 297279"/>
                <a:gd name="connsiteY3" fmla="*/ 122365 h 298957"/>
                <a:gd name="connsiteX4" fmla="*/ 297262 w 297279"/>
                <a:gd name="connsiteY4" fmla="*/ 298144 h 298957"/>
                <a:gd name="connsiteX5" fmla="*/ 242090 w 297279"/>
                <a:gd name="connsiteY5" fmla="*/ 295275 h 298957"/>
                <a:gd name="connsiteX6" fmla="*/ 59284 w 297279"/>
                <a:gd name="connsiteY6" fmla="*/ 295275 h 298957"/>
                <a:gd name="connsiteX7" fmla="*/ 0 w 297279"/>
                <a:gd name="connsiteY7" fmla="*/ 295275 h 298957"/>
                <a:gd name="connsiteX8" fmla="*/ 763 w 297279"/>
                <a:gd name="connsiteY8" fmla="*/ 122365 h 298957"/>
                <a:gd name="connsiteX0" fmla="*/ 763 w 297296"/>
                <a:gd name="connsiteY0" fmla="*/ 122365 h 295275"/>
                <a:gd name="connsiteX1" fmla="*/ 123128 w 297296"/>
                <a:gd name="connsiteY1" fmla="*/ 0 h 295275"/>
                <a:gd name="connsiteX2" fmla="*/ 173673 w 297296"/>
                <a:gd name="connsiteY2" fmla="*/ 0 h 295275"/>
                <a:gd name="connsiteX3" fmla="*/ 296038 w 297296"/>
                <a:gd name="connsiteY3" fmla="*/ 122365 h 295275"/>
                <a:gd name="connsiteX4" fmla="*/ 297279 w 297296"/>
                <a:gd name="connsiteY4" fmla="*/ 286694 h 295275"/>
                <a:gd name="connsiteX5" fmla="*/ 242090 w 297296"/>
                <a:gd name="connsiteY5" fmla="*/ 295275 h 295275"/>
                <a:gd name="connsiteX6" fmla="*/ 59284 w 297296"/>
                <a:gd name="connsiteY6" fmla="*/ 295275 h 295275"/>
                <a:gd name="connsiteX7" fmla="*/ 0 w 297296"/>
                <a:gd name="connsiteY7" fmla="*/ 295275 h 295275"/>
                <a:gd name="connsiteX8" fmla="*/ 763 w 297296"/>
                <a:gd name="connsiteY8" fmla="*/ 122365 h 295275"/>
                <a:gd name="connsiteX0" fmla="*/ 763 w 297279"/>
                <a:gd name="connsiteY0" fmla="*/ 122365 h 301753"/>
                <a:gd name="connsiteX1" fmla="*/ 123128 w 297279"/>
                <a:gd name="connsiteY1" fmla="*/ 0 h 301753"/>
                <a:gd name="connsiteX2" fmla="*/ 173673 w 297279"/>
                <a:gd name="connsiteY2" fmla="*/ 0 h 301753"/>
                <a:gd name="connsiteX3" fmla="*/ 296038 w 297279"/>
                <a:gd name="connsiteY3" fmla="*/ 122365 h 301753"/>
                <a:gd name="connsiteX4" fmla="*/ 297279 w 297279"/>
                <a:gd name="connsiteY4" fmla="*/ 286694 h 301753"/>
                <a:gd name="connsiteX5" fmla="*/ 59284 w 297279"/>
                <a:gd name="connsiteY5" fmla="*/ 295275 h 301753"/>
                <a:gd name="connsiteX6" fmla="*/ 0 w 297279"/>
                <a:gd name="connsiteY6" fmla="*/ 295275 h 301753"/>
                <a:gd name="connsiteX7" fmla="*/ 763 w 297279"/>
                <a:gd name="connsiteY7" fmla="*/ 122365 h 301753"/>
                <a:gd name="connsiteX0" fmla="*/ 763 w 297279"/>
                <a:gd name="connsiteY0" fmla="*/ 122365 h 312470"/>
                <a:gd name="connsiteX1" fmla="*/ 123128 w 297279"/>
                <a:gd name="connsiteY1" fmla="*/ 0 h 312470"/>
                <a:gd name="connsiteX2" fmla="*/ 173673 w 297279"/>
                <a:gd name="connsiteY2" fmla="*/ 0 h 312470"/>
                <a:gd name="connsiteX3" fmla="*/ 296038 w 297279"/>
                <a:gd name="connsiteY3" fmla="*/ 122365 h 312470"/>
                <a:gd name="connsiteX4" fmla="*/ 297279 w 297279"/>
                <a:gd name="connsiteY4" fmla="*/ 286694 h 312470"/>
                <a:gd name="connsiteX5" fmla="*/ 0 w 297279"/>
                <a:gd name="connsiteY5" fmla="*/ 295275 h 312470"/>
                <a:gd name="connsiteX6" fmla="*/ 763 w 297279"/>
                <a:gd name="connsiteY6" fmla="*/ 122365 h 312470"/>
                <a:gd name="connsiteX0" fmla="*/ 763 w 297279"/>
                <a:gd name="connsiteY0" fmla="*/ 122365 h 312470"/>
                <a:gd name="connsiteX1" fmla="*/ 123128 w 297279"/>
                <a:gd name="connsiteY1" fmla="*/ 0 h 312470"/>
                <a:gd name="connsiteX2" fmla="*/ 173673 w 297279"/>
                <a:gd name="connsiteY2" fmla="*/ 0 h 312470"/>
                <a:gd name="connsiteX3" fmla="*/ 296038 w 297279"/>
                <a:gd name="connsiteY3" fmla="*/ 122365 h 312470"/>
                <a:gd name="connsiteX4" fmla="*/ 297279 w 297279"/>
                <a:gd name="connsiteY4" fmla="*/ 286694 h 312470"/>
                <a:gd name="connsiteX5" fmla="*/ 0 w 297279"/>
                <a:gd name="connsiteY5" fmla="*/ 295275 h 312470"/>
                <a:gd name="connsiteX6" fmla="*/ 763 w 297279"/>
                <a:gd name="connsiteY6" fmla="*/ 122365 h 312470"/>
                <a:gd name="connsiteX0" fmla="*/ 763 w 297279"/>
                <a:gd name="connsiteY0" fmla="*/ 122365 h 303640"/>
                <a:gd name="connsiteX1" fmla="*/ 123128 w 297279"/>
                <a:gd name="connsiteY1" fmla="*/ 0 h 303640"/>
                <a:gd name="connsiteX2" fmla="*/ 173673 w 297279"/>
                <a:gd name="connsiteY2" fmla="*/ 0 h 303640"/>
                <a:gd name="connsiteX3" fmla="*/ 296038 w 297279"/>
                <a:gd name="connsiteY3" fmla="*/ 122365 h 303640"/>
                <a:gd name="connsiteX4" fmla="*/ 297279 w 297279"/>
                <a:gd name="connsiteY4" fmla="*/ 286694 h 303640"/>
                <a:gd name="connsiteX5" fmla="*/ 0 w 297279"/>
                <a:gd name="connsiteY5" fmla="*/ 295275 h 303640"/>
                <a:gd name="connsiteX6" fmla="*/ 763 w 297279"/>
                <a:gd name="connsiteY6" fmla="*/ 122365 h 303640"/>
                <a:gd name="connsiteX0" fmla="*/ 763 w 297279"/>
                <a:gd name="connsiteY0" fmla="*/ 122365 h 296987"/>
                <a:gd name="connsiteX1" fmla="*/ 123128 w 297279"/>
                <a:gd name="connsiteY1" fmla="*/ 0 h 296987"/>
                <a:gd name="connsiteX2" fmla="*/ 173673 w 297279"/>
                <a:gd name="connsiteY2" fmla="*/ 0 h 296987"/>
                <a:gd name="connsiteX3" fmla="*/ 296038 w 297279"/>
                <a:gd name="connsiteY3" fmla="*/ 122365 h 296987"/>
                <a:gd name="connsiteX4" fmla="*/ 297279 w 297279"/>
                <a:gd name="connsiteY4" fmla="*/ 286694 h 296987"/>
                <a:gd name="connsiteX5" fmla="*/ 0 w 297279"/>
                <a:gd name="connsiteY5" fmla="*/ 295275 h 296987"/>
                <a:gd name="connsiteX6" fmla="*/ 763 w 297279"/>
                <a:gd name="connsiteY6" fmla="*/ 122365 h 296987"/>
                <a:gd name="connsiteX0" fmla="*/ 763 w 297279"/>
                <a:gd name="connsiteY0" fmla="*/ 122365 h 301154"/>
                <a:gd name="connsiteX1" fmla="*/ 123128 w 297279"/>
                <a:gd name="connsiteY1" fmla="*/ 0 h 301154"/>
                <a:gd name="connsiteX2" fmla="*/ 173673 w 297279"/>
                <a:gd name="connsiteY2" fmla="*/ 0 h 301154"/>
                <a:gd name="connsiteX3" fmla="*/ 296038 w 297279"/>
                <a:gd name="connsiteY3" fmla="*/ 122365 h 301154"/>
                <a:gd name="connsiteX4" fmla="*/ 297279 w 297279"/>
                <a:gd name="connsiteY4" fmla="*/ 296987 h 301154"/>
                <a:gd name="connsiteX5" fmla="*/ 0 w 297279"/>
                <a:gd name="connsiteY5" fmla="*/ 295275 h 301154"/>
                <a:gd name="connsiteX6" fmla="*/ 763 w 297279"/>
                <a:gd name="connsiteY6" fmla="*/ 122365 h 301154"/>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6987 h 299572"/>
                <a:gd name="connsiteX5" fmla="*/ 0 w 297279"/>
                <a:gd name="connsiteY5" fmla="*/ 295275 h 299572"/>
                <a:gd name="connsiteX6" fmla="*/ 763 w 297279"/>
                <a:gd name="connsiteY6" fmla="*/ 122365 h 299572"/>
                <a:gd name="connsiteX0" fmla="*/ 763 w 297279"/>
                <a:gd name="connsiteY0" fmla="*/ 122365 h 301415"/>
                <a:gd name="connsiteX1" fmla="*/ 123128 w 297279"/>
                <a:gd name="connsiteY1" fmla="*/ 0 h 301415"/>
                <a:gd name="connsiteX2" fmla="*/ 173673 w 297279"/>
                <a:gd name="connsiteY2" fmla="*/ 0 h 301415"/>
                <a:gd name="connsiteX3" fmla="*/ 296038 w 297279"/>
                <a:gd name="connsiteY3" fmla="*/ 122365 h 301415"/>
                <a:gd name="connsiteX4" fmla="*/ 297279 w 297279"/>
                <a:gd name="connsiteY4" fmla="*/ 299572 h 301415"/>
                <a:gd name="connsiteX5" fmla="*/ 0 w 297279"/>
                <a:gd name="connsiteY5" fmla="*/ 295275 h 301415"/>
                <a:gd name="connsiteX6" fmla="*/ 763 w 297279"/>
                <a:gd name="connsiteY6" fmla="*/ 122365 h 301415"/>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300785"/>
                <a:gd name="connsiteX1" fmla="*/ 123128 w 297279"/>
                <a:gd name="connsiteY1" fmla="*/ 0 h 300785"/>
                <a:gd name="connsiteX2" fmla="*/ 173673 w 297279"/>
                <a:gd name="connsiteY2" fmla="*/ 0 h 300785"/>
                <a:gd name="connsiteX3" fmla="*/ 296038 w 297279"/>
                <a:gd name="connsiteY3" fmla="*/ 122365 h 300785"/>
                <a:gd name="connsiteX4" fmla="*/ 297279 w 297279"/>
                <a:gd name="connsiteY4" fmla="*/ 299572 h 300785"/>
                <a:gd name="connsiteX5" fmla="*/ 0 w 297279"/>
                <a:gd name="connsiteY5" fmla="*/ 299572 h 300785"/>
                <a:gd name="connsiteX6" fmla="*/ 763 w 297279"/>
                <a:gd name="connsiteY6" fmla="*/ 122365 h 300785"/>
                <a:gd name="connsiteX0" fmla="*/ 763 w 297279"/>
                <a:gd name="connsiteY0" fmla="*/ 122365 h 300785"/>
                <a:gd name="connsiteX1" fmla="*/ 123128 w 297279"/>
                <a:gd name="connsiteY1" fmla="*/ 0 h 300785"/>
                <a:gd name="connsiteX2" fmla="*/ 173673 w 297279"/>
                <a:gd name="connsiteY2" fmla="*/ 0 h 300785"/>
                <a:gd name="connsiteX3" fmla="*/ 296038 w 297279"/>
                <a:gd name="connsiteY3" fmla="*/ 122365 h 300785"/>
                <a:gd name="connsiteX4" fmla="*/ 297279 w 297279"/>
                <a:gd name="connsiteY4" fmla="*/ 299572 h 300785"/>
                <a:gd name="connsiteX5" fmla="*/ 0 w 297279"/>
                <a:gd name="connsiteY5" fmla="*/ 299572 h 300785"/>
                <a:gd name="connsiteX6" fmla="*/ 763 w 297279"/>
                <a:gd name="connsiteY6" fmla="*/ 122365 h 300785"/>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299572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301167 h 301167"/>
                <a:gd name="connsiteX6" fmla="*/ 763 w 297279"/>
                <a:gd name="connsiteY6" fmla="*/ 122365 h 30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279" h="301167">
                  <a:moveTo>
                    <a:pt x="763" y="122365"/>
                  </a:moveTo>
                  <a:cubicBezTo>
                    <a:pt x="763" y="54785"/>
                    <a:pt x="55548" y="0"/>
                    <a:pt x="123128" y="0"/>
                  </a:cubicBezTo>
                  <a:lnTo>
                    <a:pt x="173673" y="0"/>
                  </a:lnTo>
                  <a:cubicBezTo>
                    <a:pt x="241253" y="0"/>
                    <a:pt x="296038" y="54785"/>
                    <a:pt x="296038" y="122365"/>
                  </a:cubicBezTo>
                  <a:cubicBezTo>
                    <a:pt x="296413" y="151419"/>
                    <a:pt x="296904" y="291196"/>
                    <a:pt x="297279" y="301167"/>
                  </a:cubicBezTo>
                  <a:lnTo>
                    <a:pt x="0" y="301167"/>
                  </a:lnTo>
                  <a:cubicBezTo>
                    <a:pt x="135" y="257496"/>
                    <a:pt x="628" y="166036"/>
                    <a:pt x="763" y="122365"/>
                  </a:cubicBezTo>
                  <a:close/>
                </a:path>
              </a:pathLst>
            </a:custGeom>
            <a:solidFill>
              <a:srgbClr val="C2E2AC"/>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defTabSz="342788">
                <a:defRPr/>
              </a:pPr>
              <a:endParaRPr lang="en-US" sz="1050" kern="0" dirty="0">
                <a:solidFill>
                  <a:sysClr val="window" lastClr="FFFFFF"/>
                </a:solidFill>
                <a:latin typeface="Calibri" panose="020F0502020204030204" pitchFamily="34" charset="0"/>
                <a:cs typeface="Calibri" panose="020F0502020204030204" pitchFamily="34" charset="0"/>
              </a:endParaRPr>
            </a:p>
          </p:txBody>
        </p:sp>
        <p:sp>
          <p:nvSpPr>
            <p:cNvPr id="181" name="Rectangle 180"/>
            <p:cNvSpPr/>
            <p:nvPr/>
          </p:nvSpPr>
          <p:spPr>
            <a:xfrm>
              <a:off x="11136617" y="5416360"/>
              <a:ext cx="1013525" cy="328296"/>
            </a:xfrm>
            <a:prstGeom prst="rect">
              <a:avLst/>
            </a:prstGeom>
          </p:spPr>
          <p:txBody>
            <a:bodyPr wrap="none">
              <a:spAutoFit/>
            </a:bodyPr>
            <a:lstStyle/>
            <a:p>
              <a:pPr defTabSz="685783">
                <a:defRPr/>
              </a:pPr>
              <a:r>
                <a:rPr lang="en-US" sz="1000" b="1" kern="0" dirty="0">
                  <a:solidFill>
                    <a:srgbClr val="000000">
                      <a:lumMod val="75000"/>
                      <a:lumOff val="25000"/>
                    </a:srgbClr>
                  </a:solidFill>
                  <a:latin typeface="Calibri" panose="020F0502020204030204" pitchFamily="34" charset="0"/>
                  <a:ea typeface="Calibri"/>
                  <a:cs typeface="Arial" panose="020B0604020202020204" pitchFamily="34" charset="0"/>
                </a:rPr>
                <a:t>Incumbent</a:t>
              </a:r>
            </a:p>
          </p:txBody>
        </p:sp>
      </p:grpSp>
      <p:sp>
        <p:nvSpPr>
          <p:cNvPr id="182" name="Rectangle 181"/>
          <p:cNvSpPr/>
          <p:nvPr/>
        </p:nvSpPr>
        <p:spPr>
          <a:xfrm>
            <a:off x="489133" y="435378"/>
            <a:ext cx="8241122" cy="1083445"/>
          </a:xfrm>
          <a:prstGeom prst="rect">
            <a:avLst/>
          </a:prstGeom>
          <a:solidFill>
            <a:srgbClr val="FDEEE3"/>
          </a:solidFill>
          <a:ln w="12700" cmpd="sng">
            <a:solidFill>
              <a:srgbClr val="DA1E2B"/>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83"/>
            <a:endParaRPr lang="en-US" sz="1350" dirty="0">
              <a:solidFill>
                <a:srgbClr val="FFFFFF"/>
              </a:solidFill>
              <a:latin typeface="Calibri" panose="020F0502020204030204" pitchFamily="34" charset="0"/>
            </a:endParaRPr>
          </a:p>
        </p:txBody>
      </p:sp>
      <p:sp>
        <p:nvSpPr>
          <p:cNvPr id="183" name="Rectangle 182"/>
          <p:cNvSpPr/>
          <p:nvPr/>
        </p:nvSpPr>
        <p:spPr>
          <a:xfrm>
            <a:off x="489133" y="1519575"/>
            <a:ext cx="8241122" cy="1077550"/>
          </a:xfrm>
          <a:prstGeom prst="rect">
            <a:avLst/>
          </a:prstGeom>
          <a:solidFill>
            <a:schemeClr val="accent4">
              <a:lumMod val="20000"/>
              <a:lumOff val="80000"/>
              <a:alpha val="34000"/>
            </a:schemeClr>
          </a:solidFill>
          <a:ln w="12700" cmpd="sng">
            <a:solidFill>
              <a:schemeClr val="accent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83"/>
            <a:endParaRPr lang="en-US" sz="1350" dirty="0">
              <a:solidFill>
                <a:srgbClr val="FFFFFF"/>
              </a:solidFill>
              <a:latin typeface="Calibri" panose="020F0502020204030204" pitchFamily="34" charset="0"/>
            </a:endParaRPr>
          </a:p>
        </p:txBody>
      </p:sp>
      <p:sp>
        <p:nvSpPr>
          <p:cNvPr id="184" name="Rectangle 183"/>
          <p:cNvSpPr/>
          <p:nvPr/>
        </p:nvSpPr>
        <p:spPr>
          <a:xfrm>
            <a:off x="489133" y="2626531"/>
            <a:ext cx="8239680" cy="1046640"/>
          </a:xfrm>
          <a:prstGeom prst="rect">
            <a:avLst/>
          </a:prstGeom>
          <a:solidFill>
            <a:srgbClr val="DCE8D4"/>
          </a:solidFill>
          <a:ln w="12700" cmpd="sng">
            <a:solidFill>
              <a:srgbClr val="00B05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83"/>
            <a:endParaRPr lang="en-US" sz="1350" dirty="0">
              <a:solidFill>
                <a:srgbClr val="FFFFFF"/>
              </a:solidFill>
              <a:latin typeface="Calibri" panose="020F0502020204030204" pitchFamily="34" charset="0"/>
            </a:endParaRPr>
          </a:p>
        </p:txBody>
      </p:sp>
      <p:sp>
        <p:nvSpPr>
          <p:cNvPr id="185" name="Isosceles Triangle 184"/>
          <p:cNvSpPr/>
          <p:nvPr/>
        </p:nvSpPr>
        <p:spPr>
          <a:xfrm>
            <a:off x="2152729" y="441186"/>
            <a:ext cx="4823450" cy="3238760"/>
          </a:xfrm>
          <a:prstGeom prst="triangle">
            <a:avLst/>
          </a:prstGeom>
          <a:solidFill>
            <a:schemeClr val="tx2">
              <a:lumMod val="95000"/>
              <a:lumOff val="5000"/>
            </a:schemeClr>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defTabSz="342788">
              <a:defRPr/>
            </a:pPr>
            <a:endParaRPr lang="en-US" sz="1050" kern="0" dirty="0">
              <a:solidFill>
                <a:sysClr val="window" lastClr="FFFFFF"/>
              </a:solidFill>
              <a:latin typeface="Calibri" panose="020F0502020204030204" pitchFamily="34" charset="0"/>
              <a:cs typeface="Arial" panose="020B0604020202020204" pitchFamily="34" charset="0"/>
            </a:endParaRPr>
          </a:p>
        </p:txBody>
      </p:sp>
      <p:sp>
        <p:nvSpPr>
          <p:cNvPr id="186" name="Snip Same Side Corner Rectangle 222"/>
          <p:cNvSpPr/>
          <p:nvPr/>
        </p:nvSpPr>
        <p:spPr>
          <a:xfrm>
            <a:off x="2142806" y="3406888"/>
            <a:ext cx="4828838" cy="278382"/>
          </a:xfrm>
          <a:custGeom>
            <a:avLst/>
            <a:gdLst>
              <a:gd name="connsiteX0" fmla="*/ 180658 w 4720590"/>
              <a:gd name="connsiteY0" fmla="*/ 0 h 361315"/>
              <a:gd name="connsiteX1" fmla="*/ 4539933 w 4720590"/>
              <a:gd name="connsiteY1" fmla="*/ 0 h 361315"/>
              <a:gd name="connsiteX2" fmla="*/ 4720590 w 4720590"/>
              <a:gd name="connsiteY2" fmla="*/ 180658 h 361315"/>
              <a:gd name="connsiteX3" fmla="*/ 4720590 w 4720590"/>
              <a:gd name="connsiteY3" fmla="*/ 361315 h 361315"/>
              <a:gd name="connsiteX4" fmla="*/ 4720590 w 4720590"/>
              <a:gd name="connsiteY4" fmla="*/ 361315 h 361315"/>
              <a:gd name="connsiteX5" fmla="*/ 0 w 4720590"/>
              <a:gd name="connsiteY5" fmla="*/ 361315 h 361315"/>
              <a:gd name="connsiteX6" fmla="*/ 0 w 4720590"/>
              <a:gd name="connsiteY6" fmla="*/ 361315 h 361315"/>
              <a:gd name="connsiteX7" fmla="*/ 0 w 4720590"/>
              <a:gd name="connsiteY7" fmla="*/ 180658 h 361315"/>
              <a:gd name="connsiteX8" fmla="*/ 180658 w 4720590"/>
              <a:gd name="connsiteY8" fmla="*/ 0 h 361315"/>
              <a:gd name="connsiteX0" fmla="*/ 358458 w 4720590"/>
              <a:gd name="connsiteY0" fmla="*/ 0 h 361315"/>
              <a:gd name="connsiteX1" fmla="*/ 4539933 w 4720590"/>
              <a:gd name="connsiteY1" fmla="*/ 0 h 361315"/>
              <a:gd name="connsiteX2" fmla="*/ 4720590 w 4720590"/>
              <a:gd name="connsiteY2" fmla="*/ 180658 h 361315"/>
              <a:gd name="connsiteX3" fmla="*/ 4720590 w 4720590"/>
              <a:gd name="connsiteY3" fmla="*/ 361315 h 361315"/>
              <a:gd name="connsiteX4" fmla="*/ 4720590 w 4720590"/>
              <a:gd name="connsiteY4" fmla="*/ 361315 h 361315"/>
              <a:gd name="connsiteX5" fmla="*/ 0 w 4720590"/>
              <a:gd name="connsiteY5" fmla="*/ 361315 h 361315"/>
              <a:gd name="connsiteX6" fmla="*/ 0 w 4720590"/>
              <a:gd name="connsiteY6" fmla="*/ 361315 h 361315"/>
              <a:gd name="connsiteX7" fmla="*/ 0 w 4720590"/>
              <a:gd name="connsiteY7" fmla="*/ 180658 h 361315"/>
              <a:gd name="connsiteX8" fmla="*/ 358458 w 4720590"/>
              <a:gd name="connsiteY8" fmla="*/ 0 h 361315"/>
              <a:gd name="connsiteX0" fmla="*/ 358458 w 4720590"/>
              <a:gd name="connsiteY0" fmla="*/ 0 h 361315"/>
              <a:gd name="connsiteX1" fmla="*/ 4539933 w 4720590"/>
              <a:gd name="connsiteY1" fmla="*/ 0 h 361315"/>
              <a:gd name="connsiteX2" fmla="*/ 4720590 w 4720590"/>
              <a:gd name="connsiteY2" fmla="*/ 180658 h 361315"/>
              <a:gd name="connsiteX3" fmla="*/ 4720590 w 4720590"/>
              <a:gd name="connsiteY3" fmla="*/ 361315 h 361315"/>
              <a:gd name="connsiteX4" fmla="*/ 4720590 w 4720590"/>
              <a:gd name="connsiteY4" fmla="*/ 361315 h 361315"/>
              <a:gd name="connsiteX5" fmla="*/ 0 w 4720590"/>
              <a:gd name="connsiteY5" fmla="*/ 361315 h 361315"/>
              <a:gd name="connsiteX6" fmla="*/ 0 w 4720590"/>
              <a:gd name="connsiteY6" fmla="*/ 361315 h 361315"/>
              <a:gd name="connsiteX7" fmla="*/ 0 w 4720590"/>
              <a:gd name="connsiteY7" fmla="*/ 360680 h 361315"/>
              <a:gd name="connsiteX8" fmla="*/ 358458 w 4720590"/>
              <a:gd name="connsiteY8" fmla="*/ 0 h 361315"/>
              <a:gd name="connsiteX0" fmla="*/ 320358 w 4720590"/>
              <a:gd name="connsiteY0" fmla="*/ 0 h 361315"/>
              <a:gd name="connsiteX1" fmla="*/ 4539933 w 4720590"/>
              <a:gd name="connsiteY1" fmla="*/ 0 h 361315"/>
              <a:gd name="connsiteX2" fmla="*/ 4720590 w 4720590"/>
              <a:gd name="connsiteY2" fmla="*/ 180658 h 361315"/>
              <a:gd name="connsiteX3" fmla="*/ 4720590 w 4720590"/>
              <a:gd name="connsiteY3" fmla="*/ 361315 h 361315"/>
              <a:gd name="connsiteX4" fmla="*/ 4720590 w 4720590"/>
              <a:gd name="connsiteY4" fmla="*/ 361315 h 361315"/>
              <a:gd name="connsiteX5" fmla="*/ 0 w 4720590"/>
              <a:gd name="connsiteY5" fmla="*/ 361315 h 361315"/>
              <a:gd name="connsiteX6" fmla="*/ 0 w 4720590"/>
              <a:gd name="connsiteY6" fmla="*/ 361315 h 361315"/>
              <a:gd name="connsiteX7" fmla="*/ 0 w 4720590"/>
              <a:gd name="connsiteY7" fmla="*/ 360680 h 361315"/>
              <a:gd name="connsiteX8" fmla="*/ 320358 w 4720590"/>
              <a:gd name="connsiteY8" fmla="*/ 0 h 361315"/>
              <a:gd name="connsiteX0" fmla="*/ 320358 w 4720590"/>
              <a:gd name="connsiteY0" fmla="*/ 0 h 361315"/>
              <a:gd name="connsiteX1" fmla="*/ 4539933 w 4720590"/>
              <a:gd name="connsiteY1" fmla="*/ 0 h 361315"/>
              <a:gd name="connsiteX2" fmla="*/ 4720590 w 4720590"/>
              <a:gd name="connsiteY2" fmla="*/ 361315 h 361315"/>
              <a:gd name="connsiteX3" fmla="*/ 4720590 w 4720590"/>
              <a:gd name="connsiteY3" fmla="*/ 361315 h 361315"/>
              <a:gd name="connsiteX4" fmla="*/ 4720590 w 4720590"/>
              <a:gd name="connsiteY4" fmla="*/ 361315 h 361315"/>
              <a:gd name="connsiteX5" fmla="*/ 0 w 4720590"/>
              <a:gd name="connsiteY5" fmla="*/ 361315 h 361315"/>
              <a:gd name="connsiteX6" fmla="*/ 0 w 4720590"/>
              <a:gd name="connsiteY6" fmla="*/ 361315 h 361315"/>
              <a:gd name="connsiteX7" fmla="*/ 0 w 4720590"/>
              <a:gd name="connsiteY7" fmla="*/ 360680 h 361315"/>
              <a:gd name="connsiteX8" fmla="*/ 320358 w 4720590"/>
              <a:gd name="connsiteY8" fmla="*/ 0 h 361315"/>
              <a:gd name="connsiteX0" fmla="*/ 320358 w 4720590"/>
              <a:gd name="connsiteY0" fmla="*/ 0 h 361315"/>
              <a:gd name="connsiteX1" fmla="*/ 4381183 w 4720590"/>
              <a:gd name="connsiteY1" fmla="*/ 0 h 361315"/>
              <a:gd name="connsiteX2" fmla="*/ 4720590 w 4720590"/>
              <a:gd name="connsiteY2" fmla="*/ 361315 h 361315"/>
              <a:gd name="connsiteX3" fmla="*/ 4720590 w 4720590"/>
              <a:gd name="connsiteY3" fmla="*/ 361315 h 361315"/>
              <a:gd name="connsiteX4" fmla="*/ 4720590 w 4720590"/>
              <a:gd name="connsiteY4" fmla="*/ 361315 h 361315"/>
              <a:gd name="connsiteX5" fmla="*/ 0 w 4720590"/>
              <a:gd name="connsiteY5" fmla="*/ 361315 h 361315"/>
              <a:gd name="connsiteX6" fmla="*/ 0 w 4720590"/>
              <a:gd name="connsiteY6" fmla="*/ 361315 h 361315"/>
              <a:gd name="connsiteX7" fmla="*/ 0 w 4720590"/>
              <a:gd name="connsiteY7" fmla="*/ 360680 h 361315"/>
              <a:gd name="connsiteX8" fmla="*/ 320358 w 4720590"/>
              <a:gd name="connsiteY8" fmla="*/ 0 h 361315"/>
              <a:gd name="connsiteX0" fmla="*/ 320358 w 4720590"/>
              <a:gd name="connsiteY0" fmla="*/ 0 h 361315"/>
              <a:gd name="connsiteX1" fmla="*/ 4393883 w 4720590"/>
              <a:gd name="connsiteY1" fmla="*/ 0 h 361315"/>
              <a:gd name="connsiteX2" fmla="*/ 4720590 w 4720590"/>
              <a:gd name="connsiteY2" fmla="*/ 361315 h 361315"/>
              <a:gd name="connsiteX3" fmla="*/ 4720590 w 4720590"/>
              <a:gd name="connsiteY3" fmla="*/ 361315 h 361315"/>
              <a:gd name="connsiteX4" fmla="*/ 4720590 w 4720590"/>
              <a:gd name="connsiteY4" fmla="*/ 361315 h 361315"/>
              <a:gd name="connsiteX5" fmla="*/ 0 w 4720590"/>
              <a:gd name="connsiteY5" fmla="*/ 361315 h 361315"/>
              <a:gd name="connsiteX6" fmla="*/ 0 w 4720590"/>
              <a:gd name="connsiteY6" fmla="*/ 361315 h 361315"/>
              <a:gd name="connsiteX7" fmla="*/ 0 w 4720590"/>
              <a:gd name="connsiteY7" fmla="*/ 360680 h 361315"/>
              <a:gd name="connsiteX8" fmla="*/ 320358 w 4720590"/>
              <a:gd name="connsiteY8" fmla="*/ 0 h 361315"/>
              <a:gd name="connsiteX0" fmla="*/ 327182 w 4720590"/>
              <a:gd name="connsiteY0" fmla="*/ 0 h 361315"/>
              <a:gd name="connsiteX1" fmla="*/ 4393883 w 4720590"/>
              <a:gd name="connsiteY1" fmla="*/ 0 h 361315"/>
              <a:gd name="connsiteX2" fmla="*/ 4720590 w 4720590"/>
              <a:gd name="connsiteY2" fmla="*/ 361315 h 361315"/>
              <a:gd name="connsiteX3" fmla="*/ 4720590 w 4720590"/>
              <a:gd name="connsiteY3" fmla="*/ 361315 h 361315"/>
              <a:gd name="connsiteX4" fmla="*/ 4720590 w 4720590"/>
              <a:gd name="connsiteY4" fmla="*/ 361315 h 361315"/>
              <a:gd name="connsiteX5" fmla="*/ 0 w 4720590"/>
              <a:gd name="connsiteY5" fmla="*/ 361315 h 361315"/>
              <a:gd name="connsiteX6" fmla="*/ 0 w 4720590"/>
              <a:gd name="connsiteY6" fmla="*/ 361315 h 361315"/>
              <a:gd name="connsiteX7" fmla="*/ 0 w 4720590"/>
              <a:gd name="connsiteY7" fmla="*/ 360680 h 361315"/>
              <a:gd name="connsiteX8" fmla="*/ 327182 w 4720590"/>
              <a:gd name="connsiteY8" fmla="*/ 0 h 361315"/>
              <a:gd name="connsiteX0" fmla="*/ 327182 w 4720590"/>
              <a:gd name="connsiteY0" fmla="*/ 0 h 361315"/>
              <a:gd name="connsiteX1" fmla="*/ 4400707 w 4720590"/>
              <a:gd name="connsiteY1" fmla="*/ 0 h 361315"/>
              <a:gd name="connsiteX2" fmla="*/ 4720590 w 4720590"/>
              <a:gd name="connsiteY2" fmla="*/ 361315 h 361315"/>
              <a:gd name="connsiteX3" fmla="*/ 4720590 w 4720590"/>
              <a:gd name="connsiteY3" fmla="*/ 361315 h 361315"/>
              <a:gd name="connsiteX4" fmla="*/ 4720590 w 4720590"/>
              <a:gd name="connsiteY4" fmla="*/ 361315 h 361315"/>
              <a:gd name="connsiteX5" fmla="*/ 0 w 4720590"/>
              <a:gd name="connsiteY5" fmla="*/ 361315 h 361315"/>
              <a:gd name="connsiteX6" fmla="*/ 0 w 4720590"/>
              <a:gd name="connsiteY6" fmla="*/ 361315 h 361315"/>
              <a:gd name="connsiteX7" fmla="*/ 0 w 4720590"/>
              <a:gd name="connsiteY7" fmla="*/ 360680 h 361315"/>
              <a:gd name="connsiteX8" fmla="*/ 327182 w 4720590"/>
              <a:gd name="connsiteY8" fmla="*/ 0 h 361315"/>
              <a:gd name="connsiteX0" fmla="*/ 215798 w 4720590"/>
              <a:gd name="connsiteY0" fmla="*/ 0 h 361315"/>
              <a:gd name="connsiteX1" fmla="*/ 4400707 w 4720590"/>
              <a:gd name="connsiteY1" fmla="*/ 0 h 361315"/>
              <a:gd name="connsiteX2" fmla="*/ 4720590 w 4720590"/>
              <a:gd name="connsiteY2" fmla="*/ 361315 h 361315"/>
              <a:gd name="connsiteX3" fmla="*/ 4720590 w 4720590"/>
              <a:gd name="connsiteY3" fmla="*/ 361315 h 361315"/>
              <a:gd name="connsiteX4" fmla="*/ 4720590 w 4720590"/>
              <a:gd name="connsiteY4" fmla="*/ 361315 h 361315"/>
              <a:gd name="connsiteX5" fmla="*/ 0 w 4720590"/>
              <a:gd name="connsiteY5" fmla="*/ 361315 h 361315"/>
              <a:gd name="connsiteX6" fmla="*/ 0 w 4720590"/>
              <a:gd name="connsiteY6" fmla="*/ 361315 h 361315"/>
              <a:gd name="connsiteX7" fmla="*/ 0 w 4720590"/>
              <a:gd name="connsiteY7" fmla="*/ 360680 h 361315"/>
              <a:gd name="connsiteX8" fmla="*/ 215798 w 4720590"/>
              <a:gd name="connsiteY8" fmla="*/ 0 h 361315"/>
              <a:gd name="connsiteX0" fmla="*/ 215798 w 4720590"/>
              <a:gd name="connsiteY0" fmla="*/ 0 h 361315"/>
              <a:gd name="connsiteX1" fmla="*/ 4515350 w 4720590"/>
              <a:gd name="connsiteY1" fmla="*/ 0 h 361315"/>
              <a:gd name="connsiteX2" fmla="*/ 4720590 w 4720590"/>
              <a:gd name="connsiteY2" fmla="*/ 361315 h 361315"/>
              <a:gd name="connsiteX3" fmla="*/ 4720590 w 4720590"/>
              <a:gd name="connsiteY3" fmla="*/ 361315 h 361315"/>
              <a:gd name="connsiteX4" fmla="*/ 4720590 w 4720590"/>
              <a:gd name="connsiteY4" fmla="*/ 361315 h 361315"/>
              <a:gd name="connsiteX5" fmla="*/ 0 w 4720590"/>
              <a:gd name="connsiteY5" fmla="*/ 361315 h 361315"/>
              <a:gd name="connsiteX6" fmla="*/ 0 w 4720590"/>
              <a:gd name="connsiteY6" fmla="*/ 361315 h 361315"/>
              <a:gd name="connsiteX7" fmla="*/ 0 w 4720590"/>
              <a:gd name="connsiteY7" fmla="*/ 360680 h 361315"/>
              <a:gd name="connsiteX8" fmla="*/ 215798 w 4720590"/>
              <a:gd name="connsiteY8" fmla="*/ 0 h 36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0590" h="361315">
                <a:moveTo>
                  <a:pt x="215798" y="0"/>
                </a:moveTo>
                <a:lnTo>
                  <a:pt x="4515350" y="0"/>
                </a:lnTo>
                <a:lnTo>
                  <a:pt x="4720590" y="361315"/>
                </a:lnTo>
                <a:lnTo>
                  <a:pt x="4720590" y="361315"/>
                </a:lnTo>
                <a:lnTo>
                  <a:pt x="4720590" y="361315"/>
                </a:lnTo>
                <a:lnTo>
                  <a:pt x="0" y="361315"/>
                </a:lnTo>
                <a:lnTo>
                  <a:pt x="0" y="361315"/>
                </a:lnTo>
                <a:lnTo>
                  <a:pt x="0" y="360680"/>
                </a:lnTo>
                <a:lnTo>
                  <a:pt x="215798" y="0"/>
                </a:lnTo>
                <a:close/>
              </a:path>
            </a:pathLst>
          </a:custGeom>
          <a:solidFill>
            <a:srgbClr val="00B050"/>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algn="ctr" defTabSz="342788">
              <a:lnSpc>
                <a:spcPct val="115000"/>
              </a:lnSpc>
              <a:defRPr/>
            </a:pPr>
            <a:r>
              <a:rPr lang="en-US" sz="1200" b="1" kern="0" dirty="0">
                <a:solidFill>
                  <a:schemeClr val="bg1"/>
                </a:solidFill>
                <a:latin typeface="Calibri" panose="020F0502020204030204" pitchFamily="34" charset="0"/>
                <a:ea typeface="Calibri"/>
                <a:cs typeface="Arial" panose="020B0604020202020204" pitchFamily="34" charset="0"/>
              </a:rPr>
              <a:t>Transition Operations Team</a:t>
            </a:r>
            <a:endParaRPr lang="en-US" sz="1200" kern="0" dirty="0">
              <a:solidFill>
                <a:schemeClr val="bg1"/>
              </a:solidFill>
              <a:latin typeface="Calibri" panose="020F0502020204030204" pitchFamily="34" charset="0"/>
              <a:ea typeface="Calibri"/>
              <a:cs typeface="Arial" panose="020B0604020202020204" pitchFamily="34" charset="0"/>
            </a:endParaRPr>
          </a:p>
        </p:txBody>
      </p:sp>
      <p:sp>
        <p:nvSpPr>
          <p:cNvPr id="187" name="Rectangle 224"/>
          <p:cNvSpPr/>
          <p:nvPr/>
        </p:nvSpPr>
        <p:spPr>
          <a:xfrm>
            <a:off x="2956494" y="2320219"/>
            <a:ext cx="3213237" cy="278382"/>
          </a:xfrm>
          <a:custGeom>
            <a:avLst/>
            <a:gdLst>
              <a:gd name="connsiteX0" fmla="*/ 0 w 3154680"/>
              <a:gd name="connsiteY0" fmla="*/ 0 h 365760"/>
              <a:gd name="connsiteX1" fmla="*/ 3154680 w 3154680"/>
              <a:gd name="connsiteY1" fmla="*/ 0 h 365760"/>
              <a:gd name="connsiteX2" fmla="*/ 3154680 w 3154680"/>
              <a:gd name="connsiteY2" fmla="*/ 365760 h 365760"/>
              <a:gd name="connsiteX3" fmla="*/ 0 w 3154680"/>
              <a:gd name="connsiteY3" fmla="*/ 365760 h 365760"/>
              <a:gd name="connsiteX4" fmla="*/ 0 w 3154680"/>
              <a:gd name="connsiteY4" fmla="*/ 0 h 365760"/>
              <a:gd name="connsiteX0" fmla="*/ 320723 w 3154680"/>
              <a:gd name="connsiteY0" fmla="*/ 0 h 365760"/>
              <a:gd name="connsiteX1" fmla="*/ 3154680 w 3154680"/>
              <a:gd name="connsiteY1" fmla="*/ 0 h 365760"/>
              <a:gd name="connsiteX2" fmla="*/ 3154680 w 3154680"/>
              <a:gd name="connsiteY2" fmla="*/ 365760 h 365760"/>
              <a:gd name="connsiteX3" fmla="*/ 0 w 3154680"/>
              <a:gd name="connsiteY3" fmla="*/ 365760 h 365760"/>
              <a:gd name="connsiteX4" fmla="*/ 320723 w 3154680"/>
              <a:gd name="connsiteY4" fmla="*/ 0 h 365760"/>
              <a:gd name="connsiteX0" fmla="*/ 320723 w 3154680"/>
              <a:gd name="connsiteY0" fmla="*/ 0 h 365760"/>
              <a:gd name="connsiteX1" fmla="*/ 2806662 w 3154680"/>
              <a:gd name="connsiteY1" fmla="*/ 0 h 365760"/>
              <a:gd name="connsiteX2" fmla="*/ 3154680 w 3154680"/>
              <a:gd name="connsiteY2" fmla="*/ 365760 h 365760"/>
              <a:gd name="connsiteX3" fmla="*/ 0 w 3154680"/>
              <a:gd name="connsiteY3" fmla="*/ 365760 h 365760"/>
              <a:gd name="connsiteX4" fmla="*/ 320723 w 3154680"/>
              <a:gd name="connsiteY4" fmla="*/ 0 h 365760"/>
              <a:gd name="connsiteX0" fmla="*/ 320723 w 3154680"/>
              <a:gd name="connsiteY0" fmla="*/ 0 h 365760"/>
              <a:gd name="connsiteX1" fmla="*/ 2820310 w 3154680"/>
              <a:gd name="connsiteY1" fmla="*/ 0 h 365760"/>
              <a:gd name="connsiteX2" fmla="*/ 3154680 w 3154680"/>
              <a:gd name="connsiteY2" fmla="*/ 365760 h 365760"/>
              <a:gd name="connsiteX3" fmla="*/ 0 w 3154680"/>
              <a:gd name="connsiteY3" fmla="*/ 365760 h 365760"/>
              <a:gd name="connsiteX4" fmla="*/ 320723 w 3154680"/>
              <a:gd name="connsiteY4" fmla="*/ 0 h 365760"/>
              <a:gd name="connsiteX0" fmla="*/ 327547 w 3154680"/>
              <a:gd name="connsiteY0" fmla="*/ 0 h 365760"/>
              <a:gd name="connsiteX1" fmla="*/ 2820310 w 3154680"/>
              <a:gd name="connsiteY1" fmla="*/ 0 h 365760"/>
              <a:gd name="connsiteX2" fmla="*/ 3154680 w 3154680"/>
              <a:gd name="connsiteY2" fmla="*/ 365760 h 365760"/>
              <a:gd name="connsiteX3" fmla="*/ 0 w 3154680"/>
              <a:gd name="connsiteY3" fmla="*/ 365760 h 365760"/>
              <a:gd name="connsiteX4" fmla="*/ 327547 w 3154680"/>
              <a:gd name="connsiteY4" fmla="*/ 0 h 365760"/>
              <a:gd name="connsiteX0" fmla="*/ 247567 w 3154680"/>
              <a:gd name="connsiteY0" fmla="*/ 0 h 365760"/>
              <a:gd name="connsiteX1" fmla="*/ 2820310 w 3154680"/>
              <a:gd name="connsiteY1" fmla="*/ 0 h 365760"/>
              <a:gd name="connsiteX2" fmla="*/ 3154680 w 3154680"/>
              <a:gd name="connsiteY2" fmla="*/ 365760 h 365760"/>
              <a:gd name="connsiteX3" fmla="*/ 0 w 3154680"/>
              <a:gd name="connsiteY3" fmla="*/ 365760 h 365760"/>
              <a:gd name="connsiteX4" fmla="*/ 247567 w 3154680"/>
              <a:gd name="connsiteY4" fmla="*/ 0 h 365760"/>
              <a:gd name="connsiteX0" fmla="*/ 247567 w 3154680"/>
              <a:gd name="connsiteY0" fmla="*/ 0 h 365760"/>
              <a:gd name="connsiteX1" fmla="*/ 2904289 w 3154680"/>
              <a:gd name="connsiteY1" fmla="*/ 0 h 365760"/>
              <a:gd name="connsiteX2" fmla="*/ 3154680 w 3154680"/>
              <a:gd name="connsiteY2" fmla="*/ 365760 h 365760"/>
              <a:gd name="connsiteX3" fmla="*/ 0 w 3154680"/>
              <a:gd name="connsiteY3" fmla="*/ 365760 h 365760"/>
              <a:gd name="connsiteX4" fmla="*/ 247567 w 3154680"/>
              <a:gd name="connsiteY4" fmla="*/ 0 h 365760"/>
              <a:gd name="connsiteX0" fmla="*/ 206017 w 3154680"/>
              <a:gd name="connsiteY0" fmla="*/ 0 h 365760"/>
              <a:gd name="connsiteX1" fmla="*/ 2904289 w 3154680"/>
              <a:gd name="connsiteY1" fmla="*/ 0 h 365760"/>
              <a:gd name="connsiteX2" fmla="*/ 3154680 w 3154680"/>
              <a:gd name="connsiteY2" fmla="*/ 365760 h 365760"/>
              <a:gd name="connsiteX3" fmla="*/ 0 w 3154680"/>
              <a:gd name="connsiteY3" fmla="*/ 365760 h 365760"/>
              <a:gd name="connsiteX4" fmla="*/ 206017 w 3154680"/>
              <a:gd name="connsiteY4" fmla="*/ 0 h 365760"/>
              <a:gd name="connsiteX0" fmla="*/ 206017 w 3154680"/>
              <a:gd name="connsiteY0" fmla="*/ 0 h 365760"/>
              <a:gd name="connsiteX1" fmla="*/ 2951033 w 3154680"/>
              <a:gd name="connsiteY1" fmla="*/ 0 h 365760"/>
              <a:gd name="connsiteX2" fmla="*/ 3154680 w 3154680"/>
              <a:gd name="connsiteY2" fmla="*/ 365760 h 365760"/>
              <a:gd name="connsiteX3" fmla="*/ 0 w 3154680"/>
              <a:gd name="connsiteY3" fmla="*/ 365760 h 365760"/>
              <a:gd name="connsiteX4" fmla="*/ 206017 w 3154680"/>
              <a:gd name="connsiteY4" fmla="*/ 0 h 365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4680" h="365760">
                <a:moveTo>
                  <a:pt x="206017" y="0"/>
                </a:moveTo>
                <a:lnTo>
                  <a:pt x="2951033" y="0"/>
                </a:lnTo>
                <a:lnTo>
                  <a:pt x="3154680" y="365760"/>
                </a:lnTo>
                <a:lnTo>
                  <a:pt x="0" y="365760"/>
                </a:lnTo>
                <a:lnTo>
                  <a:pt x="206017" y="0"/>
                </a:lnTo>
                <a:close/>
              </a:path>
            </a:pathLst>
          </a:custGeom>
          <a:solidFill>
            <a:srgbClr val="0070C0"/>
          </a:solidFill>
          <a:ln w="25400" cap="flat" cmpd="sng" algn="ctr">
            <a:solidFill>
              <a:srgbClr val="0070C0"/>
            </a:solid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algn="ctr" defTabSz="342788">
              <a:lnSpc>
                <a:spcPct val="115000"/>
              </a:lnSpc>
              <a:defRPr/>
            </a:pPr>
            <a:r>
              <a:rPr lang="en-US" sz="1200" b="1" kern="0" dirty="0">
                <a:solidFill>
                  <a:schemeClr val="bg1"/>
                </a:solidFill>
                <a:latin typeface="Calibri" panose="020F0502020204030204" pitchFamily="34" charset="0"/>
                <a:ea typeface="Calibri"/>
                <a:cs typeface="Arial" panose="020B0604020202020204" pitchFamily="34" charset="0"/>
              </a:rPr>
              <a:t>Transition Management Office (TMO) </a:t>
            </a:r>
          </a:p>
        </p:txBody>
      </p:sp>
      <p:sp>
        <p:nvSpPr>
          <p:cNvPr id="188" name="Rectangle 225"/>
          <p:cNvSpPr/>
          <p:nvPr/>
        </p:nvSpPr>
        <p:spPr>
          <a:xfrm>
            <a:off x="3760260" y="1240315"/>
            <a:ext cx="1595242" cy="275159"/>
          </a:xfrm>
          <a:custGeom>
            <a:avLst/>
            <a:gdLst>
              <a:gd name="connsiteX0" fmla="*/ 0 w 1572260"/>
              <a:gd name="connsiteY0" fmla="*/ 0 h 365760"/>
              <a:gd name="connsiteX1" fmla="*/ 1572260 w 1572260"/>
              <a:gd name="connsiteY1" fmla="*/ 0 h 365760"/>
              <a:gd name="connsiteX2" fmla="*/ 1572260 w 1572260"/>
              <a:gd name="connsiteY2" fmla="*/ 365760 h 365760"/>
              <a:gd name="connsiteX3" fmla="*/ 0 w 1572260"/>
              <a:gd name="connsiteY3" fmla="*/ 365760 h 365760"/>
              <a:gd name="connsiteX4" fmla="*/ 0 w 1572260"/>
              <a:gd name="connsiteY4" fmla="*/ 0 h 365760"/>
              <a:gd name="connsiteX0" fmla="*/ 334370 w 1572260"/>
              <a:gd name="connsiteY0" fmla="*/ 0 h 365760"/>
              <a:gd name="connsiteX1" fmla="*/ 1572260 w 1572260"/>
              <a:gd name="connsiteY1" fmla="*/ 0 h 365760"/>
              <a:gd name="connsiteX2" fmla="*/ 1572260 w 1572260"/>
              <a:gd name="connsiteY2" fmla="*/ 365760 h 365760"/>
              <a:gd name="connsiteX3" fmla="*/ 0 w 1572260"/>
              <a:gd name="connsiteY3" fmla="*/ 365760 h 365760"/>
              <a:gd name="connsiteX4" fmla="*/ 334370 w 1572260"/>
              <a:gd name="connsiteY4" fmla="*/ 0 h 365760"/>
              <a:gd name="connsiteX0" fmla="*/ 334370 w 1572260"/>
              <a:gd name="connsiteY0" fmla="*/ 0 h 365760"/>
              <a:gd name="connsiteX1" fmla="*/ 1244713 w 1572260"/>
              <a:gd name="connsiteY1" fmla="*/ 0 h 365760"/>
              <a:gd name="connsiteX2" fmla="*/ 1572260 w 1572260"/>
              <a:gd name="connsiteY2" fmla="*/ 365760 h 365760"/>
              <a:gd name="connsiteX3" fmla="*/ 0 w 1572260"/>
              <a:gd name="connsiteY3" fmla="*/ 365760 h 365760"/>
              <a:gd name="connsiteX4" fmla="*/ 334370 w 1572260"/>
              <a:gd name="connsiteY4" fmla="*/ 0 h 365760"/>
              <a:gd name="connsiteX0" fmla="*/ 320723 w 1572260"/>
              <a:gd name="connsiteY0" fmla="*/ 0 h 365760"/>
              <a:gd name="connsiteX1" fmla="*/ 1244713 w 1572260"/>
              <a:gd name="connsiteY1" fmla="*/ 0 h 365760"/>
              <a:gd name="connsiteX2" fmla="*/ 1572260 w 1572260"/>
              <a:gd name="connsiteY2" fmla="*/ 365760 h 365760"/>
              <a:gd name="connsiteX3" fmla="*/ 0 w 1572260"/>
              <a:gd name="connsiteY3" fmla="*/ 365760 h 365760"/>
              <a:gd name="connsiteX4" fmla="*/ 320723 w 1572260"/>
              <a:gd name="connsiteY4" fmla="*/ 0 h 365760"/>
              <a:gd name="connsiteX0" fmla="*/ 320723 w 1572260"/>
              <a:gd name="connsiteY0" fmla="*/ 0 h 365760"/>
              <a:gd name="connsiteX1" fmla="*/ 1244713 w 1572260"/>
              <a:gd name="connsiteY1" fmla="*/ 0 h 365760"/>
              <a:gd name="connsiteX2" fmla="*/ 1572260 w 1572260"/>
              <a:gd name="connsiteY2" fmla="*/ 365760 h 365760"/>
              <a:gd name="connsiteX3" fmla="*/ 0 w 1572260"/>
              <a:gd name="connsiteY3" fmla="*/ 361665 h 365760"/>
              <a:gd name="connsiteX4" fmla="*/ 320723 w 1572260"/>
              <a:gd name="connsiteY4" fmla="*/ 0 h 365760"/>
              <a:gd name="connsiteX0" fmla="*/ 241210 w 1572260"/>
              <a:gd name="connsiteY0" fmla="*/ 0 h 365760"/>
              <a:gd name="connsiteX1" fmla="*/ 1244713 w 1572260"/>
              <a:gd name="connsiteY1" fmla="*/ 0 h 365760"/>
              <a:gd name="connsiteX2" fmla="*/ 1572260 w 1572260"/>
              <a:gd name="connsiteY2" fmla="*/ 365760 h 365760"/>
              <a:gd name="connsiteX3" fmla="*/ 0 w 1572260"/>
              <a:gd name="connsiteY3" fmla="*/ 361665 h 365760"/>
              <a:gd name="connsiteX4" fmla="*/ 241210 w 1572260"/>
              <a:gd name="connsiteY4" fmla="*/ 0 h 365760"/>
              <a:gd name="connsiteX0" fmla="*/ 241210 w 1572260"/>
              <a:gd name="connsiteY0" fmla="*/ 0 h 365760"/>
              <a:gd name="connsiteX1" fmla="*/ 1289568 w 1572260"/>
              <a:gd name="connsiteY1" fmla="*/ 0 h 365760"/>
              <a:gd name="connsiteX2" fmla="*/ 1572260 w 1572260"/>
              <a:gd name="connsiteY2" fmla="*/ 365760 h 365760"/>
              <a:gd name="connsiteX3" fmla="*/ 0 w 1572260"/>
              <a:gd name="connsiteY3" fmla="*/ 361665 h 365760"/>
              <a:gd name="connsiteX4" fmla="*/ 241210 w 1572260"/>
              <a:gd name="connsiteY4" fmla="*/ 0 h 365760"/>
              <a:gd name="connsiteX0" fmla="*/ 241210 w 1572260"/>
              <a:gd name="connsiteY0" fmla="*/ 0 h 365760"/>
              <a:gd name="connsiteX1" fmla="*/ 1342993 w 1572260"/>
              <a:gd name="connsiteY1" fmla="*/ 0 h 365760"/>
              <a:gd name="connsiteX2" fmla="*/ 1572260 w 1572260"/>
              <a:gd name="connsiteY2" fmla="*/ 365760 h 365760"/>
              <a:gd name="connsiteX3" fmla="*/ 0 w 1572260"/>
              <a:gd name="connsiteY3" fmla="*/ 361665 h 365760"/>
              <a:gd name="connsiteX4" fmla="*/ 241210 w 1572260"/>
              <a:gd name="connsiteY4" fmla="*/ 0 h 365760"/>
              <a:gd name="connsiteX0" fmla="*/ 241210 w 1572260"/>
              <a:gd name="connsiteY0" fmla="*/ 0 h 365760"/>
              <a:gd name="connsiteX1" fmla="*/ 1350945 w 1572260"/>
              <a:gd name="connsiteY1" fmla="*/ 0 h 365760"/>
              <a:gd name="connsiteX2" fmla="*/ 1572260 w 1572260"/>
              <a:gd name="connsiteY2" fmla="*/ 365760 h 365760"/>
              <a:gd name="connsiteX3" fmla="*/ 0 w 1572260"/>
              <a:gd name="connsiteY3" fmla="*/ 361665 h 365760"/>
              <a:gd name="connsiteX4" fmla="*/ 241210 w 1572260"/>
              <a:gd name="connsiteY4" fmla="*/ 0 h 365760"/>
              <a:gd name="connsiteX0" fmla="*/ 241210 w 1572260"/>
              <a:gd name="connsiteY0" fmla="*/ 0 h 365760"/>
              <a:gd name="connsiteX1" fmla="*/ 1323115 w 1572260"/>
              <a:gd name="connsiteY1" fmla="*/ 0 h 365760"/>
              <a:gd name="connsiteX2" fmla="*/ 1572260 w 1572260"/>
              <a:gd name="connsiteY2" fmla="*/ 365760 h 365760"/>
              <a:gd name="connsiteX3" fmla="*/ 0 w 1572260"/>
              <a:gd name="connsiteY3" fmla="*/ 361665 h 365760"/>
              <a:gd name="connsiteX4" fmla="*/ 241210 w 1572260"/>
              <a:gd name="connsiteY4" fmla="*/ 0 h 365760"/>
              <a:gd name="connsiteX0" fmla="*/ 241210 w 1558456"/>
              <a:gd name="connsiteY0" fmla="*/ 0 h 361665"/>
              <a:gd name="connsiteX1" fmla="*/ 1323115 w 1558456"/>
              <a:gd name="connsiteY1" fmla="*/ 0 h 361665"/>
              <a:gd name="connsiteX2" fmla="*/ 1558456 w 1558456"/>
              <a:gd name="connsiteY2" fmla="*/ 360459 h 361665"/>
              <a:gd name="connsiteX3" fmla="*/ 0 w 1558456"/>
              <a:gd name="connsiteY3" fmla="*/ 361665 h 361665"/>
              <a:gd name="connsiteX4" fmla="*/ 241210 w 1558456"/>
              <a:gd name="connsiteY4" fmla="*/ 0 h 361665"/>
              <a:gd name="connsiteX0" fmla="*/ 241210 w 1558456"/>
              <a:gd name="connsiteY0" fmla="*/ 0 h 361665"/>
              <a:gd name="connsiteX1" fmla="*/ 1363847 w 1558456"/>
              <a:gd name="connsiteY1" fmla="*/ 0 h 361665"/>
              <a:gd name="connsiteX2" fmla="*/ 1558456 w 1558456"/>
              <a:gd name="connsiteY2" fmla="*/ 360459 h 361665"/>
              <a:gd name="connsiteX3" fmla="*/ 0 w 1558456"/>
              <a:gd name="connsiteY3" fmla="*/ 361665 h 361665"/>
              <a:gd name="connsiteX4" fmla="*/ 241210 w 1558456"/>
              <a:gd name="connsiteY4" fmla="*/ 0 h 361665"/>
              <a:gd name="connsiteX0" fmla="*/ 212108 w 1558456"/>
              <a:gd name="connsiteY0" fmla="*/ 0 h 361665"/>
              <a:gd name="connsiteX1" fmla="*/ 1363847 w 1558456"/>
              <a:gd name="connsiteY1" fmla="*/ 0 h 361665"/>
              <a:gd name="connsiteX2" fmla="*/ 1558456 w 1558456"/>
              <a:gd name="connsiteY2" fmla="*/ 360459 h 361665"/>
              <a:gd name="connsiteX3" fmla="*/ 0 w 1558456"/>
              <a:gd name="connsiteY3" fmla="*/ 361665 h 361665"/>
              <a:gd name="connsiteX4" fmla="*/ 212108 w 1558456"/>
              <a:gd name="connsiteY4" fmla="*/ 0 h 361665"/>
              <a:gd name="connsiteX0" fmla="*/ 212108 w 1558456"/>
              <a:gd name="connsiteY0" fmla="*/ 0 h 361665"/>
              <a:gd name="connsiteX1" fmla="*/ 1363847 w 1558456"/>
              <a:gd name="connsiteY1" fmla="*/ 0 h 361665"/>
              <a:gd name="connsiteX2" fmla="*/ 1558456 w 1558456"/>
              <a:gd name="connsiteY2" fmla="*/ 360459 h 361665"/>
              <a:gd name="connsiteX3" fmla="*/ 0 w 1558456"/>
              <a:gd name="connsiteY3" fmla="*/ 361665 h 361665"/>
              <a:gd name="connsiteX4" fmla="*/ 212108 w 1558456"/>
              <a:gd name="connsiteY4" fmla="*/ 0 h 361665"/>
              <a:gd name="connsiteX0" fmla="*/ 212108 w 1558456"/>
              <a:gd name="connsiteY0" fmla="*/ 0 h 361665"/>
              <a:gd name="connsiteX1" fmla="*/ 1363847 w 1558456"/>
              <a:gd name="connsiteY1" fmla="*/ 0 h 361665"/>
              <a:gd name="connsiteX2" fmla="*/ 1558456 w 1558456"/>
              <a:gd name="connsiteY2" fmla="*/ 360459 h 361665"/>
              <a:gd name="connsiteX3" fmla="*/ 0 w 1558456"/>
              <a:gd name="connsiteY3" fmla="*/ 361665 h 361665"/>
              <a:gd name="connsiteX4" fmla="*/ 212108 w 1558456"/>
              <a:gd name="connsiteY4" fmla="*/ 0 h 361665"/>
              <a:gd name="connsiteX0" fmla="*/ 0 w 1558456"/>
              <a:gd name="connsiteY0" fmla="*/ 0 h 361665"/>
              <a:gd name="connsiteX1" fmla="*/ 1363847 w 1558456"/>
              <a:gd name="connsiteY1" fmla="*/ 0 h 361665"/>
              <a:gd name="connsiteX2" fmla="*/ 1558456 w 1558456"/>
              <a:gd name="connsiteY2" fmla="*/ 360459 h 361665"/>
              <a:gd name="connsiteX3" fmla="*/ 0 w 1558456"/>
              <a:gd name="connsiteY3" fmla="*/ 361665 h 361665"/>
              <a:gd name="connsiteX4" fmla="*/ 0 w 1558456"/>
              <a:gd name="connsiteY4" fmla="*/ 0 h 361665"/>
              <a:gd name="connsiteX0" fmla="*/ 212108 w 1558456"/>
              <a:gd name="connsiteY0" fmla="*/ 0 h 361665"/>
              <a:gd name="connsiteX1" fmla="*/ 1363847 w 1558456"/>
              <a:gd name="connsiteY1" fmla="*/ 0 h 361665"/>
              <a:gd name="connsiteX2" fmla="*/ 1558456 w 1558456"/>
              <a:gd name="connsiteY2" fmla="*/ 360459 h 361665"/>
              <a:gd name="connsiteX3" fmla="*/ 0 w 1558456"/>
              <a:gd name="connsiteY3" fmla="*/ 361665 h 361665"/>
              <a:gd name="connsiteX4" fmla="*/ 212108 w 1558456"/>
              <a:gd name="connsiteY4" fmla="*/ 0 h 361665"/>
              <a:gd name="connsiteX0" fmla="*/ 212108 w 1558456"/>
              <a:gd name="connsiteY0" fmla="*/ 0 h 361665"/>
              <a:gd name="connsiteX1" fmla="*/ 1363847 w 1558456"/>
              <a:gd name="connsiteY1" fmla="*/ 0 h 361665"/>
              <a:gd name="connsiteX2" fmla="*/ 1558456 w 1558456"/>
              <a:gd name="connsiteY2" fmla="*/ 360459 h 361665"/>
              <a:gd name="connsiteX3" fmla="*/ 0 w 1558456"/>
              <a:gd name="connsiteY3" fmla="*/ 361665 h 361665"/>
              <a:gd name="connsiteX4" fmla="*/ 212108 w 1558456"/>
              <a:gd name="connsiteY4" fmla="*/ 0 h 361665"/>
              <a:gd name="connsiteX0" fmla="*/ 212108 w 1558456"/>
              <a:gd name="connsiteY0" fmla="*/ 0 h 361665"/>
              <a:gd name="connsiteX1" fmla="*/ 1363847 w 1558456"/>
              <a:gd name="connsiteY1" fmla="*/ 0 h 361665"/>
              <a:gd name="connsiteX2" fmla="*/ 1558456 w 1558456"/>
              <a:gd name="connsiteY2" fmla="*/ 360459 h 361665"/>
              <a:gd name="connsiteX3" fmla="*/ 0 w 1558456"/>
              <a:gd name="connsiteY3" fmla="*/ 361665 h 361665"/>
              <a:gd name="connsiteX4" fmla="*/ 212108 w 1558456"/>
              <a:gd name="connsiteY4" fmla="*/ 0 h 361665"/>
              <a:gd name="connsiteX0" fmla="*/ 212108 w 1558456"/>
              <a:gd name="connsiteY0" fmla="*/ 0 h 361665"/>
              <a:gd name="connsiteX1" fmla="*/ 1363847 w 1558456"/>
              <a:gd name="connsiteY1" fmla="*/ 0 h 361665"/>
              <a:gd name="connsiteX2" fmla="*/ 1558456 w 1558456"/>
              <a:gd name="connsiteY2" fmla="*/ 360459 h 361665"/>
              <a:gd name="connsiteX3" fmla="*/ 0 w 1558456"/>
              <a:gd name="connsiteY3" fmla="*/ 361665 h 361665"/>
              <a:gd name="connsiteX4" fmla="*/ 212108 w 1558456"/>
              <a:gd name="connsiteY4" fmla="*/ 0 h 361665"/>
              <a:gd name="connsiteX0" fmla="*/ 212108 w 1558456"/>
              <a:gd name="connsiteY0" fmla="*/ 0 h 361665"/>
              <a:gd name="connsiteX1" fmla="*/ 1363847 w 1558456"/>
              <a:gd name="connsiteY1" fmla="*/ 0 h 361665"/>
              <a:gd name="connsiteX2" fmla="*/ 1558456 w 1558456"/>
              <a:gd name="connsiteY2" fmla="*/ 360459 h 361665"/>
              <a:gd name="connsiteX3" fmla="*/ 0 w 1558456"/>
              <a:gd name="connsiteY3" fmla="*/ 361665 h 361665"/>
              <a:gd name="connsiteX4" fmla="*/ 212108 w 1558456"/>
              <a:gd name="connsiteY4" fmla="*/ 0 h 361665"/>
              <a:gd name="connsiteX0" fmla="*/ 212108 w 1558456"/>
              <a:gd name="connsiteY0" fmla="*/ 0 h 361665"/>
              <a:gd name="connsiteX1" fmla="*/ 1363847 w 1558456"/>
              <a:gd name="connsiteY1" fmla="*/ 0 h 361665"/>
              <a:gd name="connsiteX2" fmla="*/ 1558456 w 1558456"/>
              <a:gd name="connsiteY2" fmla="*/ 360459 h 361665"/>
              <a:gd name="connsiteX3" fmla="*/ 0 w 1558456"/>
              <a:gd name="connsiteY3" fmla="*/ 361665 h 361665"/>
              <a:gd name="connsiteX4" fmla="*/ 212108 w 1558456"/>
              <a:gd name="connsiteY4" fmla="*/ 0 h 361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8456" h="361665">
                <a:moveTo>
                  <a:pt x="212108" y="0"/>
                </a:moveTo>
                <a:lnTo>
                  <a:pt x="1363847" y="0"/>
                </a:lnTo>
                <a:lnTo>
                  <a:pt x="1558456" y="360459"/>
                </a:lnTo>
                <a:lnTo>
                  <a:pt x="0" y="361665"/>
                </a:lnTo>
                <a:lnTo>
                  <a:pt x="212108" y="0"/>
                </a:lnTo>
                <a:close/>
              </a:path>
            </a:pathLst>
          </a:custGeom>
          <a:solidFill>
            <a:srgbClr val="EB1C24"/>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algn="ctr" defTabSz="342788">
              <a:lnSpc>
                <a:spcPct val="115000"/>
              </a:lnSpc>
              <a:defRPr/>
            </a:pPr>
            <a:r>
              <a:rPr lang="en-US" sz="1200" b="1" kern="0" dirty="0">
                <a:solidFill>
                  <a:schemeClr val="bg1"/>
                </a:solidFill>
                <a:latin typeface="Calibri" panose="020F0502020204030204" pitchFamily="34" charset="0"/>
                <a:ea typeface="Calibri"/>
                <a:cs typeface="Arial" panose="020B0604020202020204" pitchFamily="34" charset="0"/>
              </a:rPr>
              <a:t>Steering Committee</a:t>
            </a:r>
            <a:endParaRPr lang="en-US" sz="1200" kern="0" dirty="0">
              <a:solidFill>
                <a:schemeClr val="bg1"/>
              </a:solidFill>
              <a:latin typeface="Calibri" panose="020F0502020204030204" pitchFamily="34" charset="0"/>
              <a:ea typeface="Calibri"/>
              <a:cs typeface="Arial" panose="020B0604020202020204" pitchFamily="34" charset="0"/>
            </a:endParaRPr>
          </a:p>
        </p:txBody>
      </p:sp>
      <p:cxnSp>
        <p:nvCxnSpPr>
          <p:cNvPr id="197" name="Straight Arrow Connector 196"/>
          <p:cNvCxnSpPr/>
          <p:nvPr/>
        </p:nvCxnSpPr>
        <p:spPr>
          <a:xfrm>
            <a:off x="4442109" y="1099927"/>
            <a:ext cx="222665" cy="0"/>
          </a:xfrm>
          <a:prstGeom prst="straightConnector1">
            <a:avLst/>
          </a:prstGeom>
          <a:noFill/>
          <a:ln w="15875" cap="flat" cmpd="sng" algn="ctr">
            <a:solidFill>
              <a:srgbClr val="D7E6ED"/>
            </a:solidFill>
            <a:prstDash val="sysDash"/>
            <a:headEnd type="triangle" w="med" len="med"/>
            <a:tailEnd type="triangle" w="med" len="med"/>
          </a:ln>
          <a:effectLst/>
        </p:spPr>
      </p:cxnSp>
      <p:cxnSp>
        <p:nvCxnSpPr>
          <p:cNvPr id="198" name="Straight Arrow Connector 197"/>
          <p:cNvCxnSpPr/>
          <p:nvPr/>
        </p:nvCxnSpPr>
        <p:spPr>
          <a:xfrm>
            <a:off x="3978568" y="1639879"/>
            <a:ext cx="930119" cy="0"/>
          </a:xfrm>
          <a:prstGeom prst="straightConnector1">
            <a:avLst/>
          </a:prstGeom>
          <a:noFill/>
          <a:ln w="15875" cap="flat" cmpd="sng" algn="ctr">
            <a:solidFill>
              <a:srgbClr val="D7E6ED"/>
            </a:solidFill>
            <a:prstDash val="sysDash"/>
            <a:headEnd type="triangle" w="med" len="med"/>
            <a:tailEnd type="triangle" w="med" len="med"/>
          </a:ln>
          <a:effectLst/>
        </p:spPr>
      </p:cxnSp>
      <p:grpSp>
        <p:nvGrpSpPr>
          <p:cNvPr id="199" name="Group 198"/>
          <p:cNvGrpSpPr/>
          <p:nvPr/>
        </p:nvGrpSpPr>
        <p:grpSpPr>
          <a:xfrm>
            <a:off x="3849568" y="1542688"/>
            <a:ext cx="101798" cy="162389"/>
            <a:chOff x="0" y="4885"/>
            <a:chExt cx="297180" cy="496130"/>
          </a:xfrm>
        </p:grpSpPr>
        <p:sp>
          <p:nvSpPr>
            <p:cNvPr id="200" name="Oval 199"/>
            <p:cNvSpPr/>
            <p:nvPr/>
          </p:nvSpPr>
          <p:spPr>
            <a:xfrm>
              <a:off x="57150" y="4885"/>
              <a:ext cx="182882" cy="182880"/>
            </a:xfrm>
            <a:prstGeom prst="ellipse">
              <a:avLst/>
            </a:prstGeom>
            <a:solidFill>
              <a:srgbClr val="4BACC6">
                <a:lumMod val="60000"/>
                <a:lumOff val="40000"/>
              </a:srgbClr>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defTabSz="342788">
                <a:defRPr/>
              </a:pPr>
              <a:endParaRPr lang="en-US" sz="1050" kern="0" dirty="0">
                <a:solidFill>
                  <a:sysClr val="window" lastClr="FFFFFF"/>
                </a:solidFill>
                <a:latin typeface="Calibri" panose="020F0502020204030204" pitchFamily="34" charset="0"/>
                <a:cs typeface="Arial" panose="020B0604020202020204" pitchFamily="34" charset="0"/>
              </a:endParaRPr>
            </a:p>
          </p:txBody>
        </p:sp>
        <p:sp>
          <p:nvSpPr>
            <p:cNvPr id="201" name="Rounded Rectangle 230"/>
            <p:cNvSpPr/>
            <p:nvPr/>
          </p:nvSpPr>
          <p:spPr>
            <a:xfrm>
              <a:off x="0" y="200025"/>
              <a:ext cx="297180" cy="300990"/>
            </a:xfrm>
            <a:custGeom>
              <a:avLst/>
              <a:gdLst>
                <a:gd name="connsiteX0" fmla="*/ 0 w 295275"/>
                <a:gd name="connsiteY0" fmla="*/ 122365 h 295275"/>
                <a:gd name="connsiteX1" fmla="*/ 122365 w 295275"/>
                <a:gd name="connsiteY1" fmla="*/ 0 h 295275"/>
                <a:gd name="connsiteX2" fmla="*/ 172910 w 295275"/>
                <a:gd name="connsiteY2" fmla="*/ 0 h 295275"/>
                <a:gd name="connsiteX3" fmla="*/ 295275 w 295275"/>
                <a:gd name="connsiteY3" fmla="*/ 122365 h 295275"/>
                <a:gd name="connsiteX4" fmla="*/ 295275 w 295275"/>
                <a:gd name="connsiteY4" fmla="*/ 172910 h 295275"/>
                <a:gd name="connsiteX5" fmla="*/ 172910 w 295275"/>
                <a:gd name="connsiteY5" fmla="*/ 295275 h 295275"/>
                <a:gd name="connsiteX6" fmla="*/ 122365 w 295275"/>
                <a:gd name="connsiteY6" fmla="*/ 295275 h 295275"/>
                <a:gd name="connsiteX7" fmla="*/ 0 w 295275"/>
                <a:gd name="connsiteY7" fmla="*/ 172910 h 295275"/>
                <a:gd name="connsiteX8" fmla="*/ 0 w 295275"/>
                <a:gd name="connsiteY8" fmla="*/ 122365 h 295275"/>
                <a:gd name="connsiteX0" fmla="*/ 404 w 295679"/>
                <a:gd name="connsiteY0" fmla="*/ 122365 h 295275"/>
                <a:gd name="connsiteX1" fmla="*/ 122769 w 295679"/>
                <a:gd name="connsiteY1" fmla="*/ 0 h 295275"/>
                <a:gd name="connsiteX2" fmla="*/ 173314 w 295679"/>
                <a:gd name="connsiteY2" fmla="*/ 0 h 295275"/>
                <a:gd name="connsiteX3" fmla="*/ 295679 w 295679"/>
                <a:gd name="connsiteY3" fmla="*/ 122365 h 295275"/>
                <a:gd name="connsiteX4" fmla="*/ 295679 w 295679"/>
                <a:gd name="connsiteY4" fmla="*/ 172910 h 295275"/>
                <a:gd name="connsiteX5" fmla="*/ 173314 w 295679"/>
                <a:gd name="connsiteY5" fmla="*/ 295275 h 295275"/>
                <a:gd name="connsiteX6" fmla="*/ 58925 w 295679"/>
                <a:gd name="connsiteY6" fmla="*/ 295275 h 295275"/>
                <a:gd name="connsiteX7" fmla="*/ 404 w 295679"/>
                <a:gd name="connsiteY7" fmla="*/ 172910 h 295275"/>
                <a:gd name="connsiteX8" fmla="*/ 404 w 295679"/>
                <a:gd name="connsiteY8" fmla="*/ 122365 h 295275"/>
                <a:gd name="connsiteX0" fmla="*/ 404 w 296805"/>
                <a:gd name="connsiteY0" fmla="*/ 122365 h 295275"/>
                <a:gd name="connsiteX1" fmla="*/ 122769 w 296805"/>
                <a:gd name="connsiteY1" fmla="*/ 0 h 295275"/>
                <a:gd name="connsiteX2" fmla="*/ 173314 w 296805"/>
                <a:gd name="connsiteY2" fmla="*/ 0 h 295275"/>
                <a:gd name="connsiteX3" fmla="*/ 295679 w 296805"/>
                <a:gd name="connsiteY3" fmla="*/ 122365 h 295275"/>
                <a:gd name="connsiteX4" fmla="*/ 295679 w 296805"/>
                <a:gd name="connsiteY4" fmla="*/ 172910 h 295275"/>
                <a:gd name="connsiteX5" fmla="*/ 241731 w 296805"/>
                <a:gd name="connsiteY5" fmla="*/ 295275 h 295275"/>
                <a:gd name="connsiteX6" fmla="*/ 58925 w 296805"/>
                <a:gd name="connsiteY6" fmla="*/ 295275 h 295275"/>
                <a:gd name="connsiteX7" fmla="*/ 404 w 296805"/>
                <a:gd name="connsiteY7" fmla="*/ 172910 h 295275"/>
                <a:gd name="connsiteX8" fmla="*/ 404 w 296805"/>
                <a:gd name="connsiteY8" fmla="*/ 122365 h 295275"/>
                <a:gd name="connsiteX0" fmla="*/ 763 w 297164"/>
                <a:gd name="connsiteY0" fmla="*/ 122365 h 300064"/>
                <a:gd name="connsiteX1" fmla="*/ 123128 w 297164"/>
                <a:gd name="connsiteY1" fmla="*/ 0 h 300064"/>
                <a:gd name="connsiteX2" fmla="*/ 173673 w 297164"/>
                <a:gd name="connsiteY2" fmla="*/ 0 h 300064"/>
                <a:gd name="connsiteX3" fmla="*/ 296038 w 297164"/>
                <a:gd name="connsiteY3" fmla="*/ 122365 h 300064"/>
                <a:gd name="connsiteX4" fmla="*/ 296038 w 297164"/>
                <a:gd name="connsiteY4" fmla="*/ 172910 h 300064"/>
                <a:gd name="connsiteX5" fmla="*/ 242090 w 297164"/>
                <a:gd name="connsiteY5" fmla="*/ 295275 h 300064"/>
                <a:gd name="connsiteX6" fmla="*/ 59284 w 297164"/>
                <a:gd name="connsiteY6" fmla="*/ 295275 h 300064"/>
                <a:gd name="connsiteX7" fmla="*/ 359 w 297164"/>
                <a:gd name="connsiteY7" fmla="*/ 253378 h 300064"/>
                <a:gd name="connsiteX8" fmla="*/ 763 w 297164"/>
                <a:gd name="connsiteY8" fmla="*/ 122365 h 300064"/>
                <a:gd name="connsiteX0" fmla="*/ 763 w 298076"/>
                <a:gd name="connsiteY0" fmla="*/ 122365 h 300064"/>
                <a:gd name="connsiteX1" fmla="*/ 123128 w 298076"/>
                <a:gd name="connsiteY1" fmla="*/ 0 h 300064"/>
                <a:gd name="connsiteX2" fmla="*/ 173673 w 298076"/>
                <a:gd name="connsiteY2" fmla="*/ 0 h 300064"/>
                <a:gd name="connsiteX3" fmla="*/ 296038 w 298076"/>
                <a:gd name="connsiteY3" fmla="*/ 122365 h 300064"/>
                <a:gd name="connsiteX4" fmla="*/ 297164 w 298076"/>
                <a:gd name="connsiteY4" fmla="*/ 209528 h 300064"/>
                <a:gd name="connsiteX5" fmla="*/ 242090 w 298076"/>
                <a:gd name="connsiteY5" fmla="*/ 295275 h 300064"/>
                <a:gd name="connsiteX6" fmla="*/ 59284 w 298076"/>
                <a:gd name="connsiteY6" fmla="*/ 295275 h 300064"/>
                <a:gd name="connsiteX7" fmla="*/ 359 w 298076"/>
                <a:gd name="connsiteY7" fmla="*/ 253378 h 300064"/>
                <a:gd name="connsiteX8" fmla="*/ 763 w 298076"/>
                <a:gd name="connsiteY8" fmla="*/ 122365 h 300064"/>
                <a:gd name="connsiteX0" fmla="*/ 1085 w 298398"/>
                <a:gd name="connsiteY0" fmla="*/ 122365 h 295275"/>
                <a:gd name="connsiteX1" fmla="*/ 123450 w 298398"/>
                <a:gd name="connsiteY1" fmla="*/ 0 h 295275"/>
                <a:gd name="connsiteX2" fmla="*/ 173995 w 298398"/>
                <a:gd name="connsiteY2" fmla="*/ 0 h 295275"/>
                <a:gd name="connsiteX3" fmla="*/ 296360 w 298398"/>
                <a:gd name="connsiteY3" fmla="*/ 122365 h 295275"/>
                <a:gd name="connsiteX4" fmla="*/ 297486 w 298398"/>
                <a:gd name="connsiteY4" fmla="*/ 209528 h 295275"/>
                <a:gd name="connsiteX5" fmla="*/ 242412 w 298398"/>
                <a:gd name="connsiteY5" fmla="*/ 295275 h 295275"/>
                <a:gd name="connsiteX6" fmla="*/ 59606 w 298398"/>
                <a:gd name="connsiteY6" fmla="*/ 295275 h 295275"/>
                <a:gd name="connsiteX7" fmla="*/ 322 w 298398"/>
                <a:gd name="connsiteY7" fmla="*/ 220774 h 295275"/>
                <a:gd name="connsiteX8" fmla="*/ 1085 w 298398"/>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20774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20774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361867"/>
                <a:gd name="connsiteY0" fmla="*/ 122365 h 299752"/>
                <a:gd name="connsiteX1" fmla="*/ 123128 w 361867"/>
                <a:gd name="connsiteY1" fmla="*/ 0 h 299752"/>
                <a:gd name="connsiteX2" fmla="*/ 173673 w 361867"/>
                <a:gd name="connsiteY2" fmla="*/ 0 h 299752"/>
                <a:gd name="connsiteX3" fmla="*/ 296038 w 361867"/>
                <a:gd name="connsiteY3" fmla="*/ 122365 h 299752"/>
                <a:gd name="connsiteX4" fmla="*/ 297164 w 361867"/>
                <a:gd name="connsiteY4" fmla="*/ 209528 h 299752"/>
                <a:gd name="connsiteX5" fmla="*/ 361070 w 361867"/>
                <a:gd name="connsiteY5" fmla="*/ 295390 h 299752"/>
                <a:gd name="connsiteX6" fmla="*/ 242090 w 361867"/>
                <a:gd name="connsiteY6" fmla="*/ 295275 h 299752"/>
                <a:gd name="connsiteX7" fmla="*/ 59284 w 361867"/>
                <a:gd name="connsiteY7" fmla="*/ 295275 h 299752"/>
                <a:gd name="connsiteX8" fmla="*/ 0 w 361867"/>
                <a:gd name="connsiteY8" fmla="*/ 295275 h 299752"/>
                <a:gd name="connsiteX9" fmla="*/ 763 w 361867"/>
                <a:gd name="connsiteY9" fmla="*/ 122365 h 299752"/>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79673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79673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586"/>
                <a:gd name="connsiteY0" fmla="*/ 122365 h 295275"/>
                <a:gd name="connsiteX1" fmla="*/ 123128 w 297586"/>
                <a:gd name="connsiteY1" fmla="*/ 0 h 295275"/>
                <a:gd name="connsiteX2" fmla="*/ 173673 w 297586"/>
                <a:gd name="connsiteY2" fmla="*/ 0 h 295275"/>
                <a:gd name="connsiteX3" fmla="*/ 296038 w 297586"/>
                <a:gd name="connsiteY3" fmla="*/ 122365 h 295275"/>
                <a:gd name="connsiteX4" fmla="*/ 297164 w 297586"/>
                <a:gd name="connsiteY4" fmla="*/ 279673 h 295275"/>
                <a:gd name="connsiteX5" fmla="*/ 242090 w 297586"/>
                <a:gd name="connsiteY5" fmla="*/ 295275 h 295275"/>
                <a:gd name="connsiteX6" fmla="*/ 59284 w 297586"/>
                <a:gd name="connsiteY6" fmla="*/ 295275 h 295275"/>
                <a:gd name="connsiteX7" fmla="*/ 0 w 297586"/>
                <a:gd name="connsiteY7" fmla="*/ 295275 h 295275"/>
                <a:gd name="connsiteX8" fmla="*/ 763 w 297586"/>
                <a:gd name="connsiteY8" fmla="*/ 122365 h 295275"/>
                <a:gd name="connsiteX0" fmla="*/ 763 w 297211"/>
                <a:gd name="connsiteY0" fmla="*/ 122365 h 295275"/>
                <a:gd name="connsiteX1" fmla="*/ 123128 w 297211"/>
                <a:gd name="connsiteY1" fmla="*/ 0 h 295275"/>
                <a:gd name="connsiteX2" fmla="*/ 173673 w 297211"/>
                <a:gd name="connsiteY2" fmla="*/ 0 h 295275"/>
                <a:gd name="connsiteX3" fmla="*/ 296038 w 297211"/>
                <a:gd name="connsiteY3" fmla="*/ 122365 h 295275"/>
                <a:gd name="connsiteX4" fmla="*/ 297164 w 297211"/>
                <a:gd name="connsiteY4" fmla="*/ 279673 h 295275"/>
                <a:gd name="connsiteX5" fmla="*/ 242090 w 297211"/>
                <a:gd name="connsiteY5" fmla="*/ 295275 h 295275"/>
                <a:gd name="connsiteX6" fmla="*/ 59284 w 297211"/>
                <a:gd name="connsiteY6" fmla="*/ 295275 h 295275"/>
                <a:gd name="connsiteX7" fmla="*/ 0 w 297211"/>
                <a:gd name="connsiteY7" fmla="*/ 295275 h 295275"/>
                <a:gd name="connsiteX8" fmla="*/ 763 w 297211"/>
                <a:gd name="connsiteY8" fmla="*/ 122365 h 295275"/>
                <a:gd name="connsiteX0" fmla="*/ 763 w 297258"/>
                <a:gd name="connsiteY0" fmla="*/ 122365 h 295804"/>
                <a:gd name="connsiteX1" fmla="*/ 123128 w 297258"/>
                <a:gd name="connsiteY1" fmla="*/ 0 h 295804"/>
                <a:gd name="connsiteX2" fmla="*/ 173673 w 297258"/>
                <a:gd name="connsiteY2" fmla="*/ 0 h 295804"/>
                <a:gd name="connsiteX3" fmla="*/ 296038 w 297258"/>
                <a:gd name="connsiteY3" fmla="*/ 122365 h 295804"/>
                <a:gd name="connsiteX4" fmla="*/ 297211 w 297258"/>
                <a:gd name="connsiteY4" fmla="*/ 295275 h 295804"/>
                <a:gd name="connsiteX5" fmla="*/ 242090 w 297258"/>
                <a:gd name="connsiteY5" fmla="*/ 295275 h 295804"/>
                <a:gd name="connsiteX6" fmla="*/ 59284 w 297258"/>
                <a:gd name="connsiteY6" fmla="*/ 295275 h 295804"/>
                <a:gd name="connsiteX7" fmla="*/ 0 w 297258"/>
                <a:gd name="connsiteY7" fmla="*/ 295275 h 295804"/>
                <a:gd name="connsiteX8" fmla="*/ 763 w 297258"/>
                <a:gd name="connsiteY8" fmla="*/ 122365 h 295804"/>
                <a:gd name="connsiteX0" fmla="*/ 763 w 297227"/>
                <a:gd name="connsiteY0" fmla="*/ 122365 h 297919"/>
                <a:gd name="connsiteX1" fmla="*/ 123128 w 297227"/>
                <a:gd name="connsiteY1" fmla="*/ 0 h 297919"/>
                <a:gd name="connsiteX2" fmla="*/ 173673 w 297227"/>
                <a:gd name="connsiteY2" fmla="*/ 0 h 297919"/>
                <a:gd name="connsiteX3" fmla="*/ 296038 w 297227"/>
                <a:gd name="connsiteY3" fmla="*/ 122365 h 297919"/>
                <a:gd name="connsiteX4" fmla="*/ 297211 w 297227"/>
                <a:gd name="connsiteY4" fmla="*/ 295275 h 297919"/>
                <a:gd name="connsiteX5" fmla="*/ 242090 w 297227"/>
                <a:gd name="connsiteY5" fmla="*/ 295275 h 297919"/>
                <a:gd name="connsiteX6" fmla="*/ 59284 w 297227"/>
                <a:gd name="connsiteY6" fmla="*/ 295275 h 297919"/>
                <a:gd name="connsiteX7" fmla="*/ 0 w 297227"/>
                <a:gd name="connsiteY7" fmla="*/ 295275 h 297919"/>
                <a:gd name="connsiteX8" fmla="*/ 763 w 297227"/>
                <a:gd name="connsiteY8" fmla="*/ 122365 h 297919"/>
                <a:gd name="connsiteX0" fmla="*/ 763 w 297228"/>
                <a:gd name="connsiteY0" fmla="*/ 122365 h 296324"/>
                <a:gd name="connsiteX1" fmla="*/ 123128 w 297228"/>
                <a:gd name="connsiteY1" fmla="*/ 0 h 296324"/>
                <a:gd name="connsiteX2" fmla="*/ 173673 w 297228"/>
                <a:gd name="connsiteY2" fmla="*/ 0 h 296324"/>
                <a:gd name="connsiteX3" fmla="*/ 296038 w 297228"/>
                <a:gd name="connsiteY3" fmla="*/ 122365 h 296324"/>
                <a:gd name="connsiteX4" fmla="*/ 297211 w 297228"/>
                <a:gd name="connsiteY4" fmla="*/ 295275 h 296324"/>
                <a:gd name="connsiteX5" fmla="*/ 242090 w 297228"/>
                <a:gd name="connsiteY5" fmla="*/ 295275 h 296324"/>
                <a:gd name="connsiteX6" fmla="*/ 59284 w 297228"/>
                <a:gd name="connsiteY6" fmla="*/ 295275 h 296324"/>
                <a:gd name="connsiteX7" fmla="*/ 0 w 297228"/>
                <a:gd name="connsiteY7" fmla="*/ 295275 h 296324"/>
                <a:gd name="connsiteX8" fmla="*/ 763 w 297228"/>
                <a:gd name="connsiteY8" fmla="*/ 122365 h 296324"/>
                <a:gd name="connsiteX0" fmla="*/ 763 w 297245"/>
                <a:gd name="connsiteY0" fmla="*/ 122365 h 297272"/>
                <a:gd name="connsiteX1" fmla="*/ 123128 w 297245"/>
                <a:gd name="connsiteY1" fmla="*/ 0 h 297272"/>
                <a:gd name="connsiteX2" fmla="*/ 173673 w 297245"/>
                <a:gd name="connsiteY2" fmla="*/ 0 h 297272"/>
                <a:gd name="connsiteX3" fmla="*/ 296038 w 297245"/>
                <a:gd name="connsiteY3" fmla="*/ 122365 h 297272"/>
                <a:gd name="connsiteX4" fmla="*/ 297228 w 297245"/>
                <a:gd name="connsiteY4" fmla="*/ 296324 h 297272"/>
                <a:gd name="connsiteX5" fmla="*/ 242090 w 297245"/>
                <a:gd name="connsiteY5" fmla="*/ 295275 h 297272"/>
                <a:gd name="connsiteX6" fmla="*/ 59284 w 297245"/>
                <a:gd name="connsiteY6" fmla="*/ 295275 h 297272"/>
                <a:gd name="connsiteX7" fmla="*/ 0 w 297245"/>
                <a:gd name="connsiteY7" fmla="*/ 295275 h 297272"/>
                <a:gd name="connsiteX8" fmla="*/ 763 w 297245"/>
                <a:gd name="connsiteY8" fmla="*/ 122365 h 297272"/>
                <a:gd name="connsiteX0" fmla="*/ 763 w 297262"/>
                <a:gd name="connsiteY0" fmla="*/ 122365 h 298144"/>
                <a:gd name="connsiteX1" fmla="*/ 123128 w 297262"/>
                <a:gd name="connsiteY1" fmla="*/ 0 h 298144"/>
                <a:gd name="connsiteX2" fmla="*/ 173673 w 297262"/>
                <a:gd name="connsiteY2" fmla="*/ 0 h 298144"/>
                <a:gd name="connsiteX3" fmla="*/ 296038 w 297262"/>
                <a:gd name="connsiteY3" fmla="*/ 122365 h 298144"/>
                <a:gd name="connsiteX4" fmla="*/ 297245 w 297262"/>
                <a:gd name="connsiteY4" fmla="*/ 297272 h 298144"/>
                <a:gd name="connsiteX5" fmla="*/ 242090 w 297262"/>
                <a:gd name="connsiteY5" fmla="*/ 295275 h 298144"/>
                <a:gd name="connsiteX6" fmla="*/ 59284 w 297262"/>
                <a:gd name="connsiteY6" fmla="*/ 295275 h 298144"/>
                <a:gd name="connsiteX7" fmla="*/ 0 w 297262"/>
                <a:gd name="connsiteY7" fmla="*/ 295275 h 298144"/>
                <a:gd name="connsiteX8" fmla="*/ 763 w 297262"/>
                <a:gd name="connsiteY8" fmla="*/ 122365 h 298144"/>
                <a:gd name="connsiteX0" fmla="*/ 763 w 297279"/>
                <a:gd name="connsiteY0" fmla="*/ 122365 h 298957"/>
                <a:gd name="connsiteX1" fmla="*/ 123128 w 297279"/>
                <a:gd name="connsiteY1" fmla="*/ 0 h 298957"/>
                <a:gd name="connsiteX2" fmla="*/ 173673 w 297279"/>
                <a:gd name="connsiteY2" fmla="*/ 0 h 298957"/>
                <a:gd name="connsiteX3" fmla="*/ 296038 w 297279"/>
                <a:gd name="connsiteY3" fmla="*/ 122365 h 298957"/>
                <a:gd name="connsiteX4" fmla="*/ 297262 w 297279"/>
                <a:gd name="connsiteY4" fmla="*/ 298144 h 298957"/>
                <a:gd name="connsiteX5" fmla="*/ 242090 w 297279"/>
                <a:gd name="connsiteY5" fmla="*/ 295275 h 298957"/>
                <a:gd name="connsiteX6" fmla="*/ 59284 w 297279"/>
                <a:gd name="connsiteY6" fmla="*/ 295275 h 298957"/>
                <a:gd name="connsiteX7" fmla="*/ 0 w 297279"/>
                <a:gd name="connsiteY7" fmla="*/ 295275 h 298957"/>
                <a:gd name="connsiteX8" fmla="*/ 763 w 297279"/>
                <a:gd name="connsiteY8" fmla="*/ 122365 h 298957"/>
                <a:gd name="connsiteX0" fmla="*/ 763 w 297279"/>
                <a:gd name="connsiteY0" fmla="*/ 122365 h 298957"/>
                <a:gd name="connsiteX1" fmla="*/ 123128 w 297279"/>
                <a:gd name="connsiteY1" fmla="*/ 0 h 298957"/>
                <a:gd name="connsiteX2" fmla="*/ 173673 w 297279"/>
                <a:gd name="connsiteY2" fmla="*/ 0 h 298957"/>
                <a:gd name="connsiteX3" fmla="*/ 296038 w 297279"/>
                <a:gd name="connsiteY3" fmla="*/ 122365 h 298957"/>
                <a:gd name="connsiteX4" fmla="*/ 297262 w 297279"/>
                <a:gd name="connsiteY4" fmla="*/ 298144 h 298957"/>
                <a:gd name="connsiteX5" fmla="*/ 242090 w 297279"/>
                <a:gd name="connsiteY5" fmla="*/ 295275 h 298957"/>
                <a:gd name="connsiteX6" fmla="*/ 59284 w 297279"/>
                <a:gd name="connsiteY6" fmla="*/ 295275 h 298957"/>
                <a:gd name="connsiteX7" fmla="*/ 0 w 297279"/>
                <a:gd name="connsiteY7" fmla="*/ 295275 h 298957"/>
                <a:gd name="connsiteX8" fmla="*/ 763 w 297279"/>
                <a:gd name="connsiteY8" fmla="*/ 122365 h 298957"/>
                <a:gd name="connsiteX0" fmla="*/ 763 w 297296"/>
                <a:gd name="connsiteY0" fmla="*/ 122365 h 295275"/>
                <a:gd name="connsiteX1" fmla="*/ 123128 w 297296"/>
                <a:gd name="connsiteY1" fmla="*/ 0 h 295275"/>
                <a:gd name="connsiteX2" fmla="*/ 173673 w 297296"/>
                <a:gd name="connsiteY2" fmla="*/ 0 h 295275"/>
                <a:gd name="connsiteX3" fmla="*/ 296038 w 297296"/>
                <a:gd name="connsiteY3" fmla="*/ 122365 h 295275"/>
                <a:gd name="connsiteX4" fmla="*/ 297279 w 297296"/>
                <a:gd name="connsiteY4" fmla="*/ 286694 h 295275"/>
                <a:gd name="connsiteX5" fmla="*/ 242090 w 297296"/>
                <a:gd name="connsiteY5" fmla="*/ 295275 h 295275"/>
                <a:gd name="connsiteX6" fmla="*/ 59284 w 297296"/>
                <a:gd name="connsiteY6" fmla="*/ 295275 h 295275"/>
                <a:gd name="connsiteX7" fmla="*/ 0 w 297296"/>
                <a:gd name="connsiteY7" fmla="*/ 295275 h 295275"/>
                <a:gd name="connsiteX8" fmla="*/ 763 w 297296"/>
                <a:gd name="connsiteY8" fmla="*/ 122365 h 295275"/>
                <a:gd name="connsiteX0" fmla="*/ 763 w 297279"/>
                <a:gd name="connsiteY0" fmla="*/ 122365 h 301753"/>
                <a:gd name="connsiteX1" fmla="*/ 123128 w 297279"/>
                <a:gd name="connsiteY1" fmla="*/ 0 h 301753"/>
                <a:gd name="connsiteX2" fmla="*/ 173673 w 297279"/>
                <a:gd name="connsiteY2" fmla="*/ 0 h 301753"/>
                <a:gd name="connsiteX3" fmla="*/ 296038 w 297279"/>
                <a:gd name="connsiteY3" fmla="*/ 122365 h 301753"/>
                <a:gd name="connsiteX4" fmla="*/ 297279 w 297279"/>
                <a:gd name="connsiteY4" fmla="*/ 286694 h 301753"/>
                <a:gd name="connsiteX5" fmla="*/ 59284 w 297279"/>
                <a:gd name="connsiteY5" fmla="*/ 295275 h 301753"/>
                <a:gd name="connsiteX6" fmla="*/ 0 w 297279"/>
                <a:gd name="connsiteY6" fmla="*/ 295275 h 301753"/>
                <a:gd name="connsiteX7" fmla="*/ 763 w 297279"/>
                <a:gd name="connsiteY7" fmla="*/ 122365 h 301753"/>
                <a:gd name="connsiteX0" fmla="*/ 763 w 297279"/>
                <a:gd name="connsiteY0" fmla="*/ 122365 h 312470"/>
                <a:gd name="connsiteX1" fmla="*/ 123128 w 297279"/>
                <a:gd name="connsiteY1" fmla="*/ 0 h 312470"/>
                <a:gd name="connsiteX2" fmla="*/ 173673 w 297279"/>
                <a:gd name="connsiteY2" fmla="*/ 0 h 312470"/>
                <a:gd name="connsiteX3" fmla="*/ 296038 w 297279"/>
                <a:gd name="connsiteY3" fmla="*/ 122365 h 312470"/>
                <a:gd name="connsiteX4" fmla="*/ 297279 w 297279"/>
                <a:gd name="connsiteY4" fmla="*/ 286694 h 312470"/>
                <a:gd name="connsiteX5" fmla="*/ 0 w 297279"/>
                <a:gd name="connsiteY5" fmla="*/ 295275 h 312470"/>
                <a:gd name="connsiteX6" fmla="*/ 763 w 297279"/>
                <a:gd name="connsiteY6" fmla="*/ 122365 h 312470"/>
                <a:gd name="connsiteX0" fmla="*/ 763 w 297279"/>
                <a:gd name="connsiteY0" fmla="*/ 122365 h 312470"/>
                <a:gd name="connsiteX1" fmla="*/ 123128 w 297279"/>
                <a:gd name="connsiteY1" fmla="*/ 0 h 312470"/>
                <a:gd name="connsiteX2" fmla="*/ 173673 w 297279"/>
                <a:gd name="connsiteY2" fmla="*/ 0 h 312470"/>
                <a:gd name="connsiteX3" fmla="*/ 296038 w 297279"/>
                <a:gd name="connsiteY3" fmla="*/ 122365 h 312470"/>
                <a:gd name="connsiteX4" fmla="*/ 297279 w 297279"/>
                <a:gd name="connsiteY4" fmla="*/ 286694 h 312470"/>
                <a:gd name="connsiteX5" fmla="*/ 0 w 297279"/>
                <a:gd name="connsiteY5" fmla="*/ 295275 h 312470"/>
                <a:gd name="connsiteX6" fmla="*/ 763 w 297279"/>
                <a:gd name="connsiteY6" fmla="*/ 122365 h 312470"/>
                <a:gd name="connsiteX0" fmla="*/ 763 w 297279"/>
                <a:gd name="connsiteY0" fmla="*/ 122365 h 303640"/>
                <a:gd name="connsiteX1" fmla="*/ 123128 w 297279"/>
                <a:gd name="connsiteY1" fmla="*/ 0 h 303640"/>
                <a:gd name="connsiteX2" fmla="*/ 173673 w 297279"/>
                <a:gd name="connsiteY2" fmla="*/ 0 h 303640"/>
                <a:gd name="connsiteX3" fmla="*/ 296038 w 297279"/>
                <a:gd name="connsiteY3" fmla="*/ 122365 h 303640"/>
                <a:gd name="connsiteX4" fmla="*/ 297279 w 297279"/>
                <a:gd name="connsiteY4" fmla="*/ 286694 h 303640"/>
                <a:gd name="connsiteX5" fmla="*/ 0 w 297279"/>
                <a:gd name="connsiteY5" fmla="*/ 295275 h 303640"/>
                <a:gd name="connsiteX6" fmla="*/ 763 w 297279"/>
                <a:gd name="connsiteY6" fmla="*/ 122365 h 303640"/>
                <a:gd name="connsiteX0" fmla="*/ 763 w 297279"/>
                <a:gd name="connsiteY0" fmla="*/ 122365 h 296987"/>
                <a:gd name="connsiteX1" fmla="*/ 123128 w 297279"/>
                <a:gd name="connsiteY1" fmla="*/ 0 h 296987"/>
                <a:gd name="connsiteX2" fmla="*/ 173673 w 297279"/>
                <a:gd name="connsiteY2" fmla="*/ 0 h 296987"/>
                <a:gd name="connsiteX3" fmla="*/ 296038 w 297279"/>
                <a:gd name="connsiteY3" fmla="*/ 122365 h 296987"/>
                <a:gd name="connsiteX4" fmla="*/ 297279 w 297279"/>
                <a:gd name="connsiteY4" fmla="*/ 286694 h 296987"/>
                <a:gd name="connsiteX5" fmla="*/ 0 w 297279"/>
                <a:gd name="connsiteY5" fmla="*/ 295275 h 296987"/>
                <a:gd name="connsiteX6" fmla="*/ 763 w 297279"/>
                <a:gd name="connsiteY6" fmla="*/ 122365 h 296987"/>
                <a:gd name="connsiteX0" fmla="*/ 763 w 297279"/>
                <a:gd name="connsiteY0" fmla="*/ 122365 h 301154"/>
                <a:gd name="connsiteX1" fmla="*/ 123128 w 297279"/>
                <a:gd name="connsiteY1" fmla="*/ 0 h 301154"/>
                <a:gd name="connsiteX2" fmla="*/ 173673 w 297279"/>
                <a:gd name="connsiteY2" fmla="*/ 0 h 301154"/>
                <a:gd name="connsiteX3" fmla="*/ 296038 w 297279"/>
                <a:gd name="connsiteY3" fmla="*/ 122365 h 301154"/>
                <a:gd name="connsiteX4" fmla="*/ 297279 w 297279"/>
                <a:gd name="connsiteY4" fmla="*/ 296987 h 301154"/>
                <a:gd name="connsiteX5" fmla="*/ 0 w 297279"/>
                <a:gd name="connsiteY5" fmla="*/ 295275 h 301154"/>
                <a:gd name="connsiteX6" fmla="*/ 763 w 297279"/>
                <a:gd name="connsiteY6" fmla="*/ 122365 h 301154"/>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6987 h 299572"/>
                <a:gd name="connsiteX5" fmla="*/ 0 w 297279"/>
                <a:gd name="connsiteY5" fmla="*/ 295275 h 299572"/>
                <a:gd name="connsiteX6" fmla="*/ 763 w 297279"/>
                <a:gd name="connsiteY6" fmla="*/ 122365 h 299572"/>
                <a:gd name="connsiteX0" fmla="*/ 763 w 297279"/>
                <a:gd name="connsiteY0" fmla="*/ 122365 h 301415"/>
                <a:gd name="connsiteX1" fmla="*/ 123128 w 297279"/>
                <a:gd name="connsiteY1" fmla="*/ 0 h 301415"/>
                <a:gd name="connsiteX2" fmla="*/ 173673 w 297279"/>
                <a:gd name="connsiteY2" fmla="*/ 0 h 301415"/>
                <a:gd name="connsiteX3" fmla="*/ 296038 w 297279"/>
                <a:gd name="connsiteY3" fmla="*/ 122365 h 301415"/>
                <a:gd name="connsiteX4" fmla="*/ 297279 w 297279"/>
                <a:gd name="connsiteY4" fmla="*/ 299572 h 301415"/>
                <a:gd name="connsiteX5" fmla="*/ 0 w 297279"/>
                <a:gd name="connsiteY5" fmla="*/ 295275 h 301415"/>
                <a:gd name="connsiteX6" fmla="*/ 763 w 297279"/>
                <a:gd name="connsiteY6" fmla="*/ 122365 h 301415"/>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300785"/>
                <a:gd name="connsiteX1" fmla="*/ 123128 w 297279"/>
                <a:gd name="connsiteY1" fmla="*/ 0 h 300785"/>
                <a:gd name="connsiteX2" fmla="*/ 173673 w 297279"/>
                <a:gd name="connsiteY2" fmla="*/ 0 h 300785"/>
                <a:gd name="connsiteX3" fmla="*/ 296038 w 297279"/>
                <a:gd name="connsiteY3" fmla="*/ 122365 h 300785"/>
                <a:gd name="connsiteX4" fmla="*/ 297279 w 297279"/>
                <a:gd name="connsiteY4" fmla="*/ 299572 h 300785"/>
                <a:gd name="connsiteX5" fmla="*/ 0 w 297279"/>
                <a:gd name="connsiteY5" fmla="*/ 299572 h 300785"/>
                <a:gd name="connsiteX6" fmla="*/ 763 w 297279"/>
                <a:gd name="connsiteY6" fmla="*/ 122365 h 300785"/>
                <a:gd name="connsiteX0" fmla="*/ 763 w 297279"/>
                <a:gd name="connsiteY0" fmla="*/ 122365 h 300785"/>
                <a:gd name="connsiteX1" fmla="*/ 123128 w 297279"/>
                <a:gd name="connsiteY1" fmla="*/ 0 h 300785"/>
                <a:gd name="connsiteX2" fmla="*/ 173673 w 297279"/>
                <a:gd name="connsiteY2" fmla="*/ 0 h 300785"/>
                <a:gd name="connsiteX3" fmla="*/ 296038 w 297279"/>
                <a:gd name="connsiteY3" fmla="*/ 122365 h 300785"/>
                <a:gd name="connsiteX4" fmla="*/ 297279 w 297279"/>
                <a:gd name="connsiteY4" fmla="*/ 299572 h 300785"/>
                <a:gd name="connsiteX5" fmla="*/ 0 w 297279"/>
                <a:gd name="connsiteY5" fmla="*/ 299572 h 300785"/>
                <a:gd name="connsiteX6" fmla="*/ 763 w 297279"/>
                <a:gd name="connsiteY6" fmla="*/ 122365 h 300785"/>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299572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301167 h 301167"/>
                <a:gd name="connsiteX6" fmla="*/ 763 w 297279"/>
                <a:gd name="connsiteY6" fmla="*/ 122365 h 30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279" h="301167">
                  <a:moveTo>
                    <a:pt x="763" y="122365"/>
                  </a:moveTo>
                  <a:cubicBezTo>
                    <a:pt x="763" y="54785"/>
                    <a:pt x="55548" y="0"/>
                    <a:pt x="123128" y="0"/>
                  </a:cubicBezTo>
                  <a:lnTo>
                    <a:pt x="173673" y="0"/>
                  </a:lnTo>
                  <a:cubicBezTo>
                    <a:pt x="241253" y="0"/>
                    <a:pt x="296038" y="54785"/>
                    <a:pt x="296038" y="122365"/>
                  </a:cubicBezTo>
                  <a:cubicBezTo>
                    <a:pt x="296413" y="151419"/>
                    <a:pt x="296904" y="291196"/>
                    <a:pt x="297279" y="301167"/>
                  </a:cubicBezTo>
                  <a:lnTo>
                    <a:pt x="0" y="301167"/>
                  </a:lnTo>
                  <a:cubicBezTo>
                    <a:pt x="135" y="257496"/>
                    <a:pt x="628" y="166036"/>
                    <a:pt x="763" y="122365"/>
                  </a:cubicBezTo>
                  <a:close/>
                </a:path>
              </a:pathLst>
            </a:custGeom>
            <a:solidFill>
              <a:srgbClr val="4BACC6">
                <a:lumMod val="60000"/>
                <a:lumOff val="40000"/>
              </a:srgbClr>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defTabSz="342788">
                <a:defRPr/>
              </a:pPr>
              <a:endParaRPr lang="en-US" sz="1050" kern="0" dirty="0">
                <a:solidFill>
                  <a:sysClr val="window" lastClr="FFFFFF"/>
                </a:solidFill>
                <a:latin typeface="Calibri" panose="020F0502020204030204" pitchFamily="34" charset="0"/>
                <a:cs typeface="Arial" panose="020B0604020202020204" pitchFamily="34" charset="0"/>
              </a:endParaRPr>
            </a:p>
          </p:txBody>
        </p:sp>
        <p:sp>
          <p:nvSpPr>
            <p:cNvPr id="202" name="Diamond 231"/>
            <p:cNvSpPr/>
            <p:nvPr/>
          </p:nvSpPr>
          <p:spPr>
            <a:xfrm>
              <a:off x="85725" y="190500"/>
              <a:ext cx="111125" cy="287020"/>
            </a:xfrm>
            <a:custGeom>
              <a:avLst/>
              <a:gdLst>
                <a:gd name="connsiteX0" fmla="*/ 0 w 111125"/>
                <a:gd name="connsiteY0" fmla="*/ 143510 h 287020"/>
                <a:gd name="connsiteX1" fmla="*/ 55563 w 111125"/>
                <a:gd name="connsiteY1" fmla="*/ 0 h 287020"/>
                <a:gd name="connsiteX2" fmla="*/ 111125 w 111125"/>
                <a:gd name="connsiteY2" fmla="*/ 143510 h 287020"/>
                <a:gd name="connsiteX3" fmla="*/ 55563 w 111125"/>
                <a:gd name="connsiteY3" fmla="*/ 287020 h 287020"/>
                <a:gd name="connsiteX4" fmla="*/ 0 w 111125"/>
                <a:gd name="connsiteY4" fmla="*/ 143510 h 287020"/>
                <a:gd name="connsiteX0" fmla="*/ 0 w 111125"/>
                <a:gd name="connsiteY0" fmla="*/ 218239 h 287020"/>
                <a:gd name="connsiteX1" fmla="*/ 55563 w 111125"/>
                <a:gd name="connsiteY1" fmla="*/ 0 h 287020"/>
                <a:gd name="connsiteX2" fmla="*/ 111125 w 111125"/>
                <a:gd name="connsiteY2" fmla="*/ 143510 h 287020"/>
                <a:gd name="connsiteX3" fmla="*/ 55563 w 111125"/>
                <a:gd name="connsiteY3" fmla="*/ 287020 h 287020"/>
                <a:gd name="connsiteX4" fmla="*/ 0 w 111125"/>
                <a:gd name="connsiteY4" fmla="*/ 218239 h 287020"/>
                <a:gd name="connsiteX0" fmla="*/ 0 w 111125"/>
                <a:gd name="connsiteY0" fmla="*/ 218239 h 287020"/>
                <a:gd name="connsiteX1" fmla="*/ 55563 w 111125"/>
                <a:gd name="connsiteY1" fmla="*/ 0 h 287020"/>
                <a:gd name="connsiteX2" fmla="*/ 111125 w 111125"/>
                <a:gd name="connsiteY2" fmla="*/ 218239 h 287020"/>
                <a:gd name="connsiteX3" fmla="*/ 55563 w 111125"/>
                <a:gd name="connsiteY3" fmla="*/ 287020 h 287020"/>
                <a:gd name="connsiteX4" fmla="*/ 0 w 111125"/>
                <a:gd name="connsiteY4" fmla="*/ 218239 h 287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25" h="287020">
                  <a:moveTo>
                    <a:pt x="0" y="218239"/>
                  </a:moveTo>
                  <a:lnTo>
                    <a:pt x="55563" y="0"/>
                  </a:lnTo>
                  <a:lnTo>
                    <a:pt x="111125" y="218239"/>
                  </a:lnTo>
                  <a:lnTo>
                    <a:pt x="55563" y="287020"/>
                  </a:lnTo>
                  <a:lnTo>
                    <a:pt x="0" y="218239"/>
                  </a:lnTo>
                  <a:close/>
                </a:path>
              </a:pathLst>
            </a:custGeom>
            <a:solidFill>
              <a:sysClr val="window" lastClr="FFFFFF"/>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algn="ctr" defTabSz="342788">
                <a:lnSpc>
                  <a:spcPct val="115000"/>
                </a:lnSpc>
                <a:defRPr/>
              </a:pPr>
              <a:r>
                <a:rPr lang="en-US" sz="1050" kern="0" dirty="0">
                  <a:solidFill>
                    <a:sysClr val="window" lastClr="FFFFFF"/>
                  </a:solidFill>
                  <a:highlight>
                    <a:srgbClr val="FFFF00"/>
                  </a:highlight>
                  <a:latin typeface="Calibri" panose="020F0502020204030204" pitchFamily="34" charset="0"/>
                  <a:ea typeface="Calibri"/>
                  <a:cs typeface="Arial" panose="020B0604020202020204" pitchFamily="34" charset="0"/>
                </a:rPr>
                <a:t>­­­­­­­­</a:t>
              </a:r>
              <a:endParaRPr lang="en-US" sz="1050" kern="0" dirty="0">
                <a:solidFill>
                  <a:sysClr val="window" lastClr="FFFFFF"/>
                </a:solidFill>
                <a:latin typeface="Calibri" panose="020F0502020204030204" pitchFamily="34" charset="0"/>
                <a:ea typeface="Calibri"/>
                <a:cs typeface="Arial" panose="020B0604020202020204" pitchFamily="34" charset="0"/>
              </a:endParaRPr>
            </a:p>
          </p:txBody>
        </p:sp>
      </p:grpSp>
      <p:grpSp>
        <p:nvGrpSpPr>
          <p:cNvPr id="203" name="Group 202"/>
          <p:cNvGrpSpPr/>
          <p:nvPr/>
        </p:nvGrpSpPr>
        <p:grpSpPr>
          <a:xfrm>
            <a:off x="4911333" y="1542688"/>
            <a:ext cx="101798" cy="162389"/>
            <a:chOff x="0" y="4871"/>
            <a:chExt cx="297180" cy="496144"/>
          </a:xfrm>
        </p:grpSpPr>
        <p:sp>
          <p:nvSpPr>
            <p:cNvPr id="204" name="Oval 203"/>
            <p:cNvSpPr/>
            <p:nvPr/>
          </p:nvSpPr>
          <p:spPr>
            <a:xfrm>
              <a:off x="57150" y="4871"/>
              <a:ext cx="182882" cy="182879"/>
            </a:xfrm>
            <a:prstGeom prst="ellipse">
              <a:avLst/>
            </a:prstGeom>
            <a:solidFill>
              <a:srgbClr val="FFC000"/>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defTabSz="342788">
                <a:defRPr/>
              </a:pPr>
              <a:endParaRPr lang="en-US" sz="1050" kern="0" dirty="0">
                <a:solidFill>
                  <a:sysClr val="window" lastClr="FFFFFF"/>
                </a:solidFill>
                <a:latin typeface="Calibri" panose="020F0502020204030204" pitchFamily="34" charset="0"/>
                <a:cs typeface="Arial" panose="020B0604020202020204" pitchFamily="34" charset="0"/>
              </a:endParaRPr>
            </a:p>
          </p:txBody>
        </p:sp>
        <p:sp>
          <p:nvSpPr>
            <p:cNvPr id="205" name="Rounded Rectangle 230"/>
            <p:cNvSpPr/>
            <p:nvPr/>
          </p:nvSpPr>
          <p:spPr>
            <a:xfrm>
              <a:off x="0" y="200025"/>
              <a:ext cx="297180" cy="300990"/>
            </a:xfrm>
            <a:custGeom>
              <a:avLst/>
              <a:gdLst>
                <a:gd name="connsiteX0" fmla="*/ 0 w 295275"/>
                <a:gd name="connsiteY0" fmla="*/ 122365 h 295275"/>
                <a:gd name="connsiteX1" fmla="*/ 122365 w 295275"/>
                <a:gd name="connsiteY1" fmla="*/ 0 h 295275"/>
                <a:gd name="connsiteX2" fmla="*/ 172910 w 295275"/>
                <a:gd name="connsiteY2" fmla="*/ 0 h 295275"/>
                <a:gd name="connsiteX3" fmla="*/ 295275 w 295275"/>
                <a:gd name="connsiteY3" fmla="*/ 122365 h 295275"/>
                <a:gd name="connsiteX4" fmla="*/ 295275 w 295275"/>
                <a:gd name="connsiteY4" fmla="*/ 172910 h 295275"/>
                <a:gd name="connsiteX5" fmla="*/ 172910 w 295275"/>
                <a:gd name="connsiteY5" fmla="*/ 295275 h 295275"/>
                <a:gd name="connsiteX6" fmla="*/ 122365 w 295275"/>
                <a:gd name="connsiteY6" fmla="*/ 295275 h 295275"/>
                <a:gd name="connsiteX7" fmla="*/ 0 w 295275"/>
                <a:gd name="connsiteY7" fmla="*/ 172910 h 295275"/>
                <a:gd name="connsiteX8" fmla="*/ 0 w 295275"/>
                <a:gd name="connsiteY8" fmla="*/ 122365 h 295275"/>
                <a:gd name="connsiteX0" fmla="*/ 404 w 295679"/>
                <a:gd name="connsiteY0" fmla="*/ 122365 h 295275"/>
                <a:gd name="connsiteX1" fmla="*/ 122769 w 295679"/>
                <a:gd name="connsiteY1" fmla="*/ 0 h 295275"/>
                <a:gd name="connsiteX2" fmla="*/ 173314 w 295679"/>
                <a:gd name="connsiteY2" fmla="*/ 0 h 295275"/>
                <a:gd name="connsiteX3" fmla="*/ 295679 w 295679"/>
                <a:gd name="connsiteY3" fmla="*/ 122365 h 295275"/>
                <a:gd name="connsiteX4" fmla="*/ 295679 w 295679"/>
                <a:gd name="connsiteY4" fmla="*/ 172910 h 295275"/>
                <a:gd name="connsiteX5" fmla="*/ 173314 w 295679"/>
                <a:gd name="connsiteY5" fmla="*/ 295275 h 295275"/>
                <a:gd name="connsiteX6" fmla="*/ 58925 w 295679"/>
                <a:gd name="connsiteY6" fmla="*/ 295275 h 295275"/>
                <a:gd name="connsiteX7" fmla="*/ 404 w 295679"/>
                <a:gd name="connsiteY7" fmla="*/ 172910 h 295275"/>
                <a:gd name="connsiteX8" fmla="*/ 404 w 295679"/>
                <a:gd name="connsiteY8" fmla="*/ 122365 h 295275"/>
                <a:gd name="connsiteX0" fmla="*/ 404 w 296805"/>
                <a:gd name="connsiteY0" fmla="*/ 122365 h 295275"/>
                <a:gd name="connsiteX1" fmla="*/ 122769 w 296805"/>
                <a:gd name="connsiteY1" fmla="*/ 0 h 295275"/>
                <a:gd name="connsiteX2" fmla="*/ 173314 w 296805"/>
                <a:gd name="connsiteY2" fmla="*/ 0 h 295275"/>
                <a:gd name="connsiteX3" fmla="*/ 295679 w 296805"/>
                <a:gd name="connsiteY3" fmla="*/ 122365 h 295275"/>
                <a:gd name="connsiteX4" fmla="*/ 295679 w 296805"/>
                <a:gd name="connsiteY4" fmla="*/ 172910 h 295275"/>
                <a:gd name="connsiteX5" fmla="*/ 241731 w 296805"/>
                <a:gd name="connsiteY5" fmla="*/ 295275 h 295275"/>
                <a:gd name="connsiteX6" fmla="*/ 58925 w 296805"/>
                <a:gd name="connsiteY6" fmla="*/ 295275 h 295275"/>
                <a:gd name="connsiteX7" fmla="*/ 404 w 296805"/>
                <a:gd name="connsiteY7" fmla="*/ 172910 h 295275"/>
                <a:gd name="connsiteX8" fmla="*/ 404 w 296805"/>
                <a:gd name="connsiteY8" fmla="*/ 122365 h 295275"/>
                <a:gd name="connsiteX0" fmla="*/ 763 w 297164"/>
                <a:gd name="connsiteY0" fmla="*/ 122365 h 300064"/>
                <a:gd name="connsiteX1" fmla="*/ 123128 w 297164"/>
                <a:gd name="connsiteY1" fmla="*/ 0 h 300064"/>
                <a:gd name="connsiteX2" fmla="*/ 173673 w 297164"/>
                <a:gd name="connsiteY2" fmla="*/ 0 h 300064"/>
                <a:gd name="connsiteX3" fmla="*/ 296038 w 297164"/>
                <a:gd name="connsiteY3" fmla="*/ 122365 h 300064"/>
                <a:gd name="connsiteX4" fmla="*/ 296038 w 297164"/>
                <a:gd name="connsiteY4" fmla="*/ 172910 h 300064"/>
                <a:gd name="connsiteX5" fmla="*/ 242090 w 297164"/>
                <a:gd name="connsiteY5" fmla="*/ 295275 h 300064"/>
                <a:gd name="connsiteX6" fmla="*/ 59284 w 297164"/>
                <a:gd name="connsiteY6" fmla="*/ 295275 h 300064"/>
                <a:gd name="connsiteX7" fmla="*/ 359 w 297164"/>
                <a:gd name="connsiteY7" fmla="*/ 253378 h 300064"/>
                <a:gd name="connsiteX8" fmla="*/ 763 w 297164"/>
                <a:gd name="connsiteY8" fmla="*/ 122365 h 300064"/>
                <a:gd name="connsiteX0" fmla="*/ 763 w 298076"/>
                <a:gd name="connsiteY0" fmla="*/ 122365 h 300064"/>
                <a:gd name="connsiteX1" fmla="*/ 123128 w 298076"/>
                <a:gd name="connsiteY1" fmla="*/ 0 h 300064"/>
                <a:gd name="connsiteX2" fmla="*/ 173673 w 298076"/>
                <a:gd name="connsiteY2" fmla="*/ 0 h 300064"/>
                <a:gd name="connsiteX3" fmla="*/ 296038 w 298076"/>
                <a:gd name="connsiteY3" fmla="*/ 122365 h 300064"/>
                <a:gd name="connsiteX4" fmla="*/ 297164 w 298076"/>
                <a:gd name="connsiteY4" fmla="*/ 209528 h 300064"/>
                <a:gd name="connsiteX5" fmla="*/ 242090 w 298076"/>
                <a:gd name="connsiteY5" fmla="*/ 295275 h 300064"/>
                <a:gd name="connsiteX6" fmla="*/ 59284 w 298076"/>
                <a:gd name="connsiteY6" fmla="*/ 295275 h 300064"/>
                <a:gd name="connsiteX7" fmla="*/ 359 w 298076"/>
                <a:gd name="connsiteY7" fmla="*/ 253378 h 300064"/>
                <a:gd name="connsiteX8" fmla="*/ 763 w 298076"/>
                <a:gd name="connsiteY8" fmla="*/ 122365 h 300064"/>
                <a:gd name="connsiteX0" fmla="*/ 1085 w 298398"/>
                <a:gd name="connsiteY0" fmla="*/ 122365 h 295275"/>
                <a:gd name="connsiteX1" fmla="*/ 123450 w 298398"/>
                <a:gd name="connsiteY1" fmla="*/ 0 h 295275"/>
                <a:gd name="connsiteX2" fmla="*/ 173995 w 298398"/>
                <a:gd name="connsiteY2" fmla="*/ 0 h 295275"/>
                <a:gd name="connsiteX3" fmla="*/ 296360 w 298398"/>
                <a:gd name="connsiteY3" fmla="*/ 122365 h 295275"/>
                <a:gd name="connsiteX4" fmla="*/ 297486 w 298398"/>
                <a:gd name="connsiteY4" fmla="*/ 209528 h 295275"/>
                <a:gd name="connsiteX5" fmla="*/ 242412 w 298398"/>
                <a:gd name="connsiteY5" fmla="*/ 295275 h 295275"/>
                <a:gd name="connsiteX6" fmla="*/ 59606 w 298398"/>
                <a:gd name="connsiteY6" fmla="*/ 295275 h 295275"/>
                <a:gd name="connsiteX7" fmla="*/ 322 w 298398"/>
                <a:gd name="connsiteY7" fmla="*/ 220774 h 295275"/>
                <a:gd name="connsiteX8" fmla="*/ 1085 w 298398"/>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20774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20774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361867"/>
                <a:gd name="connsiteY0" fmla="*/ 122365 h 299752"/>
                <a:gd name="connsiteX1" fmla="*/ 123128 w 361867"/>
                <a:gd name="connsiteY1" fmla="*/ 0 h 299752"/>
                <a:gd name="connsiteX2" fmla="*/ 173673 w 361867"/>
                <a:gd name="connsiteY2" fmla="*/ 0 h 299752"/>
                <a:gd name="connsiteX3" fmla="*/ 296038 w 361867"/>
                <a:gd name="connsiteY3" fmla="*/ 122365 h 299752"/>
                <a:gd name="connsiteX4" fmla="*/ 297164 w 361867"/>
                <a:gd name="connsiteY4" fmla="*/ 209528 h 299752"/>
                <a:gd name="connsiteX5" fmla="*/ 361070 w 361867"/>
                <a:gd name="connsiteY5" fmla="*/ 295390 h 299752"/>
                <a:gd name="connsiteX6" fmla="*/ 242090 w 361867"/>
                <a:gd name="connsiteY6" fmla="*/ 295275 h 299752"/>
                <a:gd name="connsiteX7" fmla="*/ 59284 w 361867"/>
                <a:gd name="connsiteY7" fmla="*/ 295275 h 299752"/>
                <a:gd name="connsiteX8" fmla="*/ 0 w 361867"/>
                <a:gd name="connsiteY8" fmla="*/ 295275 h 299752"/>
                <a:gd name="connsiteX9" fmla="*/ 763 w 361867"/>
                <a:gd name="connsiteY9" fmla="*/ 122365 h 299752"/>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79673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79673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586"/>
                <a:gd name="connsiteY0" fmla="*/ 122365 h 295275"/>
                <a:gd name="connsiteX1" fmla="*/ 123128 w 297586"/>
                <a:gd name="connsiteY1" fmla="*/ 0 h 295275"/>
                <a:gd name="connsiteX2" fmla="*/ 173673 w 297586"/>
                <a:gd name="connsiteY2" fmla="*/ 0 h 295275"/>
                <a:gd name="connsiteX3" fmla="*/ 296038 w 297586"/>
                <a:gd name="connsiteY3" fmla="*/ 122365 h 295275"/>
                <a:gd name="connsiteX4" fmla="*/ 297164 w 297586"/>
                <a:gd name="connsiteY4" fmla="*/ 279673 h 295275"/>
                <a:gd name="connsiteX5" fmla="*/ 242090 w 297586"/>
                <a:gd name="connsiteY5" fmla="*/ 295275 h 295275"/>
                <a:gd name="connsiteX6" fmla="*/ 59284 w 297586"/>
                <a:gd name="connsiteY6" fmla="*/ 295275 h 295275"/>
                <a:gd name="connsiteX7" fmla="*/ 0 w 297586"/>
                <a:gd name="connsiteY7" fmla="*/ 295275 h 295275"/>
                <a:gd name="connsiteX8" fmla="*/ 763 w 297586"/>
                <a:gd name="connsiteY8" fmla="*/ 122365 h 295275"/>
                <a:gd name="connsiteX0" fmla="*/ 763 w 297211"/>
                <a:gd name="connsiteY0" fmla="*/ 122365 h 295275"/>
                <a:gd name="connsiteX1" fmla="*/ 123128 w 297211"/>
                <a:gd name="connsiteY1" fmla="*/ 0 h 295275"/>
                <a:gd name="connsiteX2" fmla="*/ 173673 w 297211"/>
                <a:gd name="connsiteY2" fmla="*/ 0 h 295275"/>
                <a:gd name="connsiteX3" fmla="*/ 296038 w 297211"/>
                <a:gd name="connsiteY3" fmla="*/ 122365 h 295275"/>
                <a:gd name="connsiteX4" fmla="*/ 297164 w 297211"/>
                <a:gd name="connsiteY4" fmla="*/ 279673 h 295275"/>
                <a:gd name="connsiteX5" fmla="*/ 242090 w 297211"/>
                <a:gd name="connsiteY5" fmla="*/ 295275 h 295275"/>
                <a:gd name="connsiteX6" fmla="*/ 59284 w 297211"/>
                <a:gd name="connsiteY6" fmla="*/ 295275 h 295275"/>
                <a:gd name="connsiteX7" fmla="*/ 0 w 297211"/>
                <a:gd name="connsiteY7" fmla="*/ 295275 h 295275"/>
                <a:gd name="connsiteX8" fmla="*/ 763 w 297211"/>
                <a:gd name="connsiteY8" fmla="*/ 122365 h 295275"/>
                <a:gd name="connsiteX0" fmla="*/ 763 w 297258"/>
                <a:gd name="connsiteY0" fmla="*/ 122365 h 295804"/>
                <a:gd name="connsiteX1" fmla="*/ 123128 w 297258"/>
                <a:gd name="connsiteY1" fmla="*/ 0 h 295804"/>
                <a:gd name="connsiteX2" fmla="*/ 173673 w 297258"/>
                <a:gd name="connsiteY2" fmla="*/ 0 h 295804"/>
                <a:gd name="connsiteX3" fmla="*/ 296038 w 297258"/>
                <a:gd name="connsiteY3" fmla="*/ 122365 h 295804"/>
                <a:gd name="connsiteX4" fmla="*/ 297211 w 297258"/>
                <a:gd name="connsiteY4" fmla="*/ 295275 h 295804"/>
                <a:gd name="connsiteX5" fmla="*/ 242090 w 297258"/>
                <a:gd name="connsiteY5" fmla="*/ 295275 h 295804"/>
                <a:gd name="connsiteX6" fmla="*/ 59284 w 297258"/>
                <a:gd name="connsiteY6" fmla="*/ 295275 h 295804"/>
                <a:gd name="connsiteX7" fmla="*/ 0 w 297258"/>
                <a:gd name="connsiteY7" fmla="*/ 295275 h 295804"/>
                <a:gd name="connsiteX8" fmla="*/ 763 w 297258"/>
                <a:gd name="connsiteY8" fmla="*/ 122365 h 295804"/>
                <a:gd name="connsiteX0" fmla="*/ 763 w 297227"/>
                <a:gd name="connsiteY0" fmla="*/ 122365 h 297919"/>
                <a:gd name="connsiteX1" fmla="*/ 123128 w 297227"/>
                <a:gd name="connsiteY1" fmla="*/ 0 h 297919"/>
                <a:gd name="connsiteX2" fmla="*/ 173673 w 297227"/>
                <a:gd name="connsiteY2" fmla="*/ 0 h 297919"/>
                <a:gd name="connsiteX3" fmla="*/ 296038 w 297227"/>
                <a:gd name="connsiteY3" fmla="*/ 122365 h 297919"/>
                <a:gd name="connsiteX4" fmla="*/ 297211 w 297227"/>
                <a:gd name="connsiteY4" fmla="*/ 295275 h 297919"/>
                <a:gd name="connsiteX5" fmla="*/ 242090 w 297227"/>
                <a:gd name="connsiteY5" fmla="*/ 295275 h 297919"/>
                <a:gd name="connsiteX6" fmla="*/ 59284 w 297227"/>
                <a:gd name="connsiteY6" fmla="*/ 295275 h 297919"/>
                <a:gd name="connsiteX7" fmla="*/ 0 w 297227"/>
                <a:gd name="connsiteY7" fmla="*/ 295275 h 297919"/>
                <a:gd name="connsiteX8" fmla="*/ 763 w 297227"/>
                <a:gd name="connsiteY8" fmla="*/ 122365 h 297919"/>
                <a:gd name="connsiteX0" fmla="*/ 763 w 297228"/>
                <a:gd name="connsiteY0" fmla="*/ 122365 h 296324"/>
                <a:gd name="connsiteX1" fmla="*/ 123128 w 297228"/>
                <a:gd name="connsiteY1" fmla="*/ 0 h 296324"/>
                <a:gd name="connsiteX2" fmla="*/ 173673 w 297228"/>
                <a:gd name="connsiteY2" fmla="*/ 0 h 296324"/>
                <a:gd name="connsiteX3" fmla="*/ 296038 w 297228"/>
                <a:gd name="connsiteY3" fmla="*/ 122365 h 296324"/>
                <a:gd name="connsiteX4" fmla="*/ 297211 w 297228"/>
                <a:gd name="connsiteY4" fmla="*/ 295275 h 296324"/>
                <a:gd name="connsiteX5" fmla="*/ 242090 w 297228"/>
                <a:gd name="connsiteY5" fmla="*/ 295275 h 296324"/>
                <a:gd name="connsiteX6" fmla="*/ 59284 w 297228"/>
                <a:gd name="connsiteY6" fmla="*/ 295275 h 296324"/>
                <a:gd name="connsiteX7" fmla="*/ 0 w 297228"/>
                <a:gd name="connsiteY7" fmla="*/ 295275 h 296324"/>
                <a:gd name="connsiteX8" fmla="*/ 763 w 297228"/>
                <a:gd name="connsiteY8" fmla="*/ 122365 h 296324"/>
                <a:gd name="connsiteX0" fmla="*/ 763 w 297245"/>
                <a:gd name="connsiteY0" fmla="*/ 122365 h 297272"/>
                <a:gd name="connsiteX1" fmla="*/ 123128 w 297245"/>
                <a:gd name="connsiteY1" fmla="*/ 0 h 297272"/>
                <a:gd name="connsiteX2" fmla="*/ 173673 w 297245"/>
                <a:gd name="connsiteY2" fmla="*/ 0 h 297272"/>
                <a:gd name="connsiteX3" fmla="*/ 296038 w 297245"/>
                <a:gd name="connsiteY3" fmla="*/ 122365 h 297272"/>
                <a:gd name="connsiteX4" fmla="*/ 297228 w 297245"/>
                <a:gd name="connsiteY4" fmla="*/ 296324 h 297272"/>
                <a:gd name="connsiteX5" fmla="*/ 242090 w 297245"/>
                <a:gd name="connsiteY5" fmla="*/ 295275 h 297272"/>
                <a:gd name="connsiteX6" fmla="*/ 59284 w 297245"/>
                <a:gd name="connsiteY6" fmla="*/ 295275 h 297272"/>
                <a:gd name="connsiteX7" fmla="*/ 0 w 297245"/>
                <a:gd name="connsiteY7" fmla="*/ 295275 h 297272"/>
                <a:gd name="connsiteX8" fmla="*/ 763 w 297245"/>
                <a:gd name="connsiteY8" fmla="*/ 122365 h 297272"/>
                <a:gd name="connsiteX0" fmla="*/ 763 w 297262"/>
                <a:gd name="connsiteY0" fmla="*/ 122365 h 298144"/>
                <a:gd name="connsiteX1" fmla="*/ 123128 w 297262"/>
                <a:gd name="connsiteY1" fmla="*/ 0 h 298144"/>
                <a:gd name="connsiteX2" fmla="*/ 173673 w 297262"/>
                <a:gd name="connsiteY2" fmla="*/ 0 h 298144"/>
                <a:gd name="connsiteX3" fmla="*/ 296038 w 297262"/>
                <a:gd name="connsiteY3" fmla="*/ 122365 h 298144"/>
                <a:gd name="connsiteX4" fmla="*/ 297245 w 297262"/>
                <a:gd name="connsiteY4" fmla="*/ 297272 h 298144"/>
                <a:gd name="connsiteX5" fmla="*/ 242090 w 297262"/>
                <a:gd name="connsiteY5" fmla="*/ 295275 h 298144"/>
                <a:gd name="connsiteX6" fmla="*/ 59284 w 297262"/>
                <a:gd name="connsiteY6" fmla="*/ 295275 h 298144"/>
                <a:gd name="connsiteX7" fmla="*/ 0 w 297262"/>
                <a:gd name="connsiteY7" fmla="*/ 295275 h 298144"/>
                <a:gd name="connsiteX8" fmla="*/ 763 w 297262"/>
                <a:gd name="connsiteY8" fmla="*/ 122365 h 298144"/>
                <a:gd name="connsiteX0" fmla="*/ 763 w 297279"/>
                <a:gd name="connsiteY0" fmla="*/ 122365 h 298957"/>
                <a:gd name="connsiteX1" fmla="*/ 123128 w 297279"/>
                <a:gd name="connsiteY1" fmla="*/ 0 h 298957"/>
                <a:gd name="connsiteX2" fmla="*/ 173673 w 297279"/>
                <a:gd name="connsiteY2" fmla="*/ 0 h 298957"/>
                <a:gd name="connsiteX3" fmla="*/ 296038 w 297279"/>
                <a:gd name="connsiteY3" fmla="*/ 122365 h 298957"/>
                <a:gd name="connsiteX4" fmla="*/ 297262 w 297279"/>
                <a:gd name="connsiteY4" fmla="*/ 298144 h 298957"/>
                <a:gd name="connsiteX5" fmla="*/ 242090 w 297279"/>
                <a:gd name="connsiteY5" fmla="*/ 295275 h 298957"/>
                <a:gd name="connsiteX6" fmla="*/ 59284 w 297279"/>
                <a:gd name="connsiteY6" fmla="*/ 295275 h 298957"/>
                <a:gd name="connsiteX7" fmla="*/ 0 w 297279"/>
                <a:gd name="connsiteY7" fmla="*/ 295275 h 298957"/>
                <a:gd name="connsiteX8" fmla="*/ 763 w 297279"/>
                <a:gd name="connsiteY8" fmla="*/ 122365 h 298957"/>
                <a:gd name="connsiteX0" fmla="*/ 763 w 297279"/>
                <a:gd name="connsiteY0" fmla="*/ 122365 h 298957"/>
                <a:gd name="connsiteX1" fmla="*/ 123128 w 297279"/>
                <a:gd name="connsiteY1" fmla="*/ 0 h 298957"/>
                <a:gd name="connsiteX2" fmla="*/ 173673 w 297279"/>
                <a:gd name="connsiteY2" fmla="*/ 0 h 298957"/>
                <a:gd name="connsiteX3" fmla="*/ 296038 w 297279"/>
                <a:gd name="connsiteY3" fmla="*/ 122365 h 298957"/>
                <a:gd name="connsiteX4" fmla="*/ 297262 w 297279"/>
                <a:gd name="connsiteY4" fmla="*/ 298144 h 298957"/>
                <a:gd name="connsiteX5" fmla="*/ 242090 w 297279"/>
                <a:gd name="connsiteY5" fmla="*/ 295275 h 298957"/>
                <a:gd name="connsiteX6" fmla="*/ 59284 w 297279"/>
                <a:gd name="connsiteY6" fmla="*/ 295275 h 298957"/>
                <a:gd name="connsiteX7" fmla="*/ 0 w 297279"/>
                <a:gd name="connsiteY7" fmla="*/ 295275 h 298957"/>
                <a:gd name="connsiteX8" fmla="*/ 763 w 297279"/>
                <a:gd name="connsiteY8" fmla="*/ 122365 h 298957"/>
                <a:gd name="connsiteX0" fmla="*/ 763 w 297296"/>
                <a:gd name="connsiteY0" fmla="*/ 122365 h 295275"/>
                <a:gd name="connsiteX1" fmla="*/ 123128 w 297296"/>
                <a:gd name="connsiteY1" fmla="*/ 0 h 295275"/>
                <a:gd name="connsiteX2" fmla="*/ 173673 w 297296"/>
                <a:gd name="connsiteY2" fmla="*/ 0 h 295275"/>
                <a:gd name="connsiteX3" fmla="*/ 296038 w 297296"/>
                <a:gd name="connsiteY3" fmla="*/ 122365 h 295275"/>
                <a:gd name="connsiteX4" fmla="*/ 297279 w 297296"/>
                <a:gd name="connsiteY4" fmla="*/ 286694 h 295275"/>
                <a:gd name="connsiteX5" fmla="*/ 242090 w 297296"/>
                <a:gd name="connsiteY5" fmla="*/ 295275 h 295275"/>
                <a:gd name="connsiteX6" fmla="*/ 59284 w 297296"/>
                <a:gd name="connsiteY6" fmla="*/ 295275 h 295275"/>
                <a:gd name="connsiteX7" fmla="*/ 0 w 297296"/>
                <a:gd name="connsiteY7" fmla="*/ 295275 h 295275"/>
                <a:gd name="connsiteX8" fmla="*/ 763 w 297296"/>
                <a:gd name="connsiteY8" fmla="*/ 122365 h 295275"/>
                <a:gd name="connsiteX0" fmla="*/ 763 w 297279"/>
                <a:gd name="connsiteY0" fmla="*/ 122365 h 301753"/>
                <a:gd name="connsiteX1" fmla="*/ 123128 w 297279"/>
                <a:gd name="connsiteY1" fmla="*/ 0 h 301753"/>
                <a:gd name="connsiteX2" fmla="*/ 173673 w 297279"/>
                <a:gd name="connsiteY2" fmla="*/ 0 h 301753"/>
                <a:gd name="connsiteX3" fmla="*/ 296038 w 297279"/>
                <a:gd name="connsiteY3" fmla="*/ 122365 h 301753"/>
                <a:gd name="connsiteX4" fmla="*/ 297279 w 297279"/>
                <a:gd name="connsiteY4" fmla="*/ 286694 h 301753"/>
                <a:gd name="connsiteX5" fmla="*/ 59284 w 297279"/>
                <a:gd name="connsiteY5" fmla="*/ 295275 h 301753"/>
                <a:gd name="connsiteX6" fmla="*/ 0 w 297279"/>
                <a:gd name="connsiteY6" fmla="*/ 295275 h 301753"/>
                <a:gd name="connsiteX7" fmla="*/ 763 w 297279"/>
                <a:gd name="connsiteY7" fmla="*/ 122365 h 301753"/>
                <a:gd name="connsiteX0" fmla="*/ 763 w 297279"/>
                <a:gd name="connsiteY0" fmla="*/ 122365 h 312470"/>
                <a:gd name="connsiteX1" fmla="*/ 123128 w 297279"/>
                <a:gd name="connsiteY1" fmla="*/ 0 h 312470"/>
                <a:gd name="connsiteX2" fmla="*/ 173673 w 297279"/>
                <a:gd name="connsiteY2" fmla="*/ 0 h 312470"/>
                <a:gd name="connsiteX3" fmla="*/ 296038 w 297279"/>
                <a:gd name="connsiteY3" fmla="*/ 122365 h 312470"/>
                <a:gd name="connsiteX4" fmla="*/ 297279 w 297279"/>
                <a:gd name="connsiteY4" fmla="*/ 286694 h 312470"/>
                <a:gd name="connsiteX5" fmla="*/ 0 w 297279"/>
                <a:gd name="connsiteY5" fmla="*/ 295275 h 312470"/>
                <a:gd name="connsiteX6" fmla="*/ 763 w 297279"/>
                <a:gd name="connsiteY6" fmla="*/ 122365 h 312470"/>
                <a:gd name="connsiteX0" fmla="*/ 763 w 297279"/>
                <a:gd name="connsiteY0" fmla="*/ 122365 h 312470"/>
                <a:gd name="connsiteX1" fmla="*/ 123128 w 297279"/>
                <a:gd name="connsiteY1" fmla="*/ 0 h 312470"/>
                <a:gd name="connsiteX2" fmla="*/ 173673 w 297279"/>
                <a:gd name="connsiteY2" fmla="*/ 0 h 312470"/>
                <a:gd name="connsiteX3" fmla="*/ 296038 w 297279"/>
                <a:gd name="connsiteY3" fmla="*/ 122365 h 312470"/>
                <a:gd name="connsiteX4" fmla="*/ 297279 w 297279"/>
                <a:gd name="connsiteY4" fmla="*/ 286694 h 312470"/>
                <a:gd name="connsiteX5" fmla="*/ 0 w 297279"/>
                <a:gd name="connsiteY5" fmla="*/ 295275 h 312470"/>
                <a:gd name="connsiteX6" fmla="*/ 763 w 297279"/>
                <a:gd name="connsiteY6" fmla="*/ 122365 h 312470"/>
                <a:gd name="connsiteX0" fmla="*/ 763 w 297279"/>
                <a:gd name="connsiteY0" fmla="*/ 122365 h 303640"/>
                <a:gd name="connsiteX1" fmla="*/ 123128 w 297279"/>
                <a:gd name="connsiteY1" fmla="*/ 0 h 303640"/>
                <a:gd name="connsiteX2" fmla="*/ 173673 w 297279"/>
                <a:gd name="connsiteY2" fmla="*/ 0 h 303640"/>
                <a:gd name="connsiteX3" fmla="*/ 296038 w 297279"/>
                <a:gd name="connsiteY3" fmla="*/ 122365 h 303640"/>
                <a:gd name="connsiteX4" fmla="*/ 297279 w 297279"/>
                <a:gd name="connsiteY4" fmla="*/ 286694 h 303640"/>
                <a:gd name="connsiteX5" fmla="*/ 0 w 297279"/>
                <a:gd name="connsiteY5" fmla="*/ 295275 h 303640"/>
                <a:gd name="connsiteX6" fmla="*/ 763 w 297279"/>
                <a:gd name="connsiteY6" fmla="*/ 122365 h 303640"/>
                <a:gd name="connsiteX0" fmla="*/ 763 w 297279"/>
                <a:gd name="connsiteY0" fmla="*/ 122365 h 296987"/>
                <a:gd name="connsiteX1" fmla="*/ 123128 w 297279"/>
                <a:gd name="connsiteY1" fmla="*/ 0 h 296987"/>
                <a:gd name="connsiteX2" fmla="*/ 173673 w 297279"/>
                <a:gd name="connsiteY2" fmla="*/ 0 h 296987"/>
                <a:gd name="connsiteX3" fmla="*/ 296038 w 297279"/>
                <a:gd name="connsiteY3" fmla="*/ 122365 h 296987"/>
                <a:gd name="connsiteX4" fmla="*/ 297279 w 297279"/>
                <a:gd name="connsiteY4" fmla="*/ 286694 h 296987"/>
                <a:gd name="connsiteX5" fmla="*/ 0 w 297279"/>
                <a:gd name="connsiteY5" fmla="*/ 295275 h 296987"/>
                <a:gd name="connsiteX6" fmla="*/ 763 w 297279"/>
                <a:gd name="connsiteY6" fmla="*/ 122365 h 296987"/>
                <a:gd name="connsiteX0" fmla="*/ 763 w 297279"/>
                <a:gd name="connsiteY0" fmla="*/ 122365 h 301154"/>
                <a:gd name="connsiteX1" fmla="*/ 123128 w 297279"/>
                <a:gd name="connsiteY1" fmla="*/ 0 h 301154"/>
                <a:gd name="connsiteX2" fmla="*/ 173673 w 297279"/>
                <a:gd name="connsiteY2" fmla="*/ 0 h 301154"/>
                <a:gd name="connsiteX3" fmla="*/ 296038 w 297279"/>
                <a:gd name="connsiteY3" fmla="*/ 122365 h 301154"/>
                <a:gd name="connsiteX4" fmla="*/ 297279 w 297279"/>
                <a:gd name="connsiteY4" fmla="*/ 296987 h 301154"/>
                <a:gd name="connsiteX5" fmla="*/ 0 w 297279"/>
                <a:gd name="connsiteY5" fmla="*/ 295275 h 301154"/>
                <a:gd name="connsiteX6" fmla="*/ 763 w 297279"/>
                <a:gd name="connsiteY6" fmla="*/ 122365 h 301154"/>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6987 h 299572"/>
                <a:gd name="connsiteX5" fmla="*/ 0 w 297279"/>
                <a:gd name="connsiteY5" fmla="*/ 295275 h 299572"/>
                <a:gd name="connsiteX6" fmla="*/ 763 w 297279"/>
                <a:gd name="connsiteY6" fmla="*/ 122365 h 299572"/>
                <a:gd name="connsiteX0" fmla="*/ 763 w 297279"/>
                <a:gd name="connsiteY0" fmla="*/ 122365 h 301415"/>
                <a:gd name="connsiteX1" fmla="*/ 123128 w 297279"/>
                <a:gd name="connsiteY1" fmla="*/ 0 h 301415"/>
                <a:gd name="connsiteX2" fmla="*/ 173673 w 297279"/>
                <a:gd name="connsiteY2" fmla="*/ 0 h 301415"/>
                <a:gd name="connsiteX3" fmla="*/ 296038 w 297279"/>
                <a:gd name="connsiteY3" fmla="*/ 122365 h 301415"/>
                <a:gd name="connsiteX4" fmla="*/ 297279 w 297279"/>
                <a:gd name="connsiteY4" fmla="*/ 299572 h 301415"/>
                <a:gd name="connsiteX5" fmla="*/ 0 w 297279"/>
                <a:gd name="connsiteY5" fmla="*/ 295275 h 301415"/>
                <a:gd name="connsiteX6" fmla="*/ 763 w 297279"/>
                <a:gd name="connsiteY6" fmla="*/ 122365 h 301415"/>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300785"/>
                <a:gd name="connsiteX1" fmla="*/ 123128 w 297279"/>
                <a:gd name="connsiteY1" fmla="*/ 0 h 300785"/>
                <a:gd name="connsiteX2" fmla="*/ 173673 w 297279"/>
                <a:gd name="connsiteY2" fmla="*/ 0 h 300785"/>
                <a:gd name="connsiteX3" fmla="*/ 296038 w 297279"/>
                <a:gd name="connsiteY3" fmla="*/ 122365 h 300785"/>
                <a:gd name="connsiteX4" fmla="*/ 297279 w 297279"/>
                <a:gd name="connsiteY4" fmla="*/ 299572 h 300785"/>
                <a:gd name="connsiteX5" fmla="*/ 0 w 297279"/>
                <a:gd name="connsiteY5" fmla="*/ 299572 h 300785"/>
                <a:gd name="connsiteX6" fmla="*/ 763 w 297279"/>
                <a:gd name="connsiteY6" fmla="*/ 122365 h 300785"/>
                <a:gd name="connsiteX0" fmla="*/ 763 w 297279"/>
                <a:gd name="connsiteY0" fmla="*/ 122365 h 300785"/>
                <a:gd name="connsiteX1" fmla="*/ 123128 w 297279"/>
                <a:gd name="connsiteY1" fmla="*/ 0 h 300785"/>
                <a:gd name="connsiteX2" fmla="*/ 173673 w 297279"/>
                <a:gd name="connsiteY2" fmla="*/ 0 h 300785"/>
                <a:gd name="connsiteX3" fmla="*/ 296038 w 297279"/>
                <a:gd name="connsiteY3" fmla="*/ 122365 h 300785"/>
                <a:gd name="connsiteX4" fmla="*/ 297279 w 297279"/>
                <a:gd name="connsiteY4" fmla="*/ 299572 h 300785"/>
                <a:gd name="connsiteX5" fmla="*/ 0 w 297279"/>
                <a:gd name="connsiteY5" fmla="*/ 299572 h 300785"/>
                <a:gd name="connsiteX6" fmla="*/ 763 w 297279"/>
                <a:gd name="connsiteY6" fmla="*/ 122365 h 300785"/>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299572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301167 h 301167"/>
                <a:gd name="connsiteX6" fmla="*/ 763 w 297279"/>
                <a:gd name="connsiteY6" fmla="*/ 122365 h 30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279" h="301167">
                  <a:moveTo>
                    <a:pt x="763" y="122365"/>
                  </a:moveTo>
                  <a:cubicBezTo>
                    <a:pt x="763" y="54785"/>
                    <a:pt x="55548" y="0"/>
                    <a:pt x="123128" y="0"/>
                  </a:cubicBezTo>
                  <a:lnTo>
                    <a:pt x="173673" y="0"/>
                  </a:lnTo>
                  <a:cubicBezTo>
                    <a:pt x="241253" y="0"/>
                    <a:pt x="296038" y="54785"/>
                    <a:pt x="296038" y="122365"/>
                  </a:cubicBezTo>
                  <a:cubicBezTo>
                    <a:pt x="296413" y="151419"/>
                    <a:pt x="296904" y="291196"/>
                    <a:pt x="297279" y="301167"/>
                  </a:cubicBezTo>
                  <a:lnTo>
                    <a:pt x="0" y="301167"/>
                  </a:lnTo>
                  <a:cubicBezTo>
                    <a:pt x="135" y="257496"/>
                    <a:pt x="628" y="166036"/>
                    <a:pt x="763" y="122365"/>
                  </a:cubicBezTo>
                  <a:close/>
                </a:path>
              </a:pathLst>
            </a:custGeom>
            <a:solidFill>
              <a:srgbClr val="FFC000"/>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defTabSz="342788">
                <a:defRPr/>
              </a:pPr>
              <a:endParaRPr lang="en-US" sz="1050" kern="0" dirty="0">
                <a:solidFill>
                  <a:sysClr val="window" lastClr="FFFFFF"/>
                </a:solidFill>
                <a:latin typeface="Calibri" panose="020F0502020204030204" pitchFamily="34" charset="0"/>
                <a:cs typeface="Arial" panose="020B0604020202020204" pitchFamily="34" charset="0"/>
              </a:endParaRPr>
            </a:p>
          </p:txBody>
        </p:sp>
        <p:sp>
          <p:nvSpPr>
            <p:cNvPr id="206" name="Diamond 231"/>
            <p:cNvSpPr/>
            <p:nvPr/>
          </p:nvSpPr>
          <p:spPr>
            <a:xfrm>
              <a:off x="85725" y="190500"/>
              <a:ext cx="111125" cy="287020"/>
            </a:xfrm>
            <a:custGeom>
              <a:avLst/>
              <a:gdLst>
                <a:gd name="connsiteX0" fmla="*/ 0 w 111125"/>
                <a:gd name="connsiteY0" fmla="*/ 143510 h 287020"/>
                <a:gd name="connsiteX1" fmla="*/ 55563 w 111125"/>
                <a:gd name="connsiteY1" fmla="*/ 0 h 287020"/>
                <a:gd name="connsiteX2" fmla="*/ 111125 w 111125"/>
                <a:gd name="connsiteY2" fmla="*/ 143510 h 287020"/>
                <a:gd name="connsiteX3" fmla="*/ 55563 w 111125"/>
                <a:gd name="connsiteY3" fmla="*/ 287020 h 287020"/>
                <a:gd name="connsiteX4" fmla="*/ 0 w 111125"/>
                <a:gd name="connsiteY4" fmla="*/ 143510 h 287020"/>
                <a:gd name="connsiteX0" fmla="*/ 0 w 111125"/>
                <a:gd name="connsiteY0" fmla="*/ 218239 h 287020"/>
                <a:gd name="connsiteX1" fmla="*/ 55563 w 111125"/>
                <a:gd name="connsiteY1" fmla="*/ 0 h 287020"/>
                <a:gd name="connsiteX2" fmla="*/ 111125 w 111125"/>
                <a:gd name="connsiteY2" fmla="*/ 143510 h 287020"/>
                <a:gd name="connsiteX3" fmla="*/ 55563 w 111125"/>
                <a:gd name="connsiteY3" fmla="*/ 287020 h 287020"/>
                <a:gd name="connsiteX4" fmla="*/ 0 w 111125"/>
                <a:gd name="connsiteY4" fmla="*/ 218239 h 287020"/>
                <a:gd name="connsiteX0" fmla="*/ 0 w 111125"/>
                <a:gd name="connsiteY0" fmla="*/ 218239 h 287020"/>
                <a:gd name="connsiteX1" fmla="*/ 55563 w 111125"/>
                <a:gd name="connsiteY1" fmla="*/ 0 h 287020"/>
                <a:gd name="connsiteX2" fmla="*/ 111125 w 111125"/>
                <a:gd name="connsiteY2" fmla="*/ 218239 h 287020"/>
                <a:gd name="connsiteX3" fmla="*/ 55563 w 111125"/>
                <a:gd name="connsiteY3" fmla="*/ 287020 h 287020"/>
                <a:gd name="connsiteX4" fmla="*/ 0 w 111125"/>
                <a:gd name="connsiteY4" fmla="*/ 218239 h 287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25" h="287020">
                  <a:moveTo>
                    <a:pt x="0" y="218239"/>
                  </a:moveTo>
                  <a:lnTo>
                    <a:pt x="55563" y="0"/>
                  </a:lnTo>
                  <a:lnTo>
                    <a:pt x="111125" y="218239"/>
                  </a:lnTo>
                  <a:lnTo>
                    <a:pt x="55563" y="287020"/>
                  </a:lnTo>
                  <a:lnTo>
                    <a:pt x="0" y="218239"/>
                  </a:lnTo>
                  <a:close/>
                </a:path>
              </a:pathLst>
            </a:custGeom>
            <a:solidFill>
              <a:sysClr val="window" lastClr="FFFFFF"/>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algn="ctr" defTabSz="342788">
                <a:lnSpc>
                  <a:spcPct val="115000"/>
                </a:lnSpc>
                <a:defRPr/>
              </a:pPr>
              <a:r>
                <a:rPr lang="en-US" sz="1050" kern="0" dirty="0">
                  <a:solidFill>
                    <a:sysClr val="window" lastClr="FFFFFF"/>
                  </a:solidFill>
                  <a:highlight>
                    <a:srgbClr val="FFFF00"/>
                  </a:highlight>
                  <a:latin typeface="Calibri" panose="020F0502020204030204" pitchFamily="34" charset="0"/>
                  <a:ea typeface="Calibri"/>
                  <a:cs typeface="Arial" panose="020B0604020202020204" pitchFamily="34" charset="0"/>
                </a:rPr>
                <a:t>­­­­­­­­</a:t>
              </a:r>
              <a:endParaRPr lang="en-US" sz="1050" kern="0" dirty="0">
                <a:solidFill>
                  <a:sysClr val="window" lastClr="FFFFFF"/>
                </a:solidFill>
                <a:latin typeface="Calibri" panose="020F0502020204030204" pitchFamily="34" charset="0"/>
                <a:ea typeface="Calibri"/>
                <a:cs typeface="Arial" panose="020B0604020202020204" pitchFamily="34" charset="0"/>
              </a:endParaRPr>
            </a:p>
          </p:txBody>
        </p:sp>
      </p:grpSp>
      <p:grpSp>
        <p:nvGrpSpPr>
          <p:cNvPr id="207" name="Group 206"/>
          <p:cNvGrpSpPr/>
          <p:nvPr/>
        </p:nvGrpSpPr>
        <p:grpSpPr>
          <a:xfrm>
            <a:off x="3691244" y="1744613"/>
            <a:ext cx="101199" cy="162389"/>
            <a:chOff x="350983" y="-565948"/>
            <a:chExt cx="297179" cy="496129"/>
          </a:xfrm>
        </p:grpSpPr>
        <p:sp>
          <p:nvSpPr>
            <p:cNvPr id="208" name="Oval 207"/>
            <p:cNvSpPr/>
            <p:nvPr/>
          </p:nvSpPr>
          <p:spPr>
            <a:xfrm>
              <a:off x="408118" y="-565948"/>
              <a:ext cx="182881" cy="182880"/>
            </a:xfrm>
            <a:prstGeom prst="ellipse">
              <a:avLst/>
            </a:prstGeom>
            <a:solidFill>
              <a:srgbClr val="4BACC6">
                <a:lumMod val="60000"/>
                <a:lumOff val="40000"/>
              </a:srgbClr>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defTabSz="342788">
                <a:defRPr/>
              </a:pPr>
              <a:endParaRPr lang="en-US" sz="1050" kern="0" dirty="0">
                <a:solidFill>
                  <a:sysClr val="window" lastClr="FFFFFF"/>
                </a:solidFill>
                <a:latin typeface="Calibri" panose="020F0502020204030204" pitchFamily="34" charset="0"/>
                <a:cs typeface="Arial" panose="020B0604020202020204" pitchFamily="34" charset="0"/>
              </a:endParaRPr>
            </a:p>
          </p:txBody>
        </p:sp>
        <p:sp>
          <p:nvSpPr>
            <p:cNvPr id="209" name="Rounded Rectangle 230"/>
            <p:cNvSpPr/>
            <p:nvPr/>
          </p:nvSpPr>
          <p:spPr>
            <a:xfrm>
              <a:off x="350983" y="-370810"/>
              <a:ext cx="297179" cy="300991"/>
            </a:xfrm>
            <a:custGeom>
              <a:avLst/>
              <a:gdLst>
                <a:gd name="connsiteX0" fmla="*/ 0 w 295275"/>
                <a:gd name="connsiteY0" fmla="*/ 122365 h 295275"/>
                <a:gd name="connsiteX1" fmla="*/ 122365 w 295275"/>
                <a:gd name="connsiteY1" fmla="*/ 0 h 295275"/>
                <a:gd name="connsiteX2" fmla="*/ 172910 w 295275"/>
                <a:gd name="connsiteY2" fmla="*/ 0 h 295275"/>
                <a:gd name="connsiteX3" fmla="*/ 295275 w 295275"/>
                <a:gd name="connsiteY3" fmla="*/ 122365 h 295275"/>
                <a:gd name="connsiteX4" fmla="*/ 295275 w 295275"/>
                <a:gd name="connsiteY4" fmla="*/ 172910 h 295275"/>
                <a:gd name="connsiteX5" fmla="*/ 172910 w 295275"/>
                <a:gd name="connsiteY5" fmla="*/ 295275 h 295275"/>
                <a:gd name="connsiteX6" fmla="*/ 122365 w 295275"/>
                <a:gd name="connsiteY6" fmla="*/ 295275 h 295275"/>
                <a:gd name="connsiteX7" fmla="*/ 0 w 295275"/>
                <a:gd name="connsiteY7" fmla="*/ 172910 h 295275"/>
                <a:gd name="connsiteX8" fmla="*/ 0 w 295275"/>
                <a:gd name="connsiteY8" fmla="*/ 122365 h 295275"/>
                <a:gd name="connsiteX0" fmla="*/ 404 w 295679"/>
                <a:gd name="connsiteY0" fmla="*/ 122365 h 295275"/>
                <a:gd name="connsiteX1" fmla="*/ 122769 w 295679"/>
                <a:gd name="connsiteY1" fmla="*/ 0 h 295275"/>
                <a:gd name="connsiteX2" fmla="*/ 173314 w 295679"/>
                <a:gd name="connsiteY2" fmla="*/ 0 h 295275"/>
                <a:gd name="connsiteX3" fmla="*/ 295679 w 295679"/>
                <a:gd name="connsiteY3" fmla="*/ 122365 h 295275"/>
                <a:gd name="connsiteX4" fmla="*/ 295679 w 295679"/>
                <a:gd name="connsiteY4" fmla="*/ 172910 h 295275"/>
                <a:gd name="connsiteX5" fmla="*/ 173314 w 295679"/>
                <a:gd name="connsiteY5" fmla="*/ 295275 h 295275"/>
                <a:gd name="connsiteX6" fmla="*/ 58925 w 295679"/>
                <a:gd name="connsiteY6" fmla="*/ 295275 h 295275"/>
                <a:gd name="connsiteX7" fmla="*/ 404 w 295679"/>
                <a:gd name="connsiteY7" fmla="*/ 172910 h 295275"/>
                <a:gd name="connsiteX8" fmla="*/ 404 w 295679"/>
                <a:gd name="connsiteY8" fmla="*/ 122365 h 295275"/>
                <a:gd name="connsiteX0" fmla="*/ 404 w 296805"/>
                <a:gd name="connsiteY0" fmla="*/ 122365 h 295275"/>
                <a:gd name="connsiteX1" fmla="*/ 122769 w 296805"/>
                <a:gd name="connsiteY1" fmla="*/ 0 h 295275"/>
                <a:gd name="connsiteX2" fmla="*/ 173314 w 296805"/>
                <a:gd name="connsiteY2" fmla="*/ 0 h 295275"/>
                <a:gd name="connsiteX3" fmla="*/ 295679 w 296805"/>
                <a:gd name="connsiteY3" fmla="*/ 122365 h 295275"/>
                <a:gd name="connsiteX4" fmla="*/ 295679 w 296805"/>
                <a:gd name="connsiteY4" fmla="*/ 172910 h 295275"/>
                <a:gd name="connsiteX5" fmla="*/ 241731 w 296805"/>
                <a:gd name="connsiteY5" fmla="*/ 295275 h 295275"/>
                <a:gd name="connsiteX6" fmla="*/ 58925 w 296805"/>
                <a:gd name="connsiteY6" fmla="*/ 295275 h 295275"/>
                <a:gd name="connsiteX7" fmla="*/ 404 w 296805"/>
                <a:gd name="connsiteY7" fmla="*/ 172910 h 295275"/>
                <a:gd name="connsiteX8" fmla="*/ 404 w 296805"/>
                <a:gd name="connsiteY8" fmla="*/ 122365 h 295275"/>
                <a:gd name="connsiteX0" fmla="*/ 763 w 297164"/>
                <a:gd name="connsiteY0" fmla="*/ 122365 h 300064"/>
                <a:gd name="connsiteX1" fmla="*/ 123128 w 297164"/>
                <a:gd name="connsiteY1" fmla="*/ 0 h 300064"/>
                <a:gd name="connsiteX2" fmla="*/ 173673 w 297164"/>
                <a:gd name="connsiteY2" fmla="*/ 0 h 300064"/>
                <a:gd name="connsiteX3" fmla="*/ 296038 w 297164"/>
                <a:gd name="connsiteY3" fmla="*/ 122365 h 300064"/>
                <a:gd name="connsiteX4" fmla="*/ 296038 w 297164"/>
                <a:gd name="connsiteY4" fmla="*/ 172910 h 300064"/>
                <a:gd name="connsiteX5" fmla="*/ 242090 w 297164"/>
                <a:gd name="connsiteY5" fmla="*/ 295275 h 300064"/>
                <a:gd name="connsiteX6" fmla="*/ 59284 w 297164"/>
                <a:gd name="connsiteY6" fmla="*/ 295275 h 300064"/>
                <a:gd name="connsiteX7" fmla="*/ 359 w 297164"/>
                <a:gd name="connsiteY7" fmla="*/ 253378 h 300064"/>
                <a:gd name="connsiteX8" fmla="*/ 763 w 297164"/>
                <a:gd name="connsiteY8" fmla="*/ 122365 h 300064"/>
                <a:gd name="connsiteX0" fmla="*/ 763 w 298076"/>
                <a:gd name="connsiteY0" fmla="*/ 122365 h 300064"/>
                <a:gd name="connsiteX1" fmla="*/ 123128 w 298076"/>
                <a:gd name="connsiteY1" fmla="*/ 0 h 300064"/>
                <a:gd name="connsiteX2" fmla="*/ 173673 w 298076"/>
                <a:gd name="connsiteY2" fmla="*/ 0 h 300064"/>
                <a:gd name="connsiteX3" fmla="*/ 296038 w 298076"/>
                <a:gd name="connsiteY3" fmla="*/ 122365 h 300064"/>
                <a:gd name="connsiteX4" fmla="*/ 297164 w 298076"/>
                <a:gd name="connsiteY4" fmla="*/ 209528 h 300064"/>
                <a:gd name="connsiteX5" fmla="*/ 242090 w 298076"/>
                <a:gd name="connsiteY5" fmla="*/ 295275 h 300064"/>
                <a:gd name="connsiteX6" fmla="*/ 59284 w 298076"/>
                <a:gd name="connsiteY6" fmla="*/ 295275 h 300064"/>
                <a:gd name="connsiteX7" fmla="*/ 359 w 298076"/>
                <a:gd name="connsiteY7" fmla="*/ 253378 h 300064"/>
                <a:gd name="connsiteX8" fmla="*/ 763 w 298076"/>
                <a:gd name="connsiteY8" fmla="*/ 122365 h 300064"/>
                <a:gd name="connsiteX0" fmla="*/ 1085 w 298398"/>
                <a:gd name="connsiteY0" fmla="*/ 122365 h 295275"/>
                <a:gd name="connsiteX1" fmla="*/ 123450 w 298398"/>
                <a:gd name="connsiteY1" fmla="*/ 0 h 295275"/>
                <a:gd name="connsiteX2" fmla="*/ 173995 w 298398"/>
                <a:gd name="connsiteY2" fmla="*/ 0 h 295275"/>
                <a:gd name="connsiteX3" fmla="*/ 296360 w 298398"/>
                <a:gd name="connsiteY3" fmla="*/ 122365 h 295275"/>
                <a:gd name="connsiteX4" fmla="*/ 297486 w 298398"/>
                <a:gd name="connsiteY4" fmla="*/ 209528 h 295275"/>
                <a:gd name="connsiteX5" fmla="*/ 242412 w 298398"/>
                <a:gd name="connsiteY5" fmla="*/ 295275 h 295275"/>
                <a:gd name="connsiteX6" fmla="*/ 59606 w 298398"/>
                <a:gd name="connsiteY6" fmla="*/ 295275 h 295275"/>
                <a:gd name="connsiteX7" fmla="*/ 322 w 298398"/>
                <a:gd name="connsiteY7" fmla="*/ 220774 h 295275"/>
                <a:gd name="connsiteX8" fmla="*/ 1085 w 298398"/>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20774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20774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361867"/>
                <a:gd name="connsiteY0" fmla="*/ 122365 h 299752"/>
                <a:gd name="connsiteX1" fmla="*/ 123128 w 361867"/>
                <a:gd name="connsiteY1" fmla="*/ 0 h 299752"/>
                <a:gd name="connsiteX2" fmla="*/ 173673 w 361867"/>
                <a:gd name="connsiteY2" fmla="*/ 0 h 299752"/>
                <a:gd name="connsiteX3" fmla="*/ 296038 w 361867"/>
                <a:gd name="connsiteY3" fmla="*/ 122365 h 299752"/>
                <a:gd name="connsiteX4" fmla="*/ 297164 w 361867"/>
                <a:gd name="connsiteY4" fmla="*/ 209528 h 299752"/>
                <a:gd name="connsiteX5" fmla="*/ 361070 w 361867"/>
                <a:gd name="connsiteY5" fmla="*/ 295390 h 299752"/>
                <a:gd name="connsiteX6" fmla="*/ 242090 w 361867"/>
                <a:gd name="connsiteY6" fmla="*/ 295275 h 299752"/>
                <a:gd name="connsiteX7" fmla="*/ 59284 w 361867"/>
                <a:gd name="connsiteY7" fmla="*/ 295275 h 299752"/>
                <a:gd name="connsiteX8" fmla="*/ 0 w 361867"/>
                <a:gd name="connsiteY8" fmla="*/ 295275 h 299752"/>
                <a:gd name="connsiteX9" fmla="*/ 763 w 361867"/>
                <a:gd name="connsiteY9" fmla="*/ 122365 h 299752"/>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79673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79673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586"/>
                <a:gd name="connsiteY0" fmla="*/ 122365 h 295275"/>
                <a:gd name="connsiteX1" fmla="*/ 123128 w 297586"/>
                <a:gd name="connsiteY1" fmla="*/ 0 h 295275"/>
                <a:gd name="connsiteX2" fmla="*/ 173673 w 297586"/>
                <a:gd name="connsiteY2" fmla="*/ 0 h 295275"/>
                <a:gd name="connsiteX3" fmla="*/ 296038 w 297586"/>
                <a:gd name="connsiteY3" fmla="*/ 122365 h 295275"/>
                <a:gd name="connsiteX4" fmla="*/ 297164 w 297586"/>
                <a:gd name="connsiteY4" fmla="*/ 279673 h 295275"/>
                <a:gd name="connsiteX5" fmla="*/ 242090 w 297586"/>
                <a:gd name="connsiteY5" fmla="*/ 295275 h 295275"/>
                <a:gd name="connsiteX6" fmla="*/ 59284 w 297586"/>
                <a:gd name="connsiteY6" fmla="*/ 295275 h 295275"/>
                <a:gd name="connsiteX7" fmla="*/ 0 w 297586"/>
                <a:gd name="connsiteY7" fmla="*/ 295275 h 295275"/>
                <a:gd name="connsiteX8" fmla="*/ 763 w 297586"/>
                <a:gd name="connsiteY8" fmla="*/ 122365 h 295275"/>
                <a:gd name="connsiteX0" fmla="*/ 763 w 297211"/>
                <a:gd name="connsiteY0" fmla="*/ 122365 h 295275"/>
                <a:gd name="connsiteX1" fmla="*/ 123128 w 297211"/>
                <a:gd name="connsiteY1" fmla="*/ 0 h 295275"/>
                <a:gd name="connsiteX2" fmla="*/ 173673 w 297211"/>
                <a:gd name="connsiteY2" fmla="*/ 0 h 295275"/>
                <a:gd name="connsiteX3" fmla="*/ 296038 w 297211"/>
                <a:gd name="connsiteY3" fmla="*/ 122365 h 295275"/>
                <a:gd name="connsiteX4" fmla="*/ 297164 w 297211"/>
                <a:gd name="connsiteY4" fmla="*/ 279673 h 295275"/>
                <a:gd name="connsiteX5" fmla="*/ 242090 w 297211"/>
                <a:gd name="connsiteY5" fmla="*/ 295275 h 295275"/>
                <a:gd name="connsiteX6" fmla="*/ 59284 w 297211"/>
                <a:gd name="connsiteY6" fmla="*/ 295275 h 295275"/>
                <a:gd name="connsiteX7" fmla="*/ 0 w 297211"/>
                <a:gd name="connsiteY7" fmla="*/ 295275 h 295275"/>
                <a:gd name="connsiteX8" fmla="*/ 763 w 297211"/>
                <a:gd name="connsiteY8" fmla="*/ 122365 h 295275"/>
                <a:gd name="connsiteX0" fmla="*/ 763 w 297258"/>
                <a:gd name="connsiteY0" fmla="*/ 122365 h 295804"/>
                <a:gd name="connsiteX1" fmla="*/ 123128 w 297258"/>
                <a:gd name="connsiteY1" fmla="*/ 0 h 295804"/>
                <a:gd name="connsiteX2" fmla="*/ 173673 w 297258"/>
                <a:gd name="connsiteY2" fmla="*/ 0 h 295804"/>
                <a:gd name="connsiteX3" fmla="*/ 296038 w 297258"/>
                <a:gd name="connsiteY3" fmla="*/ 122365 h 295804"/>
                <a:gd name="connsiteX4" fmla="*/ 297211 w 297258"/>
                <a:gd name="connsiteY4" fmla="*/ 295275 h 295804"/>
                <a:gd name="connsiteX5" fmla="*/ 242090 w 297258"/>
                <a:gd name="connsiteY5" fmla="*/ 295275 h 295804"/>
                <a:gd name="connsiteX6" fmla="*/ 59284 w 297258"/>
                <a:gd name="connsiteY6" fmla="*/ 295275 h 295804"/>
                <a:gd name="connsiteX7" fmla="*/ 0 w 297258"/>
                <a:gd name="connsiteY7" fmla="*/ 295275 h 295804"/>
                <a:gd name="connsiteX8" fmla="*/ 763 w 297258"/>
                <a:gd name="connsiteY8" fmla="*/ 122365 h 295804"/>
                <a:gd name="connsiteX0" fmla="*/ 763 w 297227"/>
                <a:gd name="connsiteY0" fmla="*/ 122365 h 297919"/>
                <a:gd name="connsiteX1" fmla="*/ 123128 w 297227"/>
                <a:gd name="connsiteY1" fmla="*/ 0 h 297919"/>
                <a:gd name="connsiteX2" fmla="*/ 173673 w 297227"/>
                <a:gd name="connsiteY2" fmla="*/ 0 h 297919"/>
                <a:gd name="connsiteX3" fmla="*/ 296038 w 297227"/>
                <a:gd name="connsiteY3" fmla="*/ 122365 h 297919"/>
                <a:gd name="connsiteX4" fmla="*/ 297211 w 297227"/>
                <a:gd name="connsiteY4" fmla="*/ 295275 h 297919"/>
                <a:gd name="connsiteX5" fmla="*/ 242090 w 297227"/>
                <a:gd name="connsiteY5" fmla="*/ 295275 h 297919"/>
                <a:gd name="connsiteX6" fmla="*/ 59284 w 297227"/>
                <a:gd name="connsiteY6" fmla="*/ 295275 h 297919"/>
                <a:gd name="connsiteX7" fmla="*/ 0 w 297227"/>
                <a:gd name="connsiteY7" fmla="*/ 295275 h 297919"/>
                <a:gd name="connsiteX8" fmla="*/ 763 w 297227"/>
                <a:gd name="connsiteY8" fmla="*/ 122365 h 297919"/>
                <a:gd name="connsiteX0" fmla="*/ 763 w 297228"/>
                <a:gd name="connsiteY0" fmla="*/ 122365 h 296324"/>
                <a:gd name="connsiteX1" fmla="*/ 123128 w 297228"/>
                <a:gd name="connsiteY1" fmla="*/ 0 h 296324"/>
                <a:gd name="connsiteX2" fmla="*/ 173673 w 297228"/>
                <a:gd name="connsiteY2" fmla="*/ 0 h 296324"/>
                <a:gd name="connsiteX3" fmla="*/ 296038 w 297228"/>
                <a:gd name="connsiteY3" fmla="*/ 122365 h 296324"/>
                <a:gd name="connsiteX4" fmla="*/ 297211 w 297228"/>
                <a:gd name="connsiteY4" fmla="*/ 295275 h 296324"/>
                <a:gd name="connsiteX5" fmla="*/ 242090 w 297228"/>
                <a:gd name="connsiteY5" fmla="*/ 295275 h 296324"/>
                <a:gd name="connsiteX6" fmla="*/ 59284 w 297228"/>
                <a:gd name="connsiteY6" fmla="*/ 295275 h 296324"/>
                <a:gd name="connsiteX7" fmla="*/ 0 w 297228"/>
                <a:gd name="connsiteY7" fmla="*/ 295275 h 296324"/>
                <a:gd name="connsiteX8" fmla="*/ 763 w 297228"/>
                <a:gd name="connsiteY8" fmla="*/ 122365 h 296324"/>
                <a:gd name="connsiteX0" fmla="*/ 763 w 297245"/>
                <a:gd name="connsiteY0" fmla="*/ 122365 h 297272"/>
                <a:gd name="connsiteX1" fmla="*/ 123128 w 297245"/>
                <a:gd name="connsiteY1" fmla="*/ 0 h 297272"/>
                <a:gd name="connsiteX2" fmla="*/ 173673 w 297245"/>
                <a:gd name="connsiteY2" fmla="*/ 0 h 297272"/>
                <a:gd name="connsiteX3" fmla="*/ 296038 w 297245"/>
                <a:gd name="connsiteY3" fmla="*/ 122365 h 297272"/>
                <a:gd name="connsiteX4" fmla="*/ 297228 w 297245"/>
                <a:gd name="connsiteY4" fmla="*/ 296324 h 297272"/>
                <a:gd name="connsiteX5" fmla="*/ 242090 w 297245"/>
                <a:gd name="connsiteY5" fmla="*/ 295275 h 297272"/>
                <a:gd name="connsiteX6" fmla="*/ 59284 w 297245"/>
                <a:gd name="connsiteY6" fmla="*/ 295275 h 297272"/>
                <a:gd name="connsiteX7" fmla="*/ 0 w 297245"/>
                <a:gd name="connsiteY7" fmla="*/ 295275 h 297272"/>
                <a:gd name="connsiteX8" fmla="*/ 763 w 297245"/>
                <a:gd name="connsiteY8" fmla="*/ 122365 h 297272"/>
                <a:gd name="connsiteX0" fmla="*/ 763 w 297262"/>
                <a:gd name="connsiteY0" fmla="*/ 122365 h 298144"/>
                <a:gd name="connsiteX1" fmla="*/ 123128 w 297262"/>
                <a:gd name="connsiteY1" fmla="*/ 0 h 298144"/>
                <a:gd name="connsiteX2" fmla="*/ 173673 w 297262"/>
                <a:gd name="connsiteY2" fmla="*/ 0 h 298144"/>
                <a:gd name="connsiteX3" fmla="*/ 296038 w 297262"/>
                <a:gd name="connsiteY3" fmla="*/ 122365 h 298144"/>
                <a:gd name="connsiteX4" fmla="*/ 297245 w 297262"/>
                <a:gd name="connsiteY4" fmla="*/ 297272 h 298144"/>
                <a:gd name="connsiteX5" fmla="*/ 242090 w 297262"/>
                <a:gd name="connsiteY5" fmla="*/ 295275 h 298144"/>
                <a:gd name="connsiteX6" fmla="*/ 59284 w 297262"/>
                <a:gd name="connsiteY6" fmla="*/ 295275 h 298144"/>
                <a:gd name="connsiteX7" fmla="*/ 0 w 297262"/>
                <a:gd name="connsiteY7" fmla="*/ 295275 h 298144"/>
                <a:gd name="connsiteX8" fmla="*/ 763 w 297262"/>
                <a:gd name="connsiteY8" fmla="*/ 122365 h 298144"/>
                <a:gd name="connsiteX0" fmla="*/ 763 w 297279"/>
                <a:gd name="connsiteY0" fmla="*/ 122365 h 298957"/>
                <a:gd name="connsiteX1" fmla="*/ 123128 w 297279"/>
                <a:gd name="connsiteY1" fmla="*/ 0 h 298957"/>
                <a:gd name="connsiteX2" fmla="*/ 173673 w 297279"/>
                <a:gd name="connsiteY2" fmla="*/ 0 h 298957"/>
                <a:gd name="connsiteX3" fmla="*/ 296038 w 297279"/>
                <a:gd name="connsiteY3" fmla="*/ 122365 h 298957"/>
                <a:gd name="connsiteX4" fmla="*/ 297262 w 297279"/>
                <a:gd name="connsiteY4" fmla="*/ 298144 h 298957"/>
                <a:gd name="connsiteX5" fmla="*/ 242090 w 297279"/>
                <a:gd name="connsiteY5" fmla="*/ 295275 h 298957"/>
                <a:gd name="connsiteX6" fmla="*/ 59284 w 297279"/>
                <a:gd name="connsiteY6" fmla="*/ 295275 h 298957"/>
                <a:gd name="connsiteX7" fmla="*/ 0 w 297279"/>
                <a:gd name="connsiteY7" fmla="*/ 295275 h 298957"/>
                <a:gd name="connsiteX8" fmla="*/ 763 w 297279"/>
                <a:gd name="connsiteY8" fmla="*/ 122365 h 298957"/>
                <a:gd name="connsiteX0" fmla="*/ 763 w 297279"/>
                <a:gd name="connsiteY0" fmla="*/ 122365 h 298957"/>
                <a:gd name="connsiteX1" fmla="*/ 123128 w 297279"/>
                <a:gd name="connsiteY1" fmla="*/ 0 h 298957"/>
                <a:gd name="connsiteX2" fmla="*/ 173673 w 297279"/>
                <a:gd name="connsiteY2" fmla="*/ 0 h 298957"/>
                <a:gd name="connsiteX3" fmla="*/ 296038 w 297279"/>
                <a:gd name="connsiteY3" fmla="*/ 122365 h 298957"/>
                <a:gd name="connsiteX4" fmla="*/ 297262 w 297279"/>
                <a:gd name="connsiteY4" fmla="*/ 298144 h 298957"/>
                <a:gd name="connsiteX5" fmla="*/ 242090 w 297279"/>
                <a:gd name="connsiteY5" fmla="*/ 295275 h 298957"/>
                <a:gd name="connsiteX6" fmla="*/ 59284 w 297279"/>
                <a:gd name="connsiteY6" fmla="*/ 295275 h 298957"/>
                <a:gd name="connsiteX7" fmla="*/ 0 w 297279"/>
                <a:gd name="connsiteY7" fmla="*/ 295275 h 298957"/>
                <a:gd name="connsiteX8" fmla="*/ 763 w 297279"/>
                <a:gd name="connsiteY8" fmla="*/ 122365 h 298957"/>
                <a:gd name="connsiteX0" fmla="*/ 763 w 297296"/>
                <a:gd name="connsiteY0" fmla="*/ 122365 h 295275"/>
                <a:gd name="connsiteX1" fmla="*/ 123128 w 297296"/>
                <a:gd name="connsiteY1" fmla="*/ 0 h 295275"/>
                <a:gd name="connsiteX2" fmla="*/ 173673 w 297296"/>
                <a:gd name="connsiteY2" fmla="*/ 0 h 295275"/>
                <a:gd name="connsiteX3" fmla="*/ 296038 w 297296"/>
                <a:gd name="connsiteY3" fmla="*/ 122365 h 295275"/>
                <a:gd name="connsiteX4" fmla="*/ 297279 w 297296"/>
                <a:gd name="connsiteY4" fmla="*/ 286694 h 295275"/>
                <a:gd name="connsiteX5" fmla="*/ 242090 w 297296"/>
                <a:gd name="connsiteY5" fmla="*/ 295275 h 295275"/>
                <a:gd name="connsiteX6" fmla="*/ 59284 w 297296"/>
                <a:gd name="connsiteY6" fmla="*/ 295275 h 295275"/>
                <a:gd name="connsiteX7" fmla="*/ 0 w 297296"/>
                <a:gd name="connsiteY7" fmla="*/ 295275 h 295275"/>
                <a:gd name="connsiteX8" fmla="*/ 763 w 297296"/>
                <a:gd name="connsiteY8" fmla="*/ 122365 h 295275"/>
                <a:gd name="connsiteX0" fmla="*/ 763 w 297279"/>
                <a:gd name="connsiteY0" fmla="*/ 122365 h 301753"/>
                <a:gd name="connsiteX1" fmla="*/ 123128 w 297279"/>
                <a:gd name="connsiteY1" fmla="*/ 0 h 301753"/>
                <a:gd name="connsiteX2" fmla="*/ 173673 w 297279"/>
                <a:gd name="connsiteY2" fmla="*/ 0 h 301753"/>
                <a:gd name="connsiteX3" fmla="*/ 296038 w 297279"/>
                <a:gd name="connsiteY3" fmla="*/ 122365 h 301753"/>
                <a:gd name="connsiteX4" fmla="*/ 297279 w 297279"/>
                <a:gd name="connsiteY4" fmla="*/ 286694 h 301753"/>
                <a:gd name="connsiteX5" fmla="*/ 59284 w 297279"/>
                <a:gd name="connsiteY5" fmla="*/ 295275 h 301753"/>
                <a:gd name="connsiteX6" fmla="*/ 0 w 297279"/>
                <a:gd name="connsiteY6" fmla="*/ 295275 h 301753"/>
                <a:gd name="connsiteX7" fmla="*/ 763 w 297279"/>
                <a:gd name="connsiteY7" fmla="*/ 122365 h 301753"/>
                <a:gd name="connsiteX0" fmla="*/ 763 w 297279"/>
                <a:gd name="connsiteY0" fmla="*/ 122365 h 312470"/>
                <a:gd name="connsiteX1" fmla="*/ 123128 w 297279"/>
                <a:gd name="connsiteY1" fmla="*/ 0 h 312470"/>
                <a:gd name="connsiteX2" fmla="*/ 173673 w 297279"/>
                <a:gd name="connsiteY2" fmla="*/ 0 h 312470"/>
                <a:gd name="connsiteX3" fmla="*/ 296038 w 297279"/>
                <a:gd name="connsiteY3" fmla="*/ 122365 h 312470"/>
                <a:gd name="connsiteX4" fmla="*/ 297279 w 297279"/>
                <a:gd name="connsiteY4" fmla="*/ 286694 h 312470"/>
                <a:gd name="connsiteX5" fmla="*/ 0 w 297279"/>
                <a:gd name="connsiteY5" fmla="*/ 295275 h 312470"/>
                <a:gd name="connsiteX6" fmla="*/ 763 w 297279"/>
                <a:gd name="connsiteY6" fmla="*/ 122365 h 312470"/>
                <a:gd name="connsiteX0" fmla="*/ 763 w 297279"/>
                <a:gd name="connsiteY0" fmla="*/ 122365 h 312470"/>
                <a:gd name="connsiteX1" fmla="*/ 123128 w 297279"/>
                <a:gd name="connsiteY1" fmla="*/ 0 h 312470"/>
                <a:gd name="connsiteX2" fmla="*/ 173673 w 297279"/>
                <a:gd name="connsiteY2" fmla="*/ 0 h 312470"/>
                <a:gd name="connsiteX3" fmla="*/ 296038 w 297279"/>
                <a:gd name="connsiteY3" fmla="*/ 122365 h 312470"/>
                <a:gd name="connsiteX4" fmla="*/ 297279 w 297279"/>
                <a:gd name="connsiteY4" fmla="*/ 286694 h 312470"/>
                <a:gd name="connsiteX5" fmla="*/ 0 w 297279"/>
                <a:gd name="connsiteY5" fmla="*/ 295275 h 312470"/>
                <a:gd name="connsiteX6" fmla="*/ 763 w 297279"/>
                <a:gd name="connsiteY6" fmla="*/ 122365 h 312470"/>
                <a:gd name="connsiteX0" fmla="*/ 763 w 297279"/>
                <a:gd name="connsiteY0" fmla="*/ 122365 h 303640"/>
                <a:gd name="connsiteX1" fmla="*/ 123128 w 297279"/>
                <a:gd name="connsiteY1" fmla="*/ 0 h 303640"/>
                <a:gd name="connsiteX2" fmla="*/ 173673 w 297279"/>
                <a:gd name="connsiteY2" fmla="*/ 0 h 303640"/>
                <a:gd name="connsiteX3" fmla="*/ 296038 w 297279"/>
                <a:gd name="connsiteY3" fmla="*/ 122365 h 303640"/>
                <a:gd name="connsiteX4" fmla="*/ 297279 w 297279"/>
                <a:gd name="connsiteY4" fmla="*/ 286694 h 303640"/>
                <a:gd name="connsiteX5" fmla="*/ 0 w 297279"/>
                <a:gd name="connsiteY5" fmla="*/ 295275 h 303640"/>
                <a:gd name="connsiteX6" fmla="*/ 763 w 297279"/>
                <a:gd name="connsiteY6" fmla="*/ 122365 h 303640"/>
                <a:gd name="connsiteX0" fmla="*/ 763 w 297279"/>
                <a:gd name="connsiteY0" fmla="*/ 122365 h 296987"/>
                <a:gd name="connsiteX1" fmla="*/ 123128 w 297279"/>
                <a:gd name="connsiteY1" fmla="*/ 0 h 296987"/>
                <a:gd name="connsiteX2" fmla="*/ 173673 w 297279"/>
                <a:gd name="connsiteY2" fmla="*/ 0 h 296987"/>
                <a:gd name="connsiteX3" fmla="*/ 296038 w 297279"/>
                <a:gd name="connsiteY3" fmla="*/ 122365 h 296987"/>
                <a:gd name="connsiteX4" fmla="*/ 297279 w 297279"/>
                <a:gd name="connsiteY4" fmla="*/ 286694 h 296987"/>
                <a:gd name="connsiteX5" fmla="*/ 0 w 297279"/>
                <a:gd name="connsiteY5" fmla="*/ 295275 h 296987"/>
                <a:gd name="connsiteX6" fmla="*/ 763 w 297279"/>
                <a:gd name="connsiteY6" fmla="*/ 122365 h 296987"/>
                <a:gd name="connsiteX0" fmla="*/ 763 w 297279"/>
                <a:gd name="connsiteY0" fmla="*/ 122365 h 301154"/>
                <a:gd name="connsiteX1" fmla="*/ 123128 w 297279"/>
                <a:gd name="connsiteY1" fmla="*/ 0 h 301154"/>
                <a:gd name="connsiteX2" fmla="*/ 173673 w 297279"/>
                <a:gd name="connsiteY2" fmla="*/ 0 h 301154"/>
                <a:gd name="connsiteX3" fmla="*/ 296038 w 297279"/>
                <a:gd name="connsiteY3" fmla="*/ 122365 h 301154"/>
                <a:gd name="connsiteX4" fmla="*/ 297279 w 297279"/>
                <a:gd name="connsiteY4" fmla="*/ 296987 h 301154"/>
                <a:gd name="connsiteX5" fmla="*/ 0 w 297279"/>
                <a:gd name="connsiteY5" fmla="*/ 295275 h 301154"/>
                <a:gd name="connsiteX6" fmla="*/ 763 w 297279"/>
                <a:gd name="connsiteY6" fmla="*/ 122365 h 301154"/>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6987 h 299572"/>
                <a:gd name="connsiteX5" fmla="*/ 0 w 297279"/>
                <a:gd name="connsiteY5" fmla="*/ 295275 h 299572"/>
                <a:gd name="connsiteX6" fmla="*/ 763 w 297279"/>
                <a:gd name="connsiteY6" fmla="*/ 122365 h 299572"/>
                <a:gd name="connsiteX0" fmla="*/ 763 w 297279"/>
                <a:gd name="connsiteY0" fmla="*/ 122365 h 301415"/>
                <a:gd name="connsiteX1" fmla="*/ 123128 w 297279"/>
                <a:gd name="connsiteY1" fmla="*/ 0 h 301415"/>
                <a:gd name="connsiteX2" fmla="*/ 173673 w 297279"/>
                <a:gd name="connsiteY2" fmla="*/ 0 h 301415"/>
                <a:gd name="connsiteX3" fmla="*/ 296038 w 297279"/>
                <a:gd name="connsiteY3" fmla="*/ 122365 h 301415"/>
                <a:gd name="connsiteX4" fmla="*/ 297279 w 297279"/>
                <a:gd name="connsiteY4" fmla="*/ 299572 h 301415"/>
                <a:gd name="connsiteX5" fmla="*/ 0 w 297279"/>
                <a:gd name="connsiteY5" fmla="*/ 295275 h 301415"/>
                <a:gd name="connsiteX6" fmla="*/ 763 w 297279"/>
                <a:gd name="connsiteY6" fmla="*/ 122365 h 301415"/>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300785"/>
                <a:gd name="connsiteX1" fmla="*/ 123128 w 297279"/>
                <a:gd name="connsiteY1" fmla="*/ 0 h 300785"/>
                <a:gd name="connsiteX2" fmla="*/ 173673 w 297279"/>
                <a:gd name="connsiteY2" fmla="*/ 0 h 300785"/>
                <a:gd name="connsiteX3" fmla="*/ 296038 w 297279"/>
                <a:gd name="connsiteY3" fmla="*/ 122365 h 300785"/>
                <a:gd name="connsiteX4" fmla="*/ 297279 w 297279"/>
                <a:gd name="connsiteY4" fmla="*/ 299572 h 300785"/>
                <a:gd name="connsiteX5" fmla="*/ 0 w 297279"/>
                <a:gd name="connsiteY5" fmla="*/ 299572 h 300785"/>
                <a:gd name="connsiteX6" fmla="*/ 763 w 297279"/>
                <a:gd name="connsiteY6" fmla="*/ 122365 h 300785"/>
                <a:gd name="connsiteX0" fmla="*/ 763 w 297279"/>
                <a:gd name="connsiteY0" fmla="*/ 122365 h 300785"/>
                <a:gd name="connsiteX1" fmla="*/ 123128 w 297279"/>
                <a:gd name="connsiteY1" fmla="*/ 0 h 300785"/>
                <a:gd name="connsiteX2" fmla="*/ 173673 w 297279"/>
                <a:gd name="connsiteY2" fmla="*/ 0 h 300785"/>
                <a:gd name="connsiteX3" fmla="*/ 296038 w 297279"/>
                <a:gd name="connsiteY3" fmla="*/ 122365 h 300785"/>
                <a:gd name="connsiteX4" fmla="*/ 297279 w 297279"/>
                <a:gd name="connsiteY4" fmla="*/ 299572 h 300785"/>
                <a:gd name="connsiteX5" fmla="*/ 0 w 297279"/>
                <a:gd name="connsiteY5" fmla="*/ 299572 h 300785"/>
                <a:gd name="connsiteX6" fmla="*/ 763 w 297279"/>
                <a:gd name="connsiteY6" fmla="*/ 122365 h 300785"/>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299572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301167 h 301167"/>
                <a:gd name="connsiteX6" fmla="*/ 763 w 297279"/>
                <a:gd name="connsiteY6" fmla="*/ 122365 h 30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279" h="301167">
                  <a:moveTo>
                    <a:pt x="763" y="122365"/>
                  </a:moveTo>
                  <a:cubicBezTo>
                    <a:pt x="763" y="54785"/>
                    <a:pt x="55548" y="0"/>
                    <a:pt x="123128" y="0"/>
                  </a:cubicBezTo>
                  <a:lnTo>
                    <a:pt x="173673" y="0"/>
                  </a:lnTo>
                  <a:cubicBezTo>
                    <a:pt x="241253" y="0"/>
                    <a:pt x="296038" y="54785"/>
                    <a:pt x="296038" y="122365"/>
                  </a:cubicBezTo>
                  <a:cubicBezTo>
                    <a:pt x="296413" y="151419"/>
                    <a:pt x="296904" y="291196"/>
                    <a:pt x="297279" y="301167"/>
                  </a:cubicBezTo>
                  <a:lnTo>
                    <a:pt x="0" y="301167"/>
                  </a:lnTo>
                  <a:cubicBezTo>
                    <a:pt x="135" y="257496"/>
                    <a:pt x="628" y="166036"/>
                    <a:pt x="763" y="122365"/>
                  </a:cubicBezTo>
                  <a:close/>
                </a:path>
              </a:pathLst>
            </a:custGeom>
            <a:solidFill>
              <a:srgbClr val="4BACC6">
                <a:lumMod val="60000"/>
                <a:lumOff val="40000"/>
              </a:srgbClr>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defTabSz="342788">
                <a:defRPr/>
              </a:pPr>
              <a:endParaRPr lang="en-US" sz="1050" kern="0" dirty="0">
                <a:solidFill>
                  <a:sysClr val="window" lastClr="FFFFFF"/>
                </a:solidFill>
                <a:latin typeface="Calibri" panose="020F0502020204030204" pitchFamily="34" charset="0"/>
                <a:cs typeface="Arial" panose="020B0604020202020204" pitchFamily="34" charset="0"/>
              </a:endParaRPr>
            </a:p>
          </p:txBody>
        </p:sp>
        <p:sp>
          <p:nvSpPr>
            <p:cNvPr id="210" name="Diamond 231"/>
            <p:cNvSpPr/>
            <p:nvPr/>
          </p:nvSpPr>
          <p:spPr>
            <a:xfrm>
              <a:off x="436682" y="-380336"/>
              <a:ext cx="111126" cy="287020"/>
            </a:xfrm>
            <a:custGeom>
              <a:avLst/>
              <a:gdLst>
                <a:gd name="connsiteX0" fmla="*/ 0 w 111125"/>
                <a:gd name="connsiteY0" fmla="*/ 143510 h 287020"/>
                <a:gd name="connsiteX1" fmla="*/ 55563 w 111125"/>
                <a:gd name="connsiteY1" fmla="*/ 0 h 287020"/>
                <a:gd name="connsiteX2" fmla="*/ 111125 w 111125"/>
                <a:gd name="connsiteY2" fmla="*/ 143510 h 287020"/>
                <a:gd name="connsiteX3" fmla="*/ 55563 w 111125"/>
                <a:gd name="connsiteY3" fmla="*/ 287020 h 287020"/>
                <a:gd name="connsiteX4" fmla="*/ 0 w 111125"/>
                <a:gd name="connsiteY4" fmla="*/ 143510 h 287020"/>
                <a:gd name="connsiteX0" fmla="*/ 0 w 111125"/>
                <a:gd name="connsiteY0" fmla="*/ 218239 h 287020"/>
                <a:gd name="connsiteX1" fmla="*/ 55563 w 111125"/>
                <a:gd name="connsiteY1" fmla="*/ 0 h 287020"/>
                <a:gd name="connsiteX2" fmla="*/ 111125 w 111125"/>
                <a:gd name="connsiteY2" fmla="*/ 143510 h 287020"/>
                <a:gd name="connsiteX3" fmla="*/ 55563 w 111125"/>
                <a:gd name="connsiteY3" fmla="*/ 287020 h 287020"/>
                <a:gd name="connsiteX4" fmla="*/ 0 w 111125"/>
                <a:gd name="connsiteY4" fmla="*/ 218239 h 287020"/>
                <a:gd name="connsiteX0" fmla="*/ 0 w 111125"/>
                <a:gd name="connsiteY0" fmla="*/ 218239 h 287020"/>
                <a:gd name="connsiteX1" fmla="*/ 55563 w 111125"/>
                <a:gd name="connsiteY1" fmla="*/ 0 h 287020"/>
                <a:gd name="connsiteX2" fmla="*/ 111125 w 111125"/>
                <a:gd name="connsiteY2" fmla="*/ 218239 h 287020"/>
                <a:gd name="connsiteX3" fmla="*/ 55563 w 111125"/>
                <a:gd name="connsiteY3" fmla="*/ 287020 h 287020"/>
                <a:gd name="connsiteX4" fmla="*/ 0 w 111125"/>
                <a:gd name="connsiteY4" fmla="*/ 218239 h 287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25" h="287020">
                  <a:moveTo>
                    <a:pt x="0" y="218239"/>
                  </a:moveTo>
                  <a:lnTo>
                    <a:pt x="55563" y="0"/>
                  </a:lnTo>
                  <a:lnTo>
                    <a:pt x="111125" y="218239"/>
                  </a:lnTo>
                  <a:lnTo>
                    <a:pt x="55563" y="287020"/>
                  </a:lnTo>
                  <a:lnTo>
                    <a:pt x="0" y="218239"/>
                  </a:lnTo>
                  <a:close/>
                </a:path>
              </a:pathLst>
            </a:custGeom>
            <a:solidFill>
              <a:sysClr val="window" lastClr="FFFFFF"/>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algn="ctr" defTabSz="342788">
                <a:lnSpc>
                  <a:spcPct val="115000"/>
                </a:lnSpc>
                <a:defRPr/>
              </a:pPr>
              <a:r>
                <a:rPr lang="en-US" sz="1050" kern="0" dirty="0">
                  <a:solidFill>
                    <a:sysClr val="window" lastClr="FFFFFF"/>
                  </a:solidFill>
                  <a:highlight>
                    <a:srgbClr val="FFFF00"/>
                  </a:highlight>
                  <a:latin typeface="Calibri" panose="020F0502020204030204" pitchFamily="34" charset="0"/>
                  <a:ea typeface="Calibri"/>
                  <a:cs typeface="Arial" panose="020B0604020202020204" pitchFamily="34" charset="0"/>
                </a:rPr>
                <a:t>­­­­­­­­</a:t>
              </a:r>
              <a:endParaRPr lang="en-US" sz="1050" kern="0" dirty="0">
                <a:solidFill>
                  <a:sysClr val="window" lastClr="FFFFFF"/>
                </a:solidFill>
                <a:latin typeface="Calibri" panose="020F0502020204030204" pitchFamily="34" charset="0"/>
                <a:ea typeface="Calibri"/>
                <a:cs typeface="Arial" panose="020B0604020202020204" pitchFamily="34" charset="0"/>
              </a:endParaRPr>
            </a:p>
          </p:txBody>
        </p:sp>
      </p:grpSp>
      <p:grpSp>
        <p:nvGrpSpPr>
          <p:cNvPr id="211" name="Group 210"/>
          <p:cNvGrpSpPr/>
          <p:nvPr/>
        </p:nvGrpSpPr>
        <p:grpSpPr>
          <a:xfrm>
            <a:off x="5228870" y="1759989"/>
            <a:ext cx="101798" cy="162389"/>
            <a:chOff x="0" y="-519001"/>
            <a:chExt cx="297180" cy="496144"/>
          </a:xfrm>
        </p:grpSpPr>
        <p:sp>
          <p:nvSpPr>
            <p:cNvPr id="212" name="Oval 211"/>
            <p:cNvSpPr/>
            <p:nvPr/>
          </p:nvSpPr>
          <p:spPr>
            <a:xfrm>
              <a:off x="57151" y="-519001"/>
              <a:ext cx="182883" cy="182880"/>
            </a:xfrm>
            <a:prstGeom prst="ellipse">
              <a:avLst/>
            </a:prstGeom>
            <a:solidFill>
              <a:srgbClr val="FFC000"/>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defTabSz="342788">
                <a:defRPr/>
              </a:pPr>
              <a:endParaRPr lang="en-US" sz="1050" kern="0" dirty="0">
                <a:solidFill>
                  <a:sysClr val="window" lastClr="FFFFFF"/>
                </a:solidFill>
                <a:latin typeface="Calibri" panose="020F0502020204030204" pitchFamily="34" charset="0"/>
                <a:cs typeface="Arial" panose="020B0604020202020204" pitchFamily="34" charset="0"/>
              </a:endParaRPr>
            </a:p>
          </p:txBody>
        </p:sp>
        <p:sp>
          <p:nvSpPr>
            <p:cNvPr id="213" name="Rounded Rectangle 230"/>
            <p:cNvSpPr/>
            <p:nvPr/>
          </p:nvSpPr>
          <p:spPr>
            <a:xfrm>
              <a:off x="0" y="-323848"/>
              <a:ext cx="297180" cy="300991"/>
            </a:xfrm>
            <a:custGeom>
              <a:avLst/>
              <a:gdLst>
                <a:gd name="connsiteX0" fmla="*/ 0 w 295275"/>
                <a:gd name="connsiteY0" fmla="*/ 122365 h 295275"/>
                <a:gd name="connsiteX1" fmla="*/ 122365 w 295275"/>
                <a:gd name="connsiteY1" fmla="*/ 0 h 295275"/>
                <a:gd name="connsiteX2" fmla="*/ 172910 w 295275"/>
                <a:gd name="connsiteY2" fmla="*/ 0 h 295275"/>
                <a:gd name="connsiteX3" fmla="*/ 295275 w 295275"/>
                <a:gd name="connsiteY3" fmla="*/ 122365 h 295275"/>
                <a:gd name="connsiteX4" fmla="*/ 295275 w 295275"/>
                <a:gd name="connsiteY4" fmla="*/ 172910 h 295275"/>
                <a:gd name="connsiteX5" fmla="*/ 172910 w 295275"/>
                <a:gd name="connsiteY5" fmla="*/ 295275 h 295275"/>
                <a:gd name="connsiteX6" fmla="*/ 122365 w 295275"/>
                <a:gd name="connsiteY6" fmla="*/ 295275 h 295275"/>
                <a:gd name="connsiteX7" fmla="*/ 0 w 295275"/>
                <a:gd name="connsiteY7" fmla="*/ 172910 h 295275"/>
                <a:gd name="connsiteX8" fmla="*/ 0 w 295275"/>
                <a:gd name="connsiteY8" fmla="*/ 122365 h 295275"/>
                <a:gd name="connsiteX0" fmla="*/ 404 w 295679"/>
                <a:gd name="connsiteY0" fmla="*/ 122365 h 295275"/>
                <a:gd name="connsiteX1" fmla="*/ 122769 w 295679"/>
                <a:gd name="connsiteY1" fmla="*/ 0 h 295275"/>
                <a:gd name="connsiteX2" fmla="*/ 173314 w 295679"/>
                <a:gd name="connsiteY2" fmla="*/ 0 h 295275"/>
                <a:gd name="connsiteX3" fmla="*/ 295679 w 295679"/>
                <a:gd name="connsiteY3" fmla="*/ 122365 h 295275"/>
                <a:gd name="connsiteX4" fmla="*/ 295679 w 295679"/>
                <a:gd name="connsiteY4" fmla="*/ 172910 h 295275"/>
                <a:gd name="connsiteX5" fmla="*/ 173314 w 295679"/>
                <a:gd name="connsiteY5" fmla="*/ 295275 h 295275"/>
                <a:gd name="connsiteX6" fmla="*/ 58925 w 295679"/>
                <a:gd name="connsiteY6" fmla="*/ 295275 h 295275"/>
                <a:gd name="connsiteX7" fmla="*/ 404 w 295679"/>
                <a:gd name="connsiteY7" fmla="*/ 172910 h 295275"/>
                <a:gd name="connsiteX8" fmla="*/ 404 w 295679"/>
                <a:gd name="connsiteY8" fmla="*/ 122365 h 295275"/>
                <a:gd name="connsiteX0" fmla="*/ 404 w 296805"/>
                <a:gd name="connsiteY0" fmla="*/ 122365 h 295275"/>
                <a:gd name="connsiteX1" fmla="*/ 122769 w 296805"/>
                <a:gd name="connsiteY1" fmla="*/ 0 h 295275"/>
                <a:gd name="connsiteX2" fmla="*/ 173314 w 296805"/>
                <a:gd name="connsiteY2" fmla="*/ 0 h 295275"/>
                <a:gd name="connsiteX3" fmla="*/ 295679 w 296805"/>
                <a:gd name="connsiteY3" fmla="*/ 122365 h 295275"/>
                <a:gd name="connsiteX4" fmla="*/ 295679 w 296805"/>
                <a:gd name="connsiteY4" fmla="*/ 172910 h 295275"/>
                <a:gd name="connsiteX5" fmla="*/ 241731 w 296805"/>
                <a:gd name="connsiteY5" fmla="*/ 295275 h 295275"/>
                <a:gd name="connsiteX6" fmla="*/ 58925 w 296805"/>
                <a:gd name="connsiteY6" fmla="*/ 295275 h 295275"/>
                <a:gd name="connsiteX7" fmla="*/ 404 w 296805"/>
                <a:gd name="connsiteY7" fmla="*/ 172910 h 295275"/>
                <a:gd name="connsiteX8" fmla="*/ 404 w 296805"/>
                <a:gd name="connsiteY8" fmla="*/ 122365 h 295275"/>
                <a:gd name="connsiteX0" fmla="*/ 763 w 297164"/>
                <a:gd name="connsiteY0" fmla="*/ 122365 h 300064"/>
                <a:gd name="connsiteX1" fmla="*/ 123128 w 297164"/>
                <a:gd name="connsiteY1" fmla="*/ 0 h 300064"/>
                <a:gd name="connsiteX2" fmla="*/ 173673 w 297164"/>
                <a:gd name="connsiteY2" fmla="*/ 0 h 300064"/>
                <a:gd name="connsiteX3" fmla="*/ 296038 w 297164"/>
                <a:gd name="connsiteY3" fmla="*/ 122365 h 300064"/>
                <a:gd name="connsiteX4" fmla="*/ 296038 w 297164"/>
                <a:gd name="connsiteY4" fmla="*/ 172910 h 300064"/>
                <a:gd name="connsiteX5" fmla="*/ 242090 w 297164"/>
                <a:gd name="connsiteY5" fmla="*/ 295275 h 300064"/>
                <a:gd name="connsiteX6" fmla="*/ 59284 w 297164"/>
                <a:gd name="connsiteY6" fmla="*/ 295275 h 300064"/>
                <a:gd name="connsiteX7" fmla="*/ 359 w 297164"/>
                <a:gd name="connsiteY7" fmla="*/ 253378 h 300064"/>
                <a:gd name="connsiteX8" fmla="*/ 763 w 297164"/>
                <a:gd name="connsiteY8" fmla="*/ 122365 h 300064"/>
                <a:gd name="connsiteX0" fmla="*/ 763 w 298076"/>
                <a:gd name="connsiteY0" fmla="*/ 122365 h 300064"/>
                <a:gd name="connsiteX1" fmla="*/ 123128 w 298076"/>
                <a:gd name="connsiteY1" fmla="*/ 0 h 300064"/>
                <a:gd name="connsiteX2" fmla="*/ 173673 w 298076"/>
                <a:gd name="connsiteY2" fmla="*/ 0 h 300064"/>
                <a:gd name="connsiteX3" fmla="*/ 296038 w 298076"/>
                <a:gd name="connsiteY3" fmla="*/ 122365 h 300064"/>
                <a:gd name="connsiteX4" fmla="*/ 297164 w 298076"/>
                <a:gd name="connsiteY4" fmla="*/ 209528 h 300064"/>
                <a:gd name="connsiteX5" fmla="*/ 242090 w 298076"/>
                <a:gd name="connsiteY5" fmla="*/ 295275 h 300064"/>
                <a:gd name="connsiteX6" fmla="*/ 59284 w 298076"/>
                <a:gd name="connsiteY6" fmla="*/ 295275 h 300064"/>
                <a:gd name="connsiteX7" fmla="*/ 359 w 298076"/>
                <a:gd name="connsiteY7" fmla="*/ 253378 h 300064"/>
                <a:gd name="connsiteX8" fmla="*/ 763 w 298076"/>
                <a:gd name="connsiteY8" fmla="*/ 122365 h 300064"/>
                <a:gd name="connsiteX0" fmla="*/ 1085 w 298398"/>
                <a:gd name="connsiteY0" fmla="*/ 122365 h 295275"/>
                <a:gd name="connsiteX1" fmla="*/ 123450 w 298398"/>
                <a:gd name="connsiteY1" fmla="*/ 0 h 295275"/>
                <a:gd name="connsiteX2" fmla="*/ 173995 w 298398"/>
                <a:gd name="connsiteY2" fmla="*/ 0 h 295275"/>
                <a:gd name="connsiteX3" fmla="*/ 296360 w 298398"/>
                <a:gd name="connsiteY3" fmla="*/ 122365 h 295275"/>
                <a:gd name="connsiteX4" fmla="*/ 297486 w 298398"/>
                <a:gd name="connsiteY4" fmla="*/ 209528 h 295275"/>
                <a:gd name="connsiteX5" fmla="*/ 242412 w 298398"/>
                <a:gd name="connsiteY5" fmla="*/ 295275 h 295275"/>
                <a:gd name="connsiteX6" fmla="*/ 59606 w 298398"/>
                <a:gd name="connsiteY6" fmla="*/ 295275 h 295275"/>
                <a:gd name="connsiteX7" fmla="*/ 322 w 298398"/>
                <a:gd name="connsiteY7" fmla="*/ 220774 h 295275"/>
                <a:gd name="connsiteX8" fmla="*/ 1085 w 298398"/>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20774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20774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361867"/>
                <a:gd name="connsiteY0" fmla="*/ 122365 h 299752"/>
                <a:gd name="connsiteX1" fmla="*/ 123128 w 361867"/>
                <a:gd name="connsiteY1" fmla="*/ 0 h 299752"/>
                <a:gd name="connsiteX2" fmla="*/ 173673 w 361867"/>
                <a:gd name="connsiteY2" fmla="*/ 0 h 299752"/>
                <a:gd name="connsiteX3" fmla="*/ 296038 w 361867"/>
                <a:gd name="connsiteY3" fmla="*/ 122365 h 299752"/>
                <a:gd name="connsiteX4" fmla="*/ 297164 w 361867"/>
                <a:gd name="connsiteY4" fmla="*/ 209528 h 299752"/>
                <a:gd name="connsiteX5" fmla="*/ 361070 w 361867"/>
                <a:gd name="connsiteY5" fmla="*/ 295390 h 299752"/>
                <a:gd name="connsiteX6" fmla="*/ 242090 w 361867"/>
                <a:gd name="connsiteY6" fmla="*/ 295275 h 299752"/>
                <a:gd name="connsiteX7" fmla="*/ 59284 w 361867"/>
                <a:gd name="connsiteY7" fmla="*/ 295275 h 299752"/>
                <a:gd name="connsiteX8" fmla="*/ 0 w 361867"/>
                <a:gd name="connsiteY8" fmla="*/ 295275 h 299752"/>
                <a:gd name="connsiteX9" fmla="*/ 763 w 361867"/>
                <a:gd name="connsiteY9" fmla="*/ 122365 h 299752"/>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79673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79673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586"/>
                <a:gd name="connsiteY0" fmla="*/ 122365 h 295275"/>
                <a:gd name="connsiteX1" fmla="*/ 123128 w 297586"/>
                <a:gd name="connsiteY1" fmla="*/ 0 h 295275"/>
                <a:gd name="connsiteX2" fmla="*/ 173673 w 297586"/>
                <a:gd name="connsiteY2" fmla="*/ 0 h 295275"/>
                <a:gd name="connsiteX3" fmla="*/ 296038 w 297586"/>
                <a:gd name="connsiteY3" fmla="*/ 122365 h 295275"/>
                <a:gd name="connsiteX4" fmla="*/ 297164 w 297586"/>
                <a:gd name="connsiteY4" fmla="*/ 279673 h 295275"/>
                <a:gd name="connsiteX5" fmla="*/ 242090 w 297586"/>
                <a:gd name="connsiteY5" fmla="*/ 295275 h 295275"/>
                <a:gd name="connsiteX6" fmla="*/ 59284 w 297586"/>
                <a:gd name="connsiteY6" fmla="*/ 295275 h 295275"/>
                <a:gd name="connsiteX7" fmla="*/ 0 w 297586"/>
                <a:gd name="connsiteY7" fmla="*/ 295275 h 295275"/>
                <a:gd name="connsiteX8" fmla="*/ 763 w 297586"/>
                <a:gd name="connsiteY8" fmla="*/ 122365 h 295275"/>
                <a:gd name="connsiteX0" fmla="*/ 763 w 297211"/>
                <a:gd name="connsiteY0" fmla="*/ 122365 h 295275"/>
                <a:gd name="connsiteX1" fmla="*/ 123128 w 297211"/>
                <a:gd name="connsiteY1" fmla="*/ 0 h 295275"/>
                <a:gd name="connsiteX2" fmla="*/ 173673 w 297211"/>
                <a:gd name="connsiteY2" fmla="*/ 0 h 295275"/>
                <a:gd name="connsiteX3" fmla="*/ 296038 w 297211"/>
                <a:gd name="connsiteY3" fmla="*/ 122365 h 295275"/>
                <a:gd name="connsiteX4" fmla="*/ 297164 w 297211"/>
                <a:gd name="connsiteY4" fmla="*/ 279673 h 295275"/>
                <a:gd name="connsiteX5" fmla="*/ 242090 w 297211"/>
                <a:gd name="connsiteY5" fmla="*/ 295275 h 295275"/>
                <a:gd name="connsiteX6" fmla="*/ 59284 w 297211"/>
                <a:gd name="connsiteY6" fmla="*/ 295275 h 295275"/>
                <a:gd name="connsiteX7" fmla="*/ 0 w 297211"/>
                <a:gd name="connsiteY7" fmla="*/ 295275 h 295275"/>
                <a:gd name="connsiteX8" fmla="*/ 763 w 297211"/>
                <a:gd name="connsiteY8" fmla="*/ 122365 h 295275"/>
                <a:gd name="connsiteX0" fmla="*/ 763 w 297258"/>
                <a:gd name="connsiteY0" fmla="*/ 122365 h 295804"/>
                <a:gd name="connsiteX1" fmla="*/ 123128 w 297258"/>
                <a:gd name="connsiteY1" fmla="*/ 0 h 295804"/>
                <a:gd name="connsiteX2" fmla="*/ 173673 w 297258"/>
                <a:gd name="connsiteY2" fmla="*/ 0 h 295804"/>
                <a:gd name="connsiteX3" fmla="*/ 296038 w 297258"/>
                <a:gd name="connsiteY3" fmla="*/ 122365 h 295804"/>
                <a:gd name="connsiteX4" fmla="*/ 297211 w 297258"/>
                <a:gd name="connsiteY4" fmla="*/ 295275 h 295804"/>
                <a:gd name="connsiteX5" fmla="*/ 242090 w 297258"/>
                <a:gd name="connsiteY5" fmla="*/ 295275 h 295804"/>
                <a:gd name="connsiteX6" fmla="*/ 59284 w 297258"/>
                <a:gd name="connsiteY6" fmla="*/ 295275 h 295804"/>
                <a:gd name="connsiteX7" fmla="*/ 0 w 297258"/>
                <a:gd name="connsiteY7" fmla="*/ 295275 h 295804"/>
                <a:gd name="connsiteX8" fmla="*/ 763 w 297258"/>
                <a:gd name="connsiteY8" fmla="*/ 122365 h 295804"/>
                <a:gd name="connsiteX0" fmla="*/ 763 w 297227"/>
                <a:gd name="connsiteY0" fmla="*/ 122365 h 297919"/>
                <a:gd name="connsiteX1" fmla="*/ 123128 w 297227"/>
                <a:gd name="connsiteY1" fmla="*/ 0 h 297919"/>
                <a:gd name="connsiteX2" fmla="*/ 173673 w 297227"/>
                <a:gd name="connsiteY2" fmla="*/ 0 h 297919"/>
                <a:gd name="connsiteX3" fmla="*/ 296038 w 297227"/>
                <a:gd name="connsiteY3" fmla="*/ 122365 h 297919"/>
                <a:gd name="connsiteX4" fmla="*/ 297211 w 297227"/>
                <a:gd name="connsiteY4" fmla="*/ 295275 h 297919"/>
                <a:gd name="connsiteX5" fmla="*/ 242090 w 297227"/>
                <a:gd name="connsiteY5" fmla="*/ 295275 h 297919"/>
                <a:gd name="connsiteX6" fmla="*/ 59284 w 297227"/>
                <a:gd name="connsiteY6" fmla="*/ 295275 h 297919"/>
                <a:gd name="connsiteX7" fmla="*/ 0 w 297227"/>
                <a:gd name="connsiteY7" fmla="*/ 295275 h 297919"/>
                <a:gd name="connsiteX8" fmla="*/ 763 w 297227"/>
                <a:gd name="connsiteY8" fmla="*/ 122365 h 297919"/>
                <a:gd name="connsiteX0" fmla="*/ 763 w 297228"/>
                <a:gd name="connsiteY0" fmla="*/ 122365 h 296324"/>
                <a:gd name="connsiteX1" fmla="*/ 123128 w 297228"/>
                <a:gd name="connsiteY1" fmla="*/ 0 h 296324"/>
                <a:gd name="connsiteX2" fmla="*/ 173673 w 297228"/>
                <a:gd name="connsiteY2" fmla="*/ 0 h 296324"/>
                <a:gd name="connsiteX3" fmla="*/ 296038 w 297228"/>
                <a:gd name="connsiteY3" fmla="*/ 122365 h 296324"/>
                <a:gd name="connsiteX4" fmla="*/ 297211 w 297228"/>
                <a:gd name="connsiteY4" fmla="*/ 295275 h 296324"/>
                <a:gd name="connsiteX5" fmla="*/ 242090 w 297228"/>
                <a:gd name="connsiteY5" fmla="*/ 295275 h 296324"/>
                <a:gd name="connsiteX6" fmla="*/ 59284 w 297228"/>
                <a:gd name="connsiteY6" fmla="*/ 295275 h 296324"/>
                <a:gd name="connsiteX7" fmla="*/ 0 w 297228"/>
                <a:gd name="connsiteY7" fmla="*/ 295275 h 296324"/>
                <a:gd name="connsiteX8" fmla="*/ 763 w 297228"/>
                <a:gd name="connsiteY8" fmla="*/ 122365 h 296324"/>
                <a:gd name="connsiteX0" fmla="*/ 763 w 297245"/>
                <a:gd name="connsiteY0" fmla="*/ 122365 h 297272"/>
                <a:gd name="connsiteX1" fmla="*/ 123128 w 297245"/>
                <a:gd name="connsiteY1" fmla="*/ 0 h 297272"/>
                <a:gd name="connsiteX2" fmla="*/ 173673 w 297245"/>
                <a:gd name="connsiteY2" fmla="*/ 0 h 297272"/>
                <a:gd name="connsiteX3" fmla="*/ 296038 w 297245"/>
                <a:gd name="connsiteY3" fmla="*/ 122365 h 297272"/>
                <a:gd name="connsiteX4" fmla="*/ 297228 w 297245"/>
                <a:gd name="connsiteY4" fmla="*/ 296324 h 297272"/>
                <a:gd name="connsiteX5" fmla="*/ 242090 w 297245"/>
                <a:gd name="connsiteY5" fmla="*/ 295275 h 297272"/>
                <a:gd name="connsiteX6" fmla="*/ 59284 w 297245"/>
                <a:gd name="connsiteY6" fmla="*/ 295275 h 297272"/>
                <a:gd name="connsiteX7" fmla="*/ 0 w 297245"/>
                <a:gd name="connsiteY7" fmla="*/ 295275 h 297272"/>
                <a:gd name="connsiteX8" fmla="*/ 763 w 297245"/>
                <a:gd name="connsiteY8" fmla="*/ 122365 h 297272"/>
                <a:gd name="connsiteX0" fmla="*/ 763 w 297262"/>
                <a:gd name="connsiteY0" fmla="*/ 122365 h 298144"/>
                <a:gd name="connsiteX1" fmla="*/ 123128 w 297262"/>
                <a:gd name="connsiteY1" fmla="*/ 0 h 298144"/>
                <a:gd name="connsiteX2" fmla="*/ 173673 w 297262"/>
                <a:gd name="connsiteY2" fmla="*/ 0 h 298144"/>
                <a:gd name="connsiteX3" fmla="*/ 296038 w 297262"/>
                <a:gd name="connsiteY3" fmla="*/ 122365 h 298144"/>
                <a:gd name="connsiteX4" fmla="*/ 297245 w 297262"/>
                <a:gd name="connsiteY4" fmla="*/ 297272 h 298144"/>
                <a:gd name="connsiteX5" fmla="*/ 242090 w 297262"/>
                <a:gd name="connsiteY5" fmla="*/ 295275 h 298144"/>
                <a:gd name="connsiteX6" fmla="*/ 59284 w 297262"/>
                <a:gd name="connsiteY6" fmla="*/ 295275 h 298144"/>
                <a:gd name="connsiteX7" fmla="*/ 0 w 297262"/>
                <a:gd name="connsiteY7" fmla="*/ 295275 h 298144"/>
                <a:gd name="connsiteX8" fmla="*/ 763 w 297262"/>
                <a:gd name="connsiteY8" fmla="*/ 122365 h 298144"/>
                <a:gd name="connsiteX0" fmla="*/ 763 w 297279"/>
                <a:gd name="connsiteY0" fmla="*/ 122365 h 298957"/>
                <a:gd name="connsiteX1" fmla="*/ 123128 w 297279"/>
                <a:gd name="connsiteY1" fmla="*/ 0 h 298957"/>
                <a:gd name="connsiteX2" fmla="*/ 173673 w 297279"/>
                <a:gd name="connsiteY2" fmla="*/ 0 h 298957"/>
                <a:gd name="connsiteX3" fmla="*/ 296038 w 297279"/>
                <a:gd name="connsiteY3" fmla="*/ 122365 h 298957"/>
                <a:gd name="connsiteX4" fmla="*/ 297262 w 297279"/>
                <a:gd name="connsiteY4" fmla="*/ 298144 h 298957"/>
                <a:gd name="connsiteX5" fmla="*/ 242090 w 297279"/>
                <a:gd name="connsiteY5" fmla="*/ 295275 h 298957"/>
                <a:gd name="connsiteX6" fmla="*/ 59284 w 297279"/>
                <a:gd name="connsiteY6" fmla="*/ 295275 h 298957"/>
                <a:gd name="connsiteX7" fmla="*/ 0 w 297279"/>
                <a:gd name="connsiteY7" fmla="*/ 295275 h 298957"/>
                <a:gd name="connsiteX8" fmla="*/ 763 w 297279"/>
                <a:gd name="connsiteY8" fmla="*/ 122365 h 298957"/>
                <a:gd name="connsiteX0" fmla="*/ 763 w 297279"/>
                <a:gd name="connsiteY0" fmla="*/ 122365 h 298957"/>
                <a:gd name="connsiteX1" fmla="*/ 123128 w 297279"/>
                <a:gd name="connsiteY1" fmla="*/ 0 h 298957"/>
                <a:gd name="connsiteX2" fmla="*/ 173673 w 297279"/>
                <a:gd name="connsiteY2" fmla="*/ 0 h 298957"/>
                <a:gd name="connsiteX3" fmla="*/ 296038 w 297279"/>
                <a:gd name="connsiteY3" fmla="*/ 122365 h 298957"/>
                <a:gd name="connsiteX4" fmla="*/ 297262 w 297279"/>
                <a:gd name="connsiteY4" fmla="*/ 298144 h 298957"/>
                <a:gd name="connsiteX5" fmla="*/ 242090 w 297279"/>
                <a:gd name="connsiteY5" fmla="*/ 295275 h 298957"/>
                <a:gd name="connsiteX6" fmla="*/ 59284 w 297279"/>
                <a:gd name="connsiteY6" fmla="*/ 295275 h 298957"/>
                <a:gd name="connsiteX7" fmla="*/ 0 w 297279"/>
                <a:gd name="connsiteY7" fmla="*/ 295275 h 298957"/>
                <a:gd name="connsiteX8" fmla="*/ 763 w 297279"/>
                <a:gd name="connsiteY8" fmla="*/ 122365 h 298957"/>
                <a:gd name="connsiteX0" fmla="*/ 763 w 297296"/>
                <a:gd name="connsiteY0" fmla="*/ 122365 h 295275"/>
                <a:gd name="connsiteX1" fmla="*/ 123128 w 297296"/>
                <a:gd name="connsiteY1" fmla="*/ 0 h 295275"/>
                <a:gd name="connsiteX2" fmla="*/ 173673 w 297296"/>
                <a:gd name="connsiteY2" fmla="*/ 0 h 295275"/>
                <a:gd name="connsiteX3" fmla="*/ 296038 w 297296"/>
                <a:gd name="connsiteY3" fmla="*/ 122365 h 295275"/>
                <a:gd name="connsiteX4" fmla="*/ 297279 w 297296"/>
                <a:gd name="connsiteY4" fmla="*/ 286694 h 295275"/>
                <a:gd name="connsiteX5" fmla="*/ 242090 w 297296"/>
                <a:gd name="connsiteY5" fmla="*/ 295275 h 295275"/>
                <a:gd name="connsiteX6" fmla="*/ 59284 w 297296"/>
                <a:gd name="connsiteY6" fmla="*/ 295275 h 295275"/>
                <a:gd name="connsiteX7" fmla="*/ 0 w 297296"/>
                <a:gd name="connsiteY7" fmla="*/ 295275 h 295275"/>
                <a:gd name="connsiteX8" fmla="*/ 763 w 297296"/>
                <a:gd name="connsiteY8" fmla="*/ 122365 h 295275"/>
                <a:gd name="connsiteX0" fmla="*/ 763 w 297279"/>
                <a:gd name="connsiteY0" fmla="*/ 122365 h 301753"/>
                <a:gd name="connsiteX1" fmla="*/ 123128 w 297279"/>
                <a:gd name="connsiteY1" fmla="*/ 0 h 301753"/>
                <a:gd name="connsiteX2" fmla="*/ 173673 w 297279"/>
                <a:gd name="connsiteY2" fmla="*/ 0 h 301753"/>
                <a:gd name="connsiteX3" fmla="*/ 296038 w 297279"/>
                <a:gd name="connsiteY3" fmla="*/ 122365 h 301753"/>
                <a:gd name="connsiteX4" fmla="*/ 297279 w 297279"/>
                <a:gd name="connsiteY4" fmla="*/ 286694 h 301753"/>
                <a:gd name="connsiteX5" fmla="*/ 59284 w 297279"/>
                <a:gd name="connsiteY5" fmla="*/ 295275 h 301753"/>
                <a:gd name="connsiteX6" fmla="*/ 0 w 297279"/>
                <a:gd name="connsiteY6" fmla="*/ 295275 h 301753"/>
                <a:gd name="connsiteX7" fmla="*/ 763 w 297279"/>
                <a:gd name="connsiteY7" fmla="*/ 122365 h 301753"/>
                <a:gd name="connsiteX0" fmla="*/ 763 w 297279"/>
                <a:gd name="connsiteY0" fmla="*/ 122365 h 312470"/>
                <a:gd name="connsiteX1" fmla="*/ 123128 w 297279"/>
                <a:gd name="connsiteY1" fmla="*/ 0 h 312470"/>
                <a:gd name="connsiteX2" fmla="*/ 173673 w 297279"/>
                <a:gd name="connsiteY2" fmla="*/ 0 h 312470"/>
                <a:gd name="connsiteX3" fmla="*/ 296038 w 297279"/>
                <a:gd name="connsiteY3" fmla="*/ 122365 h 312470"/>
                <a:gd name="connsiteX4" fmla="*/ 297279 w 297279"/>
                <a:gd name="connsiteY4" fmla="*/ 286694 h 312470"/>
                <a:gd name="connsiteX5" fmla="*/ 0 w 297279"/>
                <a:gd name="connsiteY5" fmla="*/ 295275 h 312470"/>
                <a:gd name="connsiteX6" fmla="*/ 763 w 297279"/>
                <a:gd name="connsiteY6" fmla="*/ 122365 h 312470"/>
                <a:gd name="connsiteX0" fmla="*/ 763 w 297279"/>
                <a:gd name="connsiteY0" fmla="*/ 122365 h 312470"/>
                <a:gd name="connsiteX1" fmla="*/ 123128 w 297279"/>
                <a:gd name="connsiteY1" fmla="*/ 0 h 312470"/>
                <a:gd name="connsiteX2" fmla="*/ 173673 w 297279"/>
                <a:gd name="connsiteY2" fmla="*/ 0 h 312470"/>
                <a:gd name="connsiteX3" fmla="*/ 296038 w 297279"/>
                <a:gd name="connsiteY3" fmla="*/ 122365 h 312470"/>
                <a:gd name="connsiteX4" fmla="*/ 297279 w 297279"/>
                <a:gd name="connsiteY4" fmla="*/ 286694 h 312470"/>
                <a:gd name="connsiteX5" fmla="*/ 0 w 297279"/>
                <a:gd name="connsiteY5" fmla="*/ 295275 h 312470"/>
                <a:gd name="connsiteX6" fmla="*/ 763 w 297279"/>
                <a:gd name="connsiteY6" fmla="*/ 122365 h 312470"/>
                <a:gd name="connsiteX0" fmla="*/ 763 w 297279"/>
                <a:gd name="connsiteY0" fmla="*/ 122365 h 303640"/>
                <a:gd name="connsiteX1" fmla="*/ 123128 w 297279"/>
                <a:gd name="connsiteY1" fmla="*/ 0 h 303640"/>
                <a:gd name="connsiteX2" fmla="*/ 173673 w 297279"/>
                <a:gd name="connsiteY2" fmla="*/ 0 h 303640"/>
                <a:gd name="connsiteX3" fmla="*/ 296038 w 297279"/>
                <a:gd name="connsiteY3" fmla="*/ 122365 h 303640"/>
                <a:gd name="connsiteX4" fmla="*/ 297279 w 297279"/>
                <a:gd name="connsiteY4" fmla="*/ 286694 h 303640"/>
                <a:gd name="connsiteX5" fmla="*/ 0 w 297279"/>
                <a:gd name="connsiteY5" fmla="*/ 295275 h 303640"/>
                <a:gd name="connsiteX6" fmla="*/ 763 w 297279"/>
                <a:gd name="connsiteY6" fmla="*/ 122365 h 303640"/>
                <a:gd name="connsiteX0" fmla="*/ 763 w 297279"/>
                <a:gd name="connsiteY0" fmla="*/ 122365 h 296987"/>
                <a:gd name="connsiteX1" fmla="*/ 123128 w 297279"/>
                <a:gd name="connsiteY1" fmla="*/ 0 h 296987"/>
                <a:gd name="connsiteX2" fmla="*/ 173673 w 297279"/>
                <a:gd name="connsiteY2" fmla="*/ 0 h 296987"/>
                <a:gd name="connsiteX3" fmla="*/ 296038 w 297279"/>
                <a:gd name="connsiteY3" fmla="*/ 122365 h 296987"/>
                <a:gd name="connsiteX4" fmla="*/ 297279 w 297279"/>
                <a:gd name="connsiteY4" fmla="*/ 286694 h 296987"/>
                <a:gd name="connsiteX5" fmla="*/ 0 w 297279"/>
                <a:gd name="connsiteY5" fmla="*/ 295275 h 296987"/>
                <a:gd name="connsiteX6" fmla="*/ 763 w 297279"/>
                <a:gd name="connsiteY6" fmla="*/ 122365 h 296987"/>
                <a:gd name="connsiteX0" fmla="*/ 763 w 297279"/>
                <a:gd name="connsiteY0" fmla="*/ 122365 h 301154"/>
                <a:gd name="connsiteX1" fmla="*/ 123128 w 297279"/>
                <a:gd name="connsiteY1" fmla="*/ 0 h 301154"/>
                <a:gd name="connsiteX2" fmla="*/ 173673 w 297279"/>
                <a:gd name="connsiteY2" fmla="*/ 0 h 301154"/>
                <a:gd name="connsiteX3" fmla="*/ 296038 w 297279"/>
                <a:gd name="connsiteY3" fmla="*/ 122365 h 301154"/>
                <a:gd name="connsiteX4" fmla="*/ 297279 w 297279"/>
                <a:gd name="connsiteY4" fmla="*/ 296987 h 301154"/>
                <a:gd name="connsiteX5" fmla="*/ 0 w 297279"/>
                <a:gd name="connsiteY5" fmla="*/ 295275 h 301154"/>
                <a:gd name="connsiteX6" fmla="*/ 763 w 297279"/>
                <a:gd name="connsiteY6" fmla="*/ 122365 h 301154"/>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6987 h 299572"/>
                <a:gd name="connsiteX5" fmla="*/ 0 w 297279"/>
                <a:gd name="connsiteY5" fmla="*/ 295275 h 299572"/>
                <a:gd name="connsiteX6" fmla="*/ 763 w 297279"/>
                <a:gd name="connsiteY6" fmla="*/ 122365 h 299572"/>
                <a:gd name="connsiteX0" fmla="*/ 763 w 297279"/>
                <a:gd name="connsiteY0" fmla="*/ 122365 h 301415"/>
                <a:gd name="connsiteX1" fmla="*/ 123128 w 297279"/>
                <a:gd name="connsiteY1" fmla="*/ 0 h 301415"/>
                <a:gd name="connsiteX2" fmla="*/ 173673 w 297279"/>
                <a:gd name="connsiteY2" fmla="*/ 0 h 301415"/>
                <a:gd name="connsiteX3" fmla="*/ 296038 w 297279"/>
                <a:gd name="connsiteY3" fmla="*/ 122365 h 301415"/>
                <a:gd name="connsiteX4" fmla="*/ 297279 w 297279"/>
                <a:gd name="connsiteY4" fmla="*/ 299572 h 301415"/>
                <a:gd name="connsiteX5" fmla="*/ 0 w 297279"/>
                <a:gd name="connsiteY5" fmla="*/ 295275 h 301415"/>
                <a:gd name="connsiteX6" fmla="*/ 763 w 297279"/>
                <a:gd name="connsiteY6" fmla="*/ 122365 h 301415"/>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300785"/>
                <a:gd name="connsiteX1" fmla="*/ 123128 w 297279"/>
                <a:gd name="connsiteY1" fmla="*/ 0 h 300785"/>
                <a:gd name="connsiteX2" fmla="*/ 173673 w 297279"/>
                <a:gd name="connsiteY2" fmla="*/ 0 h 300785"/>
                <a:gd name="connsiteX3" fmla="*/ 296038 w 297279"/>
                <a:gd name="connsiteY3" fmla="*/ 122365 h 300785"/>
                <a:gd name="connsiteX4" fmla="*/ 297279 w 297279"/>
                <a:gd name="connsiteY4" fmla="*/ 299572 h 300785"/>
                <a:gd name="connsiteX5" fmla="*/ 0 w 297279"/>
                <a:gd name="connsiteY5" fmla="*/ 299572 h 300785"/>
                <a:gd name="connsiteX6" fmla="*/ 763 w 297279"/>
                <a:gd name="connsiteY6" fmla="*/ 122365 h 300785"/>
                <a:gd name="connsiteX0" fmla="*/ 763 w 297279"/>
                <a:gd name="connsiteY0" fmla="*/ 122365 h 300785"/>
                <a:gd name="connsiteX1" fmla="*/ 123128 w 297279"/>
                <a:gd name="connsiteY1" fmla="*/ 0 h 300785"/>
                <a:gd name="connsiteX2" fmla="*/ 173673 w 297279"/>
                <a:gd name="connsiteY2" fmla="*/ 0 h 300785"/>
                <a:gd name="connsiteX3" fmla="*/ 296038 w 297279"/>
                <a:gd name="connsiteY3" fmla="*/ 122365 h 300785"/>
                <a:gd name="connsiteX4" fmla="*/ 297279 w 297279"/>
                <a:gd name="connsiteY4" fmla="*/ 299572 h 300785"/>
                <a:gd name="connsiteX5" fmla="*/ 0 w 297279"/>
                <a:gd name="connsiteY5" fmla="*/ 299572 h 300785"/>
                <a:gd name="connsiteX6" fmla="*/ 763 w 297279"/>
                <a:gd name="connsiteY6" fmla="*/ 122365 h 300785"/>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299572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301167 h 301167"/>
                <a:gd name="connsiteX6" fmla="*/ 763 w 297279"/>
                <a:gd name="connsiteY6" fmla="*/ 122365 h 30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279" h="301167">
                  <a:moveTo>
                    <a:pt x="763" y="122365"/>
                  </a:moveTo>
                  <a:cubicBezTo>
                    <a:pt x="763" y="54785"/>
                    <a:pt x="55548" y="0"/>
                    <a:pt x="123128" y="0"/>
                  </a:cubicBezTo>
                  <a:lnTo>
                    <a:pt x="173673" y="0"/>
                  </a:lnTo>
                  <a:cubicBezTo>
                    <a:pt x="241253" y="0"/>
                    <a:pt x="296038" y="54785"/>
                    <a:pt x="296038" y="122365"/>
                  </a:cubicBezTo>
                  <a:cubicBezTo>
                    <a:pt x="296413" y="151419"/>
                    <a:pt x="296904" y="291196"/>
                    <a:pt x="297279" y="301167"/>
                  </a:cubicBezTo>
                  <a:lnTo>
                    <a:pt x="0" y="301167"/>
                  </a:lnTo>
                  <a:cubicBezTo>
                    <a:pt x="135" y="257496"/>
                    <a:pt x="628" y="166036"/>
                    <a:pt x="763" y="122365"/>
                  </a:cubicBezTo>
                  <a:close/>
                </a:path>
              </a:pathLst>
            </a:custGeom>
            <a:solidFill>
              <a:srgbClr val="FFC000"/>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defTabSz="342788">
                <a:defRPr/>
              </a:pPr>
              <a:endParaRPr lang="en-US" sz="1050" kern="0" dirty="0">
                <a:solidFill>
                  <a:sysClr val="window" lastClr="FFFFFF"/>
                </a:solidFill>
                <a:latin typeface="Calibri" panose="020F0502020204030204" pitchFamily="34" charset="0"/>
                <a:cs typeface="Arial" panose="020B0604020202020204" pitchFamily="34" charset="0"/>
              </a:endParaRPr>
            </a:p>
          </p:txBody>
        </p:sp>
        <p:sp>
          <p:nvSpPr>
            <p:cNvPr id="214" name="Diamond 231"/>
            <p:cNvSpPr/>
            <p:nvPr/>
          </p:nvSpPr>
          <p:spPr>
            <a:xfrm>
              <a:off x="85726" y="-333371"/>
              <a:ext cx="111124" cy="287019"/>
            </a:xfrm>
            <a:custGeom>
              <a:avLst/>
              <a:gdLst>
                <a:gd name="connsiteX0" fmla="*/ 0 w 111125"/>
                <a:gd name="connsiteY0" fmla="*/ 143510 h 287020"/>
                <a:gd name="connsiteX1" fmla="*/ 55563 w 111125"/>
                <a:gd name="connsiteY1" fmla="*/ 0 h 287020"/>
                <a:gd name="connsiteX2" fmla="*/ 111125 w 111125"/>
                <a:gd name="connsiteY2" fmla="*/ 143510 h 287020"/>
                <a:gd name="connsiteX3" fmla="*/ 55563 w 111125"/>
                <a:gd name="connsiteY3" fmla="*/ 287020 h 287020"/>
                <a:gd name="connsiteX4" fmla="*/ 0 w 111125"/>
                <a:gd name="connsiteY4" fmla="*/ 143510 h 287020"/>
                <a:gd name="connsiteX0" fmla="*/ 0 w 111125"/>
                <a:gd name="connsiteY0" fmla="*/ 218239 h 287020"/>
                <a:gd name="connsiteX1" fmla="*/ 55563 w 111125"/>
                <a:gd name="connsiteY1" fmla="*/ 0 h 287020"/>
                <a:gd name="connsiteX2" fmla="*/ 111125 w 111125"/>
                <a:gd name="connsiteY2" fmla="*/ 143510 h 287020"/>
                <a:gd name="connsiteX3" fmla="*/ 55563 w 111125"/>
                <a:gd name="connsiteY3" fmla="*/ 287020 h 287020"/>
                <a:gd name="connsiteX4" fmla="*/ 0 w 111125"/>
                <a:gd name="connsiteY4" fmla="*/ 218239 h 287020"/>
                <a:gd name="connsiteX0" fmla="*/ 0 w 111125"/>
                <a:gd name="connsiteY0" fmla="*/ 218239 h 287020"/>
                <a:gd name="connsiteX1" fmla="*/ 55563 w 111125"/>
                <a:gd name="connsiteY1" fmla="*/ 0 h 287020"/>
                <a:gd name="connsiteX2" fmla="*/ 111125 w 111125"/>
                <a:gd name="connsiteY2" fmla="*/ 218239 h 287020"/>
                <a:gd name="connsiteX3" fmla="*/ 55563 w 111125"/>
                <a:gd name="connsiteY3" fmla="*/ 287020 h 287020"/>
                <a:gd name="connsiteX4" fmla="*/ 0 w 111125"/>
                <a:gd name="connsiteY4" fmla="*/ 218239 h 287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25" h="287020">
                  <a:moveTo>
                    <a:pt x="0" y="218239"/>
                  </a:moveTo>
                  <a:lnTo>
                    <a:pt x="55563" y="0"/>
                  </a:lnTo>
                  <a:lnTo>
                    <a:pt x="111125" y="218239"/>
                  </a:lnTo>
                  <a:lnTo>
                    <a:pt x="55563" y="287020"/>
                  </a:lnTo>
                  <a:lnTo>
                    <a:pt x="0" y="218239"/>
                  </a:lnTo>
                  <a:close/>
                </a:path>
              </a:pathLst>
            </a:custGeom>
            <a:solidFill>
              <a:sysClr val="window" lastClr="FFFFFF"/>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algn="ctr" defTabSz="342788">
                <a:lnSpc>
                  <a:spcPct val="115000"/>
                </a:lnSpc>
                <a:defRPr/>
              </a:pPr>
              <a:r>
                <a:rPr lang="en-US" sz="1050" kern="0" dirty="0">
                  <a:solidFill>
                    <a:sysClr val="window" lastClr="FFFFFF"/>
                  </a:solidFill>
                  <a:highlight>
                    <a:srgbClr val="FFFF00"/>
                  </a:highlight>
                  <a:latin typeface="Calibri" panose="020F0502020204030204" pitchFamily="34" charset="0"/>
                  <a:ea typeface="Calibri"/>
                  <a:cs typeface="Arial" panose="020B0604020202020204" pitchFamily="34" charset="0"/>
                </a:rPr>
                <a:t>­­­­­­­­</a:t>
              </a:r>
              <a:endParaRPr lang="en-US" sz="1050" kern="0" dirty="0">
                <a:solidFill>
                  <a:sysClr val="window" lastClr="FFFFFF"/>
                </a:solidFill>
                <a:latin typeface="Calibri" panose="020F0502020204030204" pitchFamily="34" charset="0"/>
                <a:ea typeface="Calibri"/>
                <a:cs typeface="Arial" panose="020B0604020202020204" pitchFamily="34" charset="0"/>
              </a:endParaRPr>
            </a:p>
          </p:txBody>
        </p:sp>
      </p:grpSp>
      <p:grpSp>
        <p:nvGrpSpPr>
          <p:cNvPr id="215" name="Group 214"/>
          <p:cNvGrpSpPr/>
          <p:nvPr/>
        </p:nvGrpSpPr>
        <p:grpSpPr>
          <a:xfrm>
            <a:off x="5338024" y="1759989"/>
            <a:ext cx="101798" cy="162389"/>
            <a:chOff x="0" y="-519001"/>
            <a:chExt cx="297180" cy="496144"/>
          </a:xfrm>
        </p:grpSpPr>
        <p:sp>
          <p:nvSpPr>
            <p:cNvPr id="216" name="Oval 215"/>
            <p:cNvSpPr/>
            <p:nvPr/>
          </p:nvSpPr>
          <p:spPr>
            <a:xfrm>
              <a:off x="57151" y="-519001"/>
              <a:ext cx="182883" cy="182880"/>
            </a:xfrm>
            <a:prstGeom prst="ellipse">
              <a:avLst/>
            </a:prstGeom>
            <a:solidFill>
              <a:srgbClr val="FFC000"/>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defTabSz="342788">
                <a:defRPr/>
              </a:pPr>
              <a:endParaRPr lang="en-US" sz="1050" kern="0" dirty="0">
                <a:solidFill>
                  <a:sysClr val="window" lastClr="FFFFFF"/>
                </a:solidFill>
                <a:latin typeface="Calibri" panose="020F0502020204030204" pitchFamily="34" charset="0"/>
                <a:cs typeface="Arial" panose="020B0604020202020204" pitchFamily="34" charset="0"/>
              </a:endParaRPr>
            </a:p>
          </p:txBody>
        </p:sp>
        <p:sp>
          <p:nvSpPr>
            <p:cNvPr id="217" name="Rounded Rectangle 230"/>
            <p:cNvSpPr/>
            <p:nvPr/>
          </p:nvSpPr>
          <p:spPr>
            <a:xfrm>
              <a:off x="0" y="-323848"/>
              <a:ext cx="297180" cy="300991"/>
            </a:xfrm>
            <a:custGeom>
              <a:avLst/>
              <a:gdLst>
                <a:gd name="connsiteX0" fmla="*/ 0 w 295275"/>
                <a:gd name="connsiteY0" fmla="*/ 122365 h 295275"/>
                <a:gd name="connsiteX1" fmla="*/ 122365 w 295275"/>
                <a:gd name="connsiteY1" fmla="*/ 0 h 295275"/>
                <a:gd name="connsiteX2" fmla="*/ 172910 w 295275"/>
                <a:gd name="connsiteY2" fmla="*/ 0 h 295275"/>
                <a:gd name="connsiteX3" fmla="*/ 295275 w 295275"/>
                <a:gd name="connsiteY3" fmla="*/ 122365 h 295275"/>
                <a:gd name="connsiteX4" fmla="*/ 295275 w 295275"/>
                <a:gd name="connsiteY4" fmla="*/ 172910 h 295275"/>
                <a:gd name="connsiteX5" fmla="*/ 172910 w 295275"/>
                <a:gd name="connsiteY5" fmla="*/ 295275 h 295275"/>
                <a:gd name="connsiteX6" fmla="*/ 122365 w 295275"/>
                <a:gd name="connsiteY6" fmla="*/ 295275 h 295275"/>
                <a:gd name="connsiteX7" fmla="*/ 0 w 295275"/>
                <a:gd name="connsiteY7" fmla="*/ 172910 h 295275"/>
                <a:gd name="connsiteX8" fmla="*/ 0 w 295275"/>
                <a:gd name="connsiteY8" fmla="*/ 122365 h 295275"/>
                <a:gd name="connsiteX0" fmla="*/ 404 w 295679"/>
                <a:gd name="connsiteY0" fmla="*/ 122365 h 295275"/>
                <a:gd name="connsiteX1" fmla="*/ 122769 w 295679"/>
                <a:gd name="connsiteY1" fmla="*/ 0 h 295275"/>
                <a:gd name="connsiteX2" fmla="*/ 173314 w 295679"/>
                <a:gd name="connsiteY2" fmla="*/ 0 h 295275"/>
                <a:gd name="connsiteX3" fmla="*/ 295679 w 295679"/>
                <a:gd name="connsiteY3" fmla="*/ 122365 h 295275"/>
                <a:gd name="connsiteX4" fmla="*/ 295679 w 295679"/>
                <a:gd name="connsiteY4" fmla="*/ 172910 h 295275"/>
                <a:gd name="connsiteX5" fmla="*/ 173314 w 295679"/>
                <a:gd name="connsiteY5" fmla="*/ 295275 h 295275"/>
                <a:gd name="connsiteX6" fmla="*/ 58925 w 295679"/>
                <a:gd name="connsiteY6" fmla="*/ 295275 h 295275"/>
                <a:gd name="connsiteX7" fmla="*/ 404 w 295679"/>
                <a:gd name="connsiteY7" fmla="*/ 172910 h 295275"/>
                <a:gd name="connsiteX8" fmla="*/ 404 w 295679"/>
                <a:gd name="connsiteY8" fmla="*/ 122365 h 295275"/>
                <a:gd name="connsiteX0" fmla="*/ 404 w 296805"/>
                <a:gd name="connsiteY0" fmla="*/ 122365 h 295275"/>
                <a:gd name="connsiteX1" fmla="*/ 122769 w 296805"/>
                <a:gd name="connsiteY1" fmla="*/ 0 h 295275"/>
                <a:gd name="connsiteX2" fmla="*/ 173314 w 296805"/>
                <a:gd name="connsiteY2" fmla="*/ 0 h 295275"/>
                <a:gd name="connsiteX3" fmla="*/ 295679 w 296805"/>
                <a:gd name="connsiteY3" fmla="*/ 122365 h 295275"/>
                <a:gd name="connsiteX4" fmla="*/ 295679 w 296805"/>
                <a:gd name="connsiteY4" fmla="*/ 172910 h 295275"/>
                <a:gd name="connsiteX5" fmla="*/ 241731 w 296805"/>
                <a:gd name="connsiteY5" fmla="*/ 295275 h 295275"/>
                <a:gd name="connsiteX6" fmla="*/ 58925 w 296805"/>
                <a:gd name="connsiteY6" fmla="*/ 295275 h 295275"/>
                <a:gd name="connsiteX7" fmla="*/ 404 w 296805"/>
                <a:gd name="connsiteY7" fmla="*/ 172910 h 295275"/>
                <a:gd name="connsiteX8" fmla="*/ 404 w 296805"/>
                <a:gd name="connsiteY8" fmla="*/ 122365 h 295275"/>
                <a:gd name="connsiteX0" fmla="*/ 763 w 297164"/>
                <a:gd name="connsiteY0" fmla="*/ 122365 h 300064"/>
                <a:gd name="connsiteX1" fmla="*/ 123128 w 297164"/>
                <a:gd name="connsiteY1" fmla="*/ 0 h 300064"/>
                <a:gd name="connsiteX2" fmla="*/ 173673 w 297164"/>
                <a:gd name="connsiteY2" fmla="*/ 0 h 300064"/>
                <a:gd name="connsiteX3" fmla="*/ 296038 w 297164"/>
                <a:gd name="connsiteY3" fmla="*/ 122365 h 300064"/>
                <a:gd name="connsiteX4" fmla="*/ 296038 w 297164"/>
                <a:gd name="connsiteY4" fmla="*/ 172910 h 300064"/>
                <a:gd name="connsiteX5" fmla="*/ 242090 w 297164"/>
                <a:gd name="connsiteY5" fmla="*/ 295275 h 300064"/>
                <a:gd name="connsiteX6" fmla="*/ 59284 w 297164"/>
                <a:gd name="connsiteY6" fmla="*/ 295275 h 300064"/>
                <a:gd name="connsiteX7" fmla="*/ 359 w 297164"/>
                <a:gd name="connsiteY7" fmla="*/ 253378 h 300064"/>
                <a:gd name="connsiteX8" fmla="*/ 763 w 297164"/>
                <a:gd name="connsiteY8" fmla="*/ 122365 h 300064"/>
                <a:gd name="connsiteX0" fmla="*/ 763 w 298076"/>
                <a:gd name="connsiteY0" fmla="*/ 122365 h 300064"/>
                <a:gd name="connsiteX1" fmla="*/ 123128 w 298076"/>
                <a:gd name="connsiteY1" fmla="*/ 0 h 300064"/>
                <a:gd name="connsiteX2" fmla="*/ 173673 w 298076"/>
                <a:gd name="connsiteY2" fmla="*/ 0 h 300064"/>
                <a:gd name="connsiteX3" fmla="*/ 296038 w 298076"/>
                <a:gd name="connsiteY3" fmla="*/ 122365 h 300064"/>
                <a:gd name="connsiteX4" fmla="*/ 297164 w 298076"/>
                <a:gd name="connsiteY4" fmla="*/ 209528 h 300064"/>
                <a:gd name="connsiteX5" fmla="*/ 242090 w 298076"/>
                <a:gd name="connsiteY5" fmla="*/ 295275 h 300064"/>
                <a:gd name="connsiteX6" fmla="*/ 59284 w 298076"/>
                <a:gd name="connsiteY6" fmla="*/ 295275 h 300064"/>
                <a:gd name="connsiteX7" fmla="*/ 359 w 298076"/>
                <a:gd name="connsiteY7" fmla="*/ 253378 h 300064"/>
                <a:gd name="connsiteX8" fmla="*/ 763 w 298076"/>
                <a:gd name="connsiteY8" fmla="*/ 122365 h 300064"/>
                <a:gd name="connsiteX0" fmla="*/ 1085 w 298398"/>
                <a:gd name="connsiteY0" fmla="*/ 122365 h 295275"/>
                <a:gd name="connsiteX1" fmla="*/ 123450 w 298398"/>
                <a:gd name="connsiteY1" fmla="*/ 0 h 295275"/>
                <a:gd name="connsiteX2" fmla="*/ 173995 w 298398"/>
                <a:gd name="connsiteY2" fmla="*/ 0 h 295275"/>
                <a:gd name="connsiteX3" fmla="*/ 296360 w 298398"/>
                <a:gd name="connsiteY3" fmla="*/ 122365 h 295275"/>
                <a:gd name="connsiteX4" fmla="*/ 297486 w 298398"/>
                <a:gd name="connsiteY4" fmla="*/ 209528 h 295275"/>
                <a:gd name="connsiteX5" fmla="*/ 242412 w 298398"/>
                <a:gd name="connsiteY5" fmla="*/ 295275 h 295275"/>
                <a:gd name="connsiteX6" fmla="*/ 59606 w 298398"/>
                <a:gd name="connsiteY6" fmla="*/ 295275 h 295275"/>
                <a:gd name="connsiteX7" fmla="*/ 322 w 298398"/>
                <a:gd name="connsiteY7" fmla="*/ 220774 h 295275"/>
                <a:gd name="connsiteX8" fmla="*/ 1085 w 298398"/>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20774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20774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361867"/>
                <a:gd name="connsiteY0" fmla="*/ 122365 h 299752"/>
                <a:gd name="connsiteX1" fmla="*/ 123128 w 361867"/>
                <a:gd name="connsiteY1" fmla="*/ 0 h 299752"/>
                <a:gd name="connsiteX2" fmla="*/ 173673 w 361867"/>
                <a:gd name="connsiteY2" fmla="*/ 0 h 299752"/>
                <a:gd name="connsiteX3" fmla="*/ 296038 w 361867"/>
                <a:gd name="connsiteY3" fmla="*/ 122365 h 299752"/>
                <a:gd name="connsiteX4" fmla="*/ 297164 w 361867"/>
                <a:gd name="connsiteY4" fmla="*/ 209528 h 299752"/>
                <a:gd name="connsiteX5" fmla="*/ 361070 w 361867"/>
                <a:gd name="connsiteY5" fmla="*/ 295390 h 299752"/>
                <a:gd name="connsiteX6" fmla="*/ 242090 w 361867"/>
                <a:gd name="connsiteY6" fmla="*/ 295275 h 299752"/>
                <a:gd name="connsiteX7" fmla="*/ 59284 w 361867"/>
                <a:gd name="connsiteY7" fmla="*/ 295275 h 299752"/>
                <a:gd name="connsiteX8" fmla="*/ 0 w 361867"/>
                <a:gd name="connsiteY8" fmla="*/ 295275 h 299752"/>
                <a:gd name="connsiteX9" fmla="*/ 763 w 361867"/>
                <a:gd name="connsiteY9" fmla="*/ 122365 h 299752"/>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79673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79673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586"/>
                <a:gd name="connsiteY0" fmla="*/ 122365 h 295275"/>
                <a:gd name="connsiteX1" fmla="*/ 123128 w 297586"/>
                <a:gd name="connsiteY1" fmla="*/ 0 h 295275"/>
                <a:gd name="connsiteX2" fmla="*/ 173673 w 297586"/>
                <a:gd name="connsiteY2" fmla="*/ 0 h 295275"/>
                <a:gd name="connsiteX3" fmla="*/ 296038 w 297586"/>
                <a:gd name="connsiteY3" fmla="*/ 122365 h 295275"/>
                <a:gd name="connsiteX4" fmla="*/ 297164 w 297586"/>
                <a:gd name="connsiteY4" fmla="*/ 279673 h 295275"/>
                <a:gd name="connsiteX5" fmla="*/ 242090 w 297586"/>
                <a:gd name="connsiteY5" fmla="*/ 295275 h 295275"/>
                <a:gd name="connsiteX6" fmla="*/ 59284 w 297586"/>
                <a:gd name="connsiteY6" fmla="*/ 295275 h 295275"/>
                <a:gd name="connsiteX7" fmla="*/ 0 w 297586"/>
                <a:gd name="connsiteY7" fmla="*/ 295275 h 295275"/>
                <a:gd name="connsiteX8" fmla="*/ 763 w 297586"/>
                <a:gd name="connsiteY8" fmla="*/ 122365 h 295275"/>
                <a:gd name="connsiteX0" fmla="*/ 763 w 297211"/>
                <a:gd name="connsiteY0" fmla="*/ 122365 h 295275"/>
                <a:gd name="connsiteX1" fmla="*/ 123128 w 297211"/>
                <a:gd name="connsiteY1" fmla="*/ 0 h 295275"/>
                <a:gd name="connsiteX2" fmla="*/ 173673 w 297211"/>
                <a:gd name="connsiteY2" fmla="*/ 0 h 295275"/>
                <a:gd name="connsiteX3" fmla="*/ 296038 w 297211"/>
                <a:gd name="connsiteY3" fmla="*/ 122365 h 295275"/>
                <a:gd name="connsiteX4" fmla="*/ 297164 w 297211"/>
                <a:gd name="connsiteY4" fmla="*/ 279673 h 295275"/>
                <a:gd name="connsiteX5" fmla="*/ 242090 w 297211"/>
                <a:gd name="connsiteY5" fmla="*/ 295275 h 295275"/>
                <a:gd name="connsiteX6" fmla="*/ 59284 w 297211"/>
                <a:gd name="connsiteY6" fmla="*/ 295275 h 295275"/>
                <a:gd name="connsiteX7" fmla="*/ 0 w 297211"/>
                <a:gd name="connsiteY7" fmla="*/ 295275 h 295275"/>
                <a:gd name="connsiteX8" fmla="*/ 763 w 297211"/>
                <a:gd name="connsiteY8" fmla="*/ 122365 h 295275"/>
                <a:gd name="connsiteX0" fmla="*/ 763 w 297258"/>
                <a:gd name="connsiteY0" fmla="*/ 122365 h 295804"/>
                <a:gd name="connsiteX1" fmla="*/ 123128 w 297258"/>
                <a:gd name="connsiteY1" fmla="*/ 0 h 295804"/>
                <a:gd name="connsiteX2" fmla="*/ 173673 w 297258"/>
                <a:gd name="connsiteY2" fmla="*/ 0 h 295804"/>
                <a:gd name="connsiteX3" fmla="*/ 296038 w 297258"/>
                <a:gd name="connsiteY3" fmla="*/ 122365 h 295804"/>
                <a:gd name="connsiteX4" fmla="*/ 297211 w 297258"/>
                <a:gd name="connsiteY4" fmla="*/ 295275 h 295804"/>
                <a:gd name="connsiteX5" fmla="*/ 242090 w 297258"/>
                <a:gd name="connsiteY5" fmla="*/ 295275 h 295804"/>
                <a:gd name="connsiteX6" fmla="*/ 59284 w 297258"/>
                <a:gd name="connsiteY6" fmla="*/ 295275 h 295804"/>
                <a:gd name="connsiteX7" fmla="*/ 0 w 297258"/>
                <a:gd name="connsiteY7" fmla="*/ 295275 h 295804"/>
                <a:gd name="connsiteX8" fmla="*/ 763 w 297258"/>
                <a:gd name="connsiteY8" fmla="*/ 122365 h 295804"/>
                <a:gd name="connsiteX0" fmla="*/ 763 w 297227"/>
                <a:gd name="connsiteY0" fmla="*/ 122365 h 297919"/>
                <a:gd name="connsiteX1" fmla="*/ 123128 w 297227"/>
                <a:gd name="connsiteY1" fmla="*/ 0 h 297919"/>
                <a:gd name="connsiteX2" fmla="*/ 173673 w 297227"/>
                <a:gd name="connsiteY2" fmla="*/ 0 h 297919"/>
                <a:gd name="connsiteX3" fmla="*/ 296038 w 297227"/>
                <a:gd name="connsiteY3" fmla="*/ 122365 h 297919"/>
                <a:gd name="connsiteX4" fmla="*/ 297211 w 297227"/>
                <a:gd name="connsiteY4" fmla="*/ 295275 h 297919"/>
                <a:gd name="connsiteX5" fmla="*/ 242090 w 297227"/>
                <a:gd name="connsiteY5" fmla="*/ 295275 h 297919"/>
                <a:gd name="connsiteX6" fmla="*/ 59284 w 297227"/>
                <a:gd name="connsiteY6" fmla="*/ 295275 h 297919"/>
                <a:gd name="connsiteX7" fmla="*/ 0 w 297227"/>
                <a:gd name="connsiteY7" fmla="*/ 295275 h 297919"/>
                <a:gd name="connsiteX8" fmla="*/ 763 w 297227"/>
                <a:gd name="connsiteY8" fmla="*/ 122365 h 297919"/>
                <a:gd name="connsiteX0" fmla="*/ 763 w 297228"/>
                <a:gd name="connsiteY0" fmla="*/ 122365 h 296324"/>
                <a:gd name="connsiteX1" fmla="*/ 123128 w 297228"/>
                <a:gd name="connsiteY1" fmla="*/ 0 h 296324"/>
                <a:gd name="connsiteX2" fmla="*/ 173673 w 297228"/>
                <a:gd name="connsiteY2" fmla="*/ 0 h 296324"/>
                <a:gd name="connsiteX3" fmla="*/ 296038 w 297228"/>
                <a:gd name="connsiteY3" fmla="*/ 122365 h 296324"/>
                <a:gd name="connsiteX4" fmla="*/ 297211 w 297228"/>
                <a:gd name="connsiteY4" fmla="*/ 295275 h 296324"/>
                <a:gd name="connsiteX5" fmla="*/ 242090 w 297228"/>
                <a:gd name="connsiteY5" fmla="*/ 295275 h 296324"/>
                <a:gd name="connsiteX6" fmla="*/ 59284 w 297228"/>
                <a:gd name="connsiteY6" fmla="*/ 295275 h 296324"/>
                <a:gd name="connsiteX7" fmla="*/ 0 w 297228"/>
                <a:gd name="connsiteY7" fmla="*/ 295275 h 296324"/>
                <a:gd name="connsiteX8" fmla="*/ 763 w 297228"/>
                <a:gd name="connsiteY8" fmla="*/ 122365 h 296324"/>
                <a:gd name="connsiteX0" fmla="*/ 763 w 297245"/>
                <a:gd name="connsiteY0" fmla="*/ 122365 h 297272"/>
                <a:gd name="connsiteX1" fmla="*/ 123128 w 297245"/>
                <a:gd name="connsiteY1" fmla="*/ 0 h 297272"/>
                <a:gd name="connsiteX2" fmla="*/ 173673 w 297245"/>
                <a:gd name="connsiteY2" fmla="*/ 0 h 297272"/>
                <a:gd name="connsiteX3" fmla="*/ 296038 w 297245"/>
                <a:gd name="connsiteY3" fmla="*/ 122365 h 297272"/>
                <a:gd name="connsiteX4" fmla="*/ 297228 w 297245"/>
                <a:gd name="connsiteY4" fmla="*/ 296324 h 297272"/>
                <a:gd name="connsiteX5" fmla="*/ 242090 w 297245"/>
                <a:gd name="connsiteY5" fmla="*/ 295275 h 297272"/>
                <a:gd name="connsiteX6" fmla="*/ 59284 w 297245"/>
                <a:gd name="connsiteY6" fmla="*/ 295275 h 297272"/>
                <a:gd name="connsiteX7" fmla="*/ 0 w 297245"/>
                <a:gd name="connsiteY7" fmla="*/ 295275 h 297272"/>
                <a:gd name="connsiteX8" fmla="*/ 763 w 297245"/>
                <a:gd name="connsiteY8" fmla="*/ 122365 h 297272"/>
                <a:gd name="connsiteX0" fmla="*/ 763 w 297262"/>
                <a:gd name="connsiteY0" fmla="*/ 122365 h 298144"/>
                <a:gd name="connsiteX1" fmla="*/ 123128 w 297262"/>
                <a:gd name="connsiteY1" fmla="*/ 0 h 298144"/>
                <a:gd name="connsiteX2" fmla="*/ 173673 w 297262"/>
                <a:gd name="connsiteY2" fmla="*/ 0 h 298144"/>
                <a:gd name="connsiteX3" fmla="*/ 296038 w 297262"/>
                <a:gd name="connsiteY3" fmla="*/ 122365 h 298144"/>
                <a:gd name="connsiteX4" fmla="*/ 297245 w 297262"/>
                <a:gd name="connsiteY4" fmla="*/ 297272 h 298144"/>
                <a:gd name="connsiteX5" fmla="*/ 242090 w 297262"/>
                <a:gd name="connsiteY5" fmla="*/ 295275 h 298144"/>
                <a:gd name="connsiteX6" fmla="*/ 59284 w 297262"/>
                <a:gd name="connsiteY6" fmla="*/ 295275 h 298144"/>
                <a:gd name="connsiteX7" fmla="*/ 0 w 297262"/>
                <a:gd name="connsiteY7" fmla="*/ 295275 h 298144"/>
                <a:gd name="connsiteX8" fmla="*/ 763 w 297262"/>
                <a:gd name="connsiteY8" fmla="*/ 122365 h 298144"/>
                <a:gd name="connsiteX0" fmla="*/ 763 w 297279"/>
                <a:gd name="connsiteY0" fmla="*/ 122365 h 298957"/>
                <a:gd name="connsiteX1" fmla="*/ 123128 w 297279"/>
                <a:gd name="connsiteY1" fmla="*/ 0 h 298957"/>
                <a:gd name="connsiteX2" fmla="*/ 173673 w 297279"/>
                <a:gd name="connsiteY2" fmla="*/ 0 h 298957"/>
                <a:gd name="connsiteX3" fmla="*/ 296038 w 297279"/>
                <a:gd name="connsiteY3" fmla="*/ 122365 h 298957"/>
                <a:gd name="connsiteX4" fmla="*/ 297262 w 297279"/>
                <a:gd name="connsiteY4" fmla="*/ 298144 h 298957"/>
                <a:gd name="connsiteX5" fmla="*/ 242090 w 297279"/>
                <a:gd name="connsiteY5" fmla="*/ 295275 h 298957"/>
                <a:gd name="connsiteX6" fmla="*/ 59284 w 297279"/>
                <a:gd name="connsiteY6" fmla="*/ 295275 h 298957"/>
                <a:gd name="connsiteX7" fmla="*/ 0 w 297279"/>
                <a:gd name="connsiteY7" fmla="*/ 295275 h 298957"/>
                <a:gd name="connsiteX8" fmla="*/ 763 w 297279"/>
                <a:gd name="connsiteY8" fmla="*/ 122365 h 298957"/>
                <a:gd name="connsiteX0" fmla="*/ 763 w 297279"/>
                <a:gd name="connsiteY0" fmla="*/ 122365 h 298957"/>
                <a:gd name="connsiteX1" fmla="*/ 123128 w 297279"/>
                <a:gd name="connsiteY1" fmla="*/ 0 h 298957"/>
                <a:gd name="connsiteX2" fmla="*/ 173673 w 297279"/>
                <a:gd name="connsiteY2" fmla="*/ 0 h 298957"/>
                <a:gd name="connsiteX3" fmla="*/ 296038 w 297279"/>
                <a:gd name="connsiteY3" fmla="*/ 122365 h 298957"/>
                <a:gd name="connsiteX4" fmla="*/ 297262 w 297279"/>
                <a:gd name="connsiteY4" fmla="*/ 298144 h 298957"/>
                <a:gd name="connsiteX5" fmla="*/ 242090 w 297279"/>
                <a:gd name="connsiteY5" fmla="*/ 295275 h 298957"/>
                <a:gd name="connsiteX6" fmla="*/ 59284 w 297279"/>
                <a:gd name="connsiteY6" fmla="*/ 295275 h 298957"/>
                <a:gd name="connsiteX7" fmla="*/ 0 w 297279"/>
                <a:gd name="connsiteY7" fmla="*/ 295275 h 298957"/>
                <a:gd name="connsiteX8" fmla="*/ 763 w 297279"/>
                <a:gd name="connsiteY8" fmla="*/ 122365 h 298957"/>
                <a:gd name="connsiteX0" fmla="*/ 763 w 297296"/>
                <a:gd name="connsiteY0" fmla="*/ 122365 h 295275"/>
                <a:gd name="connsiteX1" fmla="*/ 123128 w 297296"/>
                <a:gd name="connsiteY1" fmla="*/ 0 h 295275"/>
                <a:gd name="connsiteX2" fmla="*/ 173673 w 297296"/>
                <a:gd name="connsiteY2" fmla="*/ 0 h 295275"/>
                <a:gd name="connsiteX3" fmla="*/ 296038 w 297296"/>
                <a:gd name="connsiteY3" fmla="*/ 122365 h 295275"/>
                <a:gd name="connsiteX4" fmla="*/ 297279 w 297296"/>
                <a:gd name="connsiteY4" fmla="*/ 286694 h 295275"/>
                <a:gd name="connsiteX5" fmla="*/ 242090 w 297296"/>
                <a:gd name="connsiteY5" fmla="*/ 295275 h 295275"/>
                <a:gd name="connsiteX6" fmla="*/ 59284 w 297296"/>
                <a:gd name="connsiteY6" fmla="*/ 295275 h 295275"/>
                <a:gd name="connsiteX7" fmla="*/ 0 w 297296"/>
                <a:gd name="connsiteY7" fmla="*/ 295275 h 295275"/>
                <a:gd name="connsiteX8" fmla="*/ 763 w 297296"/>
                <a:gd name="connsiteY8" fmla="*/ 122365 h 295275"/>
                <a:gd name="connsiteX0" fmla="*/ 763 w 297279"/>
                <a:gd name="connsiteY0" fmla="*/ 122365 h 301753"/>
                <a:gd name="connsiteX1" fmla="*/ 123128 w 297279"/>
                <a:gd name="connsiteY1" fmla="*/ 0 h 301753"/>
                <a:gd name="connsiteX2" fmla="*/ 173673 w 297279"/>
                <a:gd name="connsiteY2" fmla="*/ 0 h 301753"/>
                <a:gd name="connsiteX3" fmla="*/ 296038 w 297279"/>
                <a:gd name="connsiteY3" fmla="*/ 122365 h 301753"/>
                <a:gd name="connsiteX4" fmla="*/ 297279 w 297279"/>
                <a:gd name="connsiteY4" fmla="*/ 286694 h 301753"/>
                <a:gd name="connsiteX5" fmla="*/ 59284 w 297279"/>
                <a:gd name="connsiteY5" fmla="*/ 295275 h 301753"/>
                <a:gd name="connsiteX6" fmla="*/ 0 w 297279"/>
                <a:gd name="connsiteY6" fmla="*/ 295275 h 301753"/>
                <a:gd name="connsiteX7" fmla="*/ 763 w 297279"/>
                <a:gd name="connsiteY7" fmla="*/ 122365 h 301753"/>
                <a:gd name="connsiteX0" fmla="*/ 763 w 297279"/>
                <a:gd name="connsiteY0" fmla="*/ 122365 h 312470"/>
                <a:gd name="connsiteX1" fmla="*/ 123128 w 297279"/>
                <a:gd name="connsiteY1" fmla="*/ 0 h 312470"/>
                <a:gd name="connsiteX2" fmla="*/ 173673 w 297279"/>
                <a:gd name="connsiteY2" fmla="*/ 0 h 312470"/>
                <a:gd name="connsiteX3" fmla="*/ 296038 w 297279"/>
                <a:gd name="connsiteY3" fmla="*/ 122365 h 312470"/>
                <a:gd name="connsiteX4" fmla="*/ 297279 w 297279"/>
                <a:gd name="connsiteY4" fmla="*/ 286694 h 312470"/>
                <a:gd name="connsiteX5" fmla="*/ 0 w 297279"/>
                <a:gd name="connsiteY5" fmla="*/ 295275 h 312470"/>
                <a:gd name="connsiteX6" fmla="*/ 763 w 297279"/>
                <a:gd name="connsiteY6" fmla="*/ 122365 h 312470"/>
                <a:gd name="connsiteX0" fmla="*/ 763 w 297279"/>
                <a:gd name="connsiteY0" fmla="*/ 122365 h 312470"/>
                <a:gd name="connsiteX1" fmla="*/ 123128 w 297279"/>
                <a:gd name="connsiteY1" fmla="*/ 0 h 312470"/>
                <a:gd name="connsiteX2" fmla="*/ 173673 w 297279"/>
                <a:gd name="connsiteY2" fmla="*/ 0 h 312470"/>
                <a:gd name="connsiteX3" fmla="*/ 296038 w 297279"/>
                <a:gd name="connsiteY3" fmla="*/ 122365 h 312470"/>
                <a:gd name="connsiteX4" fmla="*/ 297279 w 297279"/>
                <a:gd name="connsiteY4" fmla="*/ 286694 h 312470"/>
                <a:gd name="connsiteX5" fmla="*/ 0 w 297279"/>
                <a:gd name="connsiteY5" fmla="*/ 295275 h 312470"/>
                <a:gd name="connsiteX6" fmla="*/ 763 w 297279"/>
                <a:gd name="connsiteY6" fmla="*/ 122365 h 312470"/>
                <a:gd name="connsiteX0" fmla="*/ 763 w 297279"/>
                <a:gd name="connsiteY0" fmla="*/ 122365 h 303640"/>
                <a:gd name="connsiteX1" fmla="*/ 123128 w 297279"/>
                <a:gd name="connsiteY1" fmla="*/ 0 h 303640"/>
                <a:gd name="connsiteX2" fmla="*/ 173673 w 297279"/>
                <a:gd name="connsiteY2" fmla="*/ 0 h 303640"/>
                <a:gd name="connsiteX3" fmla="*/ 296038 w 297279"/>
                <a:gd name="connsiteY3" fmla="*/ 122365 h 303640"/>
                <a:gd name="connsiteX4" fmla="*/ 297279 w 297279"/>
                <a:gd name="connsiteY4" fmla="*/ 286694 h 303640"/>
                <a:gd name="connsiteX5" fmla="*/ 0 w 297279"/>
                <a:gd name="connsiteY5" fmla="*/ 295275 h 303640"/>
                <a:gd name="connsiteX6" fmla="*/ 763 w 297279"/>
                <a:gd name="connsiteY6" fmla="*/ 122365 h 303640"/>
                <a:gd name="connsiteX0" fmla="*/ 763 w 297279"/>
                <a:gd name="connsiteY0" fmla="*/ 122365 h 296987"/>
                <a:gd name="connsiteX1" fmla="*/ 123128 w 297279"/>
                <a:gd name="connsiteY1" fmla="*/ 0 h 296987"/>
                <a:gd name="connsiteX2" fmla="*/ 173673 w 297279"/>
                <a:gd name="connsiteY2" fmla="*/ 0 h 296987"/>
                <a:gd name="connsiteX3" fmla="*/ 296038 w 297279"/>
                <a:gd name="connsiteY3" fmla="*/ 122365 h 296987"/>
                <a:gd name="connsiteX4" fmla="*/ 297279 w 297279"/>
                <a:gd name="connsiteY4" fmla="*/ 286694 h 296987"/>
                <a:gd name="connsiteX5" fmla="*/ 0 w 297279"/>
                <a:gd name="connsiteY5" fmla="*/ 295275 h 296987"/>
                <a:gd name="connsiteX6" fmla="*/ 763 w 297279"/>
                <a:gd name="connsiteY6" fmla="*/ 122365 h 296987"/>
                <a:gd name="connsiteX0" fmla="*/ 763 w 297279"/>
                <a:gd name="connsiteY0" fmla="*/ 122365 h 301154"/>
                <a:gd name="connsiteX1" fmla="*/ 123128 w 297279"/>
                <a:gd name="connsiteY1" fmla="*/ 0 h 301154"/>
                <a:gd name="connsiteX2" fmla="*/ 173673 w 297279"/>
                <a:gd name="connsiteY2" fmla="*/ 0 h 301154"/>
                <a:gd name="connsiteX3" fmla="*/ 296038 w 297279"/>
                <a:gd name="connsiteY3" fmla="*/ 122365 h 301154"/>
                <a:gd name="connsiteX4" fmla="*/ 297279 w 297279"/>
                <a:gd name="connsiteY4" fmla="*/ 296987 h 301154"/>
                <a:gd name="connsiteX5" fmla="*/ 0 w 297279"/>
                <a:gd name="connsiteY5" fmla="*/ 295275 h 301154"/>
                <a:gd name="connsiteX6" fmla="*/ 763 w 297279"/>
                <a:gd name="connsiteY6" fmla="*/ 122365 h 301154"/>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6987 h 299572"/>
                <a:gd name="connsiteX5" fmla="*/ 0 w 297279"/>
                <a:gd name="connsiteY5" fmla="*/ 295275 h 299572"/>
                <a:gd name="connsiteX6" fmla="*/ 763 w 297279"/>
                <a:gd name="connsiteY6" fmla="*/ 122365 h 299572"/>
                <a:gd name="connsiteX0" fmla="*/ 763 w 297279"/>
                <a:gd name="connsiteY0" fmla="*/ 122365 h 301415"/>
                <a:gd name="connsiteX1" fmla="*/ 123128 w 297279"/>
                <a:gd name="connsiteY1" fmla="*/ 0 h 301415"/>
                <a:gd name="connsiteX2" fmla="*/ 173673 w 297279"/>
                <a:gd name="connsiteY2" fmla="*/ 0 h 301415"/>
                <a:gd name="connsiteX3" fmla="*/ 296038 w 297279"/>
                <a:gd name="connsiteY3" fmla="*/ 122365 h 301415"/>
                <a:gd name="connsiteX4" fmla="*/ 297279 w 297279"/>
                <a:gd name="connsiteY4" fmla="*/ 299572 h 301415"/>
                <a:gd name="connsiteX5" fmla="*/ 0 w 297279"/>
                <a:gd name="connsiteY5" fmla="*/ 295275 h 301415"/>
                <a:gd name="connsiteX6" fmla="*/ 763 w 297279"/>
                <a:gd name="connsiteY6" fmla="*/ 122365 h 301415"/>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300785"/>
                <a:gd name="connsiteX1" fmla="*/ 123128 w 297279"/>
                <a:gd name="connsiteY1" fmla="*/ 0 h 300785"/>
                <a:gd name="connsiteX2" fmla="*/ 173673 w 297279"/>
                <a:gd name="connsiteY2" fmla="*/ 0 h 300785"/>
                <a:gd name="connsiteX3" fmla="*/ 296038 w 297279"/>
                <a:gd name="connsiteY3" fmla="*/ 122365 h 300785"/>
                <a:gd name="connsiteX4" fmla="*/ 297279 w 297279"/>
                <a:gd name="connsiteY4" fmla="*/ 299572 h 300785"/>
                <a:gd name="connsiteX5" fmla="*/ 0 w 297279"/>
                <a:gd name="connsiteY5" fmla="*/ 299572 h 300785"/>
                <a:gd name="connsiteX6" fmla="*/ 763 w 297279"/>
                <a:gd name="connsiteY6" fmla="*/ 122365 h 300785"/>
                <a:gd name="connsiteX0" fmla="*/ 763 w 297279"/>
                <a:gd name="connsiteY0" fmla="*/ 122365 h 300785"/>
                <a:gd name="connsiteX1" fmla="*/ 123128 w 297279"/>
                <a:gd name="connsiteY1" fmla="*/ 0 h 300785"/>
                <a:gd name="connsiteX2" fmla="*/ 173673 w 297279"/>
                <a:gd name="connsiteY2" fmla="*/ 0 h 300785"/>
                <a:gd name="connsiteX3" fmla="*/ 296038 w 297279"/>
                <a:gd name="connsiteY3" fmla="*/ 122365 h 300785"/>
                <a:gd name="connsiteX4" fmla="*/ 297279 w 297279"/>
                <a:gd name="connsiteY4" fmla="*/ 299572 h 300785"/>
                <a:gd name="connsiteX5" fmla="*/ 0 w 297279"/>
                <a:gd name="connsiteY5" fmla="*/ 299572 h 300785"/>
                <a:gd name="connsiteX6" fmla="*/ 763 w 297279"/>
                <a:gd name="connsiteY6" fmla="*/ 122365 h 300785"/>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299572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301167 h 301167"/>
                <a:gd name="connsiteX6" fmla="*/ 763 w 297279"/>
                <a:gd name="connsiteY6" fmla="*/ 122365 h 30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279" h="301167">
                  <a:moveTo>
                    <a:pt x="763" y="122365"/>
                  </a:moveTo>
                  <a:cubicBezTo>
                    <a:pt x="763" y="54785"/>
                    <a:pt x="55548" y="0"/>
                    <a:pt x="123128" y="0"/>
                  </a:cubicBezTo>
                  <a:lnTo>
                    <a:pt x="173673" y="0"/>
                  </a:lnTo>
                  <a:cubicBezTo>
                    <a:pt x="241253" y="0"/>
                    <a:pt x="296038" y="54785"/>
                    <a:pt x="296038" y="122365"/>
                  </a:cubicBezTo>
                  <a:cubicBezTo>
                    <a:pt x="296413" y="151419"/>
                    <a:pt x="296904" y="291196"/>
                    <a:pt x="297279" y="301167"/>
                  </a:cubicBezTo>
                  <a:lnTo>
                    <a:pt x="0" y="301167"/>
                  </a:lnTo>
                  <a:cubicBezTo>
                    <a:pt x="135" y="257496"/>
                    <a:pt x="628" y="166036"/>
                    <a:pt x="763" y="122365"/>
                  </a:cubicBezTo>
                  <a:close/>
                </a:path>
              </a:pathLst>
            </a:custGeom>
            <a:solidFill>
              <a:srgbClr val="FFC000"/>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defTabSz="342788">
                <a:defRPr/>
              </a:pPr>
              <a:endParaRPr lang="en-US" sz="1050" kern="0" dirty="0">
                <a:solidFill>
                  <a:sysClr val="window" lastClr="FFFFFF"/>
                </a:solidFill>
                <a:latin typeface="Calibri" panose="020F0502020204030204" pitchFamily="34" charset="0"/>
                <a:cs typeface="Arial" panose="020B0604020202020204" pitchFamily="34" charset="0"/>
              </a:endParaRPr>
            </a:p>
          </p:txBody>
        </p:sp>
        <p:sp>
          <p:nvSpPr>
            <p:cNvPr id="218" name="Diamond 231"/>
            <p:cNvSpPr/>
            <p:nvPr/>
          </p:nvSpPr>
          <p:spPr>
            <a:xfrm>
              <a:off x="85726" y="-333372"/>
              <a:ext cx="111124" cy="287019"/>
            </a:xfrm>
            <a:custGeom>
              <a:avLst/>
              <a:gdLst>
                <a:gd name="connsiteX0" fmla="*/ 0 w 111125"/>
                <a:gd name="connsiteY0" fmla="*/ 143510 h 287020"/>
                <a:gd name="connsiteX1" fmla="*/ 55563 w 111125"/>
                <a:gd name="connsiteY1" fmla="*/ 0 h 287020"/>
                <a:gd name="connsiteX2" fmla="*/ 111125 w 111125"/>
                <a:gd name="connsiteY2" fmla="*/ 143510 h 287020"/>
                <a:gd name="connsiteX3" fmla="*/ 55563 w 111125"/>
                <a:gd name="connsiteY3" fmla="*/ 287020 h 287020"/>
                <a:gd name="connsiteX4" fmla="*/ 0 w 111125"/>
                <a:gd name="connsiteY4" fmla="*/ 143510 h 287020"/>
                <a:gd name="connsiteX0" fmla="*/ 0 w 111125"/>
                <a:gd name="connsiteY0" fmla="*/ 218239 h 287020"/>
                <a:gd name="connsiteX1" fmla="*/ 55563 w 111125"/>
                <a:gd name="connsiteY1" fmla="*/ 0 h 287020"/>
                <a:gd name="connsiteX2" fmla="*/ 111125 w 111125"/>
                <a:gd name="connsiteY2" fmla="*/ 143510 h 287020"/>
                <a:gd name="connsiteX3" fmla="*/ 55563 w 111125"/>
                <a:gd name="connsiteY3" fmla="*/ 287020 h 287020"/>
                <a:gd name="connsiteX4" fmla="*/ 0 w 111125"/>
                <a:gd name="connsiteY4" fmla="*/ 218239 h 287020"/>
                <a:gd name="connsiteX0" fmla="*/ 0 w 111125"/>
                <a:gd name="connsiteY0" fmla="*/ 218239 h 287020"/>
                <a:gd name="connsiteX1" fmla="*/ 55563 w 111125"/>
                <a:gd name="connsiteY1" fmla="*/ 0 h 287020"/>
                <a:gd name="connsiteX2" fmla="*/ 111125 w 111125"/>
                <a:gd name="connsiteY2" fmla="*/ 218239 h 287020"/>
                <a:gd name="connsiteX3" fmla="*/ 55563 w 111125"/>
                <a:gd name="connsiteY3" fmla="*/ 287020 h 287020"/>
                <a:gd name="connsiteX4" fmla="*/ 0 w 111125"/>
                <a:gd name="connsiteY4" fmla="*/ 218239 h 287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25" h="287020">
                  <a:moveTo>
                    <a:pt x="0" y="218239"/>
                  </a:moveTo>
                  <a:lnTo>
                    <a:pt x="55563" y="0"/>
                  </a:lnTo>
                  <a:lnTo>
                    <a:pt x="111125" y="218239"/>
                  </a:lnTo>
                  <a:lnTo>
                    <a:pt x="55563" y="287020"/>
                  </a:lnTo>
                  <a:lnTo>
                    <a:pt x="0" y="218239"/>
                  </a:lnTo>
                  <a:close/>
                </a:path>
              </a:pathLst>
            </a:custGeom>
            <a:solidFill>
              <a:sysClr val="window" lastClr="FFFFFF"/>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algn="ctr" defTabSz="342788">
                <a:lnSpc>
                  <a:spcPct val="115000"/>
                </a:lnSpc>
                <a:defRPr/>
              </a:pPr>
              <a:r>
                <a:rPr lang="en-US" sz="1050" kern="0" dirty="0">
                  <a:solidFill>
                    <a:sysClr val="window" lastClr="FFFFFF"/>
                  </a:solidFill>
                  <a:highlight>
                    <a:srgbClr val="FFFF00"/>
                  </a:highlight>
                  <a:latin typeface="Calibri" panose="020F0502020204030204" pitchFamily="34" charset="0"/>
                  <a:ea typeface="Calibri"/>
                  <a:cs typeface="Arial" panose="020B0604020202020204" pitchFamily="34" charset="0"/>
                </a:rPr>
                <a:t>­­­­­­­­</a:t>
              </a:r>
              <a:endParaRPr lang="en-US" sz="1050" kern="0" dirty="0">
                <a:solidFill>
                  <a:sysClr val="window" lastClr="FFFFFF"/>
                </a:solidFill>
                <a:latin typeface="Calibri" panose="020F0502020204030204" pitchFamily="34" charset="0"/>
                <a:ea typeface="Calibri"/>
                <a:cs typeface="Arial" panose="020B0604020202020204" pitchFamily="34" charset="0"/>
              </a:endParaRPr>
            </a:p>
          </p:txBody>
        </p:sp>
      </p:grpSp>
      <p:grpSp>
        <p:nvGrpSpPr>
          <p:cNvPr id="219" name="Group 218"/>
          <p:cNvGrpSpPr/>
          <p:nvPr/>
        </p:nvGrpSpPr>
        <p:grpSpPr>
          <a:xfrm>
            <a:off x="3362720" y="2124604"/>
            <a:ext cx="101199" cy="162390"/>
            <a:chOff x="0" y="4885"/>
            <a:chExt cx="297180" cy="496130"/>
          </a:xfrm>
        </p:grpSpPr>
        <p:sp>
          <p:nvSpPr>
            <p:cNvPr id="220" name="Oval 219"/>
            <p:cNvSpPr/>
            <p:nvPr/>
          </p:nvSpPr>
          <p:spPr>
            <a:xfrm>
              <a:off x="57150" y="4885"/>
              <a:ext cx="182882" cy="182880"/>
            </a:xfrm>
            <a:prstGeom prst="ellipse">
              <a:avLst/>
            </a:prstGeom>
            <a:solidFill>
              <a:srgbClr val="4BACC6">
                <a:lumMod val="60000"/>
                <a:lumOff val="40000"/>
              </a:srgbClr>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defTabSz="342788">
                <a:defRPr/>
              </a:pPr>
              <a:endParaRPr lang="en-US" sz="1050" kern="0" dirty="0">
                <a:solidFill>
                  <a:sysClr val="window" lastClr="FFFFFF"/>
                </a:solidFill>
                <a:latin typeface="Calibri" panose="020F0502020204030204" pitchFamily="34" charset="0"/>
                <a:cs typeface="Arial" panose="020B0604020202020204" pitchFamily="34" charset="0"/>
              </a:endParaRPr>
            </a:p>
          </p:txBody>
        </p:sp>
        <p:sp>
          <p:nvSpPr>
            <p:cNvPr id="221" name="Rounded Rectangle 230"/>
            <p:cNvSpPr/>
            <p:nvPr/>
          </p:nvSpPr>
          <p:spPr>
            <a:xfrm>
              <a:off x="0" y="200025"/>
              <a:ext cx="297180" cy="300990"/>
            </a:xfrm>
            <a:custGeom>
              <a:avLst/>
              <a:gdLst>
                <a:gd name="connsiteX0" fmla="*/ 0 w 295275"/>
                <a:gd name="connsiteY0" fmla="*/ 122365 h 295275"/>
                <a:gd name="connsiteX1" fmla="*/ 122365 w 295275"/>
                <a:gd name="connsiteY1" fmla="*/ 0 h 295275"/>
                <a:gd name="connsiteX2" fmla="*/ 172910 w 295275"/>
                <a:gd name="connsiteY2" fmla="*/ 0 h 295275"/>
                <a:gd name="connsiteX3" fmla="*/ 295275 w 295275"/>
                <a:gd name="connsiteY3" fmla="*/ 122365 h 295275"/>
                <a:gd name="connsiteX4" fmla="*/ 295275 w 295275"/>
                <a:gd name="connsiteY4" fmla="*/ 172910 h 295275"/>
                <a:gd name="connsiteX5" fmla="*/ 172910 w 295275"/>
                <a:gd name="connsiteY5" fmla="*/ 295275 h 295275"/>
                <a:gd name="connsiteX6" fmla="*/ 122365 w 295275"/>
                <a:gd name="connsiteY6" fmla="*/ 295275 h 295275"/>
                <a:gd name="connsiteX7" fmla="*/ 0 w 295275"/>
                <a:gd name="connsiteY7" fmla="*/ 172910 h 295275"/>
                <a:gd name="connsiteX8" fmla="*/ 0 w 295275"/>
                <a:gd name="connsiteY8" fmla="*/ 122365 h 295275"/>
                <a:gd name="connsiteX0" fmla="*/ 404 w 295679"/>
                <a:gd name="connsiteY0" fmla="*/ 122365 h 295275"/>
                <a:gd name="connsiteX1" fmla="*/ 122769 w 295679"/>
                <a:gd name="connsiteY1" fmla="*/ 0 h 295275"/>
                <a:gd name="connsiteX2" fmla="*/ 173314 w 295679"/>
                <a:gd name="connsiteY2" fmla="*/ 0 h 295275"/>
                <a:gd name="connsiteX3" fmla="*/ 295679 w 295679"/>
                <a:gd name="connsiteY3" fmla="*/ 122365 h 295275"/>
                <a:gd name="connsiteX4" fmla="*/ 295679 w 295679"/>
                <a:gd name="connsiteY4" fmla="*/ 172910 h 295275"/>
                <a:gd name="connsiteX5" fmla="*/ 173314 w 295679"/>
                <a:gd name="connsiteY5" fmla="*/ 295275 h 295275"/>
                <a:gd name="connsiteX6" fmla="*/ 58925 w 295679"/>
                <a:gd name="connsiteY6" fmla="*/ 295275 h 295275"/>
                <a:gd name="connsiteX7" fmla="*/ 404 w 295679"/>
                <a:gd name="connsiteY7" fmla="*/ 172910 h 295275"/>
                <a:gd name="connsiteX8" fmla="*/ 404 w 295679"/>
                <a:gd name="connsiteY8" fmla="*/ 122365 h 295275"/>
                <a:gd name="connsiteX0" fmla="*/ 404 w 296805"/>
                <a:gd name="connsiteY0" fmla="*/ 122365 h 295275"/>
                <a:gd name="connsiteX1" fmla="*/ 122769 w 296805"/>
                <a:gd name="connsiteY1" fmla="*/ 0 h 295275"/>
                <a:gd name="connsiteX2" fmla="*/ 173314 w 296805"/>
                <a:gd name="connsiteY2" fmla="*/ 0 h 295275"/>
                <a:gd name="connsiteX3" fmla="*/ 295679 w 296805"/>
                <a:gd name="connsiteY3" fmla="*/ 122365 h 295275"/>
                <a:gd name="connsiteX4" fmla="*/ 295679 w 296805"/>
                <a:gd name="connsiteY4" fmla="*/ 172910 h 295275"/>
                <a:gd name="connsiteX5" fmla="*/ 241731 w 296805"/>
                <a:gd name="connsiteY5" fmla="*/ 295275 h 295275"/>
                <a:gd name="connsiteX6" fmla="*/ 58925 w 296805"/>
                <a:gd name="connsiteY6" fmla="*/ 295275 h 295275"/>
                <a:gd name="connsiteX7" fmla="*/ 404 w 296805"/>
                <a:gd name="connsiteY7" fmla="*/ 172910 h 295275"/>
                <a:gd name="connsiteX8" fmla="*/ 404 w 296805"/>
                <a:gd name="connsiteY8" fmla="*/ 122365 h 295275"/>
                <a:gd name="connsiteX0" fmla="*/ 763 w 297164"/>
                <a:gd name="connsiteY0" fmla="*/ 122365 h 300064"/>
                <a:gd name="connsiteX1" fmla="*/ 123128 w 297164"/>
                <a:gd name="connsiteY1" fmla="*/ 0 h 300064"/>
                <a:gd name="connsiteX2" fmla="*/ 173673 w 297164"/>
                <a:gd name="connsiteY2" fmla="*/ 0 h 300064"/>
                <a:gd name="connsiteX3" fmla="*/ 296038 w 297164"/>
                <a:gd name="connsiteY3" fmla="*/ 122365 h 300064"/>
                <a:gd name="connsiteX4" fmla="*/ 296038 w 297164"/>
                <a:gd name="connsiteY4" fmla="*/ 172910 h 300064"/>
                <a:gd name="connsiteX5" fmla="*/ 242090 w 297164"/>
                <a:gd name="connsiteY5" fmla="*/ 295275 h 300064"/>
                <a:gd name="connsiteX6" fmla="*/ 59284 w 297164"/>
                <a:gd name="connsiteY6" fmla="*/ 295275 h 300064"/>
                <a:gd name="connsiteX7" fmla="*/ 359 w 297164"/>
                <a:gd name="connsiteY7" fmla="*/ 253378 h 300064"/>
                <a:gd name="connsiteX8" fmla="*/ 763 w 297164"/>
                <a:gd name="connsiteY8" fmla="*/ 122365 h 300064"/>
                <a:gd name="connsiteX0" fmla="*/ 763 w 298076"/>
                <a:gd name="connsiteY0" fmla="*/ 122365 h 300064"/>
                <a:gd name="connsiteX1" fmla="*/ 123128 w 298076"/>
                <a:gd name="connsiteY1" fmla="*/ 0 h 300064"/>
                <a:gd name="connsiteX2" fmla="*/ 173673 w 298076"/>
                <a:gd name="connsiteY2" fmla="*/ 0 h 300064"/>
                <a:gd name="connsiteX3" fmla="*/ 296038 w 298076"/>
                <a:gd name="connsiteY3" fmla="*/ 122365 h 300064"/>
                <a:gd name="connsiteX4" fmla="*/ 297164 w 298076"/>
                <a:gd name="connsiteY4" fmla="*/ 209528 h 300064"/>
                <a:gd name="connsiteX5" fmla="*/ 242090 w 298076"/>
                <a:gd name="connsiteY5" fmla="*/ 295275 h 300064"/>
                <a:gd name="connsiteX6" fmla="*/ 59284 w 298076"/>
                <a:gd name="connsiteY6" fmla="*/ 295275 h 300064"/>
                <a:gd name="connsiteX7" fmla="*/ 359 w 298076"/>
                <a:gd name="connsiteY7" fmla="*/ 253378 h 300064"/>
                <a:gd name="connsiteX8" fmla="*/ 763 w 298076"/>
                <a:gd name="connsiteY8" fmla="*/ 122365 h 300064"/>
                <a:gd name="connsiteX0" fmla="*/ 1085 w 298398"/>
                <a:gd name="connsiteY0" fmla="*/ 122365 h 295275"/>
                <a:gd name="connsiteX1" fmla="*/ 123450 w 298398"/>
                <a:gd name="connsiteY1" fmla="*/ 0 h 295275"/>
                <a:gd name="connsiteX2" fmla="*/ 173995 w 298398"/>
                <a:gd name="connsiteY2" fmla="*/ 0 h 295275"/>
                <a:gd name="connsiteX3" fmla="*/ 296360 w 298398"/>
                <a:gd name="connsiteY3" fmla="*/ 122365 h 295275"/>
                <a:gd name="connsiteX4" fmla="*/ 297486 w 298398"/>
                <a:gd name="connsiteY4" fmla="*/ 209528 h 295275"/>
                <a:gd name="connsiteX5" fmla="*/ 242412 w 298398"/>
                <a:gd name="connsiteY5" fmla="*/ 295275 h 295275"/>
                <a:gd name="connsiteX6" fmla="*/ 59606 w 298398"/>
                <a:gd name="connsiteY6" fmla="*/ 295275 h 295275"/>
                <a:gd name="connsiteX7" fmla="*/ 322 w 298398"/>
                <a:gd name="connsiteY7" fmla="*/ 220774 h 295275"/>
                <a:gd name="connsiteX8" fmla="*/ 1085 w 298398"/>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20774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20774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361867"/>
                <a:gd name="connsiteY0" fmla="*/ 122365 h 299752"/>
                <a:gd name="connsiteX1" fmla="*/ 123128 w 361867"/>
                <a:gd name="connsiteY1" fmla="*/ 0 h 299752"/>
                <a:gd name="connsiteX2" fmla="*/ 173673 w 361867"/>
                <a:gd name="connsiteY2" fmla="*/ 0 h 299752"/>
                <a:gd name="connsiteX3" fmla="*/ 296038 w 361867"/>
                <a:gd name="connsiteY3" fmla="*/ 122365 h 299752"/>
                <a:gd name="connsiteX4" fmla="*/ 297164 w 361867"/>
                <a:gd name="connsiteY4" fmla="*/ 209528 h 299752"/>
                <a:gd name="connsiteX5" fmla="*/ 361070 w 361867"/>
                <a:gd name="connsiteY5" fmla="*/ 295390 h 299752"/>
                <a:gd name="connsiteX6" fmla="*/ 242090 w 361867"/>
                <a:gd name="connsiteY6" fmla="*/ 295275 h 299752"/>
                <a:gd name="connsiteX7" fmla="*/ 59284 w 361867"/>
                <a:gd name="connsiteY7" fmla="*/ 295275 h 299752"/>
                <a:gd name="connsiteX8" fmla="*/ 0 w 361867"/>
                <a:gd name="connsiteY8" fmla="*/ 295275 h 299752"/>
                <a:gd name="connsiteX9" fmla="*/ 763 w 361867"/>
                <a:gd name="connsiteY9" fmla="*/ 122365 h 299752"/>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79673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79673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586"/>
                <a:gd name="connsiteY0" fmla="*/ 122365 h 295275"/>
                <a:gd name="connsiteX1" fmla="*/ 123128 w 297586"/>
                <a:gd name="connsiteY1" fmla="*/ 0 h 295275"/>
                <a:gd name="connsiteX2" fmla="*/ 173673 w 297586"/>
                <a:gd name="connsiteY2" fmla="*/ 0 h 295275"/>
                <a:gd name="connsiteX3" fmla="*/ 296038 w 297586"/>
                <a:gd name="connsiteY3" fmla="*/ 122365 h 295275"/>
                <a:gd name="connsiteX4" fmla="*/ 297164 w 297586"/>
                <a:gd name="connsiteY4" fmla="*/ 279673 h 295275"/>
                <a:gd name="connsiteX5" fmla="*/ 242090 w 297586"/>
                <a:gd name="connsiteY5" fmla="*/ 295275 h 295275"/>
                <a:gd name="connsiteX6" fmla="*/ 59284 w 297586"/>
                <a:gd name="connsiteY6" fmla="*/ 295275 h 295275"/>
                <a:gd name="connsiteX7" fmla="*/ 0 w 297586"/>
                <a:gd name="connsiteY7" fmla="*/ 295275 h 295275"/>
                <a:gd name="connsiteX8" fmla="*/ 763 w 297586"/>
                <a:gd name="connsiteY8" fmla="*/ 122365 h 295275"/>
                <a:gd name="connsiteX0" fmla="*/ 763 w 297211"/>
                <a:gd name="connsiteY0" fmla="*/ 122365 h 295275"/>
                <a:gd name="connsiteX1" fmla="*/ 123128 w 297211"/>
                <a:gd name="connsiteY1" fmla="*/ 0 h 295275"/>
                <a:gd name="connsiteX2" fmla="*/ 173673 w 297211"/>
                <a:gd name="connsiteY2" fmla="*/ 0 h 295275"/>
                <a:gd name="connsiteX3" fmla="*/ 296038 w 297211"/>
                <a:gd name="connsiteY3" fmla="*/ 122365 h 295275"/>
                <a:gd name="connsiteX4" fmla="*/ 297164 w 297211"/>
                <a:gd name="connsiteY4" fmla="*/ 279673 h 295275"/>
                <a:gd name="connsiteX5" fmla="*/ 242090 w 297211"/>
                <a:gd name="connsiteY5" fmla="*/ 295275 h 295275"/>
                <a:gd name="connsiteX6" fmla="*/ 59284 w 297211"/>
                <a:gd name="connsiteY6" fmla="*/ 295275 h 295275"/>
                <a:gd name="connsiteX7" fmla="*/ 0 w 297211"/>
                <a:gd name="connsiteY7" fmla="*/ 295275 h 295275"/>
                <a:gd name="connsiteX8" fmla="*/ 763 w 297211"/>
                <a:gd name="connsiteY8" fmla="*/ 122365 h 295275"/>
                <a:gd name="connsiteX0" fmla="*/ 763 w 297258"/>
                <a:gd name="connsiteY0" fmla="*/ 122365 h 295804"/>
                <a:gd name="connsiteX1" fmla="*/ 123128 w 297258"/>
                <a:gd name="connsiteY1" fmla="*/ 0 h 295804"/>
                <a:gd name="connsiteX2" fmla="*/ 173673 w 297258"/>
                <a:gd name="connsiteY2" fmla="*/ 0 h 295804"/>
                <a:gd name="connsiteX3" fmla="*/ 296038 w 297258"/>
                <a:gd name="connsiteY3" fmla="*/ 122365 h 295804"/>
                <a:gd name="connsiteX4" fmla="*/ 297211 w 297258"/>
                <a:gd name="connsiteY4" fmla="*/ 295275 h 295804"/>
                <a:gd name="connsiteX5" fmla="*/ 242090 w 297258"/>
                <a:gd name="connsiteY5" fmla="*/ 295275 h 295804"/>
                <a:gd name="connsiteX6" fmla="*/ 59284 w 297258"/>
                <a:gd name="connsiteY6" fmla="*/ 295275 h 295804"/>
                <a:gd name="connsiteX7" fmla="*/ 0 w 297258"/>
                <a:gd name="connsiteY7" fmla="*/ 295275 h 295804"/>
                <a:gd name="connsiteX8" fmla="*/ 763 w 297258"/>
                <a:gd name="connsiteY8" fmla="*/ 122365 h 295804"/>
                <a:gd name="connsiteX0" fmla="*/ 763 w 297227"/>
                <a:gd name="connsiteY0" fmla="*/ 122365 h 297919"/>
                <a:gd name="connsiteX1" fmla="*/ 123128 w 297227"/>
                <a:gd name="connsiteY1" fmla="*/ 0 h 297919"/>
                <a:gd name="connsiteX2" fmla="*/ 173673 w 297227"/>
                <a:gd name="connsiteY2" fmla="*/ 0 h 297919"/>
                <a:gd name="connsiteX3" fmla="*/ 296038 w 297227"/>
                <a:gd name="connsiteY3" fmla="*/ 122365 h 297919"/>
                <a:gd name="connsiteX4" fmla="*/ 297211 w 297227"/>
                <a:gd name="connsiteY4" fmla="*/ 295275 h 297919"/>
                <a:gd name="connsiteX5" fmla="*/ 242090 w 297227"/>
                <a:gd name="connsiteY5" fmla="*/ 295275 h 297919"/>
                <a:gd name="connsiteX6" fmla="*/ 59284 w 297227"/>
                <a:gd name="connsiteY6" fmla="*/ 295275 h 297919"/>
                <a:gd name="connsiteX7" fmla="*/ 0 w 297227"/>
                <a:gd name="connsiteY7" fmla="*/ 295275 h 297919"/>
                <a:gd name="connsiteX8" fmla="*/ 763 w 297227"/>
                <a:gd name="connsiteY8" fmla="*/ 122365 h 297919"/>
                <a:gd name="connsiteX0" fmla="*/ 763 w 297228"/>
                <a:gd name="connsiteY0" fmla="*/ 122365 h 296324"/>
                <a:gd name="connsiteX1" fmla="*/ 123128 w 297228"/>
                <a:gd name="connsiteY1" fmla="*/ 0 h 296324"/>
                <a:gd name="connsiteX2" fmla="*/ 173673 w 297228"/>
                <a:gd name="connsiteY2" fmla="*/ 0 h 296324"/>
                <a:gd name="connsiteX3" fmla="*/ 296038 w 297228"/>
                <a:gd name="connsiteY3" fmla="*/ 122365 h 296324"/>
                <a:gd name="connsiteX4" fmla="*/ 297211 w 297228"/>
                <a:gd name="connsiteY4" fmla="*/ 295275 h 296324"/>
                <a:gd name="connsiteX5" fmla="*/ 242090 w 297228"/>
                <a:gd name="connsiteY5" fmla="*/ 295275 h 296324"/>
                <a:gd name="connsiteX6" fmla="*/ 59284 w 297228"/>
                <a:gd name="connsiteY6" fmla="*/ 295275 h 296324"/>
                <a:gd name="connsiteX7" fmla="*/ 0 w 297228"/>
                <a:gd name="connsiteY7" fmla="*/ 295275 h 296324"/>
                <a:gd name="connsiteX8" fmla="*/ 763 w 297228"/>
                <a:gd name="connsiteY8" fmla="*/ 122365 h 296324"/>
                <a:gd name="connsiteX0" fmla="*/ 763 w 297245"/>
                <a:gd name="connsiteY0" fmla="*/ 122365 h 297272"/>
                <a:gd name="connsiteX1" fmla="*/ 123128 w 297245"/>
                <a:gd name="connsiteY1" fmla="*/ 0 h 297272"/>
                <a:gd name="connsiteX2" fmla="*/ 173673 w 297245"/>
                <a:gd name="connsiteY2" fmla="*/ 0 h 297272"/>
                <a:gd name="connsiteX3" fmla="*/ 296038 w 297245"/>
                <a:gd name="connsiteY3" fmla="*/ 122365 h 297272"/>
                <a:gd name="connsiteX4" fmla="*/ 297228 w 297245"/>
                <a:gd name="connsiteY4" fmla="*/ 296324 h 297272"/>
                <a:gd name="connsiteX5" fmla="*/ 242090 w 297245"/>
                <a:gd name="connsiteY5" fmla="*/ 295275 h 297272"/>
                <a:gd name="connsiteX6" fmla="*/ 59284 w 297245"/>
                <a:gd name="connsiteY6" fmla="*/ 295275 h 297272"/>
                <a:gd name="connsiteX7" fmla="*/ 0 w 297245"/>
                <a:gd name="connsiteY7" fmla="*/ 295275 h 297272"/>
                <a:gd name="connsiteX8" fmla="*/ 763 w 297245"/>
                <a:gd name="connsiteY8" fmla="*/ 122365 h 297272"/>
                <a:gd name="connsiteX0" fmla="*/ 763 w 297262"/>
                <a:gd name="connsiteY0" fmla="*/ 122365 h 298144"/>
                <a:gd name="connsiteX1" fmla="*/ 123128 w 297262"/>
                <a:gd name="connsiteY1" fmla="*/ 0 h 298144"/>
                <a:gd name="connsiteX2" fmla="*/ 173673 w 297262"/>
                <a:gd name="connsiteY2" fmla="*/ 0 h 298144"/>
                <a:gd name="connsiteX3" fmla="*/ 296038 w 297262"/>
                <a:gd name="connsiteY3" fmla="*/ 122365 h 298144"/>
                <a:gd name="connsiteX4" fmla="*/ 297245 w 297262"/>
                <a:gd name="connsiteY4" fmla="*/ 297272 h 298144"/>
                <a:gd name="connsiteX5" fmla="*/ 242090 w 297262"/>
                <a:gd name="connsiteY5" fmla="*/ 295275 h 298144"/>
                <a:gd name="connsiteX6" fmla="*/ 59284 w 297262"/>
                <a:gd name="connsiteY6" fmla="*/ 295275 h 298144"/>
                <a:gd name="connsiteX7" fmla="*/ 0 w 297262"/>
                <a:gd name="connsiteY7" fmla="*/ 295275 h 298144"/>
                <a:gd name="connsiteX8" fmla="*/ 763 w 297262"/>
                <a:gd name="connsiteY8" fmla="*/ 122365 h 298144"/>
                <a:gd name="connsiteX0" fmla="*/ 763 w 297279"/>
                <a:gd name="connsiteY0" fmla="*/ 122365 h 298957"/>
                <a:gd name="connsiteX1" fmla="*/ 123128 w 297279"/>
                <a:gd name="connsiteY1" fmla="*/ 0 h 298957"/>
                <a:gd name="connsiteX2" fmla="*/ 173673 w 297279"/>
                <a:gd name="connsiteY2" fmla="*/ 0 h 298957"/>
                <a:gd name="connsiteX3" fmla="*/ 296038 w 297279"/>
                <a:gd name="connsiteY3" fmla="*/ 122365 h 298957"/>
                <a:gd name="connsiteX4" fmla="*/ 297262 w 297279"/>
                <a:gd name="connsiteY4" fmla="*/ 298144 h 298957"/>
                <a:gd name="connsiteX5" fmla="*/ 242090 w 297279"/>
                <a:gd name="connsiteY5" fmla="*/ 295275 h 298957"/>
                <a:gd name="connsiteX6" fmla="*/ 59284 w 297279"/>
                <a:gd name="connsiteY6" fmla="*/ 295275 h 298957"/>
                <a:gd name="connsiteX7" fmla="*/ 0 w 297279"/>
                <a:gd name="connsiteY7" fmla="*/ 295275 h 298957"/>
                <a:gd name="connsiteX8" fmla="*/ 763 w 297279"/>
                <a:gd name="connsiteY8" fmla="*/ 122365 h 298957"/>
                <a:gd name="connsiteX0" fmla="*/ 763 w 297279"/>
                <a:gd name="connsiteY0" fmla="*/ 122365 h 298957"/>
                <a:gd name="connsiteX1" fmla="*/ 123128 w 297279"/>
                <a:gd name="connsiteY1" fmla="*/ 0 h 298957"/>
                <a:gd name="connsiteX2" fmla="*/ 173673 w 297279"/>
                <a:gd name="connsiteY2" fmla="*/ 0 h 298957"/>
                <a:gd name="connsiteX3" fmla="*/ 296038 w 297279"/>
                <a:gd name="connsiteY3" fmla="*/ 122365 h 298957"/>
                <a:gd name="connsiteX4" fmla="*/ 297262 w 297279"/>
                <a:gd name="connsiteY4" fmla="*/ 298144 h 298957"/>
                <a:gd name="connsiteX5" fmla="*/ 242090 w 297279"/>
                <a:gd name="connsiteY5" fmla="*/ 295275 h 298957"/>
                <a:gd name="connsiteX6" fmla="*/ 59284 w 297279"/>
                <a:gd name="connsiteY6" fmla="*/ 295275 h 298957"/>
                <a:gd name="connsiteX7" fmla="*/ 0 w 297279"/>
                <a:gd name="connsiteY7" fmla="*/ 295275 h 298957"/>
                <a:gd name="connsiteX8" fmla="*/ 763 w 297279"/>
                <a:gd name="connsiteY8" fmla="*/ 122365 h 298957"/>
                <a:gd name="connsiteX0" fmla="*/ 763 w 297296"/>
                <a:gd name="connsiteY0" fmla="*/ 122365 h 295275"/>
                <a:gd name="connsiteX1" fmla="*/ 123128 w 297296"/>
                <a:gd name="connsiteY1" fmla="*/ 0 h 295275"/>
                <a:gd name="connsiteX2" fmla="*/ 173673 w 297296"/>
                <a:gd name="connsiteY2" fmla="*/ 0 h 295275"/>
                <a:gd name="connsiteX3" fmla="*/ 296038 w 297296"/>
                <a:gd name="connsiteY3" fmla="*/ 122365 h 295275"/>
                <a:gd name="connsiteX4" fmla="*/ 297279 w 297296"/>
                <a:gd name="connsiteY4" fmla="*/ 286694 h 295275"/>
                <a:gd name="connsiteX5" fmla="*/ 242090 w 297296"/>
                <a:gd name="connsiteY5" fmla="*/ 295275 h 295275"/>
                <a:gd name="connsiteX6" fmla="*/ 59284 w 297296"/>
                <a:gd name="connsiteY6" fmla="*/ 295275 h 295275"/>
                <a:gd name="connsiteX7" fmla="*/ 0 w 297296"/>
                <a:gd name="connsiteY7" fmla="*/ 295275 h 295275"/>
                <a:gd name="connsiteX8" fmla="*/ 763 w 297296"/>
                <a:gd name="connsiteY8" fmla="*/ 122365 h 295275"/>
                <a:gd name="connsiteX0" fmla="*/ 763 w 297279"/>
                <a:gd name="connsiteY0" fmla="*/ 122365 h 301753"/>
                <a:gd name="connsiteX1" fmla="*/ 123128 w 297279"/>
                <a:gd name="connsiteY1" fmla="*/ 0 h 301753"/>
                <a:gd name="connsiteX2" fmla="*/ 173673 w 297279"/>
                <a:gd name="connsiteY2" fmla="*/ 0 h 301753"/>
                <a:gd name="connsiteX3" fmla="*/ 296038 w 297279"/>
                <a:gd name="connsiteY3" fmla="*/ 122365 h 301753"/>
                <a:gd name="connsiteX4" fmla="*/ 297279 w 297279"/>
                <a:gd name="connsiteY4" fmla="*/ 286694 h 301753"/>
                <a:gd name="connsiteX5" fmla="*/ 59284 w 297279"/>
                <a:gd name="connsiteY5" fmla="*/ 295275 h 301753"/>
                <a:gd name="connsiteX6" fmla="*/ 0 w 297279"/>
                <a:gd name="connsiteY6" fmla="*/ 295275 h 301753"/>
                <a:gd name="connsiteX7" fmla="*/ 763 w 297279"/>
                <a:gd name="connsiteY7" fmla="*/ 122365 h 301753"/>
                <a:gd name="connsiteX0" fmla="*/ 763 w 297279"/>
                <a:gd name="connsiteY0" fmla="*/ 122365 h 312470"/>
                <a:gd name="connsiteX1" fmla="*/ 123128 w 297279"/>
                <a:gd name="connsiteY1" fmla="*/ 0 h 312470"/>
                <a:gd name="connsiteX2" fmla="*/ 173673 w 297279"/>
                <a:gd name="connsiteY2" fmla="*/ 0 h 312470"/>
                <a:gd name="connsiteX3" fmla="*/ 296038 w 297279"/>
                <a:gd name="connsiteY3" fmla="*/ 122365 h 312470"/>
                <a:gd name="connsiteX4" fmla="*/ 297279 w 297279"/>
                <a:gd name="connsiteY4" fmla="*/ 286694 h 312470"/>
                <a:gd name="connsiteX5" fmla="*/ 0 w 297279"/>
                <a:gd name="connsiteY5" fmla="*/ 295275 h 312470"/>
                <a:gd name="connsiteX6" fmla="*/ 763 w 297279"/>
                <a:gd name="connsiteY6" fmla="*/ 122365 h 312470"/>
                <a:gd name="connsiteX0" fmla="*/ 763 w 297279"/>
                <a:gd name="connsiteY0" fmla="*/ 122365 h 312470"/>
                <a:gd name="connsiteX1" fmla="*/ 123128 w 297279"/>
                <a:gd name="connsiteY1" fmla="*/ 0 h 312470"/>
                <a:gd name="connsiteX2" fmla="*/ 173673 w 297279"/>
                <a:gd name="connsiteY2" fmla="*/ 0 h 312470"/>
                <a:gd name="connsiteX3" fmla="*/ 296038 w 297279"/>
                <a:gd name="connsiteY3" fmla="*/ 122365 h 312470"/>
                <a:gd name="connsiteX4" fmla="*/ 297279 w 297279"/>
                <a:gd name="connsiteY4" fmla="*/ 286694 h 312470"/>
                <a:gd name="connsiteX5" fmla="*/ 0 w 297279"/>
                <a:gd name="connsiteY5" fmla="*/ 295275 h 312470"/>
                <a:gd name="connsiteX6" fmla="*/ 763 w 297279"/>
                <a:gd name="connsiteY6" fmla="*/ 122365 h 312470"/>
                <a:gd name="connsiteX0" fmla="*/ 763 w 297279"/>
                <a:gd name="connsiteY0" fmla="*/ 122365 h 303640"/>
                <a:gd name="connsiteX1" fmla="*/ 123128 w 297279"/>
                <a:gd name="connsiteY1" fmla="*/ 0 h 303640"/>
                <a:gd name="connsiteX2" fmla="*/ 173673 w 297279"/>
                <a:gd name="connsiteY2" fmla="*/ 0 h 303640"/>
                <a:gd name="connsiteX3" fmla="*/ 296038 w 297279"/>
                <a:gd name="connsiteY3" fmla="*/ 122365 h 303640"/>
                <a:gd name="connsiteX4" fmla="*/ 297279 w 297279"/>
                <a:gd name="connsiteY4" fmla="*/ 286694 h 303640"/>
                <a:gd name="connsiteX5" fmla="*/ 0 w 297279"/>
                <a:gd name="connsiteY5" fmla="*/ 295275 h 303640"/>
                <a:gd name="connsiteX6" fmla="*/ 763 w 297279"/>
                <a:gd name="connsiteY6" fmla="*/ 122365 h 303640"/>
                <a:gd name="connsiteX0" fmla="*/ 763 w 297279"/>
                <a:gd name="connsiteY0" fmla="*/ 122365 h 296987"/>
                <a:gd name="connsiteX1" fmla="*/ 123128 w 297279"/>
                <a:gd name="connsiteY1" fmla="*/ 0 h 296987"/>
                <a:gd name="connsiteX2" fmla="*/ 173673 w 297279"/>
                <a:gd name="connsiteY2" fmla="*/ 0 h 296987"/>
                <a:gd name="connsiteX3" fmla="*/ 296038 w 297279"/>
                <a:gd name="connsiteY3" fmla="*/ 122365 h 296987"/>
                <a:gd name="connsiteX4" fmla="*/ 297279 w 297279"/>
                <a:gd name="connsiteY4" fmla="*/ 286694 h 296987"/>
                <a:gd name="connsiteX5" fmla="*/ 0 w 297279"/>
                <a:gd name="connsiteY5" fmla="*/ 295275 h 296987"/>
                <a:gd name="connsiteX6" fmla="*/ 763 w 297279"/>
                <a:gd name="connsiteY6" fmla="*/ 122365 h 296987"/>
                <a:gd name="connsiteX0" fmla="*/ 763 w 297279"/>
                <a:gd name="connsiteY0" fmla="*/ 122365 h 301154"/>
                <a:gd name="connsiteX1" fmla="*/ 123128 w 297279"/>
                <a:gd name="connsiteY1" fmla="*/ 0 h 301154"/>
                <a:gd name="connsiteX2" fmla="*/ 173673 w 297279"/>
                <a:gd name="connsiteY2" fmla="*/ 0 h 301154"/>
                <a:gd name="connsiteX3" fmla="*/ 296038 w 297279"/>
                <a:gd name="connsiteY3" fmla="*/ 122365 h 301154"/>
                <a:gd name="connsiteX4" fmla="*/ 297279 w 297279"/>
                <a:gd name="connsiteY4" fmla="*/ 296987 h 301154"/>
                <a:gd name="connsiteX5" fmla="*/ 0 w 297279"/>
                <a:gd name="connsiteY5" fmla="*/ 295275 h 301154"/>
                <a:gd name="connsiteX6" fmla="*/ 763 w 297279"/>
                <a:gd name="connsiteY6" fmla="*/ 122365 h 301154"/>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6987 h 299572"/>
                <a:gd name="connsiteX5" fmla="*/ 0 w 297279"/>
                <a:gd name="connsiteY5" fmla="*/ 295275 h 299572"/>
                <a:gd name="connsiteX6" fmla="*/ 763 w 297279"/>
                <a:gd name="connsiteY6" fmla="*/ 122365 h 299572"/>
                <a:gd name="connsiteX0" fmla="*/ 763 w 297279"/>
                <a:gd name="connsiteY0" fmla="*/ 122365 h 301415"/>
                <a:gd name="connsiteX1" fmla="*/ 123128 w 297279"/>
                <a:gd name="connsiteY1" fmla="*/ 0 h 301415"/>
                <a:gd name="connsiteX2" fmla="*/ 173673 w 297279"/>
                <a:gd name="connsiteY2" fmla="*/ 0 h 301415"/>
                <a:gd name="connsiteX3" fmla="*/ 296038 w 297279"/>
                <a:gd name="connsiteY3" fmla="*/ 122365 h 301415"/>
                <a:gd name="connsiteX4" fmla="*/ 297279 w 297279"/>
                <a:gd name="connsiteY4" fmla="*/ 299572 h 301415"/>
                <a:gd name="connsiteX5" fmla="*/ 0 w 297279"/>
                <a:gd name="connsiteY5" fmla="*/ 295275 h 301415"/>
                <a:gd name="connsiteX6" fmla="*/ 763 w 297279"/>
                <a:gd name="connsiteY6" fmla="*/ 122365 h 301415"/>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300785"/>
                <a:gd name="connsiteX1" fmla="*/ 123128 w 297279"/>
                <a:gd name="connsiteY1" fmla="*/ 0 h 300785"/>
                <a:gd name="connsiteX2" fmla="*/ 173673 w 297279"/>
                <a:gd name="connsiteY2" fmla="*/ 0 h 300785"/>
                <a:gd name="connsiteX3" fmla="*/ 296038 w 297279"/>
                <a:gd name="connsiteY3" fmla="*/ 122365 h 300785"/>
                <a:gd name="connsiteX4" fmla="*/ 297279 w 297279"/>
                <a:gd name="connsiteY4" fmla="*/ 299572 h 300785"/>
                <a:gd name="connsiteX5" fmla="*/ 0 w 297279"/>
                <a:gd name="connsiteY5" fmla="*/ 299572 h 300785"/>
                <a:gd name="connsiteX6" fmla="*/ 763 w 297279"/>
                <a:gd name="connsiteY6" fmla="*/ 122365 h 300785"/>
                <a:gd name="connsiteX0" fmla="*/ 763 w 297279"/>
                <a:gd name="connsiteY0" fmla="*/ 122365 h 300785"/>
                <a:gd name="connsiteX1" fmla="*/ 123128 w 297279"/>
                <a:gd name="connsiteY1" fmla="*/ 0 h 300785"/>
                <a:gd name="connsiteX2" fmla="*/ 173673 w 297279"/>
                <a:gd name="connsiteY2" fmla="*/ 0 h 300785"/>
                <a:gd name="connsiteX3" fmla="*/ 296038 w 297279"/>
                <a:gd name="connsiteY3" fmla="*/ 122365 h 300785"/>
                <a:gd name="connsiteX4" fmla="*/ 297279 w 297279"/>
                <a:gd name="connsiteY4" fmla="*/ 299572 h 300785"/>
                <a:gd name="connsiteX5" fmla="*/ 0 w 297279"/>
                <a:gd name="connsiteY5" fmla="*/ 299572 h 300785"/>
                <a:gd name="connsiteX6" fmla="*/ 763 w 297279"/>
                <a:gd name="connsiteY6" fmla="*/ 122365 h 300785"/>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299572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301167 h 301167"/>
                <a:gd name="connsiteX6" fmla="*/ 763 w 297279"/>
                <a:gd name="connsiteY6" fmla="*/ 122365 h 30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279" h="301167">
                  <a:moveTo>
                    <a:pt x="763" y="122365"/>
                  </a:moveTo>
                  <a:cubicBezTo>
                    <a:pt x="763" y="54785"/>
                    <a:pt x="55548" y="0"/>
                    <a:pt x="123128" y="0"/>
                  </a:cubicBezTo>
                  <a:lnTo>
                    <a:pt x="173673" y="0"/>
                  </a:lnTo>
                  <a:cubicBezTo>
                    <a:pt x="241253" y="0"/>
                    <a:pt x="296038" y="54785"/>
                    <a:pt x="296038" y="122365"/>
                  </a:cubicBezTo>
                  <a:cubicBezTo>
                    <a:pt x="296413" y="151419"/>
                    <a:pt x="296904" y="291196"/>
                    <a:pt x="297279" y="301167"/>
                  </a:cubicBezTo>
                  <a:lnTo>
                    <a:pt x="0" y="301167"/>
                  </a:lnTo>
                  <a:cubicBezTo>
                    <a:pt x="135" y="257496"/>
                    <a:pt x="628" y="166036"/>
                    <a:pt x="763" y="122365"/>
                  </a:cubicBezTo>
                  <a:close/>
                </a:path>
              </a:pathLst>
            </a:custGeom>
            <a:solidFill>
              <a:srgbClr val="4BACC6">
                <a:lumMod val="60000"/>
                <a:lumOff val="40000"/>
              </a:srgbClr>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defTabSz="342788">
                <a:defRPr/>
              </a:pPr>
              <a:endParaRPr lang="en-US" sz="1050" kern="0" dirty="0">
                <a:solidFill>
                  <a:sysClr val="window" lastClr="FFFFFF"/>
                </a:solidFill>
                <a:latin typeface="Calibri" panose="020F0502020204030204" pitchFamily="34" charset="0"/>
                <a:cs typeface="Arial" panose="020B0604020202020204" pitchFamily="34" charset="0"/>
              </a:endParaRPr>
            </a:p>
          </p:txBody>
        </p:sp>
        <p:sp>
          <p:nvSpPr>
            <p:cNvPr id="222" name="Diamond 231"/>
            <p:cNvSpPr/>
            <p:nvPr/>
          </p:nvSpPr>
          <p:spPr>
            <a:xfrm>
              <a:off x="85725" y="190500"/>
              <a:ext cx="111125" cy="287020"/>
            </a:xfrm>
            <a:custGeom>
              <a:avLst/>
              <a:gdLst>
                <a:gd name="connsiteX0" fmla="*/ 0 w 111125"/>
                <a:gd name="connsiteY0" fmla="*/ 143510 h 287020"/>
                <a:gd name="connsiteX1" fmla="*/ 55563 w 111125"/>
                <a:gd name="connsiteY1" fmla="*/ 0 h 287020"/>
                <a:gd name="connsiteX2" fmla="*/ 111125 w 111125"/>
                <a:gd name="connsiteY2" fmla="*/ 143510 h 287020"/>
                <a:gd name="connsiteX3" fmla="*/ 55563 w 111125"/>
                <a:gd name="connsiteY3" fmla="*/ 287020 h 287020"/>
                <a:gd name="connsiteX4" fmla="*/ 0 w 111125"/>
                <a:gd name="connsiteY4" fmla="*/ 143510 h 287020"/>
                <a:gd name="connsiteX0" fmla="*/ 0 w 111125"/>
                <a:gd name="connsiteY0" fmla="*/ 218239 h 287020"/>
                <a:gd name="connsiteX1" fmla="*/ 55563 w 111125"/>
                <a:gd name="connsiteY1" fmla="*/ 0 h 287020"/>
                <a:gd name="connsiteX2" fmla="*/ 111125 w 111125"/>
                <a:gd name="connsiteY2" fmla="*/ 143510 h 287020"/>
                <a:gd name="connsiteX3" fmla="*/ 55563 w 111125"/>
                <a:gd name="connsiteY3" fmla="*/ 287020 h 287020"/>
                <a:gd name="connsiteX4" fmla="*/ 0 w 111125"/>
                <a:gd name="connsiteY4" fmla="*/ 218239 h 287020"/>
                <a:gd name="connsiteX0" fmla="*/ 0 w 111125"/>
                <a:gd name="connsiteY0" fmla="*/ 218239 h 287020"/>
                <a:gd name="connsiteX1" fmla="*/ 55563 w 111125"/>
                <a:gd name="connsiteY1" fmla="*/ 0 h 287020"/>
                <a:gd name="connsiteX2" fmla="*/ 111125 w 111125"/>
                <a:gd name="connsiteY2" fmla="*/ 218239 h 287020"/>
                <a:gd name="connsiteX3" fmla="*/ 55563 w 111125"/>
                <a:gd name="connsiteY3" fmla="*/ 287020 h 287020"/>
                <a:gd name="connsiteX4" fmla="*/ 0 w 111125"/>
                <a:gd name="connsiteY4" fmla="*/ 218239 h 287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25" h="287020">
                  <a:moveTo>
                    <a:pt x="0" y="218239"/>
                  </a:moveTo>
                  <a:lnTo>
                    <a:pt x="55563" y="0"/>
                  </a:lnTo>
                  <a:lnTo>
                    <a:pt x="111125" y="218239"/>
                  </a:lnTo>
                  <a:lnTo>
                    <a:pt x="55563" y="287020"/>
                  </a:lnTo>
                  <a:lnTo>
                    <a:pt x="0" y="218239"/>
                  </a:lnTo>
                  <a:close/>
                </a:path>
              </a:pathLst>
            </a:custGeom>
            <a:solidFill>
              <a:sysClr val="window" lastClr="FFFFFF"/>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algn="ctr" defTabSz="342788">
                <a:lnSpc>
                  <a:spcPct val="115000"/>
                </a:lnSpc>
                <a:defRPr/>
              </a:pPr>
              <a:r>
                <a:rPr lang="en-US" sz="1050" kern="0" dirty="0">
                  <a:solidFill>
                    <a:sysClr val="window" lastClr="FFFFFF"/>
                  </a:solidFill>
                  <a:highlight>
                    <a:srgbClr val="FFFF00"/>
                  </a:highlight>
                  <a:latin typeface="Calibri" panose="020F0502020204030204" pitchFamily="34" charset="0"/>
                  <a:ea typeface="Calibri"/>
                  <a:cs typeface="Arial" panose="020B0604020202020204" pitchFamily="34" charset="0"/>
                </a:rPr>
                <a:t>­­­­­­­­</a:t>
              </a:r>
              <a:endParaRPr lang="en-US" sz="1050" kern="0" dirty="0">
                <a:solidFill>
                  <a:sysClr val="window" lastClr="FFFFFF"/>
                </a:solidFill>
                <a:latin typeface="Calibri" panose="020F0502020204030204" pitchFamily="34" charset="0"/>
                <a:ea typeface="Calibri"/>
                <a:cs typeface="Arial" panose="020B0604020202020204" pitchFamily="34" charset="0"/>
              </a:endParaRPr>
            </a:p>
          </p:txBody>
        </p:sp>
      </p:grpSp>
      <p:grpSp>
        <p:nvGrpSpPr>
          <p:cNvPr id="223" name="Group 222"/>
          <p:cNvGrpSpPr/>
          <p:nvPr/>
        </p:nvGrpSpPr>
        <p:grpSpPr>
          <a:xfrm>
            <a:off x="5338024" y="2136636"/>
            <a:ext cx="101798" cy="162389"/>
            <a:chOff x="0" y="4871"/>
            <a:chExt cx="297180" cy="496144"/>
          </a:xfrm>
        </p:grpSpPr>
        <p:sp>
          <p:nvSpPr>
            <p:cNvPr id="224" name="Oval 223"/>
            <p:cNvSpPr/>
            <p:nvPr/>
          </p:nvSpPr>
          <p:spPr>
            <a:xfrm>
              <a:off x="57150" y="4871"/>
              <a:ext cx="182882" cy="182879"/>
            </a:xfrm>
            <a:prstGeom prst="ellipse">
              <a:avLst/>
            </a:prstGeom>
            <a:solidFill>
              <a:srgbClr val="FFC000"/>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defTabSz="342788">
                <a:defRPr/>
              </a:pPr>
              <a:endParaRPr lang="en-US" sz="1050" kern="0" dirty="0">
                <a:solidFill>
                  <a:sysClr val="window" lastClr="FFFFFF"/>
                </a:solidFill>
                <a:latin typeface="Calibri" panose="020F0502020204030204" pitchFamily="34" charset="0"/>
                <a:cs typeface="Arial" panose="020B0604020202020204" pitchFamily="34" charset="0"/>
              </a:endParaRPr>
            </a:p>
          </p:txBody>
        </p:sp>
        <p:sp>
          <p:nvSpPr>
            <p:cNvPr id="225" name="Rounded Rectangle 230"/>
            <p:cNvSpPr/>
            <p:nvPr/>
          </p:nvSpPr>
          <p:spPr>
            <a:xfrm>
              <a:off x="0" y="200025"/>
              <a:ext cx="297180" cy="300990"/>
            </a:xfrm>
            <a:custGeom>
              <a:avLst/>
              <a:gdLst>
                <a:gd name="connsiteX0" fmla="*/ 0 w 295275"/>
                <a:gd name="connsiteY0" fmla="*/ 122365 h 295275"/>
                <a:gd name="connsiteX1" fmla="*/ 122365 w 295275"/>
                <a:gd name="connsiteY1" fmla="*/ 0 h 295275"/>
                <a:gd name="connsiteX2" fmla="*/ 172910 w 295275"/>
                <a:gd name="connsiteY2" fmla="*/ 0 h 295275"/>
                <a:gd name="connsiteX3" fmla="*/ 295275 w 295275"/>
                <a:gd name="connsiteY3" fmla="*/ 122365 h 295275"/>
                <a:gd name="connsiteX4" fmla="*/ 295275 w 295275"/>
                <a:gd name="connsiteY4" fmla="*/ 172910 h 295275"/>
                <a:gd name="connsiteX5" fmla="*/ 172910 w 295275"/>
                <a:gd name="connsiteY5" fmla="*/ 295275 h 295275"/>
                <a:gd name="connsiteX6" fmla="*/ 122365 w 295275"/>
                <a:gd name="connsiteY6" fmla="*/ 295275 h 295275"/>
                <a:gd name="connsiteX7" fmla="*/ 0 w 295275"/>
                <a:gd name="connsiteY7" fmla="*/ 172910 h 295275"/>
                <a:gd name="connsiteX8" fmla="*/ 0 w 295275"/>
                <a:gd name="connsiteY8" fmla="*/ 122365 h 295275"/>
                <a:gd name="connsiteX0" fmla="*/ 404 w 295679"/>
                <a:gd name="connsiteY0" fmla="*/ 122365 h 295275"/>
                <a:gd name="connsiteX1" fmla="*/ 122769 w 295679"/>
                <a:gd name="connsiteY1" fmla="*/ 0 h 295275"/>
                <a:gd name="connsiteX2" fmla="*/ 173314 w 295679"/>
                <a:gd name="connsiteY2" fmla="*/ 0 h 295275"/>
                <a:gd name="connsiteX3" fmla="*/ 295679 w 295679"/>
                <a:gd name="connsiteY3" fmla="*/ 122365 h 295275"/>
                <a:gd name="connsiteX4" fmla="*/ 295679 w 295679"/>
                <a:gd name="connsiteY4" fmla="*/ 172910 h 295275"/>
                <a:gd name="connsiteX5" fmla="*/ 173314 w 295679"/>
                <a:gd name="connsiteY5" fmla="*/ 295275 h 295275"/>
                <a:gd name="connsiteX6" fmla="*/ 58925 w 295679"/>
                <a:gd name="connsiteY6" fmla="*/ 295275 h 295275"/>
                <a:gd name="connsiteX7" fmla="*/ 404 w 295679"/>
                <a:gd name="connsiteY7" fmla="*/ 172910 h 295275"/>
                <a:gd name="connsiteX8" fmla="*/ 404 w 295679"/>
                <a:gd name="connsiteY8" fmla="*/ 122365 h 295275"/>
                <a:gd name="connsiteX0" fmla="*/ 404 w 296805"/>
                <a:gd name="connsiteY0" fmla="*/ 122365 h 295275"/>
                <a:gd name="connsiteX1" fmla="*/ 122769 w 296805"/>
                <a:gd name="connsiteY1" fmla="*/ 0 h 295275"/>
                <a:gd name="connsiteX2" fmla="*/ 173314 w 296805"/>
                <a:gd name="connsiteY2" fmla="*/ 0 h 295275"/>
                <a:gd name="connsiteX3" fmla="*/ 295679 w 296805"/>
                <a:gd name="connsiteY3" fmla="*/ 122365 h 295275"/>
                <a:gd name="connsiteX4" fmla="*/ 295679 w 296805"/>
                <a:gd name="connsiteY4" fmla="*/ 172910 h 295275"/>
                <a:gd name="connsiteX5" fmla="*/ 241731 w 296805"/>
                <a:gd name="connsiteY5" fmla="*/ 295275 h 295275"/>
                <a:gd name="connsiteX6" fmla="*/ 58925 w 296805"/>
                <a:gd name="connsiteY6" fmla="*/ 295275 h 295275"/>
                <a:gd name="connsiteX7" fmla="*/ 404 w 296805"/>
                <a:gd name="connsiteY7" fmla="*/ 172910 h 295275"/>
                <a:gd name="connsiteX8" fmla="*/ 404 w 296805"/>
                <a:gd name="connsiteY8" fmla="*/ 122365 h 295275"/>
                <a:gd name="connsiteX0" fmla="*/ 763 w 297164"/>
                <a:gd name="connsiteY0" fmla="*/ 122365 h 300064"/>
                <a:gd name="connsiteX1" fmla="*/ 123128 w 297164"/>
                <a:gd name="connsiteY1" fmla="*/ 0 h 300064"/>
                <a:gd name="connsiteX2" fmla="*/ 173673 w 297164"/>
                <a:gd name="connsiteY2" fmla="*/ 0 h 300064"/>
                <a:gd name="connsiteX3" fmla="*/ 296038 w 297164"/>
                <a:gd name="connsiteY3" fmla="*/ 122365 h 300064"/>
                <a:gd name="connsiteX4" fmla="*/ 296038 w 297164"/>
                <a:gd name="connsiteY4" fmla="*/ 172910 h 300064"/>
                <a:gd name="connsiteX5" fmla="*/ 242090 w 297164"/>
                <a:gd name="connsiteY5" fmla="*/ 295275 h 300064"/>
                <a:gd name="connsiteX6" fmla="*/ 59284 w 297164"/>
                <a:gd name="connsiteY6" fmla="*/ 295275 h 300064"/>
                <a:gd name="connsiteX7" fmla="*/ 359 w 297164"/>
                <a:gd name="connsiteY7" fmla="*/ 253378 h 300064"/>
                <a:gd name="connsiteX8" fmla="*/ 763 w 297164"/>
                <a:gd name="connsiteY8" fmla="*/ 122365 h 300064"/>
                <a:gd name="connsiteX0" fmla="*/ 763 w 298076"/>
                <a:gd name="connsiteY0" fmla="*/ 122365 h 300064"/>
                <a:gd name="connsiteX1" fmla="*/ 123128 w 298076"/>
                <a:gd name="connsiteY1" fmla="*/ 0 h 300064"/>
                <a:gd name="connsiteX2" fmla="*/ 173673 w 298076"/>
                <a:gd name="connsiteY2" fmla="*/ 0 h 300064"/>
                <a:gd name="connsiteX3" fmla="*/ 296038 w 298076"/>
                <a:gd name="connsiteY3" fmla="*/ 122365 h 300064"/>
                <a:gd name="connsiteX4" fmla="*/ 297164 w 298076"/>
                <a:gd name="connsiteY4" fmla="*/ 209528 h 300064"/>
                <a:gd name="connsiteX5" fmla="*/ 242090 w 298076"/>
                <a:gd name="connsiteY5" fmla="*/ 295275 h 300064"/>
                <a:gd name="connsiteX6" fmla="*/ 59284 w 298076"/>
                <a:gd name="connsiteY6" fmla="*/ 295275 h 300064"/>
                <a:gd name="connsiteX7" fmla="*/ 359 w 298076"/>
                <a:gd name="connsiteY7" fmla="*/ 253378 h 300064"/>
                <a:gd name="connsiteX8" fmla="*/ 763 w 298076"/>
                <a:gd name="connsiteY8" fmla="*/ 122365 h 300064"/>
                <a:gd name="connsiteX0" fmla="*/ 1085 w 298398"/>
                <a:gd name="connsiteY0" fmla="*/ 122365 h 295275"/>
                <a:gd name="connsiteX1" fmla="*/ 123450 w 298398"/>
                <a:gd name="connsiteY1" fmla="*/ 0 h 295275"/>
                <a:gd name="connsiteX2" fmla="*/ 173995 w 298398"/>
                <a:gd name="connsiteY2" fmla="*/ 0 h 295275"/>
                <a:gd name="connsiteX3" fmla="*/ 296360 w 298398"/>
                <a:gd name="connsiteY3" fmla="*/ 122365 h 295275"/>
                <a:gd name="connsiteX4" fmla="*/ 297486 w 298398"/>
                <a:gd name="connsiteY4" fmla="*/ 209528 h 295275"/>
                <a:gd name="connsiteX5" fmla="*/ 242412 w 298398"/>
                <a:gd name="connsiteY5" fmla="*/ 295275 h 295275"/>
                <a:gd name="connsiteX6" fmla="*/ 59606 w 298398"/>
                <a:gd name="connsiteY6" fmla="*/ 295275 h 295275"/>
                <a:gd name="connsiteX7" fmla="*/ 322 w 298398"/>
                <a:gd name="connsiteY7" fmla="*/ 220774 h 295275"/>
                <a:gd name="connsiteX8" fmla="*/ 1085 w 298398"/>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20774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20774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361867"/>
                <a:gd name="connsiteY0" fmla="*/ 122365 h 299752"/>
                <a:gd name="connsiteX1" fmla="*/ 123128 w 361867"/>
                <a:gd name="connsiteY1" fmla="*/ 0 h 299752"/>
                <a:gd name="connsiteX2" fmla="*/ 173673 w 361867"/>
                <a:gd name="connsiteY2" fmla="*/ 0 h 299752"/>
                <a:gd name="connsiteX3" fmla="*/ 296038 w 361867"/>
                <a:gd name="connsiteY3" fmla="*/ 122365 h 299752"/>
                <a:gd name="connsiteX4" fmla="*/ 297164 w 361867"/>
                <a:gd name="connsiteY4" fmla="*/ 209528 h 299752"/>
                <a:gd name="connsiteX5" fmla="*/ 361070 w 361867"/>
                <a:gd name="connsiteY5" fmla="*/ 295390 h 299752"/>
                <a:gd name="connsiteX6" fmla="*/ 242090 w 361867"/>
                <a:gd name="connsiteY6" fmla="*/ 295275 h 299752"/>
                <a:gd name="connsiteX7" fmla="*/ 59284 w 361867"/>
                <a:gd name="connsiteY7" fmla="*/ 295275 h 299752"/>
                <a:gd name="connsiteX8" fmla="*/ 0 w 361867"/>
                <a:gd name="connsiteY8" fmla="*/ 295275 h 299752"/>
                <a:gd name="connsiteX9" fmla="*/ 763 w 361867"/>
                <a:gd name="connsiteY9" fmla="*/ 122365 h 299752"/>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79673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79673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586"/>
                <a:gd name="connsiteY0" fmla="*/ 122365 h 295275"/>
                <a:gd name="connsiteX1" fmla="*/ 123128 w 297586"/>
                <a:gd name="connsiteY1" fmla="*/ 0 h 295275"/>
                <a:gd name="connsiteX2" fmla="*/ 173673 w 297586"/>
                <a:gd name="connsiteY2" fmla="*/ 0 h 295275"/>
                <a:gd name="connsiteX3" fmla="*/ 296038 w 297586"/>
                <a:gd name="connsiteY3" fmla="*/ 122365 h 295275"/>
                <a:gd name="connsiteX4" fmla="*/ 297164 w 297586"/>
                <a:gd name="connsiteY4" fmla="*/ 279673 h 295275"/>
                <a:gd name="connsiteX5" fmla="*/ 242090 w 297586"/>
                <a:gd name="connsiteY5" fmla="*/ 295275 h 295275"/>
                <a:gd name="connsiteX6" fmla="*/ 59284 w 297586"/>
                <a:gd name="connsiteY6" fmla="*/ 295275 h 295275"/>
                <a:gd name="connsiteX7" fmla="*/ 0 w 297586"/>
                <a:gd name="connsiteY7" fmla="*/ 295275 h 295275"/>
                <a:gd name="connsiteX8" fmla="*/ 763 w 297586"/>
                <a:gd name="connsiteY8" fmla="*/ 122365 h 295275"/>
                <a:gd name="connsiteX0" fmla="*/ 763 w 297211"/>
                <a:gd name="connsiteY0" fmla="*/ 122365 h 295275"/>
                <a:gd name="connsiteX1" fmla="*/ 123128 w 297211"/>
                <a:gd name="connsiteY1" fmla="*/ 0 h 295275"/>
                <a:gd name="connsiteX2" fmla="*/ 173673 w 297211"/>
                <a:gd name="connsiteY2" fmla="*/ 0 h 295275"/>
                <a:gd name="connsiteX3" fmla="*/ 296038 w 297211"/>
                <a:gd name="connsiteY3" fmla="*/ 122365 h 295275"/>
                <a:gd name="connsiteX4" fmla="*/ 297164 w 297211"/>
                <a:gd name="connsiteY4" fmla="*/ 279673 h 295275"/>
                <a:gd name="connsiteX5" fmla="*/ 242090 w 297211"/>
                <a:gd name="connsiteY5" fmla="*/ 295275 h 295275"/>
                <a:gd name="connsiteX6" fmla="*/ 59284 w 297211"/>
                <a:gd name="connsiteY6" fmla="*/ 295275 h 295275"/>
                <a:gd name="connsiteX7" fmla="*/ 0 w 297211"/>
                <a:gd name="connsiteY7" fmla="*/ 295275 h 295275"/>
                <a:gd name="connsiteX8" fmla="*/ 763 w 297211"/>
                <a:gd name="connsiteY8" fmla="*/ 122365 h 295275"/>
                <a:gd name="connsiteX0" fmla="*/ 763 w 297258"/>
                <a:gd name="connsiteY0" fmla="*/ 122365 h 295804"/>
                <a:gd name="connsiteX1" fmla="*/ 123128 w 297258"/>
                <a:gd name="connsiteY1" fmla="*/ 0 h 295804"/>
                <a:gd name="connsiteX2" fmla="*/ 173673 w 297258"/>
                <a:gd name="connsiteY2" fmla="*/ 0 h 295804"/>
                <a:gd name="connsiteX3" fmla="*/ 296038 w 297258"/>
                <a:gd name="connsiteY3" fmla="*/ 122365 h 295804"/>
                <a:gd name="connsiteX4" fmla="*/ 297211 w 297258"/>
                <a:gd name="connsiteY4" fmla="*/ 295275 h 295804"/>
                <a:gd name="connsiteX5" fmla="*/ 242090 w 297258"/>
                <a:gd name="connsiteY5" fmla="*/ 295275 h 295804"/>
                <a:gd name="connsiteX6" fmla="*/ 59284 w 297258"/>
                <a:gd name="connsiteY6" fmla="*/ 295275 h 295804"/>
                <a:gd name="connsiteX7" fmla="*/ 0 w 297258"/>
                <a:gd name="connsiteY7" fmla="*/ 295275 h 295804"/>
                <a:gd name="connsiteX8" fmla="*/ 763 w 297258"/>
                <a:gd name="connsiteY8" fmla="*/ 122365 h 295804"/>
                <a:gd name="connsiteX0" fmla="*/ 763 w 297227"/>
                <a:gd name="connsiteY0" fmla="*/ 122365 h 297919"/>
                <a:gd name="connsiteX1" fmla="*/ 123128 w 297227"/>
                <a:gd name="connsiteY1" fmla="*/ 0 h 297919"/>
                <a:gd name="connsiteX2" fmla="*/ 173673 w 297227"/>
                <a:gd name="connsiteY2" fmla="*/ 0 h 297919"/>
                <a:gd name="connsiteX3" fmla="*/ 296038 w 297227"/>
                <a:gd name="connsiteY3" fmla="*/ 122365 h 297919"/>
                <a:gd name="connsiteX4" fmla="*/ 297211 w 297227"/>
                <a:gd name="connsiteY4" fmla="*/ 295275 h 297919"/>
                <a:gd name="connsiteX5" fmla="*/ 242090 w 297227"/>
                <a:gd name="connsiteY5" fmla="*/ 295275 h 297919"/>
                <a:gd name="connsiteX6" fmla="*/ 59284 w 297227"/>
                <a:gd name="connsiteY6" fmla="*/ 295275 h 297919"/>
                <a:gd name="connsiteX7" fmla="*/ 0 w 297227"/>
                <a:gd name="connsiteY7" fmla="*/ 295275 h 297919"/>
                <a:gd name="connsiteX8" fmla="*/ 763 w 297227"/>
                <a:gd name="connsiteY8" fmla="*/ 122365 h 297919"/>
                <a:gd name="connsiteX0" fmla="*/ 763 w 297228"/>
                <a:gd name="connsiteY0" fmla="*/ 122365 h 296324"/>
                <a:gd name="connsiteX1" fmla="*/ 123128 w 297228"/>
                <a:gd name="connsiteY1" fmla="*/ 0 h 296324"/>
                <a:gd name="connsiteX2" fmla="*/ 173673 w 297228"/>
                <a:gd name="connsiteY2" fmla="*/ 0 h 296324"/>
                <a:gd name="connsiteX3" fmla="*/ 296038 w 297228"/>
                <a:gd name="connsiteY3" fmla="*/ 122365 h 296324"/>
                <a:gd name="connsiteX4" fmla="*/ 297211 w 297228"/>
                <a:gd name="connsiteY4" fmla="*/ 295275 h 296324"/>
                <a:gd name="connsiteX5" fmla="*/ 242090 w 297228"/>
                <a:gd name="connsiteY5" fmla="*/ 295275 h 296324"/>
                <a:gd name="connsiteX6" fmla="*/ 59284 w 297228"/>
                <a:gd name="connsiteY6" fmla="*/ 295275 h 296324"/>
                <a:gd name="connsiteX7" fmla="*/ 0 w 297228"/>
                <a:gd name="connsiteY7" fmla="*/ 295275 h 296324"/>
                <a:gd name="connsiteX8" fmla="*/ 763 w 297228"/>
                <a:gd name="connsiteY8" fmla="*/ 122365 h 296324"/>
                <a:gd name="connsiteX0" fmla="*/ 763 w 297245"/>
                <a:gd name="connsiteY0" fmla="*/ 122365 h 297272"/>
                <a:gd name="connsiteX1" fmla="*/ 123128 w 297245"/>
                <a:gd name="connsiteY1" fmla="*/ 0 h 297272"/>
                <a:gd name="connsiteX2" fmla="*/ 173673 w 297245"/>
                <a:gd name="connsiteY2" fmla="*/ 0 h 297272"/>
                <a:gd name="connsiteX3" fmla="*/ 296038 w 297245"/>
                <a:gd name="connsiteY3" fmla="*/ 122365 h 297272"/>
                <a:gd name="connsiteX4" fmla="*/ 297228 w 297245"/>
                <a:gd name="connsiteY4" fmla="*/ 296324 h 297272"/>
                <a:gd name="connsiteX5" fmla="*/ 242090 w 297245"/>
                <a:gd name="connsiteY5" fmla="*/ 295275 h 297272"/>
                <a:gd name="connsiteX6" fmla="*/ 59284 w 297245"/>
                <a:gd name="connsiteY6" fmla="*/ 295275 h 297272"/>
                <a:gd name="connsiteX7" fmla="*/ 0 w 297245"/>
                <a:gd name="connsiteY7" fmla="*/ 295275 h 297272"/>
                <a:gd name="connsiteX8" fmla="*/ 763 w 297245"/>
                <a:gd name="connsiteY8" fmla="*/ 122365 h 297272"/>
                <a:gd name="connsiteX0" fmla="*/ 763 w 297262"/>
                <a:gd name="connsiteY0" fmla="*/ 122365 h 298144"/>
                <a:gd name="connsiteX1" fmla="*/ 123128 w 297262"/>
                <a:gd name="connsiteY1" fmla="*/ 0 h 298144"/>
                <a:gd name="connsiteX2" fmla="*/ 173673 w 297262"/>
                <a:gd name="connsiteY2" fmla="*/ 0 h 298144"/>
                <a:gd name="connsiteX3" fmla="*/ 296038 w 297262"/>
                <a:gd name="connsiteY3" fmla="*/ 122365 h 298144"/>
                <a:gd name="connsiteX4" fmla="*/ 297245 w 297262"/>
                <a:gd name="connsiteY4" fmla="*/ 297272 h 298144"/>
                <a:gd name="connsiteX5" fmla="*/ 242090 w 297262"/>
                <a:gd name="connsiteY5" fmla="*/ 295275 h 298144"/>
                <a:gd name="connsiteX6" fmla="*/ 59284 w 297262"/>
                <a:gd name="connsiteY6" fmla="*/ 295275 h 298144"/>
                <a:gd name="connsiteX7" fmla="*/ 0 w 297262"/>
                <a:gd name="connsiteY7" fmla="*/ 295275 h 298144"/>
                <a:gd name="connsiteX8" fmla="*/ 763 w 297262"/>
                <a:gd name="connsiteY8" fmla="*/ 122365 h 298144"/>
                <a:gd name="connsiteX0" fmla="*/ 763 w 297279"/>
                <a:gd name="connsiteY0" fmla="*/ 122365 h 298957"/>
                <a:gd name="connsiteX1" fmla="*/ 123128 w 297279"/>
                <a:gd name="connsiteY1" fmla="*/ 0 h 298957"/>
                <a:gd name="connsiteX2" fmla="*/ 173673 w 297279"/>
                <a:gd name="connsiteY2" fmla="*/ 0 h 298957"/>
                <a:gd name="connsiteX3" fmla="*/ 296038 w 297279"/>
                <a:gd name="connsiteY3" fmla="*/ 122365 h 298957"/>
                <a:gd name="connsiteX4" fmla="*/ 297262 w 297279"/>
                <a:gd name="connsiteY4" fmla="*/ 298144 h 298957"/>
                <a:gd name="connsiteX5" fmla="*/ 242090 w 297279"/>
                <a:gd name="connsiteY5" fmla="*/ 295275 h 298957"/>
                <a:gd name="connsiteX6" fmla="*/ 59284 w 297279"/>
                <a:gd name="connsiteY6" fmla="*/ 295275 h 298957"/>
                <a:gd name="connsiteX7" fmla="*/ 0 w 297279"/>
                <a:gd name="connsiteY7" fmla="*/ 295275 h 298957"/>
                <a:gd name="connsiteX8" fmla="*/ 763 w 297279"/>
                <a:gd name="connsiteY8" fmla="*/ 122365 h 298957"/>
                <a:gd name="connsiteX0" fmla="*/ 763 w 297279"/>
                <a:gd name="connsiteY0" fmla="*/ 122365 h 298957"/>
                <a:gd name="connsiteX1" fmla="*/ 123128 w 297279"/>
                <a:gd name="connsiteY1" fmla="*/ 0 h 298957"/>
                <a:gd name="connsiteX2" fmla="*/ 173673 w 297279"/>
                <a:gd name="connsiteY2" fmla="*/ 0 h 298957"/>
                <a:gd name="connsiteX3" fmla="*/ 296038 w 297279"/>
                <a:gd name="connsiteY3" fmla="*/ 122365 h 298957"/>
                <a:gd name="connsiteX4" fmla="*/ 297262 w 297279"/>
                <a:gd name="connsiteY4" fmla="*/ 298144 h 298957"/>
                <a:gd name="connsiteX5" fmla="*/ 242090 w 297279"/>
                <a:gd name="connsiteY5" fmla="*/ 295275 h 298957"/>
                <a:gd name="connsiteX6" fmla="*/ 59284 w 297279"/>
                <a:gd name="connsiteY6" fmla="*/ 295275 h 298957"/>
                <a:gd name="connsiteX7" fmla="*/ 0 w 297279"/>
                <a:gd name="connsiteY7" fmla="*/ 295275 h 298957"/>
                <a:gd name="connsiteX8" fmla="*/ 763 w 297279"/>
                <a:gd name="connsiteY8" fmla="*/ 122365 h 298957"/>
                <a:gd name="connsiteX0" fmla="*/ 763 w 297296"/>
                <a:gd name="connsiteY0" fmla="*/ 122365 h 295275"/>
                <a:gd name="connsiteX1" fmla="*/ 123128 w 297296"/>
                <a:gd name="connsiteY1" fmla="*/ 0 h 295275"/>
                <a:gd name="connsiteX2" fmla="*/ 173673 w 297296"/>
                <a:gd name="connsiteY2" fmla="*/ 0 h 295275"/>
                <a:gd name="connsiteX3" fmla="*/ 296038 w 297296"/>
                <a:gd name="connsiteY3" fmla="*/ 122365 h 295275"/>
                <a:gd name="connsiteX4" fmla="*/ 297279 w 297296"/>
                <a:gd name="connsiteY4" fmla="*/ 286694 h 295275"/>
                <a:gd name="connsiteX5" fmla="*/ 242090 w 297296"/>
                <a:gd name="connsiteY5" fmla="*/ 295275 h 295275"/>
                <a:gd name="connsiteX6" fmla="*/ 59284 w 297296"/>
                <a:gd name="connsiteY6" fmla="*/ 295275 h 295275"/>
                <a:gd name="connsiteX7" fmla="*/ 0 w 297296"/>
                <a:gd name="connsiteY7" fmla="*/ 295275 h 295275"/>
                <a:gd name="connsiteX8" fmla="*/ 763 w 297296"/>
                <a:gd name="connsiteY8" fmla="*/ 122365 h 295275"/>
                <a:gd name="connsiteX0" fmla="*/ 763 w 297279"/>
                <a:gd name="connsiteY0" fmla="*/ 122365 h 301753"/>
                <a:gd name="connsiteX1" fmla="*/ 123128 w 297279"/>
                <a:gd name="connsiteY1" fmla="*/ 0 h 301753"/>
                <a:gd name="connsiteX2" fmla="*/ 173673 w 297279"/>
                <a:gd name="connsiteY2" fmla="*/ 0 h 301753"/>
                <a:gd name="connsiteX3" fmla="*/ 296038 w 297279"/>
                <a:gd name="connsiteY3" fmla="*/ 122365 h 301753"/>
                <a:gd name="connsiteX4" fmla="*/ 297279 w 297279"/>
                <a:gd name="connsiteY4" fmla="*/ 286694 h 301753"/>
                <a:gd name="connsiteX5" fmla="*/ 59284 w 297279"/>
                <a:gd name="connsiteY5" fmla="*/ 295275 h 301753"/>
                <a:gd name="connsiteX6" fmla="*/ 0 w 297279"/>
                <a:gd name="connsiteY6" fmla="*/ 295275 h 301753"/>
                <a:gd name="connsiteX7" fmla="*/ 763 w 297279"/>
                <a:gd name="connsiteY7" fmla="*/ 122365 h 301753"/>
                <a:gd name="connsiteX0" fmla="*/ 763 w 297279"/>
                <a:gd name="connsiteY0" fmla="*/ 122365 h 312470"/>
                <a:gd name="connsiteX1" fmla="*/ 123128 w 297279"/>
                <a:gd name="connsiteY1" fmla="*/ 0 h 312470"/>
                <a:gd name="connsiteX2" fmla="*/ 173673 w 297279"/>
                <a:gd name="connsiteY2" fmla="*/ 0 h 312470"/>
                <a:gd name="connsiteX3" fmla="*/ 296038 w 297279"/>
                <a:gd name="connsiteY3" fmla="*/ 122365 h 312470"/>
                <a:gd name="connsiteX4" fmla="*/ 297279 w 297279"/>
                <a:gd name="connsiteY4" fmla="*/ 286694 h 312470"/>
                <a:gd name="connsiteX5" fmla="*/ 0 w 297279"/>
                <a:gd name="connsiteY5" fmla="*/ 295275 h 312470"/>
                <a:gd name="connsiteX6" fmla="*/ 763 w 297279"/>
                <a:gd name="connsiteY6" fmla="*/ 122365 h 312470"/>
                <a:gd name="connsiteX0" fmla="*/ 763 w 297279"/>
                <a:gd name="connsiteY0" fmla="*/ 122365 h 312470"/>
                <a:gd name="connsiteX1" fmla="*/ 123128 w 297279"/>
                <a:gd name="connsiteY1" fmla="*/ 0 h 312470"/>
                <a:gd name="connsiteX2" fmla="*/ 173673 w 297279"/>
                <a:gd name="connsiteY2" fmla="*/ 0 h 312470"/>
                <a:gd name="connsiteX3" fmla="*/ 296038 w 297279"/>
                <a:gd name="connsiteY3" fmla="*/ 122365 h 312470"/>
                <a:gd name="connsiteX4" fmla="*/ 297279 w 297279"/>
                <a:gd name="connsiteY4" fmla="*/ 286694 h 312470"/>
                <a:gd name="connsiteX5" fmla="*/ 0 w 297279"/>
                <a:gd name="connsiteY5" fmla="*/ 295275 h 312470"/>
                <a:gd name="connsiteX6" fmla="*/ 763 w 297279"/>
                <a:gd name="connsiteY6" fmla="*/ 122365 h 312470"/>
                <a:gd name="connsiteX0" fmla="*/ 763 w 297279"/>
                <a:gd name="connsiteY0" fmla="*/ 122365 h 303640"/>
                <a:gd name="connsiteX1" fmla="*/ 123128 w 297279"/>
                <a:gd name="connsiteY1" fmla="*/ 0 h 303640"/>
                <a:gd name="connsiteX2" fmla="*/ 173673 w 297279"/>
                <a:gd name="connsiteY2" fmla="*/ 0 h 303640"/>
                <a:gd name="connsiteX3" fmla="*/ 296038 w 297279"/>
                <a:gd name="connsiteY3" fmla="*/ 122365 h 303640"/>
                <a:gd name="connsiteX4" fmla="*/ 297279 w 297279"/>
                <a:gd name="connsiteY4" fmla="*/ 286694 h 303640"/>
                <a:gd name="connsiteX5" fmla="*/ 0 w 297279"/>
                <a:gd name="connsiteY5" fmla="*/ 295275 h 303640"/>
                <a:gd name="connsiteX6" fmla="*/ 763 w 297279"/>
                <a:gd name="connsiteY6" fmla="*/ 122365 h 303640"/>
                <a:gd name="connsiteX0" fmla="*/ 763 w 297279"/>
                <a:gd name="connsiteY0" fmla="*/ 122365 h 296987"/>
                <a:gd name="connsiteX1" fmla="*/ 123128 w 297279"/>
                <a:gd name="connsiteY1" fmla="*/ 0 h 296987"/>
                <a:gd name="connsiteX2" fmla="*/ 173673 w 297279"/>
                <a:gd name="connsiteY2" fmla="*/ 0 h 296987"/>
                <a:gd name="connsiteX3" fmla="*/ 296038 w 297279"/>
                <a:gd name="connsiteY3" fmla="*/ 122365 h 296987"/>
                <a:gd name="connsiteX4" fmla="*/ 297279 w 297279"/>
                <a:gd name="connsiteY4" fmla="*/ 286694 h 296987"/>
                <a:gd name="connsiteX5" fmla="*/ 0 w 297279"/>
                <a:gd name="connsiteY5" fmla="*/ 295275 h 296987"/>
                <a:gd name="connsiteX6" fmla="*/ 763 w 297279"/>
                <a:gd name="connsiteY6" fmla="*/ 122365 h 296987"/>
                <a:gd name="connsiteX0" fmla="*/ 763 w 297279"/>
                <a:gd name="connsiteY0" fmla="*/ 122365 h 301154"/>
                <a:gd name="connsiteX1" fmla="*/ 123128 w 297279"/>
                <a:gd name="connsiteY1" fmla="*/ 0 h 301154"/>
                <a:gd name="connsiteX2" fmla="*/ 173673 w 297279"/>
                <a:gd name="connsiteY2" fmla="*/ 0 h 301154"/>
                <a:gd name="connsiteX3" fmla="*/ 296038 w 297279"/>
                <a:gd name="connsiteY3" fmla="*/ 122365 h 301154"/>
                <a:gd name="connsiteX4" fmla="*/ 297279 w 297279"/>
                <a:gd name="connsiteY4" fmla="*/ 296987 h 301154"/>
                <a:gd name="connsiteX5" fmla="*/ 0 w 297279"/>
                <a:gd name="connsiteY5" fmla="*/ 295275 h 301154"/>
                <a:gd name="connsiteX6" fmla="*/ 763 w 297279"/>
                <a:gd name="connsiteY6" fmla="*/ 122365 h 301154"/>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6987 h 299572"/>
                <a:gd name="connsiteX5" fmla="*/ 0 w 297279"/>
                <a:gd name="connsiteY5" fmla="*/ 295275 h 299572"/>
                <a:gd name="connsiteX6" fmla="*/ 763 w 297279"/>
                <a:gd name="connsiteY6" fmla="*/ 122365 h 299572"/>
                <a:gd name="connsiteX0" fmla="*/ 763 w 297279"/>
                <a:gd name="connsiteY0" fmla="*/ 122365 h 301415"/>
                <a:gd name="connsiteX1" fmla="*/ 123128 w 297279"/>
                <a:gd name="connsiteY1" fmla="*/ 0 h 301415"/>
                <a:gd name="connsiteX2" fmla="*/ 173673 w 297279"/>
                <a:gd name="connsiteY2" fmla="*/ 0 h 301415"/>
                <a:gd name="connsiteX3" fmla="*/ 296038 w 297279"/>
                <a:gd name="connsiteY3" fmla="*/ 122365 h 301415"/>
                <a:gd name="connsiteX4" fmla="*/ 297279 w 297279"/>
                <a:gd name="connsiteY4" fmla="*/ 299572 h 301415"/>
                <a:gd name="connsiteX5" fmla="*/ 0 w 297279"/>
                <a:gd name="connsiteY5" fmla="*/ 295275 h 301415"/>
                <a:gd name="connsiteX6" fmla="*/ 763 w 297279"/>
                <a:gd name="connsiteY6" fmla="*/ 122365 h 301415"/>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300785"/>
                <a:gd name="connsiteX1" fmla="*/ 123128 w 297279"/>
                <a:gd name="connsiteY1" fmla="*/ 0 h 300785"/>
                <a:gd name="connsiteX2" fmla="*/ 173673 w 297279"/>
                <a:gd name="connsiteY2" fmla="*/ 0 h 300785"/>
                <a:gd name="connsiteX3" fmla="*/ 296038 w 297279"/>
                <a:gd name="connsiteY3" fmla="*/ 122365 h 300785"/>
                <a:gd name="connsiteX4" fmla="*/ 297279 w 297279"/>
                <a:gd name="connsiteY4" fmla="*/ 299572 h 300785"/>
                <a:gd name="connsiteX5" fmla="*/ 0 w 297279"/>
                <a:gd name="connsiteY5" fmla="*/ 299572 h 300785"/>
                <a:gd name="connsiteX6" fmla="*/ 763 w 297279"/>
                <a:gd name="connsiteY6" fmla="*/ 122365 h 300785"/>
                <a:gd name="connsiteX0" fmla="*/ 763 w 297279"/>
                <a:gd name="connsiteY0" fmla="*/ 122365 h 300785"/>
                <a:gd name="connsiteX1" fmla="*/ 123128 w 297279"/>
                <a:gd name="connsiteY1" fmla="*/ 0 h 300785"/>
                <a:gd name="connsiteX2" fmla="*/ 173673 w 297279"/>
                <a:gd name="connsiteY2" fmla="*/ 0 h 300785"/>
                <a:gd name="connsiteX3" fmla="*/ 296038 w 297279"/>
                <a:gd name="connsiteY3" fmla="*/ 122365 h 300785"/>
                <a:gd name="connsiteX4" fmla="*/ 297279 w 297279"/>
                <a:gd name="connsiteY4" fmla="*/ 299572 h 300785"/>
                <a:gd name="connsiteX5" fmla="*/ 0 w 297279"/>
                <a:gd name="connsiteY5" fmla="*/ 299572 h 300785"/>
                <a:gd name="connsiteX6" fmla="*/ 763 w 297279"/>
                <a:gd name="connsiteY6" fmla="*/ 122365 h 300785"/>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299572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301167 h 301167"/>
                <a:gd name="connsiteX6" fmla="*/ 763 w 297279"/>
                <a:gd name="connsiteY6" fmla="*/ 122365 h 30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279" h="301167">
                  <a:moveTo>
                    <a:pt x="763" y="122365"/>
                  </a:moveTo>
                  <a:cubicBezTo>
                    <a:pt x="763" y="54785"/>
                    <a:pt x="55548" y="0"/>
                    <a:pt x="123128" y="0"/>
                  </a:cubicBezTo>
                  <a:lnTo>
                    <a:pt x="173673" y="0"/>
                  </a:lnTo>
                  <a:cubicBezTo>
                    <a:pt x="241253" y="0"/>
                    <a:pt x="296038" y="54785"/>
                    <a:pt x="296038" y="122365"/>
                  </a:cubicBezTo>
                  <a:cubicBezTo>
                    <a:pt x="296413" y="151419"/>
                    <a:pt x="296904" y="291196"/>
                    <a:pt x="297279" y="301167"/>
                  </a:cubicBezTo>
                  <a:lnTo>
                    <a:pt x="0" y="301167"/>
                  </a:lnTo>
                  <a:cubicBezTo>
                    <a:pt x="135" y="257496"/>
                    <a:pt x="628" y="166036"/>
                    <a:pt x="763" y="122365"/>
                  </a:cubicBezTo>
                  <a:close/>
                </a:path>
              </a:pathLst>
            </a:custGeom>
            <a:solidFill>
              <a:srgbClr val="FFC000"/>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defTabSz="342788">
                <a:defRPr/>
              </a:pPr>
              <a:endParaRPr lang="en-US" sz="1050" kern="0" dirty="0">
                <a:solidFill>
                  <a:sysClr val="window" lastClr="FFFFFF"/>
                </a:solidFill>
                <a:latin typeface="Calibri" panose="020F0502020204030204" pitchFamily="34" charset="0"/>
                <a:cs typeface="Arial" panose="020B0604020202020204" pitchFamily="34" charset="0"/>
              </a:endParaRPr>
            </a:p>
          </p:txBody>
        </p:sp>
        <p:sp>
          <p:nvSpPr>
            <p:cNvPr id="226" name="Diamond 231"/>
            <p:cNvSpPr/>
            <p:nvPr/>
          </p:nvSpPr>
          <p:spPr>
            <a:xfrm>
              <a:off x="85725" y="190500"/>
              <a:ext cx="111125" cy="287020"/>
            </a:xfrm>
            <a:custGeom>
              <a:avLst/>
              <a:gdLst>
                <a:gd name="connsiteX0" fmla="*/ 0 w 111125"/>
                <a:gd name="connsiteY0" fmla="*/ 143510 h 287020"/>
                <a:gd name="connsiteX1" fmla="*/ 55563 w 111125"/>
                <a:gd name="connsiteY1" fmla="*/ 0 h 287020"/>
                <a:gd name="connsiteX2" fmla="*/ 111125 w 111125"/>
                <a:gd name="connsiteY2" fmla="*/ 143510 h 287020"/>
                <a:gd name="connsiteX3" fmla="*/ 55563 w 111125"/>
                <a:gd name="connsiteY3" fmla="*/ 287020 h 287020"/>
                <a:gd name="connsiteX4" fmla="*/ 0 w 111125"/>
                <a:gd name="connsiteY4" fmla="*/ 143510 h 287020"/>
                <a:gd name="connsiteX0" fmla="*/ 0 w 111125"/>
                <a:gd name="connsiteY0" fmla="*/ 218239 h 287020"/>
                <a:gd name="connsiteX1" fmla="*/ 55563 w 111125"/>
                <a:gd name="connsiteY1" fmla="*/ 0 h 287020"/>
                <a:gd name="connsiteX2" fmla="*/ 111125 w 111125"/>
                <a:gd name="connsiteY2" fmla="*/ 143510 h 287020"/>
                <a:gd name="connsiteX3" fmla="*/ 55563 w 111125"/>
                <a:gd name="connsiteY3" fmla="*/ 287020 h 287020"/>
                <a:gd name="connsiteX4" fmla="*/ 0 w 111125"/>
                <a:gd name="connsiteY4" fmla="*/ 218239 h 287020"/>
                <a:gd name="connsiteX0" fmla="*/ 0 w 111125"/>
                <a:gd name="connsiteY0" fmla="*/ 218239 h 287020"/>
                <a:gd name="connsiteX1" fmla="*/ 55563 w 111125"/>
                <a:gd name="connsiteY1" fmla="*/ 0 h 287020"/>
                <a:gd name="connsiteX2" fmla="*/ 111125 w 111125"/>
                <a:gd name="connsiteY2" fmla="*/ 218239 h 287020"/>
                <a:gd name="connsiteX3" fmla="*/ 55563 w 111125"/>
                <a:gd name="connsiteY3" fmla="*/ 287020 h 287020"/>
                <a:gd name="connsiteX4" fmla="*/ 0 w 111125"/>
                <a:gd name="connsiteY4" fmla="*/ 218239 h 287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25" h="287020">
                  <a:moveTo>
                    <a:pt x="0" y="218239"/>
                  </a:moveTo>
                  <a:lnTo>
                    <a:pt x="55563" y="0"/>
                  </a:lnTo>
                  <a:lnTo>
                    <a:pt x="111125" y="218239"/>
                  </a:lnTo>
                  <a:lnTo>
                    <a:pt x="55563" y="287020"/>
                  </a:lnTo>
                  <a:lnTo>
                    <a:pt x="0" y="218239"/>
                  </a:lnTo>
                  <a:close/>
                </a:path>
              </a:pathLst>
            </a:custGeom>
            <a:solidFill>
              <a:sysClr val="window" lastClr="FFFFFF"/>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algn="ctr" defTabSz="342788">
                <a:lnSpc>
                  <a:spcPct val="115000"/>
                </a:lnSpc>
                <a:defRPr/>
              </a:pPr>
              <a:r>
                <a:rPr lang="en-US" sz="1050" kern="0" dirty="0">
                  <a:solidFill>
                    <a:sysClr val="window" lastClr="FFFFFF"/>
                  </a:solidFill>
                  <a:highlight>
                    <a:srgbClr val="FFFF00"/>
                  </a:highlight>
                  <a:latin typeface="Calibri" panose="020F0502020204030204" pitchFamily="34" charset="0"/>
                  <a:ea typeface="Calibri"/>
                  <a:cs typeface="Arial" panose="020B0604020202020204" pitchFamily="34" charset="0"/>
                </a:rPr>
                <a:t>­­­­­­­­</a:t>
              </a:r>
              <a:endParaRPr lang="en-US" sz="1050" kern="0" dirty="0">
                <a:solidFill>
                  <a:sysClr val="window" lastClr="FFFFFF"/>
                </a:solidFill>
                <a:latin typeface="Calibri" panose="020F0502020204030204" pitchFamily="34" charset="0"/>
                <a:ea typeface="Calibri"/>
                <a:cs typeface="Arial" panose="020B0604020202020204" pitchFamily="34" charset="0"/>
              </a:endParaRPr>
            </a:p>
          </p:txBody>
        </p:sp>
      </p:grpSp>
      <p:grpSp>
        <p:nvGrpSpPr>
          <p:cNvPr id="227" name="Group 226"/>
          <p:cNvGrpSpPr/>
          <p:nvPr/>
        </p:nvGrpSpPr>
        <p:grpSpPr>
          <a:xfrm>
            <a:off x="5457100" y="2136636"/>
            <a:ext cx="101798" cy="162389"/>
            <a:chOff x="18059" y="4871"/>
            <a:chExt cx="297180" cy="496144"/>
          </a:xfrm>
        </p:grpSpPr>
        <p:sp>
          <p:nvSpPr>
            <p:cNvPr id="228" name="Oval 227"/>
            <p:cNvSpPr/>
            <p:nvPr/>
          </p:nvSpPr>
          <p:spPr>
            <a:xfrm>
              <a:off x="75208" y="4871"/>
              <a:ext cx="182882" cy="182879"/>
            </a:xfrm>
            <a:prstGeom prst="ellipse">
              <a:avLst/>
            </a:prstGeom>
            <a:solidFill>
              <a:srgbClr val="FFC000"/>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defTabSz="342788">
                <a:defRPr/>
              </a:pPr>
              <a:endParaRPr lang="en-US" sz="1050" kern="0" dirty="0">
                <a:solidFill>
                  <a:sysClr val="window" lastClr="FFFFFF"/>
                </a:solidFill>
                <a:latin typeface="Calibri" panose="020F0502020204030204" pitchFamily="34" charset="0"/>
                <a:cs typeface="Arial" panose="020B0604020202020204" pitchFamily="34" charset="0"/>
              </a:endParaRPr>
            </a:p>
          </p:txBody>
        </p:sp>
        <p:sp>
          <p:nvSpPr>
            <p:cNvPr id="229" name="Rounded Rectangle 230"/>
            <p:cNvSpPr/>
            <p:nvPr/>
          </p:nvSpPr>
          <p:spPr>
            <a:xfrm>
              <a:off x="18059" y="200026"/>
              <a:ext cx="297180" cy="300989"/>
            </a:xfrm>
            <a:custGeom>
              <a:avLst/>
              <a:gdLst>
                <a:gd name="connsiteX0" fmla="*/ 0 w 295275"/>
                <a:gd name="connsiteY0" fmla="*/ 122365 h 295275"/>
                <a:gd name="connsiteX1" fmla="*/ 122365 w 295275"/>
                <a:gd name="connsiteY1" fmla="*/ 0 h 295275"/>
                <a:gd name="connsiteX2" fmla="*/ 172910 w 295275"/>
                <a:gd name="connsiteY2" fmla="*/ 0 h 295275"/>
                <a:gd name="connsiteX3" fmla="*/ 295275 w 295275"/>
                <a:gd name="connsiteY3" fmla="*/ 122365 h 295275"/>
                <a:gd name="connsiteX4" fmla="*/ 295275 w 295275"/>
                <a:gd name="connsiteY4" fmla="*/ 172910 h 295275"/>
                <a:gd name="connsiteX5" fmla="*/ 172910 w 295275"/>
                <a:gd name="connsiteY5" fmla="*/ 295275 h 295275"/>
                <a:gd name="connsiteX6" fmla="*/ 122365 w 295275"/>
                <a:gd name="connsiteY6" fmla="*/ 295275 h 295275"/>
                <a:gd name="connsiteX7" fmla="*/ 0 w 295275"/>
                <a:gd name="connsiteY7" fmla="*/ 172910 h 295275"/>
                <a:gd name="connsiteX8" fmla="*/ 0 w 295275"/>
                <a:gd name="connsiteY8" fmla="*/ 122365 h 295275"/>
                <a:gd name="connsiteX0" fmla="*/ 404 w 295679"/>
                <a:gd name="connsiteY0" fmla="*/ 122365 h 295275"/>
                <a:gd name="connsiteX1" fmla="*/ 122769 w 295679"/>
                <a:gd name="connsiteY1" fmla="*/ 0 h 295275"/>
                <a:gd name="connsiteX2" fmla="*/ 173314 w 295679"/>
                <a:gd name="connsiteY2" fmla="*/ 0 h 295275"/>
                <a:gd name="connsiteX3" fmla="*/ 295679 w 295679"/>
                <a:gd name="connsiteY3" fmla="*/ 122365 h 295275"/>
                <a:gd name="connsiteX4" fmla="*/ 295679 w 295679"/>
                <a:gd name="connsiteY4" fmla="*/ 172910 h 295275"/>
                <a:gd name="connsiteX5" fmla="*/ 173314 w 295679"/>
                <a:gd name="connsiteY5" fmla="*/ 295275 h 295275"/>
                <a:gd name="connsiteX6" fmla="*/ 58925 w 295679"/>
                <a:gd name="connsiteY6" fmla="*/ 295275 h 295275"/>
                <a:gd name="connsiteX7" fmla="*/ 404 w 295679"/>
                <a:gd name="connsiteY7" fmla="*/ 172910 h 295275"/>
                <a:gd name="connsiteX8" fmla="*/ 404 w 295679"/>
                <a:gd name="connsiteY8" fmla="*/ 122365 h 295275"/>
                <a:gd name="connsiteX0" fmla="*/ 404 w 296805"/>
                <a:gd name="connsiteY0" fmla="*/ 122365 h 295275"/>
                <a:gd name="connsiteX1" fmla="*/ 122769 w 296805"/>
                <a:gd name="connsiteY1" fmla="*/ 0 h 295275"/>
                <a:gd name="connsiteX2" fmla="*/ 173314 w 296805"/>
                <a:gd name="connsiteY2" fmla="*/ 0 h 295275"/>
                <a:gd name="connsiteX3" fmla="*/ 295679 w 296805"/>
                <a:gd name="connsiteY3" fmla="*/ 122365 h 295275"/>
                <a:gd name="connsiteX4" fmla="*/ 295679 w 296805"/>
                <a:gd name="connsiteY4" fmla="*/ 172910 h 295275"/>
                <a:gd name="connsiteX5" fmla="*/ 241731 w 296805"/>
                <a:gd name="connsiteY5" fmla="*/ 295275 h 295275"/>
                <a:gd name="connsiteX6" fmla="*/ 58925 w 296805"/>
                <a:gd name="connsiteY6" fmla="*/ 295275 h 295275"/>
                <a:gd name="connsiteX7" fmla="*/ 404 w 296805"/>
                <a:gd name="connsiteY7" fmla="*/ 172910 h 295275"/>
                <a:gd name="connsiteX8" fmla="*/ 404 w 296805"/>
                <a:gd name="connsiteY8" fmla="*/ 122365 h 295275"/>
                <a:gd name="connsiteX0" fmla="*/ 763 w 297164"/>
                <a:gd name="connsiteY0" fmla="*/ 122365 h 300064"/>
                <a:gd name="connsiteX1" fmla="*/ 123128 w 297164"/>
                <a:gd name="connsiteY1" fmla="*/ 0 h 300064"/>
                <a:gd name="connsiteX2" fmla="*/ 173673 w 297164"/>
                <a:gd name="connsiteY2" fmla="*/ 0 h 300064"/>
                <a:gd name="connsiteX3" fmla="*/ 296038 w 297164"/>
                <a:gd name="connsiteY3" fmla="*/ 122365 h 300064"/>
                <a:gd name="connsiteX4" fmla="*/ 296038 w 297164"/>
                <a:gd name="connsiteY4" fmla="*/ 172910 h 300064"/>
                <a:gd name="connsiteX5" fmla="*/ 242090 w 297164"/>
                <a:gd name="connsiteY5" fmla="*/ 295275 h 300064"/>
                <a:gd name="connsiteX6" fmla="*/ 59284 w 297164"/>
                <a:gd name="connsiteY6" fmla="*/ 295275 h 300064"/>
                <a:gd name="connsiteX7" fmla="*/ 359 w 297164"/>
                <a:gd name="connsiteY7" fmla="*/ 253378 h 300064"/>
                <a:gd name="connsiteX8" fmla="*/ 763 w 297164"/>
                <a:gd name="connsiteY8" fmla="*/ 122365 h 300064"/>
                <a:gd name="connsiteX0" fmla="*/ 763 w 298076"/>
                <a:gd name="connsiteY0" fmla="*/ 122365 h 300064"/>
                <a:gd name="connsiteX1" fmla="*/ 123128 w 298076"/>
                <a:gd name="connsiteY1" fmla="*/ 0 h 300064"/>
                <a:gd name="connsiteX2" fmla="*/ 173673 w 298076"/>
                <a:gd name="connsiteY2" fmla="*/ 0 h 300064"/>
                <a:gd name="connsiteX3" fmla="*/ 296038 w 298076"/>
                <a:gd name="connsiteY3" fmla="*/ 122365 h 300064"/>
                <a:gd name="connsiteX4" fmla="*/ 297164 w 298076"/>
                <a:gd name="connsiteY4" fmla="*/ 209528 h 300064"/>
                <a:gd name="connsiteX5" fmla="*/ 242090 w 298076"/>
                <a:gd name="connsiteY5" fmla="*/ 295275 h 300064"/>
                <a:gd name="connsiteX6" fmla="*/ 59284 w 298076"/>
                <a:gd name="connsiteY6" fmla="*/ 295275 h 300064"/>
                <a:gd name="connsiteX7" fmla="*/ 359 w 298076"/>
                <a:gd name="connsiteY7" fmla="*/ 253378 h 300064"/>
                <a:gd name="connsiteX8" fmla="*/ 763 w 298076"/>
                <a:gd name="connsiteY8" fmla="*/ 122365 h 300064"/>
                <a:gd name="connsiteX0" fmla="*/ 1085 w 298398"/>
                <a:gd name="connsiteY0" fmla="*/ 122365 h 295275"/>
                <a:gd name="connsiteX1" fmla="*/ 123450 w 298398"/>
                <a:gd name="connsiteY1" fmla="*/ 0 h 295275"/>
                <a:gd name="connsiteX2" fmla="*/ 173995 w 298398"/>
                <a:gd name="connsiteY2" fmla="*/ 0 h 295275"/>
                <a:gd name="connsiteX3" fmla="*/ 296360 w 298398"/>
                <a:gd name="connsiteY3" fmla="*/ 122365 h 295275"/>
                <a:gd name="connsiteX4" fmla="*/ 297486 w 298398"/>
                <a:gd name="connsiteY4" fmla="*/ 209528 h 295275"/>
                <a:gd name="connsiteX5" fmla="*/ 242412 w 298398"/>
                <a:gd name="connsiteY5" fmla="*/ 295275 h 295275"/>
                <a:gd name="connsiteX6" fmla="*/ 59606 w 298398"/>
                <a:gd name="connsiteY6" fmla="*/ 295275 h 295275"/>
                <a:gd name="connsiteX7" fmla="*/ 322 w 298398"/>
                <a:gd name="connsiteY7" fmla="*/ 220774 h 295275"/>
                <a:gd name="connsiteX8" fmla="*/ 1085 w 298398"/>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20774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20774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361867"/>
                <a:gd name="connsiteY0" fmla="*/ 122365 h 299752"/>
                <a:gd name="connsiteX1" fmla="*/ 123128 w 361867"/>
                <a:gd name="connsiteY1" fmla="*/ 0 h 299752"/>
                <a:gd name="connsiteX2" fmla="*/ 173673 w 361867"/>
                <a:gd name="connsiteY2" fmla="*/ 0 h 299752"/>
                <a:gd name="connsiteX3" fmla="*/ 296038 w 361867"/>
                <a:gd name="connsiteY3" fmla="*/ 122365 h 299752"/>
                <a:gd name="connsiteX4" fmla="*/ 297164 w 361867"/>
                <a:gd name="connsiteY4" fmla="*/ 209528 h 299752"/>
                <a:gd name="connsiteX5" fmla="*/ 361070 w 361867"/>
                <a:gd name="connsiteY5" fmla="*/ 295390 h 299752"/>
                <a:gd name="connsiteX6" fmla="*/ 242090 w 361867"/>
                <a:gd name="connsiteY6" fmla="*/ 295275 h 299752"/>
                <a:gd name="connsiteX7" fmla="*/ 59284 w 361867"/>
                <a:gd name="connsiteY7" fmla="*/ 295275 h 299752"/>
                <a:gd name="connsiteX8" fmla="*/ 0 w 361867"/>
                <a:gd name="connsiteY8" fmla="*/ 295275 h 299752"/>
                <a:gd name="connsiteX9" fmla="*/ 763 w 361867"/>
                <a:gd name="connsiteY9" fmla="*/ 122365 h 299752"/>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79673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79673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586"/>
                <a:gd name="connsiteY0" fmla="*/ 122365 h 295275"/>
                <a:gd name="connsiteX1" fmla="*/ 123128 w 297586"/>
                <a:gd name="connsiteY1" fmla="*/ 0 h 295275"/>
                <a:gd name="connsiteX2" fmla="*/ 173673 w 297586"/>
                <a:gd name="connsiteY2" fmla="*/ 0 h 295275"/>
                <a:gd name="connsiteX3" fmla="*/ 296038 w 297586"/>
                <a:gd name="connsiteY3" fmla="*/ 122365 h 295275"/>
                <a:gd name="connsiteX4" fmla="*/ 297164 w 297586"/>
                <a:gd name="connsiteY4" fmla="*/ 279673 h 295275"/>
                <a:gd name="connsiteX5" fmla="*/ 242090 w 297586"/>
                <a:gd name="connsiteY5" fmla="*/ 295275 h 295275"/>
                <a:gd name="connsiteX6" fmla="*/ 59284 w 297586"/>
                <a:gd name="connsiteY6" fmla="*/ 295275 h 295275"/>
                <a:gd name="connsiteX7" fmla="*/ 0 w 297586"/>
                <a:gd name="connsiteY7" fmla="*/ 295275 h 295275"/>
                <a:gd name="connsiteX8" fmla="*/ 763 w 297586"/>
                <a:gd name="connsiteY8" fmla="*/ 122365 h 295275"/>
                <a:gd name="connsiteX0" fmla="*/ 763 w 297211"/>
                <a:gd name="connsiteY0" fmla="*/ 122365 h 295275"/>
                <a:gd name="connsiteX1" fmla="*/ 123128 w 297211"/>
                <a:gd name="connsiteY1" fmla="*/ 0 h 295275"/>
                <a:gd name="connsiteX2" fmla="*/ 173673 w 297211"/>
                <a:gd name="connsiteY2" fmla="*/ 0 h 295275"/>
                <a:gd name="connsiteX3" fmla="*/ 296038 w 297211"/>
                <a:gd name="connsiteY3" fmla="*/ 122365 h 295275"/>
                <a:gd name="connsiteX4" fmla="*/ 297164 w 297211"/>
                <a:gd name="connsiteY4" fmla="*/ 279673 h 295275"/>
                <a:gd name="connsiteX5" fmla="*/ 242090 w 297211"/>
                <a:gd name="connsiteY5" fmla="*/ 295275 h 295275"/>
                <a:gd name="connsiteX6" fmla="*/ 59284 w 297211"/>
                <a:gd name="connsiteY6" fmla="*/ 295275 h 295275"/>
                <a:gd name="connsiteX7" fmla="*/ 0 w 297211"/>
                <a:gd name="connsiteY7" fmla="*/ 295275 h 295275"/>
                <a:gd name="connsiteX8" fmla="*/ 763 w 297211"/>
                <a:gd name="connsiteY8" fmla="*/ 122365 h 295275"/>
                <a:gd name="connsiteX0" fmla="*/ 763 w 297258"/>
                <a:gd name="connsiteY0" fmla="*/ 122365 h 295804"/>
                <a:gd name="connsiteX1" fmla="*/ 123128 w 297258"/>
                <a:gd name="connsiteY1" fmla="*/ 0 h 295804"/>
                <a:gd name="connsiteX2" fmla="*/ 173673 w 297258"/>
                <a:gd name="connsiteY2" fmla="*/ 0 h 295804"/>
                <a:gd name="connsiteX3" fmla="*/ 296038 w 297258"/>
                <a:gd name="connsiteY3" fmla="*/ 122365 h 295804"/>
                <a:gd name="connsiteX4" fmla="*/ 297211 w 297258"/>
                <a:gd name="connsiteY4" fmla="*/ 295275 h 295804"/>
                <a:gd name="connsiteX5" fmla="*/ 242090 w 297258"/>
                <a:gd name="connsiteY5" fmla="*/ 295275 h 295804"/>
                <a:gd name="connsiteX6" fmla="*/ 59284 w 297258"/>
                <a:gd name="connsiteY6" fmla="*/ 295275 h 295804"/>
                <a:gd name="connsiteX7" fmla="*/ 0 w 297258"/>
                <a:gd name="connsiteY7" fmla="*/ 295275 h 295804"/>
                <a:gd name="connsiteX8" fmla="*/ 763 w 297258"/>
                <a:gd name="connsiteY8" fmla="*/ 122365 h 295804"/>
                <a:gd name="connsiteX0" fmla="*/ 763 w 297227"/>
                <a:gd name="connsiteY0" fmla="*/ 122365 h 297919"/>
                <a:gd name="connsiteX1" fmla="*/ 123128 w 297227"/>
                <a:gd name="connsiteY1" fmla="*/ 0 h 297919"/>
                <a:gd name="connsiteX2" fmla="*/ 173673 w 297227"/>
                <a:gd name="connsiteY2" fmla="*/ 0 h 297919"/>
                <a:gd name="connsiteX3" fmla="*/ 296038 w 297227"/>
                <a:gd name="connsiteY3" fmla="*/ 122365 h 297919"/>
                <a:gd name="connsiteX4" fmla="*/ 297211 w 297227"/>
                <a:gd name="connsiteY4" fmla="*/ 295275 h 297919"/>
                <a:gd name="connsiteX5" fmla="*/ 242090 w 297227"/>
                <a:gd name="connsiteY5" fmla="*/ 295275 h 297919"/>
                <a:gd name="connsiteX6" fmla="*/ 59284 w 297227"/>
                <a:gd name="connsiteY6" fmla="*/ 295275 h 297919"/>
                <a:gd name="connsiteX7" fmla="*/ 0 w 297227"/>
                <a:gd name="connsiteY7" fmla="*/ 295275 h 297919"/>
                <a:gd name="connsiteX8" fmla="*/ 763 w 297227"/>
                <a:gd name="connsiteY8" fmla="*/ 122365 h 297919"/>
                <a:gd name="connsiteX0" fmla="*/ 763 w 297228"/>
                <a:gd name="connsiteY0" fmla="*/ 122365 h 296324"/>
                <a:gd name="connsiteX1" fmla="*/ 123128 w 297228"/>
                <a:gd name="connsiteY1" fmla="*/ 0 h 296324"/>
                <a:gd name="connsiteX2" fmla="*/ 173673 w 297228"/>
                <a:gd name="connsiteY2" fmla="*/ 0 h 296324"/>
                <a:gd name="connsiteX3" fmla="*/ 296038 w 297228"/>
                <a:gd name="connsiteY3" fmla="*/ 122365 h 296324"/>
                <a:gd name="connsiteX4" fmla="*/ 297211 w 297228"/>
                <a:gd name="connsiteY4" fmla="*/ 295275 h 296324"/>
                <a:gd name="connsiteX5" fmla="*/ 242090 w 297228"/>
                <a:gd name="connsiteY5" fmla="*/ 295275 h 296324"/>
                <a:gd name="connsiteX6" fmla="*/ 59284 w 297228"/>
                <a:gd name="connsiteY6" fmla="*/ 295275 h 296324"/>
                <a:gd name="connsiteX7" fmla="*/ 0 w 297228"/>
                <a:gd name="connsiteY7" fmla="*/ 295275 h 296324"/>
                <a:gd name="connsiteX8" fmla="*/ 763 w 297228"/>
                <a:gd name="connsiteY8" fmla="*/ 122365 h 296324"/>
                <a:gd name="connsiteX0" fmla="*/ 763 w 297245"/>
                <a:gd name="connsiteY0" fmla="*/ 122365 h 297272"/>
                <a:gd name="connsiteX1" fmla="*/ 123128 w 297245"/>
                <a:gd name="connsiteY1" fmla="*/ 0 h 297272"/>
                <a:gd name="connsiteX2" fmla="*/ 173673 w 297245"/>
                <a:gd name="connsiteY2" fmla="*/ 0 h 297272"/>
                <a:gd name="connsiteX3" fmla="*/ 296038 w 297245"/>
                <a:gd name="connsiteY3" fmla="*/ 122365 h 297272"/>
                <a:gd name="connsiteX4" fmla="*/ 297228 w 297245"/>
                <a:gd name="connsiteY4" fmla="*/ 296324 h 297272"/>
                <a:gd name="connsiteX5" fmla="*/ 242090 w 297245"/>
                <a:gd name="connsiteY5" fmla="*/ 295275 h 297272"/>
                <a:gd name="connsiteX6" fmla="*/ 59284 w 297245"/>
                <a:gd name="connsiteY6" fmla="*/ 295275 h 297272"/>
                <a:gd name="connsiteX7" fmla="*/ 0 w 297245"/>
                <a:gd name="connsiteY7" fmla="*/ 295275 h 297272"/>
                <a:gd name="connsiteX8" fmla="*/ 763 w 297245"/>
                <a:gd name="connsiteY8" fmla="*/ 122365 h 297272"/>
                <a:gd name="connsiteX0" fmla="*/ 763 w 297262"/>
                <a:gd name="connsiteY0" fmla="*/ 122365 h 298144"/>
                <a:gd name="connsiteX1" fmla="*/ 123128 w 297262"/>
                <a:gd name="connsiteY1" fmla="*/ 0 h 298144"/>
                <a:gd name="connsiteX2" fmla="*/ 173673 w 297262"/>
                <a:gd name="connsiteY2" fmla="*/ 0 h 298144"/>
                <a:gd name="connsiteX3" fmla="*/ 296038 w 297262"/>
                <a:gd name="connsiteY3" fmla="*/ 122365 h 298144"/>
                <a:gd name="connsiteX4" fmla="*/ 297245 w 297262"/>
                <a:gd name="connsiteY4" fmla="*/ 297272 h 298144"/>
                <a:gd name="connsiteX5" fmla="*/ 242090 w 297262"/>
                <a:gd name="connsiteY5" fmla="*/ 295275 h 298144"/>
                <a:gd name="connsiteX6" fmla="*/ 59284 w 297262"/>
                <a:gd name="connsiteY6" fmla="*/ 295275 h 298144"/>
                <a:gd name="connsiteX7" fmla="*/ 0 w 297262"/>
                <a:gd name="connsiteY7" fmla="*/ 295275 h 298144"/>
                <a:gd name="connsiteX8" fmla="*/ 763 w 297262"/>
                <a:gd name="connsiteY8" fmla="*/ 122365 h 298144"/>
                <a:gd name="connsiteX0" fmla="*/ 763 w 297279"/>
                <a:gd name="connsiteY0" fmla="*/ 122365 h 298957"/>
                <a:gd name="connsiteX1" fmla="*/ 123128 w 297279"/>
                <a:gd name="connsiteY1" fmla="*/ 0 h 298957"/>
                <a:gd name="connsiteX2" fmla="*/ 173673 w 297279"/>
                <a:gd name="connsiteY2" fmla="*/ 0 h 298957"/>
                <a:gd name="connsiteX3" fmla="*/ 296038 w 297279"/>
                <a:gd name="connsiteY3" fmla="*/ 122365 h 298957"/>
                <a:gd name="connsiteX4" fmla="*/ 297262 w 297279"/>
                <a:gd name="connsiteY4" fmla="*/ 298144 h 298957"/>
                <a:gd name="connsiteX5" fmla="*/ 242090 w 297279"/>
                <a:gd name="connsiteY5" fmla="*/ 295275 h 298957"/>
                <a:gd name="connsiteX6" fmla="*/ 59284 w 297279"/>
                <a:gd name="connsiteY6" fmla="*/ 295275 h 298957"/>
                <a:gd name="connsiteX7" fmla="*/ 0 w 297279"/>
                <a:gd name="connsiteY7" fmla="*/ 295275 h 298957"/>
                <a:gd name="connsiteX8" fmla="*/ 763 w 297279"/>
                <a:gd name="connsiteY8" fmla="*/ 122365 h 298957"/>
                <a:gd name="connsiteX0" fmla="*/ 763 w 297279"/>
                <a:gd name="connsiteY0" fmla="*/ 122365 h 298957"/>
                <a:gd name="connsiteX1" fmla="*/ 123128 w 297279"/>
                <a:gd name="connsiteY1" fmla="*/ 0 h 298957"/>
                <a:gd name="connsiteX2" fmla="*/ 173673 w 297279"/>
                <a:gd name="connsiteY2" fmla="*/ 0 h 298957"/>
                <a:gd name="connsiteX3" fmla="*/ 296038 w 297279"/>
                <a:gd name="connsiteY3" fmla="*/ 122365 h 298957"/>
                <a:gd name="connsiteX4" fmla="*/ 297262 w 297279"/>
                <a:gd name="connsiteY4" fmla="*/ 298144 h 298957"/>
                <a:gd name="connsiteX5" fmla="*/ 242090 w 297279"/>
                <a:gd name="connsiteY5" fmla="*/ 295275 h 298957"/>
                <a:gd name="connsiteX6" fmla="*/ 59284 w 297279"/>
                <a:gd name="connsiteY6" fmla="*/ 295275 h 298957"/>
                <a:gd name="connsiteX7" fmla="*/ 0 w 297279"/>
                <a:gd name="connsiteY7" fmla="*/ 295275 h 298957"/>
                <a:gd name="connsiteX8" fmla="*/ 763 w 297279"/>
                <a:gd name="connsiteY8" fmla="*/ 122365 h 298957"/>
                <a:gd name="connsiteX0" fmla="*/ 763 w 297296"/>
                <a:gd name="connsiteY0" fmla="*/ 122365 h 295275"/>
                <a:gd name="connsiteX1" fmla="*/ 123128 w 297296"/>
                <a:gd name="connsiteY1" fmla="*/ 0 h 295275"/>
                <a:gd name="connsiteX2" fmla="*/ 173673 w 297296"/>
                <a:gd name="connsiteY2" fmla="*/ 0 h 295275"/>
                <a:gd name="connsiteX3" fmla="*/ 296038 w 297296"/>
                <a:gd name="connsiteY3" fmla="*/ 122365 h 295275"/>
                <a:gd name="connsiteX4" fmla="*/ 297279 w 297296"/>
                <a:gd name="connsiteY4" fmla="*/ 286694 h 295275"/>
                <a:gd name="connsiteX5" fmla="*/ 242090 w 297296"/>
                <a:gd name="connsiteY5" fmla="*/ 295275 h 295275"/>
                <a:gd name="connsiteX6" fmla="*/ 59284 w 297296"/>
                <a:gd name="connsiteY6" fmla="*/ 295275 h 295275"/>
                <a:gd name="connsiteX7" fmla="*/ 0 w 297296"/>
                <a:gd name="connsiteY7" fmla="*/ 295275 h 295275"/>
                <a:gd name="connsiteX8" fmla="*/ 763 w 297296"/>
                <a:gd name="connsiteY8" fmla="*/ 122365 h 295275"/>
                <a:gd name="connsiteX0" fmla="*/ 763 w 297279"/>
                <a:gd name="connsiteY0" fmla="*/ 122365 h 301753"/>
                <a:gd name="connsiteX1" fmla="*/ 123128 w 297279"/>
                <a:gd name="connsiteY1" fmla="*/ 0 h 301753"/>
                <a:gd name="connsiteX2" fmla="*/ 173673 w 297279"/>
                <a:gd name="connsiteY2" fmla="*/ 0 h 301753"/>
                <a:gd name="connsiteX3" fmla="*/ 296038 w 297279"/>
                <a:gd name="connsiteY3" fmla="*/ 122365 h 301753"/>
                <a:gd name="connsiteX4" fmla="*/ 297279 w 297279"/>
                <a:gd name="connsiteY4" fmla="*/ 286694 h 301753"/>
                <a:gd name="connsiteX5" fmla="*/ 59284 w 297279"/>
                <a:gd name="connsiteY5" fmla="*/ 295275 h 301753"/>
                <a:gd name="connsiteX6" fmla="*/ 0 w 297279"/>
                <a:gd name="connsiteY6" fmla="*/ 295275 h 301753"/>
                <a:gd name="connsiteX7" fmla="*/ 763 w 297279"/>
                <a:gd name="connsiteY7" fmla="*/ 122365 h 301753"/>
                <a:gd name="connsiteX0" fmla="*/ 763 w 297279"/>
                <a:gd name="connsiteY0" fmla="*/ 122365 h 312470"/>
                <a:gd name="connsiteX1" fmla="*/ 123128 w 297279"/>
                <a:gd name="connsiteY1" fmla="*/ 0 h 312470"/>
                <a:gd name="connsiteX2" fmla="*/ 173673 w 297279"/>
                <a:gd name="connsiteY2" fmla="*/ 0 h 312470"/>
                <a:gd name="connsiteX3" fmla="*/ 296038 w 297279"/>
                <a:gd name="connsiteY3" fmla="*/ 122365 h 312470"/>
                <a:gd name="connsiteX4" fmla="*/ 297279 w 297279"/>
                <a:gd name="connsiteY4" fmla="*/ 286694 h 312470"/>
                <a:gd name="connsiteX5" fmla="*/ 0 w 297279"/>
                <a:gd name="connsiteY5" fmla="*/ 295275 h 312470"/>
                <a:gd name="connsiteX6" fmla="*/ 763 w 297279"/>
                <a:gd name="connsiteY6" fmla="*/ 122365 h 312470"/>
                <a:gd name="connsiteX0" fmla="*/ 763 w 297279"/>
                <a:gd name="connsiteY0" fmla="*/ 122365 h 312470"/>
                <a:gd name="connsiteX1" fmla="*/ 123128 w 297279"/>
                <a:gd name="connsiteY1" fmla="*/ 0 h 312470"/>
                <a:gd name="connsiteX2" fmla="*/ 173673 w 297279"/>
                <a:gd name="connsiteY2" fmla="*/ 0 h 312470"/>
                <a:gd name="connsiteX3" fmla="*/ 296038 w 297279"/>
                <a:gd name="connsiteY3" fmla="*/ 122365 h 312470"/>
                <a:gd name="connsiteX4" fmla="*/ 297279 w 297279"/>
                <a:gd name="connsiteY4" fmla="*/ 286694 h 312470"/>
                <a:gd name="connsiteX5" fmla="*/ 0 w 297279"/>
                <a:gd name="connsiteY5" fmla="*/ 295275 h 312470"/>
                <a:gd name="connsiteX6" fmla="*/ 763 w 297279"/>
                <a:gd name="connsiteY6" fmla="*/ 122365 h 312470"/>
                <a:gd name="connsiteX0" fmla="*/ 763 w 297279"/>
                <a:gd name="connsiteY0" fmla="*/ 122365 h 303640"/>
                <a:gd name="connsiteX1" fmla="*/ 123128 w 297279"/>
                <a:gd name="connsiteY1" fmla="*/ 0 h 303640"/>
                <a:gd name="connsiteX2" fmla="*/ 173673 w 297279"/>
                <a:gd name="connsiteY2" fmla="*/ 0 h 303640"/>
                <a:gd name="connsiteX3" fmla="*/ 296038 w 297279"/>
                <a:gd name="connsiteY3" fmla="*/ 122365 h 303640"/>
                <a:gd name="connsiteX4" fmla="*/ 297279 w 297279"/>
                <a:gd name="connsiteY4" fmla="*/ 286694 h 303640"/>
                <a:gd name="connsiteX5" fmla="*/ 0 w 297279"/>
                <a:gd name="connsiteY5" fmla="*/ 295275 h 303640"/>
                <a:gd name="connsiteX6" fmla="*/ 763 w 297279"/>
                <a:gd name="connsiteY6" fmla="*/ 122365 h 303640"/>
                <a:gd name="connsiteX0" fmla="*/ 763 w 297279"/>
                <a:gd name="connsiteY0" fmla="*/ 122365 h 296987"/>
                <a:gd name="connsiteX1" fmla="*/ 123128 w 297279"/>
                <a:gd name="connsiteY1" fmla="*/ 0 h 296987"/>
                <a:gd name="connsiteX2" fmla="*/ 173673 w 297279"/>
                <a:gd name="connsiteY2" fmla="*/ 0 h 296987"/>
                <a:gd name="connsiteX3" fmla="*/ 296038 w 297279"/>
                <a:gd name="connsiteY3" fmla="*/ 122365 h 296987"/>
                <a:gd name="connsiteX4" fmla="*/ 297279 w 297279"/>
                <a:gd name="connsiteY4" fmla="*/ 286694 h 296987"/>
                <a:gd name="connsiteX5" fmla="*/ 0 w 297279"/>
                <a:gd name="connsiteY5" fmla="*/ 295275 h 296987"/>
                <a:gd name="connsiteX6" fmla="*/ 763 w 297279"/>
                <a:gd name="connsiteY6" fmla="*/ 122365 h 296987"/>
                <a:gd name="connsiteX0" fmla="*/ 763 w 297279"/>
                <a:gd name="connsiteY0" fmla="*/ 122365 h 301154"/>
                <a:gd name="connsiteX1" fmla="*/ 123128 w 297279"/>
                <a:gd name="connsiteY1" fmla="*/ 0 h 301154"/>
                <a:gd name="connsiteX2" fmla="*/ 173673 w 297279"/>
                <a:gd name="connsiteY2" fmla="*/ 0 h 301154"/>
                <a:gd name="connsiteX3" fmla="*/ 296038 w 297279"/>
                <a:gd name="connsiteY3" fmla="*/ 122365 h 301154"/>
                <a:gd name="connsiteX4" fmla="*/ 297279 w 297279"/>
                <a:gd name="connsiteY4" fmla="*/ 296987 h 301154"/>
                <a:gd name="connsiteX5" fmla="*/ 0 w 297279"/>
                <a:gd name="connsiteY5" fmla="*/ 295275 h 301154"/>
                <a:gd name="connsiteX6" fmla="*/ 763 w 297279"/>
                <a:gd name="connsiteY6" fmla="*/ 122365 h 301154"/>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6987 h 299572"/>
                <a:gd name="connsiteX5" fmla="*/ 0 w 297279"/>
                <a:gd name="connsiteY5" fmla="*/ 295275 h 299572"/>
                <a:gd name="connsiteX6" fmla="*/ 763 w 297279"/>
                <a:gd name="connsiteY6" fmla="*/ 122365 h 299572"/>
                <a:gd name="connsiteX0" fmla="*/ 763 w 297279"/>
                <a:gd name="connsiteY0" fmla="*/ 122365 h 301415"/>
                <a:gd name="connsiteX1" fmla="*/ 123128 w 297279"/>
                <a:gd name="connsiteY1" fmla="*/ 0 h 301415"/>
                <a:gd name="connsiteX2" fmla="*/ 173673 w 297279"/>
                <a:gd name="connsiteY2" fmla="*/ 0 h 301415"/>
                <a:gd name="connsiteX3" fmla="*/ 296038 w 297279"/>
                <a:gd name="connsiteY3" fmla="*/ 122365 h 301415"/>
                <a:gd name="connsiteX4" fmla="*/ 297279 w 297279"/>
                <a:gd name="connsiteY4" fmla="*/ 299572 h 301415"/>
                <a:gd name="connsiteX5" fmla="*/ 0 w 297279"/>
                <a:gd name="connsiteY5" fmla="*/ 295275 h 301415"/>
                <a:gd name="connsiteX6" fmla="*/ 763 w 297279"/>
                <a:gd name="connsiteY6" fmla="*/ 122365 h 301415"/>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300785"/>
                <a:gd name="connsiteX1" fmla="*/ 123128 w 297279"/>
                <a:gd name="connsiteY1" fmla="*/ 0 h 300785"/>
                <a:gd name="connsiteX2" fmla="*/ 173673 w 297279"/>
                <a:gd name="connsiteY2" fmla="*/ 0 h 300785"/>
                <a:gd name="connsiteX3" fmla="*/ 296038 w 297279"/>
                <a:gd name="connsiteY3" fmla="*/ 122365 h 300785"/>
                <a:gd name="connsiteX4" fmla="*/ 297279 w 297279"/>
                <a:gd name="connsiteY4" fmla="*/ 299572 h 300785"/>
                <a:gd name="connsiteX5" fmla="*/ 0 w 297279"/>
                <a:gd name="connsiteY5" fmla="*/ 299572 h 300785"/>
                <a:gd name="connsiteX6" fmla="*/ 763 w 297279"/>
                <a:gd name="connsiteY6" fmla="*/ 122365 h 300785"/>
                <a:gd name="connsiteX0" fmla="*/ 763 w 297279"/>
                <a:gd name="connsiteY0" fmla="*/ 122365 h 300785"/>
                <a:gd name="connsiteX1" fmla="*/ 123128 w 297279"/>
                <a:gd name="connsiteY1" fmla="*/ 0 h 300785"/>
                <a:gd name="connsiteX2" fmla="*/ 173673 w 297279"/>
                <a:gd name="connsiteY2" fmla="*/ 0 h 300785"/>
                <a:gd name="connsiteX3" fmla="*/ 296038 w 297279"/>
                <a:gd name="connsiteY3" fmla="*/ 122365 h 300785"/>
                <a:gd name="connsiteX4" fmla="*/ 297279 w 297279"/>
                <a:gd name="connsiteY4" fmla="*/ 299572 h 300785"/>
                <a:gd name="connsiteX5" fmla="*/ 0 w 297279"/>
                <a:gd name="connsiteY5" fmla="*/ 299572 h 300785"/>
                <a:gd name="connsiteX6" fmla="*/ 763 w 297279"/>
                <a:gd name="connsiteY6" fmla="*/ 122365 h 300785"/>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299572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301167 h 301167"/>
                <a:gd name="connsiteX6" fmla="*/ 763 w 297279"/>
                <a:gd name="connsiteY6" fmla="*/ 122365 h 30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279" h="301167">
                  <a:moveTo>
                    <a:pt x="763" y="122365"/>
                  </a:moveTo>
                  <a:cubicBezTo>
                    <a:pt x="763" y="54785"/>
                    <a:pt x="55548" y="0"/>
                    <a:pt x="123128" y="0"/>
                  </a:cubicBezTo>
                  <a:lnTo>
                    <a:pt x="173673" y="0"/>
                  </a:lnTo>
                  <a:cubicBezTo>
                    <a:pt x="241253" y="0"/>
                    <a:pt x="296038" y="54785"/>
                    <a:pt x="296038" y="122365"/>
                  </a:cubicBezTo>
                  <a:cubicBezTo>
                    <a:pt x="296413" y="151419"/>
                    <a:pt x="296904" y="291196"/>
                    <a:pt x="297279" y="301167"/>
                  </a:cubicBezTo>
                  <a:lnTo>
                    <a:pt x="0" y="301167"/>
                  </a:lnTo>
                  <a:cubicBezTo>
                    <a:pt x="135" y="257496"/>
                    <a:pt x="628" y="166036"/>
                    <a:pt x="763" y="122365"/>
                  </a:cubicBezTo>
                  <a:close/>
                </a:path>
              </a:pathLst>
            </a:custGeom>
            <a:solidFill>
              <a:srgbClr val="FFC000"/>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defTabSz="342788">
                <a:defRPr/>
              </a:pPr>
              <a:endParaRPr lang="en-US" sz="1050" kern="0" dirty="0">
                <a:solidFill>
                  <a:sysClr val="window" lastClr="FFFFFF"/>
                </a:solidFill>
                <a:latin typeface="Calibri" panose="020F0502020204030204" pitchFamily="34" charset="0"/>
                <a:cs typeface="Arial" panose="020B0604020202020204" pitchFamily="34" charset="0"/>
              </a:endParaRPr>
            </a:p>
          </p:txBody>
        </p:sp>
        <p:sp>
          <p:nvSpPr>
            <p:cNvPr id="230" name="Diamond 231"/>
            <p:cNvSpPr/>
            <p:nvPr/>
          </p:nvSpPr>
          <p:spPr>
            <a:xfrm>
              <a:off x="103784" y="190500"/>
              <a:ext cx="111126" cy="287019"/>
            </a:xfrm>
            <a:custGeom>
              <a:avLst/>
              <a:gdLst>
                <a:gd name="connsiteX0" fmla="*/ 0 w 111125"/>
                <a:gd name="connsiteY0" fmla="*/ 143510 h 287020"/>
                <a:gd name="connsiteX1" fmla="*/ 55563 w 111125"/>
                <a:gd name="connsiteY1" fmla="*/ 0 h 287020"/>
                <a:gd name="connsiteX2" fmla="*/ 111125 w 111125"/>
                <a:gd name="connsiteY2" fmla="*/ 143510 h 287020"/>
                <a:gd name="connsiteX3" fmla="*/ 55563 w 111125"/>
                <a:gd name="connsiteY3" fmla="*/ 287020 h 287020"/>
                <a:gd name="connsiteX4" fmla="*/ 0 w 111125"/>
                <a:gd name="connsiteY4" fmla="*/ 143510 h 287020"/>
                <a:gd name="connsiteX0" fmla="*/ 0 w 111125"/>
                <a:gd name="connsiteY0" fmla="*/ 218239 h 287020"/>
                <a:gd name="connsiteX1" fmla="*/ 55563 w 111125"/>
                <a:gd name="connsiteY1" fmla="*/ 0 h 287020"/>
                <a:gd name="connsiteX2" fmla="*/ 111125 w 111125"/>
                <a:gd name="connsiteY2" fmla="*/ 143510 h 287020"/>
                <a:gd name="connsiteX3" fmla="*/ 55563 w 111125"/>
                <a:gd name="connsiteY3" fmla="*/ 287020 h 287020"/>
                <a:gd name="connsiteX4" fmla="*/ 0 w 111125"/>
                <a:gd name="connsiteY4" fmla="*/ 218239 h 287020"/>
                <a:gd name="connsiteX0" fmla="*/ 0 w 111125"/>
                <a:gd name="connsiteY0" fmla="*/ 218239 h 287020"/>
                <a:gd name="connsiteX1" fmla="*/ 55563 w 111125"/>
                <a:gd name="connsiteY1" fmla="*/ 0 h 287020"/>
                <a:gd name="connsiteX2" fmla="*/ 111125 w 111125"/>
                <a:gd name="connsiteY2" fmla="*/ 218239 h 287020"/>
                <a:gd name="connsiteX3" fmla="*/ 55563 w 111125"/>
                <a:gd name="connsiteY3" fmla="*/ 287020 h 287020"/>
                <a:gd name="connsiteX4" fmla="*/ 0 w 111125"/>
                <a:gd name="connsiteY4" fmla="*/ 218239 h 287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25" h="287020">
                  <a:moveTo>
                    <a:pt x="0" y="218239"/>
                  </a:moveTo>
                  <a:lnTo>
                    <a:pt x="55563" y="0"/>
                  </a:lnTo>
                  <a:lnTo>
                    <a:pt x="111125" y="218239"/>
                  </a:lnTo>
                  <a:lnTo>
                    <a:pt x="55563" y="287020"/>
                  </a:lnTo>
                  <a:lnTo>
                    <a:pt x="0" y="218239"/>
                  </a:lnTo>
                  <a:close/>
                </a:path>
              </a:pathLst>
            </a:custGeom>
            <a:solidFill>
              <a:sysClr val="window" lastClr="FFFFFF"/>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algn="ctr" defTabSz="342788">
                <a:lnSpc>
                  <a:spcPct val="115000"/>
                </a:lnSpc>
                <a:defRPr/>
              </a:pPr>
              <a:r>
                <a:rPr lang="en-US" sz="1050" kern="0" dirty="0">
                  <a:solidFill>
                    <a:sysClr val="window" lastClr="FFFFFF"/>
                  </a:solidFill>
                  <a:highlight>
                    <a:srgbClr val="FFFF00"/>
                  </a:highlight>
                  <a:latin typeface="Calibri" panose="020F0502020204030204" pitchFamily="34" charset="0"/>
                  <a:ea typeface="Calibri"/>
                  <a:cs typeface="Arial" panose="020B0604020202020204" pitchFamily="34" charset="0"/>
                </a:rPr>
                <a:t>­­­­­­­­</a:t>
              </a:r>
              <a:endParaRPr lang="en-US" sz="1050" kern="0" dirty="0">
                <a:solidFill>
                  <a:sysClr val="window" lastClr="FFFFFF"/>
                </a:solidFill>
                <a:latin typeface="Calibri" panose="020F0502020204030204" pitchFamily="34" charset="0"/>
                <a:ea typeface="Calibri"/>
                <a:cs typeface="Arial" panose="020B0604020202020204" pitchFamily="34" charset="0"/>
              </a:endParaRPr>
            </a:p>
          </p:txBody>
        </p:sp>
      </p:grpSp>
      <p:grpSp>
        <p:nvGrpSpPr>
          <p:cNvPr id="231" name="Group 230"/>
          <p:cNvGrpSpPr/>
          <p:nvPr/>
        </p:nvGrpSpPr>
        <p:grpSpPr>
          <a:xfrm>
            <a:off x="5576176" y="2136636"/>
            <a:ext cx="101798" cy="162389"/>
            <a:chOff x="36118" y="4871"/>
            <a:chExt cx="297180" cy="496144"/>
          </a:xfrm>
        </p:grpSpPr>
        <p:sp>
          <p:nvSpPr>
            <p:cNvPr id="232" name="Oval 231"/>
            <p:cNvSpPr/>
            <p:nvPr/>
          </p:nvSpPr>
          <p:spPr>
            <a:xfrm>
              <a:off x="93267" y="4871"/>
              <a:ext cx="182882" cy="182879"/>
            </a:xfrm>
            <a:prstGeom prst="ellipse">
              <a:avLst/>
            </a:prstGeom>
            <a:solidFill>
              <a:srgbClr val="FFC000"/>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defTabSz="342788">
                <a:defRPr/>
              </a:pPr>
              <a:endParaRPr lang="en-US" sz="1050" kern="0" dirty="0">
                <a:solidFill>
                  <a:sysClr val="window" lastClr="FFFFFF"/>
                </a:solidFill>
                <a:latin typeface="Calibri" panose="020F0502020204030204" pitchFamily="34" charset="0"/>
                <a:cs typeface="Arial" panose="020B0604020202020204" pitchFamily="34" charset="0"/>
              </a:endParaRPr>
            </a:p>
          </p:txBody>
        </p:sp>
        <p:sp>
          <p:nvSpPr>
            <p:cNvPr id="233" name="Rounded Rectangle 230"/>
            <p:cNvSpPr/>
            <p:nvPr/>
          </p:nvSpPr>
          <p:spPr>
            <a:xfrm>
              <a:off x="36118" y="200026"/>
              <a:ext cx="297180" cy="300989"/>
            </a:xfrm>
            <a:custGeom>
              <a:avLst/>
              <a:gdLst>
                <a:gd name="connsiteX0" fmla="*/ 0 w 295275"/>
                <a:gd name="connsiteY0" fmla="*/ 122365 h 295275"/>
                <a:gd name="connsiteX1" fmla="*/ 122365 w 295275"/>
                <a:gd name="connsiteY1" fmla="*/ 0 h 295275"/>
                <a:gd name="connsiteX2" fmla="*/ 172910 w 295275"/>
                <a:gd name="connsiteY2" fmla="*/ 0 h 295275"/>
                <a:gd name="connsiteX3" fmla="*/ 295275 w 295275"/>
                <a:gd name="connsiteY3" fmla="*/ 122365 h 295275"/>
                <a:gd name="connsiteX4" fmla="*/ 295275 w 295275"/>
                <a:gd name="connsiteY4" fmla="*/ 172910 h 295275"/>
                <a:gd name="connsiteX5" fmla="*/ 172910 w 295275"/>
                <a:gd name="connsiteY5" fmla="*/ 295275 h 295275"/>
                <a:gd name="connsiteX6" fmla="*/ 122365 w 295275"/>
                <a:gd name="connsiteY6" fmla="*/ 295275 h 295275"/>
                <a:gd name="connsiteX7" fmla="*/ 0 w 295275"/>
                <a:gd name="connsiteY7" fmla="*/ 172910 h 295275"/>
                <a:gd name="connsiteX8" fmla="*/ 0 w 295275"/>
                <a:gd name="connsiteY8" fmla="*/ 122365 h 295275"/>
                <a:gd name="connsiteX0" fmla="*/ 404 w 295679"/>
                <a:gd name="connsiteY0" fmla="*/ 122365 h 295275"/>
                <a:gd name="connsiteX1" fmla="*/ 122769 w 295679"/>
                <a:gd name="connsiteY1" fmla="*/ 0 h 295275"/>
                <a:gd name="connsiteX2" fmla="*/ 173314 w 295679"/>
                <a:gd name="connsiteY2" fmla="*/ 0 h 295275"/>
                <a:gd name="connsiteX3" fmla="*/ 295679 w 295679"/>
                <a:gd name="connsiteY3" fmla="*/ 122365 h 295275"/>
                <a:gd name="connsiteX4" fmla="*/ 295679 w 295679"/>
                <a:gd name="connsiteY4" fmla="*/ 172910 h 295275"/>
                <a:gd name="connsiteX5" fmla="*/ 173314 w 295679"/>
                <a:gd name="connsiteY5" fmla="*/ 295275 h 295275"/>
                <a:gd name="connsiteX6" fmla="*/ 58925 w 295679"/>
                <a:gd name="connsiteY6" fmla="*/ 295275 h 295275"/>
                <a:gd name="connsiteX7" fmla="*/ 404 w 295679"/>
                <a:gd name="connsiteY7" fmla="*/ 172910 h 295275"/>
                <a:gd name="connsiteX8" fmla="*/ 404 w 295679"/>
                <a:gd name="connsiteY8" fmla="*/ 122365 h 295275"/>
                <a:gd name="connsiteX0" fmla="*/ 404 w 296805"/>
                <a:gd name="connsiteY0" fmla="*/ 122365 h 295275"/>
                <a:gd name="connsiteX1" fmla="*/ 122769 w 296805"/>
                <a:gd name="connsiteY1" fmla="*/ 0 h 295275"/>
                <a:gd name="connsiteX2" fmla="*/ 173314 w 296805"/>
                <a:gd name="connsiteY2" fmla="*/ 0 h 295275"/>
                <a:gd name="connsiteX3" fmla="*/ 295679 w 296805"/>
                <a:gd name="connsiteY3" fmla="*/ 122365 h 295275"/>
                <a:gd name="connsiteX4" fmla="*/ 295679 w 296805"/>
                <a:gd name="connsiteY4" fmla="*/ 172910 h 295275"/>
                <a:gd name="connsiteX5" fmla="*/ 241731 w 296805"/>
                <a:gd name="connsiteY5" fmla="*/ 295275 h 295275"/>
                <a:gd name="connsiteX6" fmla="*/ 58925 w 296805"/>
                <a:gd name="connsiteY6" fmla="*/ 295275 h 295275"/>
                <a:gd name="connsiteX7" fmla="*/ 404 w 296805"/>
                <a:gd name="connsiteY7" fmla="*/ 172910 h 295275"/>
                <a:gd name="connsiteX8" fmla="*/ 404 w 296805"/>
                <a:gd name="connsiteY8" fmla="*/ 122365 h 295275"/>
                <a:gd name="connsiteX0" fmla="*/ 763 w 297164"/>
                <a:gd name="connsiteY0" fmla="*/ 122365 h 300064"/>
                <a:gd name="connsiteX1" fmla="*/ 123128 w 297164"/>
                <a:gd name="connsiteY1" fmla="*/ 0 h 300064"/>
                <a:gd name="connsiteX2" fmla="*/ 173673 w 297164"/>
                <a:gd name="connsiteY2" fmla="*/ 0 h 300064"/>
                <a:gd name="connsiteX3" fmla="*/ 296038 w 297164"/>
                <a:gd name="connsiteY3" fmla="*/ 122365 h 300064"/>
                <a:gd name="connsiteX4" fmla="*/ 296038 w 297164"/>
                <a:gd name="connsiteY4" fmla="*/ 172910 h 300064"/>
                <a:gd name="connsiteX5" fmla="*/ 242090 w 297164"/>
                <a:gd name="connsiteY5" fmla="*/ 295275 h 300064"/>
                <a:gd name="connsiteX6" fmla="*/ 59284 w 297164"/>
                <a:gd name="connsiteY6" fmla="*/ 295275 h 300064"/>
                <a:gd name="connsiteX7" fmla="*/ 359 w 297164"/>
                <a:gd name="connsiteY7" fmla="*/ 253378 h 300064"/>
                <a:gd name="connsiteX8" fmla="*/ 763 w 297164"/>
                <a:gd name="connsiteY8" fmla="*/ 122365 h 300064"/>
                <a:gd name="connsiteX0" fmla="*/ 763 w 298076"/>
                <a:gd name="connsiteY0" fmla="*/ 122365 h 300064"/>
                <a:gd name="connsiteX1" fmla="*/ 123128 w 298076"/>
                <a:gd name="connsiteY1" fmla="*/ 0 h 300064"/>
                <a:gd name="connsiteX2" fmla="*/ 173673 w 298076"/>
                <a:gd name="connsiteY2" fmla="*/ 0 h 300064"/>
                <a:gd name="connsiteX3" fmla="*/ 296038 w 298076"/>
                <a:gd name="connsiteY3" fmla="*/ 122365 h 300064"/>
                <a:gd name="connsiteX4" fmla="*/ 297164 w 298076"/>
                <a:gd name="connsiteY4" fmla="*/ 209528 h 300064"/>
                <a:gd name="connsiteX5" fmla="*/ 242090 w 298076"/>
                <a:gd name="connsiteY5" fmla="*/ 295275 h 300064"/>
                <a:gd name="connsiteX6" fmla="*/ 59284 w 298076"/>
                <a:gd name="connsiteY6" fmla="*/ 295275 h 300064"/>
                <a:gd name="connsiteX7" fmla="*/ 359 w 298076"/>
                <a:gd name="connsiteY7" fmla="*/ 253378 h 300064"/>
                <a:gd name="connsiteX8" fmla="*/ 763 w 298076"/>
                <a:gd name="connsiteY8" fmla="*/ 122365 h 300064"/>
                <a:gd name="connsiteX0" fmla="*/ 1085 w 298398"/>
                <a:gd name="connsiteY0" fmla="*/ 122365 h 295275"/>
                <a:gd name="connsiteX1" fmla="*/ 123450 w 298398"/>
                <a:gd name="connsiteY1" fmla="*/ 0 h 295275"/>
                <a:gd name="connsiteX2" fmla="*/ 173995 w 298398"/>
                <a:gd name="connsiteY2" fmla="*/ 0 h 295275"/>
                <a:gd name="connsiteX3" fmla="*/ 296360 w 298398"/>
                <a:gd name="connsiteY3" fmla="*/ 122365 h 295275"/>
                <a:gd name="connsiteX4" fmla="*/ 297486 w 298398"/>
                <a:gd name="connsiteY4" fmla="*/ 209528 h 295275"/>
                <a:gd name="connsiteX5" fmla="*/ 242412 w 298398"/>
                <a:gd name="connsiteY5" fmla="*/ 295275 h 295275"/>
                <a:gd name="connsiteX6" fmla="*/ 59606 w 298398"/>
                <a:gd name="connsiteY6" fmla="*/ 295275 h 295275"/>
                <a:gd name="connsiteX7" fmla="*/ 322 w 298398"/>
                <a:gd name="connsiteY7" fmla="*/ 220774 h 295275"/>
                <a:gd name="connsiteX8" fmla="*/ 1085 w 298398"/>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20774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20774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361867"/>
                <a:gd name="connsiteY0" fmla="*/ 122365 h 299752"/>
                <a:gd name="connsiteX1" fmla="*/ 123128 w 361867"/>
                <a:gd name="connsiteY1" fmla="*/ 0 h 299752"/>
                <a:gd name="connsiteX2" fmla="*/ 173673 w 361867"/>
                <a:gd name="connsiteY2" fmla="*/ 0 h 299752"/>
                <a:gd name="connsiteX3" fmla="*/ 296038 w 361867"/>
                <a:gd name="connsiteY3" fmla="*/ 122365 h 299752"/>
                <a:gd name="connsiteX4" fmla="*/ 297164 w 361867"/>
                <a:gd name="connsiteY4" fmla="*/ 209528 h 299752"/>
                <a:gd name="connsiteX5" fmla="*/ 361070 w 361867"/>
                <a:gd name="connsiteY5" fmla="*/ 295390 h 299752"/>
                <a:gd name="connsiteX6" fmla="*/ 242090 w 361867"/>
                <a:gd name="connsiteY6" fmla="*/ 295275 h 299752"/>
                <a:gd name="connsiteX7" fmla="*/ 59284 w 361867"/>
                <a:gd name="connsiteY7" fmla="*/ 295275 h 299752"/>
                <a:gd name="connsiteX8" fmla="*/ 0 w 361867"/>
                <a:gd name="connsiteY8" fmla="*/ 295275 h 299752"/>
                <a:gd name="connsiteX9" fmla="*/ 763 w 361867"/>
                <a:gd name="connsiteY9" fmla="*/ 122365 h 299752"/>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79673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79673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586"/>
                <a:gd name="connsiteY0" fmla="*/ 122365 h 295275"/>
                <a:gd name="connsiteX1" fmla="*/ 123128 w 297586"/>
                <a:gd name="connsiteY1" fmla="*/ 0 h 295275"/>
                <a:gd name="connsiteX2" fmla="*/ 173673 w 297586"/>
                <a:gd name="connsiteY2" fmla="*/ 0 h 295275"/>
                <a:gd name="connsiteX3" fmla="*/ 296038 w 297586"/>
                <a:gd name="connsiteY3" fmla="*/ 122365 h 295275"/>
                <a:gd name="connsiteX4" fmla="*/ 297164 w 297586"/>
                <a:gd name="connsiteY4" fmla="*/ 279673 h 295275"/>
                <a:gd name="connsiteX5" fmla="*/ 242090 w 297586"/>
                <a:gd name="connsiteY5" fmla="*/ 295275 h 295275"/>
                <a:gd name="connsiteX6" fmla="*/ 59284 w 297586"/>
                <a:gd name="connsiteY6" fmla="*/ 295275 h 295275"/>
                <a:gd name="connsiteX7" fmla="*/ 0 w 297586"/>
                <a:gd name="connsiteY7" fmla="*/ 295275 h 295275"/>
                <a:gd name="connsiteX8" fmla="*/ 763 w 297586"/>
                <a:gd name="connsiteY8" fmla="*/ 122365 h 295275"/>
                <a:gd name="connsiteX0" fmla="*/ 763 w 297211"/>
                <a:gd name="connsiteY0" fmla="*/ 122365 h 295275"/>
                <a:gd name="connsiteX1" fmla="*/ 123128 w 297211"/>
                <a:gd name="connsiteY1" fmla="*/ 0 h 295275"/>
                <a:gd name="connsiteX2" fmla="*/ 173673 w 297211"/>
                <a:gd name="connsiteY2" fmla="*/ 0 h 295275"/>
                <a:gd name="connsiteX3" fmla="*/ 296038 w 297211"/>
                <a:gd name="connsiteY3" fmla="*/ 122365 h 295275"/>
                <a:gd name="connsiteX4" fmla="*/ 297164 w 297211"/>
                <a:gd name="connsiteY4" fmla="*/ 279673 h 295275"/>
                <a:gd name="connsiteX5" fmla="*/ 242090 w 297211"/>
                <a:gd name="connsiteY5" fmla="*/ 295275 h 295275"/>
                <a:gd name="connsiteX6" fmla="*/ 59284 w 297211"/>
                <a:gd name="connsiteY6" fmla="*/ 295275 h 295275"/>
                <a:gd name="connsiteX7" fmla="*/ 0 w 297211"/>
                <a:gd name="connsiteY7" fmla="*/ 295275 h 295275"/>
                <a:gd name="connsiteX8" fmla="*/ 763 w 297211"/>
                <a:gd name="connsiteY8" fmla="*/ 122365 h 295275"/>
                <a:gd name="connsiteX0" fmla="*/ 763 w 297258"/>
                <a:gd name="connsiteY0" fmla="*/ 122365 h 295804"/>
                <a:gd name="connsiteX1" fmla="*/ 123128 w 297258"/>
                <a:gd name="connsiteY1" fmla="*/ 0 h 295804"/>
                <a:gd name="connsiteX2" fmla="*/ 173673 w 297258"/>
                <a:gd name="connsiteY2" fmla="*/ 0 h 295804"/>
                <a:gd name="connsiteX3" fmla="*/ 296038 w 297258"/>
                <a:gd name="connsiteY3" fmla="*/ 122365 h 295804"/>
                <a:gd name="connsiteX4" fmla="*/ 297211 w 297258"/>
                <a:gd name="connsiteY4" fmla="*/ 295275 h 295804"/>
                <a:gd name="connsiteX5" fmla="*/ 242090 w 297258"/>
                <a:gd name="connsiteY5" fmla="*/ 295275 h 295804"/>
                <a:gd name="connsiteX6" fmla="*/ 59284 w 297258"/>
                <a:gd name="connsiteY6" fmla="*/ 295275 h 295804"/>
                <a:gd name="connsiteX7" fmla="*/ 0 w 297258"/>
                <a:gd name="connsiteY7" fmla="*/ 295275 h 295804"/>
                <a:gd name="connsiteX8" fmla="*/ 763 w 297258"/>
                <a:gd name="connsiteY8" fmla="*/ 122365 h 295804"/>
                <a:gd name="connsiteX0" fmla="*/ 763 w 297227"/>
                <a:gd name="connsiteY0" fmla="*/ 122365 h 297919"/>
                <a:gd name="connsiteX1" fmla="*/ 123128 w 297227"/>
                <a:gd name="connsiteY1" fmla="*/ 0 h 297919"/>
                <a:gd name="connsiteX2" fmla="*/ 173673 w 297227"/>
                <a:gd name="connsiteY2" fmla="*/ 0 h 297919"/>
                <a:gd name="connsiteX3" fmla="*/ 296038 w 297227"/>
                <a:gd name="connsiteY3" fmla="*/ 122365 h 297919"/>
                <a:gd name="connsiteX4" fmla="*/ 297211 w 297227"/>
                <a:gd name="connsiteY4" fmla="*/ 295275 h 297919"/>
                <a:gd name="connsiteX5" fmla="*/ 242090 w 297227"/>
                <a:gd name="connsiteY5" fmla="*/ 295275 h 297919"/>
                <a:gd name="connsiteX6" fmla="*/ 59284 w 297227"/>
                <a:gd name="connsiteY6" fmla="*/ 295275 h 297919"/>
                <a:gd name="connsiteX7" fmla="*/ 0 w 297227"/>
                <a:gd name="connsiteY7" fmla="*/ 295275 h 297919"/>
                <a:gd name="connsiteX8" fmla="*/ 763 w 297227"/>
                <a:gd name="connsiteY8" fmla="*/ 122365 h 297919"/>
                <a:gd name="connsiteX0" fmla="*/ 763 w 297228"/>
                <a:gd name="connsiteY0" fmla="*/ 122365 h 296324"/>
                <a:gd name="connsiteX1" fmla="*/ 123128 w 297228"/>
                <a:gd name="connsiteY1" fmla="*/ 0 h 296324"/>
                <a:gd name="connsiteX2" fmla="*/ 173673 w 297228"/>
                <a:gd name="connsiteY2" fmla="*/ 0 h 296324"/>
                <a:gd name="connsiteX3" fmla="*/ 296038 w 297228"/>
                <a:gd name="connsiteY3" fmla="*/ 122365 h 296324"/>
                <a:gd name="connsiteX4" fmla="*/ 297211 w 297228"/>
                <a:gd name="connsiteY4" fmla="*/ 295275 h 296324"/>
                <a:gd name="connsiteX5" fmla="*/ 242090 w 297228"/>
                <a:gd name="connsiteY5" fmla="*/ 295275 h 296324"/>
                <a:gd name="connsiteX6" fmla="*/ 59284 w 297228"/>
                <a:gd name="connsiteY6" fmla="*/ 295275 h 296324"/>
                <a:gd name="connsiteX7" fmla="*/ 0 w 297228"/>
                <a:gd name="connsiteY7" fmla="*/ 295275 h 296324"/>
                <a:gd name="connsiteX8" fmla="*/ 763 w 297228"/>
                <a:gd name="connsiteY8" fmla="*/ 122365 h 296324"/>
                <a:gd name="connsiteX0" fmla="*/ 763 w 297245"/>
                <a:gd name="connsiteY0" fmla="*/ 122365 h 297272"/>
                <a:gd name="connsiteX1" fmla="*/ 123128 w 297245"/>
                <a:gd name="connsiteY1" fmla="*/ 0 h 297272"/>
                <a:gd name="connsiteX2" fmla="*/ 173673 w 297245"/>
                <a:gd name="connsiteY2" fmla="*/ 0 h 297272"/>
                <a:gd name="connsiteX3" fmla="*/ 296038 w 297245"/>
                <a:gd name="connsiteY3" fmla="*/ 122365 h 297272"/>
                <a:gd name="connsiteX4" fmla="*/ 297228 w 297245"/>
                <a:gd name="connsiteY4" fmla="*/ 296324 h 297272"/>
                <a:gd name="connsiteX5" fmla="*/ 242090 w 297245"/>
                <a:gd name="connsiteY5" fmla="*/ 295275 h 297272"/>
                <a:gd name="connsiteX6" fmla="*/ 59284 w 297245"/>
                <a:gd name="connsiteY6" fmla="*/ 295275 h 297272"/>
                <a:gd name="connsiteX7" fmla="*/ 0 w 297245"/>
                <a:gd name="connsiteY7" fmla="*/ 295275 h 297272"/>
                <a:gd name="connsiteX8" fmla="*/ 763 w 297245"/>
                <a:gd name="connsiteY8" fmla="*/ 122365 h 297272"/>
                <a:gd name="connsiteX0" fmla="*/ 763 w 297262"/>
                <a:gd name="connsiteY0" fmla="*/ 122365 h 298144"/>
                <a:gd name="connsiteX1" fmla="*/ 123128 w 297262"/>
                <a:gd name="connsiteY1" fmla="*/ 0 h 298144"/>
                <a:gd name="connsiteX2" fmla="*/ 173673 w 297262"/>
                <a:gd name="connsiteY2" fmla="*/ 0 h 298144"/>
                <a:gd name="connsiteX3" fmla="*/ 296038 w 297262"/>
                <a:gd name="connsiteY3" fmla="*/ 122365 h 298144"/>
                <a:gd name="connsiteX4" fmla="*/ 297245 w 297262"/>
                <a:gd name="connsiteY4" fmla="*/ 297272 h 298144"/>
                <a:gd name="connsiteX5" fmla="*/ 242090 w 297262"/>
                <a:gd name="connsiteY5" fmla="*/ 295275 h 298144"/>
                <a:gd name="connsiteX6" fmla="*/ 59284 w 297262"/>
                <a:gd name="connsiteY6" fmla="*/ 295275 h 298144"/>
                <a:gd name="connsiteX7" fmla="*/ 0 w 297262"/>
                <a:gd name="connsiteY7" fmla="*/ 295275 h 298144"/>
                <a:gd name="connsiteX8" fmla="*/ 763 w 297262"/>
                <a:gd name="connsiteY8" fmla="*/ 122365 h 298144"/>
                <a:gd name="connsiteX0" fmla="*/ 763 w 297279"/>
                <a:gd name="connsiteY0" fmla="*/ 122365 h 298957"/>
                <a:gd name="connsiteX1" fmla="*/ 123128 w 297279"/>
                <a:gd name="connsiteY1" fmla="*/ 0 h 298957"/>
                <a:gd name="connsiteX2" fmla="*/ 173673 w 297279"/>
                <a:gd name="connsiteY2" fmla="*/ 0 h 298957"/>
                <a:gd name="connsiteX3" fmla="*/ 296038 w 297279"/>
                <a:gd name="connsiteY3" fmla="*/ 122365 h 298957"/>
                <a:gd name="connsiteX4" fmla="*/ 297262 w 297279"/>
                <a:gd name="connsiteY4" fmla="*/ 298144 h 298957"/>
                <a:gd name="connsiteX5" fmla="*/ 242090 w 297279"/>
                <a:gd name="connsiteY5" fmla="*/ 295275 h 298957"/>
                <a:gd name="connsiteX6" fmla="*/ 59284 w 297279"/>
                <a:gd name="connsiteY6" fmla="*/ 295275 h 298957"/>
                <a:gd name="connsiteX7" fmla="*/ 0 w 297279"/>
                <a:gd name="connsiteY7" fmla="*/ 295275 h 298957"/>
                <a:gd name="connsiteX8" fmla="*/ 763 w 297279"/>
                <a:gd name="connsiteY8" fmla="*/ 122365 h 298957"/>
                <a:gd name="connsiteX0" fmla="*/ 763 w 297279"/>
                <a:gd name="connsiteY0" fmla="*/ 122365 h 298957"/>
                <a:gd name="connsiteX1" fmla="*/ 123128 w 297279"/>
                <a:gd name="connsiteY1" fmla="*/ 0 h 298957"/>
                <a:gd name="connsiteX2" fmla="*/ 173673 w 297279"/>
                <a:gd name="connsiteY2" fmla="*/ 0 h 298957"/>
                <a:gd name="connsiteX3" fmla="*/ 296038 w 297279"/>
                <a:gd name="connsiteY3" fmla="*/ 122365 h 298957"/>
                <a:gd name="connsiteX4" fmla="*/ 297262 w 297279"/>
                <a:gd name="connsiteY4" fmla="*/ 298144 h 298957"/>
                <a:gd name="connsiteX5" fmla="*/ 242090 w 297279"/>
                <a:gd name="connsiteY5" fmla="*/ 295275 h 298957"/>
                <a:gd name="connsiteX6" fmla="*/ 59284 w 297279"/>
                <a:gd name="connsiteY6" fmla="*/ 295275 h 298957"/>
                <a:gd name="connsiteX7" fmla="*/ 0 w 297279"/>
                <a:gd name="connsiteY7" fmla="*/ 295275 h 298957"/>
                <a:gd name="connsiteX8" fmla="*/ 763 w 297279"/>
                <a:gd name="connsiteY8" fmla="*/ 122365 h 298957"/>
                <a:gd name="connsiteX0" fmla="*/ 763 w 297296"/>
                <a:gd name="connsiteY0" fmla="*/ 122365 h 295275"/>
                <a:gd name="connsiteX1" fmla="*/ 123128 w 297296"/>
                <a:gd name="connsiteY1" fmla="*/ 0 h 295275"/>
                <a:gd name="connsiteX2" fmla="*/ 173673 w 297296"/>
                <a:gd name="connsiteY2" fmla="*/ 0 h 295275"/>
                <a:gd name="connsiteX3" fmla="*/ 296038 w 297296"/>
                <a:gd name="connsiteY3" fmla="*/ 122365 h 295275"/>
                <a:gd name="connsiteX4" fmla="*/ 297279 w 297296"/>
                <a:gd name="connsiteY4" fmla="*/ 286694 h 295275"/>
                <a:gd name="connsiteX5" fmla="*/ 242090 w 297296"/>
                <a:gd name="connsiteY5" fmla="*/ 295275 h 295275"/>
                <a:gd name="connsiteX6" fmla="*/ 59284 w 297296"/>
                <a:gd name="connsiteY6" fmla="*/ 295275 h 295275"/>
                <a:gd name="connsiteX7" fmla="*/ 0 w 297296"/>
                <a:gd name="connsiteY7" fmla="*/ 295275 h 295275"/>
                <a:gd name="connsiteX8" fmla="*/ 763 w 297296"/>
                <a:gd name="connsiteY8" fmla="*/ 122365 h 295275"/>
                <a:gd name="connsiteX0" fmla="*/ 763 w 297279"/>
                <a:gd name="connsiteY0" fmla="*/ 122365 h 301753"/>
                <a:gd name="connsiteX1" fmla="*/ 123128 w 297279"/>
                <a:gd name="connsiteY1" fmla="*/ 0 h 301753"/>
                <a:gd name="connsiteX2" fmla="*/ 173673 w 297279"/>
                <a:gd name="connsiteY2" fmla="*/ 0 h 301753"/>
                <a:gd name="connsiteX3" fmla="*/ 296038 w 297279"/>
                <a:gd name="connsiteY3" fmla="*/ 122365 h 301753"/>
                <a:gd name="connsiteX4" fmla="*/ 297279 w 297279"/>
                <a:gd name="connsiteY4" fmla="*/ 286694 h 301753"/>
                <a:gd name="connsiteX5" fmla="*/ 59284 w 297279"/>
                <a:gd name="connsiteY5" fmla="*/ 295275 h 301753"/>
                <a:gd name="connsiteX6" fmla="*/ 0 w 297279"/>
                <a:gd name="connsiteY6" fmla="*/ 295275 h 301753"/>
                <a:gd name="connsiteX7" fmla="*/ 763 w 297279"/>
                <a:gd name="connsiteY7" fmla="*/ 122365 h 301753"/>
                <a:gd name="connsiteX0" fmla="*/ 763 w 297279"/>
                <a:gd name="connsiteY0" fmla="*/ 122365 h 312470"/>
                <a:gd name="connsiteX1" fmla="*/ 123128 w 297279"/>
                <a:gd name="connsiteY1" fmla="*/ 0 h 312470"/>
                <a:gd name="connsiteX2" fmla="*/ 173673 w 297279"/>
                <a:gd name="connsiteY2" fmla="*/ 0 h 312470"/>
                <a:gd name="connsiteX3" fmla="*/ 296038 w 297279"/>
                <a:gd name="connsiteY3" fmla="*/ 122365 h 312470"/>
                <a:gd name="connsiteX4" fmla="*/ 297279 w 297279"/>
                <a:gd name="connsiteY4" fmla="*/ 286694 h 312470"/>
                <a:gd name="connsiteX5" fmla="*/ 0 w 297279"/>
                <a:gd name="connsiteY5" fmla="*/ 295275 h 312470"/>
                <a:gd name="connsiteX6" fmla="*/ 763 w 297279"/>
                <a:gd name="connsiteY6" fmla="*/ 122365 h 312470"/>
                <a:gd name="connsiteX0" fmla="*/ 763 w 297279"/>
                <a:gd name="connsiteY0" fmla="*/ 122365 h 312470"/>
                <a:gd name="connsiteX1" fmla="*/ 123128 w 297279"/>
                <a:gd name="connsiteY1" fmla="*/ 0 h 312470"/>
                <a:gd name="connsiteX2" fmla="*/ 173673 w 297279"/>
                <a:gd name="connsiteY2" fmla="*/ 0 h 312470"/>
                <a:gd name="connsiteX3" fmla="*/ 296038 w 297279"/>
                <a:gd name="connsiteY3" fmla="*/ 122365 h 312470"/>
                <a:gd name="connsiteX4" fmla="*/ 297279 w 297279"/>
                <a:gd name="connsiteY4" fmla="*/ 286694 h 312470"/>
                <a:gd name="connsiteX5" fmla="*/ 0 w 297279"/>
                <a:gd name="connsiteY5" fmla="*/ 295275 h 312470"/>
                <a:gd name="connsiteX6" fmla="*/ 763 w 297279"/>
                <a:gd name="connsiteY6" fmla="*/ 122365 h 312470"/>
                <a:gd name="connsiteX0" fmla="*/ 763 w 297279"/>
                <a:gd name="connsiteY0" fmla="*/ 122365 h 303640"/>
                <a:gd name="connsiteX1" fmla="*/ 123128 w 297279"/>
                <a:gd name="connsiteY1" fmla="*/ 0 h 303640"/>
                <a:gd name="connsiteX2" fmla="*/ 173673 w 297279"/>
                <a:gd name="connsiteY2" fmla="*/ 0 h 303640"/>
                <a:gd name="connsiteX3" fmla="*/ 296038 w 297279"/>
                <a:gd name="connsiteY3" fmla="*/ 122365 h 303640"/>
                <a:gd name="connsiteX4" fmla="*/ 297279 w 297279"/>
                <a:gd name="connsiteY4" fmla="*/ 286694 h 303640"/>
                <a:gd name="connsiteX5" fmla="*/ 0 w 297279"/>
                <a:gd name="connsiteY5" fmla="*/ 295275 h 303640"/>
                <a:gd name="connsiteX6" fmla="*/ 763 w 297279"/>
                <a:gd name="connsiteY6" fmla="*/ 122365 h 303640"/>
                <a:gd name="connsiteX0" fmla="*/ 763 w 297279"/>
                <a:gd name="connsiteY0" fmla="*/ 122365 h 296987"/>
                <a:gd name="connsiteX1" fmla="*/ 123128 w 297279"/>
                <a:gd name="connsiteY1" fmla="*/ 0 h 296987"/>
                <a:gd name="connsiteX2" fmla="*/ 173673 w 297279"/>
                <a:gd name="connsiteY2" fmla="*/ 0 h 296987"/>
                <a:gd name="connsiteX3" fmla="*/ 296038 w 297279"/>
                <a:gd name="connsiteY3" fmla="*/ 122365 h 296987"/>
                <a:gd name="connsiteX4" fmla="*/ 297279 w 297279"/>
                <a:gd name="connsiteY4" fmla="*/ 286694 h 296987"/>
                <a:gd name="connsiteX5" fmla="*/ 0 w 297279"/>
                <a:gd name="connsiteY5" fmla="*/ 295275 h 296987"/>
                <a:gd name="connsiteX6" fmla="*/ 763 w 297279"/>
                <a:gd name="connsiteY6" fmla="*/ 122365 h 296987"/>
                <a:gd name="connsiteX0" fmla="*/ 763 w 297279"/>
                <a:gd name="connsiteY0" fmla="*/ 122365 h 301154"/>
                <a:gd name="connsiteX1" fmla="*/ 123128 w 297279"/>
                <a:gd name="connsiteY1" fmla="*/ 0 h 301154"/>
                <a:gd name="connsiteX2" fmla="*/ 173673 w 297279"/>
                <a:gd name="connsiteY2" fmla="*/ 0 h 301154"/>
                <a:gd name="connsiteX3" fmla="*/ 296038 w 297279"/>
                <a:gd name="connsiteY3" fmla="*/ 122365 h 301154"/>
                <a:gd name="connsiteX4" fmla="*/ 297279 w 297279"/>
                <a:gd name="connsiteY4" fmla="*/ 296987 h 301154"/>
                <a:gd name="connsiteX5" fmla="*/ 0 w 297279"/>
                <a:gd name="connsiteY5" fmla="*/ 295275 h 301154"/>
                <a:gd name="connsiteX6" fmla="*/ 763 w 297279"/>
                <a:gd name="connsiteY6" fmla="*/ 122365 h 301154"/>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6987 h 299572"/>
                <a:gd name="connsiteX5" fmla="*/ 0 w 297279"/>
                <a:gd name="connsiteY5" fmla="*/ 295275 h 299572"/>
                <a:gd name="connsiteX6" fmla="*/ 763 w 297279"/>
                <a:gd name="connsiteY6" fmla="*/ 122365 h 299572"/>
                <a:gd name="connsiteX0" fmla="*/ 763 w 297279"/>
                <a:gd name="connsiteY0" fmla="*/ 122365 h 301415"/>
                <a:gd name="connsiteX1" fmla="*/ 123128 w 297279"/>
                <a:gd name="connsiteY1" fmla="*/ 0 h 301415"/>
                <a:gd name="connsiteX2" fmla="*/ 173673 w 297279"/>
                <a:gd name="connsiteY2" fmla="*/ 0 h 301415"/>
                <a:gd name="connsiteX3" fmla="*/ 296038 w 297279"/>
                <a:gd name="connsiteY3" fmla="*/ 122365 h 301415"/>
                <a:gd name="connsiteX4" fmla="*/ 297279 w 297279"/>
                <a:gd name="connsiteY4" fmla="*/ 299572 h 301415"/>
                <a:gd name="connsiteX5" fmla="*/ 0 w 297279"/>
                <a:gd name="connsiteY5" fmla="*/ 295275 h 301415"/>
                <a:gd name="connsiteX6" fmla="*/ 763 w 297279"/>
                <a:gd name="connsiteY6" fmla="*/ 122365 h 301415"/>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300785"/>
                <a:gd name="connsiteX1" fmla="*/ 123128 w 297279"/>
                <a:gd name="connsiteY1" fmla="*/ 0 h 300785"/>
                <a:gd name="connsiteX2" fmla="*/ 173673 w 297279"/>
                <a:gd name="connsiteY2" fmla="*/ 0 h 300785"/>
                <a:gd name="connsiteX3" fmla="*/ 296038 w 297279"/>
                <a:gd name="connsiteY3" fmla="*/ 122365 h 300785"/>
                <a:gd name="connsiteX4" fmla="*/ 297279 w 297279"/>
                <a:gd name="connsiteY4" fmla="*/ 299572 h 300785"/>
                <a:gd name="connsiteX5" fmla="*/ 0 w 297279"/>
                <a:gd name="connsiteY5" fmla="*/ 299572 h 300785"/>
                <a:gd name="connsiteX6" fmla="*/ 763 w 297279"/>
                <a:gd name="connsiteY6" fmla="*/ 122365 h 300785"/>
                <a:gd name="connsiteX0" fmla="*/ 763 w 297279"/>
                <a:gd name="connsiteY0" fmla="*/ 122365 h 300785"/>
                <a:gd name="connsiteX1" fmla="*/ 123128 w 297279"/>
                <a:gd name="connsiteY1" fmla="*/ 0 h 300785"/>
                <a:gd name="connsiteX2" fmla="*/ 173673 w 297279"/>
                <a:gd name="connsiteY2" fmla="*/ 0 h 300785"/>
                <a:gd name="connsiteX3" fmla="*/ 296038 w 297279"/>
                <a:gd name="connsiteY3" fmla="*/ 122365 h 300785"/>
                <a:gd name="connsiteX4" fmla="*/ 297279 w 297279"/>
                <a:gd name="connsiteY4" fmla="*/ 299572 h 300785"/>
                <a:gd name="connsiteX5" fmla="*/ 0 w 297279"/>
                <a:gd name="connsiteY5" fmla="*/ 299572 h 300785"/>
                <a:gd name="connsiteX6" fmla="*/ 763 w 297279"/>
                <a:gd name="connsiteY6" fmla="*/ 122365 h 300785"/>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299572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301167 h 301167"/>
                <a:gd name="connsiteX6" fmla="*/ 763 w 297279"/>
                <a:gd name="connsiteY6" fmla="*/ 122365 h 30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279" h="301167">
                  <a:moveTo>
                    <a:pt x="763" y="122365"/>
                  </a:moveTo>
                  <a:cubicBezTo>
                    <a:pt x="763" y="54785"/>
                    <a:pt x="55548" y="0"/>
                    <a:pt x="123128" y="0"/>
                  </a:cubicBezTo>
                  <a:lnTo>
                    <a:pt x="173673" y="0"/>
                  </a:lnTo>
                  <a:cubicBezTo>
                    <a:pt x="241253" y="0"/>
                    <a:pt x="296038" y="54785"/>
                    <a:pt x="296038" y="122365"/>
                  </a:cubicBezTo>
                  <a:cubicBezTo>
                    <a:pt x="296413" y="151419"/>
                    <a:pt x="296904" y="291196"/>
                    <a:pt x="297279" y="301167"/>
                  </a:cubicBezTo>
                  <a:lnTo>
                    <a:pt x="0" y="301167"/>
                  </a:lnTo>
                  <a:cubicBezTo>
                    <a:pt x="135" y="257496"/>
                    <a:pt x="628" y="166036"/>
                    <a:pt x="763" y="122365"/>
                  </a:cubicBezTo>
                  <a:close/>
                </a:path>
              </a:pathLst>
            </a:custGeom>
            <a:solidFill>
              <a:srgbClr val="FFC000"/>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defTabSz="342788">
                <a:defRPr/>
              </a:pPr>
              <a:endParaRPr lang="en-US" sz="1050" kern="0" dirty="0">
                <a:solidFill>
                  <a:sysClr val="window" lastClr="FFFFFF"/>
                </a:solidFill>
                <a:latin typeface="Calibri" panose="020F0502020204030204" pitchFamily="34" charset="0"/>
                <a:cs typeface="Arial" panose="020B0604020202020204" pitchFamily="34" charset="0"/>
              </a:endParaRPr>
            </a:p>
          </p:txBody>
        </p:sp>
        <p:sp>
          <p:nvSpPr>
            <p:cNvPr id="234" name="Diamond 231"/>
            <p:cNvSpPr/>
            <p:nvPr/>
          </p:nvSpPr>
          <p:spPr>
            <a:xfrm>
              <a:off x="121843" y="190500"/>
              <a:ext cx="111126" cy="287019"/>
            </a:xfrm>
            <a:custGeom>
              <a:avLst/>
              <a:gdLst>
                <a:gd name="connsiteX0" fmla="*/ 0 w 111125"/>
                <a:gd name="connsiteY0" fmla="*/ 143510 h 287020"/>
                <a:gd name="connsiteX1" fmla="*/ 55563 w 111125"/>
                <a:gd name="connsiteY1" fmla="*/ 0 h 287020"/>
                <a:gd name="connsiteX2" fmla="*/ 111125 w 111125"/>
                <a:gd name="connsiteY2" fmla="*/ 143510 h 287020"/>
                <a:gd name="connsiteX3" fmla="*/ 55563 w 111125"/>
                <a:gd name="connsiteY3" fmla="*/ 287020 h 287020"/>
                <a:gd name="connsiteX4" fmla="*/ 0 w 111125"/>
                <a:gd name="connsiteY4" fmla="*/ 143510 h 287020"/>
                <a:gd name="connsiteX0" fmla="*/ 0 w 111125"/>
                <a:gd name="connsiteY0" fmla="*/ 218239 h 287020"/>
                <a:gd name="connsiteX1" fmla="*/ 55563 w 111125"/>
                <a:gd name="connsiteY1" fmla="*/ 0 h 287020"/>
                <a:gd name="connsiteX2" fmla="*/ 111125 w 111125"/>
                <a:gd name="connsiteY2" fmla="*/ 143510 h 287020"/>
                <a:gd name="connsiteX3" fmla="*/ 55563 w 111125"/>
                <a:gd name="connsiteY3" fmla="*/ 287020 h 287020"/>
                <a:gd name="connsiteX4" fmla="*/ 0 w 111125"/>
                <a:gd name="connsiteY4" fmla="*/ 218239 h 287020"/>
                <a:gd name="connsiteX0" fmla="*/ 0 w 111125"/>
                <a:gd name="connsiteY0" fmla="*/ 218239 h 287020"/>
                <a:gd name="connsiteX1" fmla="*/ 55563 w 111125"/>
                <a:gd name="connsiteY1" fmla="*/ 0 h 287020"/>
                <a:gd name="connsiteX2" fmla="*/ 111125 w 111125"/>
                <a:gd name="connsiteY2" fmla="*/ 218239 h 287020"/>
                <a:gd name="connsiteX3" fmla="*/ 55563 w 111125"/>
                <a:gd name="connsiteY3" fmla="*/ 287020 h 287020"/>
                <a:gd name="connsiteX4" fmla="*/ 0 w 111125"/>
                <a:gd name="connsiteY4" fmla="*/ 218239 h 287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25" h="287020">
                  <a:moveTo>
                    <a:pt x="0" y="218239"/>
                  </a:moveTo>
                  <a:lnTo>
                    <a:pt x="55563" y="0"/>
                  </a:lnTo>
                  <a:lnTo>
                    <a:pt x="111125" y="218239"/>
                  </a:lnTo>
                  <a:lnTo>
                    <a:pt x="55563" y="287020"/>
                  </a:lnTo>
                  <a:lnTo>
                    <a:pt x="0" y="218239"/>
                  </a:lnTo>
                  <a:close/>
                </a:path>
              </a:pathLst>
            </a:custGeom>
            <a:solidFill>
              <a:sysClr val="window" lastClr="FFFFFF"/>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algn="ctr" defTabSz="342788">
                <a:lnSpc>
                  <a:spcPct val="115000"/>
                </a:lnSpc>
                <a:defRPr/>
              </a:pPr>
              <a:r>
                <a:rPr lang="en-US" sz="1050" kern="0" dirty="0">
                  <a:solidFill>
                    <a:sysClr val="window" lastClr="FFFFFF"/>
                  </a:solidFill>
                  <a:highlight>
                    <a:srgbClr val="FFFF00"/>
                  </a:highlight>
                  <a:latin typeface="Calibri" panose="020F0502020204030204" pitchFamily="34" charset="0"/>
                  <a:ea typeface="Calibri"/>
                  <a:cs typeface="Arial" panose="020B0604020202020204" pitchFamily="34" charset="0"/>
                </a:rPr>
                <a:t>­­­­­­­­</a:t>
              </a:r>
              <a:endParaRPr lang="en-US" sz="1050" kern="0" dirty="0">
                <a:solidFill>
                  <a:sysClr val="window" lastClr="FFFFFF"/>
                </a:solidFill>
                <a:latin typeface="Calibri" panose="020F0502020204030204" pitchFamily="34" charset="0"/>
                <a:ea typeface="Calibri"/>
                <a:cs typeface="Arial" panose="020B0604020202020204" pitchFamily="34" charset="0"/>
              </a:endParaRPr>
            </a:p>
          </p:txBody>
        </p:sp>
      </p:grpSp>
      <p:sp>
        <p:nvSpPr>
          <p:cNvPr id="235" name="Text Box 311"/>
          <p:cNvSpPr txBox="1"/>
          <p:nvPr/>
        </p:nvSpPr>
        <p:spPr>
          <a:xfrm>
            <a:off x="1576531" y="907602"/>
            <a:ext cx="2292895" cy="246605"/>
          </a:xfrm>
          <a:prstGeom prst="rect">
            <a:avLst/>
          </a:prstGeom>
          <a:noFill/>
          <a:ln w="6350">
            <a:noFill/>
          </a:ln>
          <a:effectLst/>
        </p:spPr>
        <p:txBody>
          <a:bodyPr rot="0" spcFirstLastPara="0" vert="horz" wrap="square" lIns="51422" tIns="25712" rIns="51422" bIns="25712" numCol="1" spcCol="0" rtlCol="0" fromWordArt="0" anchor="ctr" anchorCtr="0" forceAA="0" compatLnSpc="1">
            <a:prstTxWarp prst="textNoShape">
              <a:avLst/>
            </a:prstTxWarp>
            <a:noAutofit/>
          </a:bodyPr>
          <a:lstStyle>
            <a:defPPr>
              <a:defRPr lang="en-US"/>
            </a:defPPr>
            <a:lvl1pPr defTabSz="342788">
              <a:lnSpc>
                <a:spcPct val="115000"/>
              </a:lnSpc>
              <a:defRPr sz="900" b="1" kern="0">
                <a:solidFill>
                  <a:schemeClr val="tx2"/>
                </a:solidFill>
                <a:ea typeface="Calibri"/>
                <a:cs typeface="Arial" panose="020B0604020202020204" pitchFamily="34" charset="0"/>
              </a:defRPr>
            </a:lvl1pPr>
          </a:lstStyle>
          <a:p>
            <a:pPr algn="ctr"/>
            <a:r>
              <a:rPr lang="en-US" sz="1000" dirty="0">
                <a:latin typeface="Calibri" panose="020F0502020204030204" pitchFamily="34" charset="0"/>
              </a:rPr>
              <a:t>Air Canada Sponsor , IT Executives &amp; Transition Manager</a:t>
            </a:r>
          </a:p>
        </p:txBody>
      </p:sp>
      <p:sp>
        <p:nvSpPr>
          <p:cNvPr id="236" name="Text Box 312"/>
          <p:cNvSpPr txBox="1"/>
          <p:nvPr/>
        </p:nvSpPr>
        <p:spPr>
          <a:xfrm>
            <a:off x="1559112" y="1477721"/>
            <a:ext cx="2067451" cy="311012"/>
          </a:xfrm>
          <a:prstGeom prst="rect">
            <a:avLst/>
          </a:prstGeom>
          <a:noFill/>
          <a:ln w="6350">
            <a:noFill/>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algn="r" defTabSz="685783">
              <a:lnSpc>
                <a:spcPct val="115000"/>
              </a:lnSpc>
              <a:defRPr/>
            </a:pPr>
            <a:r>
              <a:rPr lang="en-US" sz="1000" b="1" kern="0" dirty="0">
                <a:solidFill>
                  <a:schemeClr val="tx2"/>
                </a:solidFill>
                <a:latin typeface="Calibri" panose="020F0502020204030204" pitchFamily="34" charset="0"/>
                <a:ea typeface="Calibri"/>
                <a:cs typeface="Arial" panose="020B0604020202020204" pitchFamily="34" charset="0"/>
              </a:rPr>
              <a:t>Air Canada Portfolio Managers</a:t>
            </a:r>
          </a:p>
        </p:txBody>
      </p:sp>
      <p:sp>
        <p:nvSpPr>
          <p:cNvPr id="237" name="Text Box 313"/>
          <p:cNvSpPr txBox="1"/>
          <p:nvPr/>
        </p:nvSpPr>
        <p:spPr>
          <a:xfrm>
            <a:off x="1519429" y="1720692"/>
            <a:ext cx="1861905" cy="311012"/>
          </a:xfrm>
          <a:prstGeom prst="rect">
            <a:avLst/>
          </a:prstGeom>
          <a:noFill/>
          <a:ln w="6350">
            <a:noFill/>
          </a:ln>
          <a:effectLst/>
        </p:spPr>
        <p:txBody>
          <a:bodyPr rot="0" spcFirstLastPara="0" vert="horz" wrap="square" lIns="51422" tIns="25712" rIns="51422" bIns="25712" numCol="1" spcCol="0" rtlCol="0" fromWordArt="0" anchor="ctr" anchorCtr="0" forceAA="0" compatLnSpc="1">
            <a:prstTxWarp prst="textNoShape">
              <a:avLst/>
            </a:prstTxWarp>
            <a:noAutofit/>
          </a:bodyPr>
          <a:lstStyle>
            <a:defPPr>
              <a:defRPr lang="en-US"/>
            </a:defPPr>
            <a:lvl1pPr marR="0" lvl="0" indent="0" algn="r" fontAlgn="auto">
              <a:lnSpc>
                <a:spcPct val="115000"/>
              </a:lnSpc>
              <a:spcBef>
                <a:spcPts val="0"/>
              </a:spcBef>
              <a:spcAft>
                <a:spcPts val="0"/>
              </a:spcAft>
              <a:buClrTx/>
              <a:buSzTx/>
              <a:buFontTx/>
              <a:buNone/>
              <a:tabLst/>
              <a:defRPr kumimoji="0" sz="1100" b="0" i="0" u="none" strike="noStrike" kern="0" cap="none" spc="0" normalizeH="0" baseline="0">
                <a:ln>
                  <a:noFill/>
                </a:ln>
                <a:solidFill>
                  <a:sysClr val="windowText" lastClr="000000"/>
                </a:solidFill>
                <a:effectLst/>
                <a:uLnTx/>
                <a:uFillTx/>
                <a:ea typeface="Calibri"/>
                <a:cs typeface="Times New Roman"/>
              </a:defRPr>
            </a:lvl1pPr>
          </a:lstStyle>
          <a:p>
            <a:pPr defTabSz="342788">
              <a:defRPr/>
            </a:pPr>
            <a:r>
              <a:rPr lang="en-US" sz="1000" b="1" dirty="0">
                <a:solidFill>
                  <a:schemeClr val="tx2"/>
                </a:solidFill>
                <a:latin typeface="Calibri" panose="020F0502020204030204" pitchFamily="34" charset="0"/>
                <a:cs typeface="Arial" panose="020B0604020202020204" pitchFamily="34" charset="0"/>
              </a:rPr>
              <a:t>Air Canada  Transition Manager</a:t>
            </a:r>
          </a:p>
          <a:p>
            <a:pPr defTabSz="342788">
              <a:defRPr/>
            </a:pPr>
            <a:r>
              <a:rPr lang="en-US" sz="1000" b="1" dirty="0">
                <a:solidFill>
                  <a:schemeClr val="tx2"/>
                </a:solidFill>
                <a:latin typeface="Calibri" panose="020F0502020204030204" pitchFamily="34" charset="0"/>
                <a:cs typeface="Arial" panose="020B0604020202020204" pitchFamily="34" charset="0"/>
              </a:rPr>
              <a:t>Incumbent Manager</a:t>
            </a:r>
          </a:p>
        </p:txBody>
      </p:sp>
      <p:sp>
        <p:nvSpPr>
          <p:cNvPr id="238" name="Text Box 314"/>
          <p:cNvSpPr txBox="1"/>
          <p:nvPr/>
        </p:nvSpPr>
        <p:spPr>
          <a:xfrm>
            <a:off x="1034627" y="2079193"/>
            <a:ext cx="2012798" cy="311012"/>
          </a:xfrm>
          <a:prstGeom prst="rect">
            <a:avLst/>
          </a:prstGeom>
          <a:noFill/>
          <a:ln w="6350">
            <a:noFill/>
          </a:ln>
          <a:effectLst/>
        </p:spPr>
        <p:txBody>
          <a:bodyPr rot="0" spcFirstLastPara="0" vert="horz" wrap="square" lIns="51422" tIns="25712" rIns="51422" bIns="25712" numCol="1" spcCol="0" rtlCol="0" fromWordArt="0" anchor="ctr" anchorCtr="0" forceAA="0" compatLnSpc="1">
            <a:prstTxWarp prst="textNoShape">
              <a:avLst/>
            </a:prstTxWarp>
            <a:noAutofit/>
          </a:bodyPr>
          <a:lstStyle>
            <a:defPPr>
              <a:defRPr lang="en-US"/>
            </a:defPPr>
            <a:lvl1pPr marR="0" lvl="0" indent="0" algn="r" fontAlgn="auto">
              <a:lnSpc>
                <a:spcPct val="115000"/>
              </a:lnSpc>
              <a:spcBef>
                <a:spcPts val="0"/>
              </a:spcBef>
              <a:spcAft>
                <a:spcPts val="0"/>
              </a:spcAft>
              <a:buClrTx/>
              <a:buSzTx/>
              <a:buFontTx/>
              <a:buNone/>
              <a:tabLst/>
              <a:defRPr kumimoji="0" sz="1100" b="0" i="0" u="none" strike="noStrike" kern="0" cap="none" spc="0" normalizeH="0" baseline="0">
                <a:ln>
                  <a:noFill/>
                </a:ln>
                <a:solidFill>
                  <a:sysClr val="windowText" lastClr="000000"/>
                </a:solidFill>
                <a:effectLst/>
                <a:uLnTx/>
                <a:uFillTx/>
                <a:ea typeface="Calibri"/>
                <a:cs typeface="Times New Roman"/>
              </a:defRPr>
            </a:lvl1pPr>
          </a:lstStyle>
          <a:p>
            <a:pPr defTabSz="342788">
              <a:defRPr/>
            </a:pPr>
            <a:r>
              <a:rPr lang="en-US" sz="1000" b="1" dirty="0">
                <a:solidFill>
                  <a:schemeClr val="tx2"/>
                </a:solidFill>
                <a:latin typeface="Calibri" panose="020F0502020204030204" pitchFamily="34" charset="0"/>
                <a:cs typeface="Arial" panose="020B0604020202020204" pitchFamily="34" charset="0"/>
              </a:rPr>
              <a:t>Air Canada  SMEs</a:t>
            </a:r>
          </a:p>
          <a:p>
            <a:pPr defTabSz="342788">
              <a:defRPr/>
            </a:pPr>
            <a:r>
              <a:rPr lang="en-US" sz="1000" b="1" dirty="0">
                <a:solidFill>
                  <a:schemeClr val="tx2"/>
                </a:solidFill>
                <a:latin typeface="Calibri" panose="020F0502020204030204" pitchFamily="34" charset="0"/>
                <a:cs typeface="Arial" panose="020B0604020202020204" pitchFamily="34" charset="0"/>
              </a:rPr>
              <a:t>Incumbent SMEs</a:t>
            </a:r>
          </a:p>
        </p:txBody>
      </p:sp>
      <p:grpSp>
        <p:nvGrpSpPr>
          <p:cNvPr id="239" name="Group 238"/>
          <p:cNvGrpSpPr/>
          <p:nvPr/>
        </p:nvGrpSpPr>
        <p:grpSpPr>
          <a:xfrm>
            <a:off x="3254186" y="2741381"/>
            <a:ext cx="100555" cy="161987"/>
            <a:chOff x="0" y="4885"/>
            <a:chExt cx="297180" cy="496130"/>
          </a:xfrm>
        </p:grpSpPr>
        <p:sp>
          <p:nvSpPr>
            <p:cNvPr id="240" name="Oval 239"/>
            <p:cNvSpPr/>
            <p:nvPr/>
          </p:nvSpPr>
          <p:spPr>
            <a:xfrm>
              <a:off x="57150" y="4885"/>
              <a:ext cx="182882" cy="182880"/>
            </a:xfrm>
            <a:prstGeom prst="ellipse">
              <a:avLst/>
            </a:prstGeom>
            <a:solidFill>
              <a:srgbClr val="4BACC6">
                <a:lumMod val="60000"/>
                <a:lumOff val="40000"/>
              </a:srgbClr>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defTabSz="342788">
                <a:defRPr/>
              </a:pPr>
              <a:endParaRPr lang="en-US" sz="1050" kern="0" dirty="0">
                <a:solidFill>
                  <a:sysClr val="window" lastClr="FFFFFF"/>
                </a:solidFill>
                <a:latin typeface="Calibri" panose="020F0502020204030204" pitchFamily="34" charset="0"/>
                <a:cs typeface="Arial" panose="020B0604020202020204" pitchFamily="34" charset="0"/>
              </a:endParaRPr>
            </a:p>
          </p:txBody>
        </p:sp>
        <p:sp>
          <p:nvSpPr>
            <p:cNvPr id="241" name="Rounded Rectangle 230"/>
            <p:cNvSpPr/>
            <p:nvPr/>
          </p:nvSpPr>
          <p:spPr>
            <a:xfrm>
              <a:off x="0" y="200025"/>
              <a:ext cx="297180" cy="300990"/>
            </a:xfrm>
            <a:custGeom>
              <a:avLst/>
              <a:gdLst>
                <a:gd name="connsiteX0" fmla="*/ 0 w 295275"/>
                <a:gd name="connsiteY0" fmla="*/ 122365 h 295275"/>
                <a:gd name="connsiteX1" fmla="*/ 122365 w 295275"/>
                <a:gd name="connsiteY1" fmla="*/ 0 h 295275"/>
                <a:gd name="connsiteX2" fmla="*/ 172910 w 295275"/>
                <a:gd name="connsiteY2" fmla="*/ 0 h 295275"/>
                <a:gd name="connsiteX3" fmla="*/ 295275 w 295275"/>
                <a:gd name="connsiteY3" fmla="*/ 122365 h 295275"/>
                <a:gd name="connsiteX4" fmla="*/ 295275 w 295275"/>
                <a:gd name="connsiteY4" fmla="*/ 172910 h 295275"/>
                <a:gd name="connsiteX5" fmla="*/ 172910 w 295275"/>
                <a:gd name="connsiteY5" fmla="*/ 295275 h 295275"/>
                <a:gd name="connsiteX6" fmla="*/ 122365 w 295275"/>
                <a:gd name="connsiteY6" fmla="*/ 295275 h 295275"/>
                <a:gd name="connsiteX7" fmla="*/ 0 w 295275"/>
                <a:gd name="connsiteY7" fmla="*/ 172910 h 295275"/>
                <a:gd name="connsiteX8" fmla="*/ 0 w 295275"/>
                <a:gd name="connsiteY8" fmla="*/ 122365 h 295275"/>
                <a:gd name="connsiteX0" fmla="*/ 404 w 295679"/>
                <a:gd name="connsiteY0" fmla="*/ 122365 h 295275"/>
                <a:gd name="connsiteX1" fmla="*/ 122769 w 295679"/>
                <a:gd name="connsiteY1" fmla="*/ 0 h 295275"/>
                <a:gd name="connsiteX2" fmla="*/ 173314 w 295679"/>
                <a:gd name="connsiteY2" fmla="*/ 0 h 295275"/>
                <a:gd name="connsiteX3" fmla="*/ 295679 w 295679"/>
                <a:gd name="connsiteY3" fmla="*/ 122365 h 295275"/>
                <a:gd name="connsiteX4" fmla="*/ 295679 w 295679"/>
                <a:gd name="connsiteY4" fmla="*/ 172910 h 295275"/>
                <a:gd name="connsiteX5" fmla="*/ 173314 w 295679"/>
                <a:gd name="connsiteY5" fmla="*/ 295275 h 295275"/>
                <a:gd name="connsiteX6" fmla="*/ 58925 w 295679"/>
                <a:gd name="connsiteY6" fmla="*/ 295275 h 295275"/>
                <a:gd name="connsiteX7" fmla="*/ 404 w 295679"/>
                <a:gd name="connsiteY7" fmla="*/ 172910 h 295275"/>
                <a:gd name="connsiteX8" fmla="*/ 404 w 295679"/>
                <a:gd name="connsiteY8" fmla="*/ 122365 h 295275"/>
                <a:gd name="connsiteX0" fmla="*/ 404 w 296805"/>
                <a:gd name="connsiteY0" fmla="*/ 122365 h 295275"/>
                <a:gd name="connsiteX1" fmla="*/ 122769 w 296805"/>
                <a:gd name="connsiteY1" fmla="*/ 0 h 295275"/>
                <a:gd name="connsiteX2" fmla="*/ 173314 w 296805"/>
                <a:gd name="connsiteY2" fmla="*/ 0 h 295275"/>
                <a:gd name="connsiteX3" fmla="*/ 295679 w 296805"/>
                <a:gd name="connsiteY3" fmla="*/ 122365 h 295275"/>
                <a:gd name="connsiteX4" fmla="*/ 295679 w 296805"/>
                <a:gd name="connsiteY4" fmla="*/ 172910 h 295275"/>
                <a:gd name="connsiteX5" fmla="*/ 241731 w 296805"/>
                <a:gd name="connsiteY5" fmla="*/ 295275 h 295275"/>
                <a:gd name="connsiteX6" fmla="*/ 58925 w 296805"/>
                <a:gd name="connsiteY6" fmla="*/ 295275 h 295275"/>
                <a:gd name="connsiteX7" fmla="*/ 404 w 296805"/>
                <a:gd name="connsiteY7" fmla="*/ 172910 h 295275"/>
                <a:gd name="connsiteX8" fmla="*/ 404 w 296805"/>
                <a:gd name="connsiteY8" fmla="*/ 122365 h 295275"/>
                <a:gd name="connsiteX0" fmla="*/ 763 w 297164"/>
                <a:gd name="connsiteY0" fmla="*/ 122365 h 300064"/>
                <a:gd name="connsiteX1" fmla="*/ 123128 w 297164"/>
                <a:gd name="connsiteY1" fmla="*/ 0 h 300064"/>
                <a:gd name="connsiteX2" fmla="*/ 173673 w 297164"/>
                <a:gd name="connsiteY2" fmla="*/ 0 h 300064"/>
                <a:gd name="connsiteX3" fmla="*/ 296038 w 297164"/>
                <a:gd name="connsiteY3" fmla="*/ 122365 h 300064"/>
                <a:gd name="connsiteX4" fmla="*/ 296038 w 297164"/>
                <a:gd name="connsiteY4" fmla="*/ 172910 h 300064"/>
                <a:gd name="connsiteX5" fmla="*/ 242090 w 297164"/>
                <a:gd name="connsiteY5" fmla="*/ 295275 h 300064"/>
                <a:gd name="connsiteX6" fmla="*/ 59284 w 297164"/>
                <a:gd name="connsiteY6" fmla="*/ 295275 h 300064"/>
                <a:gd name="connsiteX7" fmla="*/ 359 w 297164"/>
                <a:gd name="connsiteY7" fmla="*/ 253378 h 300064"/>
                <a:gd name="connsiteX8" fmla="*/ 763 w 297164"/>
                <a:gd name="connsiteY8" fmla="*/ 122365 h 300064"/>
                <a:gd name="connsiteX0" fmla="*/ 763 w 298076"/>
                <a:gd name="connsiteY0" fmla="*/ 122365 h 300064"/>
                <a:gd name="connsiteX1" fmla="*/ 123128 w 298076"/>
                <a:gd name="connsiteY1" fmla="*/ 0 h 300064"/>
                <a:gd name="connsiteX2" fmla="*/ 173673 w 298076"/>
                <a:gd name="connsiteY2" fmla="*/ 0 h 300064"/>
                <a:gd name="connsiteX3" fmla="*/ 296038 w 298076"/>
                <a:gd name="connsiteY3" fmla="*/ 122365 h 300064"/>
                <a:gd name="connsiteX4" fmla="*/ 297164 w 298076"/>
                <a:gd name="connsiteY4" fmla="*/ 209528 h 300064"/>
                <a:gd name="connsiteX5" fmla="*/ 242090 w 298076"/>
                <a:gd name="connsiteY5" fmla="*/ 295275 h 300064"/>
                <a:gd name="connsiteX6" fmla="*/ 59284 w 298076"/>
                <a:gd name="connsiteY6" fmla="*/ 295275 h 300064"/>
                <a:gd name="connsiteX7" fmla="*/ 359 w 298076"/>
                <a:gd name="connsiteY7" fmla="*/ 253378 h 300064"/>
                <a:gd name="connsiteX8" fmla="*/ 763 w 298076"/>
                <a:gd name="connsiteY8" fmla="*/ 122365 h 300064"/>
                <a:gd name="connsiteX0" fmla="*/ 1085 w 298398"/>
                <a:gd name="connsiteY0" fmla="*/ 122365 h 295275"/>
                <a:gd name="connsiteX1" fmla="*/ 123450 w 298398"/>
                <a:gd name="connsiteY1" fmla="*/ 0 h 295275"/>
                <a:gd name="connsiteX2" fmla="*/ 173995 w 298398"/>
                <a:gd name="connsiteY2" fmla="*/ 0 h 295275"/>
                <a:gd name="connsiteX3" fmla="*/ 296360 w 298398"/>
                <a:gd name="connsiteY3" fmla="*/ 122365 h 295275"/>
                <a:gd name="connsiteX4" fmla="*/ 297486 w 298398"/>
                <a:gd name="connsiteY4" fmla="*/ 209528 h 295275"/>
                <a:gd name="connsiteX5" fmla="*/ 242412 w 298398"/>
                <a:gd name="connsiteY5" fmla="*/ 295275 h 295275"/>
                <a:gd name="connsiteX6" fmla="*/ 59606 w 298398"/>
                <a:gd name="connsiteY6" fmla="*/ 295275 h 295275"/>
                <a:gd name="connsiteX7" fmla="*/ 322 w 298398"/>
                <a:gd name="connsiteY7" fmla="*/ 220774 h 295275"/>
                <a:gd name="connsiteX8" fmla="*/ 1085 w 298398"/>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20774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20774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361867"/>
                <a:gd name="connsiteY0" fmla="*/ 122365 h 299752"/>
                <a:gd name="connsiteX1" fmla="*/ 123128 w 361867"/>
                <a:gd name="connsiteY1" fmla="*/ 0 h 299752"/>
                <a:gd name="connsiteX2" fmla="*/ 173673 w 361867"/>
                <a:gd name="connsiteY2" fmla="*/ 0 h 299752"/>
                <a:gd name="connsiteX3" fmla="*/ 296038 w 361867"/>
                <a:gd name="connsiteY3" fmla="*/ 122365 h 299752"/>
                <a:gd name="connsiteX4" fmla="*/ 297164 w 361867"/>
                <a:gd name="connsiteY4" fmla="*/ 209528 h 299752"/>
                <a:gd name="connsiteX5" fmla="*/ 361070 w 361867"/>
                <a:gd name="connsiteY5" fmla="*/ 295390 h 299752"/>
                <a:gd name="connsiteX6" fmla="*/ 242090 w 361867"/>
                <a:gd name="connsiteY6" fmla="*/ 295275 h 299752"/>
                <a:gd name="connsiteX7" fmla="*/ 59284 w 361867"/>
                <a:gd name="connsiteY7" fmla="*/ 295275 h 299752"/>
                <a:gd name="connsiteX8" fmla="*/ 0 w 361867"/>
                <a:gd name="connsiteY8" fmla="*/ 295275 h 299752"/>
                <a:gd name="connsiteX9" fmla="*/ 763 w 361867"/>
                <a:gd name="connsiteY9" fmla="*/ 122365 h 299752"/>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79673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79673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586"/>
                <a:gd name="connsiteY0" fmla="*/ 122365 h 295275"/>
                <a:gd name="connsiteX1" fmla="*/ 123128 w 297586"/>
                <a:gd name="connsiteY1" fmla="*/ 0 h 295275"/>
                <a:gd name="connsiteX2" fmla="*/ 173673 w 297586"/>
                <a:gd name="connsiteY2" fmla="*/ 0 h 295275"/>
                <a:gd name="connsiteX3" fmla="*/ 296038 w 297586"/>
                <a:gd name="connsiteY3" fmla="*/ 122365 h 295275"/>
                <a:gd name="connsiteX4" fmla="*/ 297164 w 297586"/>
                <a:gd name="connsiteY4" fmla="*/ 279673 h 295275"/>
                <a:gd name="connsiteX5" fmla="*/ 242090 w 297586"/>
                <a:gd name="connsiteY5" fmla="*/ 295275 h 295275"/>
                <a:gd name="connsiteX6" fmla="*/ 59284 w 297586"/>
                <a:gd name="connsiteY6" fmla="*/ 295275 h 295275"/>
                <a:gd name="connsiteX7" fmla="*/ 0 w 297586"/>
                <a:gd name="connsiteY7" fmla="*/ 295275 h 295275"/>
                <a:gd name="connsiteX8" fmla="*/ 763 w 297586"/>
                <a:gd name="connsiteY8" fmla="*/ 122365 h 295275"/>
                <a:gd name="connsiteX0" fmla="*/ 763 w 297211"/>
                <a:gd name="connsiteY0" fmla="*/ 122365 h 295275"/>
                <a:gd name="connsiteX1" fmla="*/ 123128 w 297211"/>
                <a:gd name="connsiteY1" fmla="*/ 0 h 295275"/>
                <a:gd name="connsiteX2" fmla="*/ 173673 w 297211"/>
                <a:gd name="connsiteY2" fmla="*/ 0 h 295275"/>
                <a:gd name="connsiteX3" fmla="*/ 296038 w 297211"/>
                <a:gd name="connsiteY3" fmla="*/ 122365 h 295275"/>
                <a:gd name="connsiteX4" fmla="*/ 297164 w 297211"/>
                <a:gd name="connsiteY4" fmla="*/ 279673 h 295275"/>
                <a:gd name="connsiteX5" fmla="*/ 242090 w 297211"/>
                <a:gd name="connsiteY5" fmla="*/ 295275 h 295275"/>
                <a:gd name="connsiteX6" fmla="*/ 59284 w 297211"/>
                <a:gd name="connsiteY6" fmla="*/ 295275 h 295275"/>
                <a:gd name="connsiteX7" fmla="*/ 0 w 297211"/>
                <a:gd name="connsiteY7" fmla="*/ 295275 h 295275"/>
                <a:gd name="connsiteX8" fmla="*/ 763 w 297211"/>
                <a:gd name="connsiteY8" fmla="*/ 122365 h 295275"/>
                <a:gd name="connsiteX0" fmla="*/ 763 w 297258"/>
                <a:gd name="connsiteY0" fmla="*/ 122365 h 295804"/>
                <a:gd name="connsiteX1" fmla="*/ 123128 w 297258"/>
                <a:gd name="connsiteY1" fmla="*/ 0 h 295804"/>
                <a:gd name="connsiteX2" fmla="*/ 173673 w 297258"/>
                <a:gd name="connsiteY2" fmla="*/ 0 h 295804"/>
                <a:gd name="connsiteX3" fmla="*/ 296038 w 297258"/>
                <a:gd name="connsiteY3" fmla="*/ 122365 h 295804"/>
                <a:gd name="connsiteX4" fmla="*/ 297211 w 297258"/>
                <a:gd name="connsiteY4" fmla="*/ 295275 h 295804"/>
                <a:gd name="connsiteX5" fmla="*/ 242090 w 297258"/>
                <a:gd name="connsiteY5" fmla="*/ 295275 h 295804"/>
                <a:gd name="connsiteX6" fmla="*/ 59284 w 297258"/>
                <a:gd name="connsiteY6" fmla="*/ 295275 h 295804"/>
                <a:gd name="connsiteX7" fmla="*/ 0 w 297258"/>
                <a:gd name="connsiteY7" fmla="*/ 295275 h 295804"/>
                <a:gd name="connsiteX8" fmla="*/ 763 w 297258"/>
                <a:gd name="connsiteY8" fmla="*/ 122365 h 295804"/>
                <a:gd name="connsiteX0" fmla="*/ 763 w 297227"/>
                <a:gd name="connsiteY0" fmla="*/ 122365 h 297919"/>
                <a:gd name="connsiteX1" fmla="*/ 123128 w 297227"/>
                <a:gd name="connsiteY1" fmla="*/ 0 h 297919"/>
                <a:gd name="connsiteX2" fmla="*/ 173673 w 297227"/>
                <a:gd name="connsiteY2" fmla="*/ 0 h 297919"/>
                <a:gd name="connsiteX3" fmla="*/ 296038 w 297227"/>
                <a:gd name="connsiteY3" fmla="*/ 122365 h 297919"/>
                <a:gd name="connsiteX4" fmla="*/ 297211 w 297227"/>
                <a:gd name="connsiteY4" fmla="*/ 295275 h 297919"/>
                <a:gd name="connsiteX5" fmla="*/ 242090 w 297227"/>
                <a:gd name="connsiteY5" fmla="*/ 295275 h 297919"/>
                <a:gd name="connsiteX6" fmla="*/ 59284 w 297227"/>
                <a:gd name="connsiteY6" fmla="*/ 295275 h 297919"/>
                <a:gd name="connsiteX7" fmla="*/ 0 w 297227"/>
                <a:gd name="connsiteY7" fmla="*/ 295275 h 297919"/>
                <a:gd name="connsiteX8" fmla="*/ 763 w 297227"/>
                <a:gd name="connsiteY8" fmla="*/ 122365 h 297919"/>
                <a:gd name="connsiteX0" fmla="*/ 763 w 297228"/>
                <a:gd name="connsiteY0" fmla="*/ 122365 h 296324"/>
                <a:gd name="connsiteX1" fmla="*/ 123128 w 297228"/>
                <a:gd name="connsiteY1" fmla="*/ 0 h 296324"/>
                <a:gd name="connsiteX2" fmla="*/ 173673 w 297228"/>
                <a:gd name="connsiteY2" fmla="*/ 0 h 296324"/>
                <a:gd name="connsiteX3" fmla="*/ 296038 w 297228"/>
                <a:gd name="connsiteY3" fmla="*/ 122365 h 296324"/>
                <a:gd name="connsiteX4" fmla="*/ 297211 w 297228"/>
                <a:gd name="connsiteY4" fmla="*/ 295275 h 296324"/>
                <a:gd name="connsiteX5" fmla="*/ 242090 w 297228"/>
                <a:gd name="connsiteY5" fmla="*/ 295275 h 296324"/>
                <a:gd name="connsiteX6" fmla="*/ 59284 w 297228"/>
                <a:gd name="connsiteY6" fmla="*/ 295275 h 296324"/>
                <a:gd name="connsiteX7" fmla="*/ 0 w 297228"/>
                <a:gd name="connsiteY7" fmla="*/ 295275 h 296324"/>
                <a:gd name="connsiteX8" fmla="*/ 763 w 297228"/>
                <a:gd name="connsiteY8" fmla="*/ 122365 h 296324"/>
                <a:gd name="connsiteX0" fmla="*/ 763 w 297245"/>
                <a:gd name="connsiteY0" fmla="*/ 122365 h 297272"/>
                <a:gd name="connsiteX1" fmla="*/ 123128 w 297245"/>
                <a:gd name="connsiteY1" fmla="*/ 0 h 297272"/>
                <a:gd name="connsiteX2" fmla="*/ 173673 w 297245"/>
                <a:gd name="connsiteY2" fmla="*/ 0 h 297272"/>
                <a:gd name="connsiteX3" fmla="*/ 296038 w 297245"/>
                <a:gd name="connsiteY3" fmla="*/ 122365 h 297272"/>
                <a:gd name="connsiteX4" fmla="*/ 297228 w 297245"/>
                <a:gd name="connsiteY4" fmla="*/ 296324 h 297272"/>
                <a:gd name="connsiteX5" fmla="*/ 242090 w 297245"/>
                <a:gd name="connsiteY5" fmla="*/ 295275 h 297272"/>
                <a:gd name="connsiteX6" fmla="*/ 59284 w 297245"/>
                <a:gd name="connsiteY6" fmla="*/ 295275 h 297272"/>
                <a:gd name="connsiteX7" fmla="*/ 0 w 297245"/>
                <a:gd name="connsiteY7" fmla="*/ 295275 h 297272"/>
                <a:gd name="connsiteX8" fmla="*/ 763 w 297245"/>
                <a:gd name="connsiteY8" fmla="*/ 122365 h 297272"/>
                <a:gd name="connsiteX0" fmla="*/ 763 w 297262"/>
                <a:gd name="connsiteY0" fmla="*/ 122365 h 298144"/>
                <a:gd name="connsiteX1" fmla="*/ 123128 w 297262"/>
                <a:gd name="connsiteY1" fmla="*/ 0 h 298144"/>
                <a:gd name="connsiteX2" fmla="*/ 173673 w 297262"/>
                <a:gd name="connsiteY2" fmla="*/ 0 h 298144"/>
                <a:gd name="connsiteX3" fmla="*/ 296038 w 297262"/>
                <a:gd name="connsiteY3" fmla="*/ 122365 h 298144"/>
                <a:gd name="connsiteX4" fmla="*/ 297245 w 297262"/>
                <a:gd name="connsiteY4" fmla="*/ 297272 h 298144"/>
                <a:gd name="connsiteX5" fmla="*/ 242090 w 297262"/>
                <a:gd name="connsiteY5" fmla="*/ 295275 h 298144"/>
                <a:gd name="connsiteX6" fmla="*/ 59284 w 297262"/>
                <a:gd name="connsiteY6" fmla="*/ 295275 h 298144"/>
                <a:gd name="connsiteX7" fmla="*/ 0 w 297262"/>
                <a:gd name="connsiteY7" fmla="*/ 295275 h 298144"/>
                <a:gd name="connsiteX8" fmla="*/ 763 w 297262"/>
                <a:gd name="connsiteY8" fmla="*/ 122365 h 298144"/>
                <a:gd name="connsiteX0" fmla="*/ 763 w 297279"/>
                <a:gd name="connsiteY0" fmla="*/ 122365 h 298957"/>
                <a:gd name="connsiteX1" fmla="*/ 123128 w 297279"/>
                <a:gd name="connsiteY1" fmla="*/ 0 h 298957"/>
                <a:gd name="connsiteX2" fmla="*/ 173673 w 297279"/>
                <a:gd name="connsiteY2" fmla="*/ 0 h 298957"/>
                <a:gd name="connsiteX3" fmla="*/ 296038 w 297279"/>
                <a:gd name="connsiteY3" fmla="*/ 122365 h 298957"/>
                <a:gd name="connsiteX4" fmla="*/ 297262 w 297279"/>
                <a:gd name="connsiteY4" fmla="*/ 298144 h 298957"/>
                <a:gd name="connsiteX5" fmla="*/ 242090 w 297279"/>
                <a:gd name="connsiteY5" fmla="*/ 295275 h 298957"/>
                <a:gd name="connsiteX6" fmla="*/ 59284 w 297279"/>
                <a:gd name="connsiteY6" fmla="*/ 295275 h 298957"/>
                <a:gd name="connsiteX7" fmla="*/ 0 w 297279"/>
                <a:gd name="connsiteY7" fmla="*/ 295275 h 298957"/>
                <a:gd name="connsiteX8" fmla="*/ 763 w 297279"/>
                <a:gd name="connsiteY8" fmla="*/ 122365 h 298957"/>
                <a:gd name="connsiteX0" fmla="*/ 763 w 297279"/>
                <a:gd name="connsiteY0" fmla="*/ 122365 h 298957"/>
                <a:gd name="connsiteX1" fmla="*/ 123128 w 297279"/>
                <a:gd name="connsiteY1" fmla="*/ 0 h 298957"/>
                <a:gd name="connsiteX2" fmla="*/ 173673 w 297279"/>
                <a:gd name="connsiteY2" fmla="*/ 0 h 298957"/>
                <a:gd name="connsiteX3" fmla="*/ 296038 w 297279"/>
                <a:gd name="connsiteY3" fmla="*/ 122365 h 298957"/>
                <a:gd name="connsiteX4" fmla="*/ 297262 w 297279"/>
                <a:gd name="connsiteY4" fmla="*/ 298144 h 298957"/>
                <a:gd name="connsiteX5" fmla="*/ 242090 w 297279"/>
                <a:gd name="connsiteY5" fmla="*/ 295275 h 298957"/>
                <a:gd name="connsiteX6" fmla="*/ 59284 w 297279"/>
                <a:gd name="connsiteY6" fmla="*/ 295275 h 298957"/>
                <a:gd name="connsiteX7" fmla="*/ 0 w 297279"/>
                <a:gd name="connsiteY7" fmla="*/ 295275 h 298957"/>
                <a:gd name="connsiteX8" fmla="*/ 763 w 297279"/>
                <a:gd name="connsiteY8" fmla="*/ 122365 h 298957"/>
                <a:gd name="connsiteX0" fmla="*/ 763 w 297296"/>
                <a:gd name="connsiteY0" fmla="*/ 122365 h 295275"/>
                <a:gd name="connsiteX1" fmla="*/ 123128 w 297296"/>
                <a:gd name="connsiteY1" fmla="*/ 0 h 295275"/>
                <a:gd name="connsiteX2" fmla="*/ 173673 w 297296"/>
                <a:gd name="connsiteY2" fmla="*/ 0 h 295275"/>
                <a:gd name="connsiteX3" fmla="*/ 296038 w 297296"/>
                <a:gd name="connsiteY3" fmla="*/ 122365 h 295275"/>
                <a:gd name="connsiteX4" fmla="*/ 297279 w 297296"/>
                <a:gd name="connsiteY4" fmla="*/ 286694 h 295275"/>
                <a:gd name="connsiteX5" fmla="*/ 242090 w 297296"/>
                <a:gd name="connsiteY5" fmla="*/ 295275 h 295275"/>
                <a:gd name="connsiteX6" fmla="*/ 59284 w 297296"/>
                <a:gd name="connsiteY6" fmla="*/ 295275 h 295275"/>
                <a:gd name="connsiteX7" fmla="*/ 0 w 297296"/>
                <a:gd name="connsiteY7" fmla="*/ 295275 h 295275"/>
                <a:gd name="connsiteX8" fmla="*/ 763 w 297296"/>
                <a:gd name="connsiteY8" fmla="*/ 122365 h 295275"/>
                <a:gd name="connsiteX0" fmla="*/ 763 w 297279"/>
                <a:gd name="connsiteY0" fmla="*/ 122365 h 301753"/>
                <a:gd name="connsiteX1" fmla="*/ 123128 w 297279"/>
                <a:gd name="connsiteY1" fmla="*/ 0 h 301753"/>
                <a:gd name="connsiteX2" fmla="*/ 173673 w 297279"/>
                <a:gd name="connsiteY2" fmla="*/ 0 h 301753"/>
                <a:gd name="connsiteX3" fmla="*/ 296038 w 297279"/>
                <a:gd name="connsiteY3" fmla="*/ 122365 h 301753"/>
                <a:gd name="connsiteX4" fmla="*/ 297279 w 297279"/>
                <a:gd name="connsiteY4" fmla="*/ 286694 h 301753"/>
                <a:gd name="connsiteX5" fmla="*/ 59284 w 297279"/>
                <a:gd name="connsiteY5" fmla="*/ 295275 h 301753"/>
                <a:gd name="connsiteX6" fmla="*/ 0 w 297279"/>
                <a:gd name="connsiteY6" fmla="*/ 295275 h 301753"/>
                <a:gd name="connsiteX7" fmla="*/ 763 w 297279"/>
                <a:gd name="connsiteY7" fmla="*/ 122365 h 301753"/>
                <a:gd name="connsiteX0" fmla="*/ 763 w 297279"/>
                <a:gd name="connsiteY0" fmla="*/ 122365 h 312470"/>
                <a:gd name="connsiteX1" fmla="*/ 123128 w 297279"/>
                <a:gd name="connsiteY1" fmla="*/ 0 h 312470"/>
                <a:gd name="connsiteX2" fmla="*/ 173673 w 297279"/>
                <a:gd name="connsiteY2" fmla="*/ 0 h 312470"/>
                <a:gd name="connsiteX3" fmla="*/ 296038 w 297279"/>
                <a:gd name="connsiteY3" fmla="*/ 122365 h 312470"/>
                <a:gd name="connsiteX4" fmla="*/ 297279 w 297279"/>
                <a:gd name="connsiteY4" fmla="*/ 286694 h 312470"/>
                <a:gd name="connsiteX5" fmla="*/ 0 w 297279"/>
                <a:gd name="connsiteY5" fmla="*/ 295275 h 312470"/>
                <a:gd name="connsiteX6" fmla="*/ 763 w 297279"/>
                <a:gd name="connsiteY6" fmla="*/ 122365 h 312470"/>
                <a:gd name="connsiteX0" fmla="*/ 763 w 297279"/>
                <a:gd name="connsiteY0" fmla="*/ 122365 h 312470"/>
                <a:gd name="connsiteX1" fmla="*/ 123128 w 297279"/>
                <a:gd name="connsiteY1" fmla="*/ 0 h 312470"/>
                <a:gd name="connsiteX2" fmla="*/ 173673 w 297279"/>
                <a:gd name="connsiteY2" fmla="*/ 0 h 312470"/>
                <a:gd name="connsiteX3" fmla="*/ 296038 w 297279"/>
                <a:gd name="connsiteY3" fmla="*/ 122365 h 312470"/>
                <a:gd name="connsiteX4" fmla="*/ 297279 w 297279"/>
                <a:gd name="connsiteY4" fmla="*/ 286694 h 312470"/>
                <a:gd name="connsiteX5" fmla="*/ 0 w 297279"/>
                <a:gd name="connsiteY5" fmla="*/ 295275 h 312470"/>
                <a:gd name="connsiteX6" fmla="*/ 763 w 297279"/>
                <a:gd name="connsiteY6" fmla="*/ 122365 h 312470"/>
                <a:gd name="connsiteX0" fmla="*/ 763 w 297279"/>
                <a:gd name="connsiteY0" fmla="*/ 122365 h 303640"/>
                <a:gd name="connsiteX1" fmla="*/ 123128 w 297279"/>
                <a:gd name="connsiteY1" fmla="*/ 0 h 303640"/>
                <a:gd name="connsiteX2" fmla="*/ 173673 w 297279"/>
                <a:gd name="connsiteY2" fmla="*/ 0 h 303640"/>
                <a:gd name="connsiteX3" fmla="*/ 296038 w 297279"/>
                <a:gd name="connsiteY3" fmla="*/ 122365 h 303640"/>
                <a:gd name="connsiteX4" fmla="*/ 297279 w 297279"/>
                <a:gd name="connsiteY4" fmla="*/ 286694 h 303640"/>
                <a:gd name="connsiteX5" fmla="*/ 0 w 297279"/>
                <a:gd name="connsiteY5" fmla="*/ 295275 h 303640"/>
                <a:gd name="connsiteX6" fmla="*/ 763 w 297279"/>
                <a:gd name="connsiteY6" fmla="*/ 122365 h 303640"/>
                <a:gd name="connsiteX0" fmla="*/ 763 w 297279"/>
                <a:gd name="connsiteY0" fmla="*/ 122365 h 296987"/>
                <a:gd name="connsiteX1" fmla="*/ 123128 w 297279"/>
                <a:gd name="connsiteY1" fmla="*/ 0 h 296987"/>
                <a:gd name="connsiteX2" fmla="*/ 173673 w 297279"/>
                <a:gd name="connsiteY2" fmla="*/ 0 h 296987"/>
                <a:gd name="connsiteX3" fmla="*/ 296038 w 297279"/>
                <a:gd name="connsiteY3" fmla="*/ 122365 h 296987"/>
                <a:gd name="connsiteX4" fmla="*/ 297279 w 297279"/>
                <a:gd name="connsiteY4" fmla="*/ 286694 h 296987"/>
                <a:gd name="connsiteX5" fmla="*/ 0 w 297279"/>
                <a:gd name="connsiteY5" fmla="*/ 295275 h 296987"/>
                <a:gd name="connsiteX6" fmla="*/ 763 w 297279"/>
                <a:gd name="connsiteY6" fmla="*/ 122365 h 296987"/>
                <a:gd name="connsiteX0" fmla="*/ 763 w 297279"/>
                <a:gd name="connsiteY0" fmla="*/ 122365 h 301154"/>
                <a:gd name="connsiteX1" fmla="*/ 123128 w 297279"/>
                <a:gd name="connsiteY1" fmla="*/ 0 h 301154"/>
                <a:gd name="connsiteX2" fmla="*/ 173673 w 297279"/>
                <a:gd name="connsiteY2" fmla="*/ 0 h 301154"/>
                <a:gd name="connsiteX3" fmla="*/ 296038 w 297279"/>
                <a:gd name="connsiteY3" fmla="*/ 122365 h 301154"/>
                <a:gd name="connsiteX4" fmla="*/ 297279 w 297279"/>
                <a:gd name="connsiteY4" fmla="*/ 296987 h 301154"/>
                <a:gd name="connsiteX5" fmla="*/ 0 w 297279"/>
                <a:gd name="connsiteY5" fmla="*/ 295275 h 301154"/>
                <a:gd name="connsiteX6" fmla="*/ 763 w 297279"/>
                <a:gd name="connsiteY6" fmla="*/ 122365 h 301154"/>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6987 h 299572"/>
                <a:gd name="connsiteX5" fmla="*/ 0 w 297279"/>
                <a:gd name="connsiteY5" fmla="*/ 295275 h 299572"/>
                <a:gd name="connsiteX6" fmla="*/ 763 w 297279"/>
                <a:gd name="connsiteY6" fmla="*/ 122365 h 299572"/>
                <a:gd name="connsiteX0" fmla="*/ 763 w 297279"/>
                <a:gd name="connsiteY0" fmla="*/ 122365 h 301415"/>
                <a:gd name="connsiteX1" fmla="*/ 123128 w 297279"/>
                <a:gd name="connsiteY1" fmla="*/ 0 h 301415"/>
                <a:gd name="connsiteX2" fmla="*/ 173673 w 297279"/>
                <a:gd name="connsiteY2" fmla="*/ 0 h 301415"/>
                <a:gd name="connsiteX3" fmla="*/ 296038 w 297279"/>
                <a:gd name="connsiteY3" fmla="*/ 122365 h 301415"/>
                <a:gd name="connsiteX4" fmla="*/ 297279 w 297279"/>
                <a:gd name="connsiteY4" fmla="*/ 299572 h 301415"/>
                <a:gd name="connsiteX5" fmla="*/ 0 w 297279"/>
                <a:gd name="connsiteY5" fmla="*/ 295275 h 301415"/>
                <a:gd name="connsiteX6" fmla="*/ 763 w 297279"/>
                <a:gd name="connsiteY6" fmla="*/ 122365 h 301415"/>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300785"/>
                <a:gd name="connsiteX1" fmla="*/ 123128 w 297279"/>
                <a:gd name="connsiteY1" fmla="*/ 0 h 300785"/>
                <a:gd name="connsiteX2" fmla="*/ 173673 w 297279"/>
                <a:gd name="connsiteY2" fmla="*/ 0 h 300785"/>
                <a:gd name="connsiteX3" fmla="*/ 296038 w 297279"/>
                <a:gd name="connsiteY3" fmla="*/ 122365 h 300785"/>
                <a:gd name="connsiteX4" fmla="*/ 297279 w 297279"/>
                <a:gd name="connsiteY4" fmla="*/ 299572 h 300785"/>
                <a:gd name="connsiteX5" fmla="*/ 0 w 297279"/>
                <a:gd name="connsiteY5" fmla="*/ 299572 h 300785"/>
                <a:gd name="connsiteX6" fmla="*/ 763 w 297279"/>
                <a:gd name="connsiteY6" fmla="*/ 122365 h 300785"/>
                <a:gd name="connsiteX0" fmla="*/ 763 w 297279"/>
                <a:gd name="connsiteY0" fmla="*/ 122365 h 300785"/>
                <a:gd name="connsiteX1" fmla="*/ 123128 w 297279"/>
                <a:gd name="connsiteY1" fmla="*/ 0 h 300785"/>
                <a:gd name="connsiteX2" fmla="*/ 173673 w 297279"/>
                <a:gd name="connsiteY2" fmla="*/ 0 h 300785"/>
                <a:gd name="connsiteX3" fmla="*/ 296038 w 297279"/>
                <a:gd name="connsiteY3" fmla="*/ 122365 h 300785"/>
                <a:gd name="connsiteX4" fmla="*/ 297279 w 297279"/>
                <a:gd name="connsiteY4" fmla="*/ 299572 h 300785"/>
                <a:gd name="connsiteX5" fmla="*/ 0 w 297279"/>
                <a:gd name="connsiteY5" fmla="*/ 299572 h 300785"/>
                <a:gd name="connsiteX6" fmla="*/ 763 w 297279"/>
                <a:gd name="connsiteY6" fmla="*/ 122365 h 300785"/>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299572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301167 h 301167"/>
                <a:gd name="connsiteX6" fmla="*/ 763 w 297279"/>
                <a:gd name="connsiteY6" fmla="*/ 122365 h 30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279" h="301167">
                  <a:moveTo>
                    <a:pt x="763" y="122365"/>
                  </a:moveTo>
                  <a:cubicBezTo>
                    <a:pt x="763" y="54785"/>
                    <a:pt x="55548" y="0"/>
                    <a:pt x="123128" y="0"/>
                  </a:cubicBezTo>
                  <a:lnTo>
                    <a:pt x="173673" y="0"/>
                  </a:lnTo>
                  <a:cubicBezTo>
                    <a:pt x="241253" y="0"/>
                    <a:pt x="296038" y="54785"/>
                    <a:pt x="296038" y="122365"/>
                  </a:cubicBezTo>
                  <a:cubicBezTo>
                    <a:pt x="296413" y="151419"/>
                    <a:pt x="296904" y="291196"/>
                    <a:pt x="297279" y="301167"/>
                  </a:cubicBezTo>
                  <a:lnTo>
                    <a:pt x="0" y="301167"/>
                  </a:lnTo>
                  <a:cubicBezTo>
                    <a:pt x="135" y="257496"/>
                    <a:pt x="628" y="166036"/>
                    <a:pt x="763" y="122365"/>
                  </a:cubicBezTo>
                  <a:close/>
                </a:path>
              </a:pathLst>
            </a:custGeom>
            <a:solidFill>
              <a:srgbClr val="4BACC6">
                <a:lumMod val="60000"/>
                <a:lumOff val="40000"/>
              </a:srgbClr>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defTabSz="342788">
                <a:defRPr/>
              </a:pPr>
              <a:endParaRPr lang="en-US" sz="1050" kern="0" dirty="0">
                <a:solidFill>
                  <a:sysClr val="window" lastClr="FFFFFF"/>
                </a:solidFill>
                <a:latin typeface="Calibri" panose="020F0502020204030204" pitchFamily="34" charset="0"/>
                <a:cs typeface="Arial" panose="020B0604020202020204" pitchFamily="34" charset="0"/>
              </a:endParaRPr>
            </a:p>
          </p:txBody>
        </p:sp>
        <p:sp>
          <p:nvSpPr>
            <p:cNvPr id="242" name="Diamond 231"/>
            <p:cNvSpPr/>
            <p:nvPr/>
          </p:nvSpPr>
          <p:spPr>
            <a:xfrm>
              <a:off x="85725" y="190500"/>
              <a:ext cx="111125" cy="287020"/>
            </a:xfrm>
            <a:custGeom>
              <a:avLst/>
              <a:gdLst>
                <a:gd name="connsiteX0" fmla="*/ 0 w 111125"/>
                <a:gd name="connsiteY0" fmla="*/ 143510 h 287020"/>
                <a:gd name="connsiteX1" fmla="*/ 55563 w 111125"/>
                <a:gd name="connsiteY1" fmla="*/ 0 h 287020"/>
                <a:gd name="connsiteX2" fmla="*/ 111125 w 111125"/>
                <a:gd name="connsiteY2" fmla="*/ 143510 h 287020"/>
                <a:gd name="connsiteX3" fmla="*/ 55563 w 111125"/>
                <a:gd name="connsiteY3" fmla="*/ 287020 h 287020"/>
                <a:gd name="connsiteX4" fmla="*/ 0 w 111125"/>
                <a:gd name="connsiteY4" fmla="*/ 143510 h 287020"/>
                <a:gd name="connsiteX0" fmla="*/ 0 w 111125"/>
                <a:gd name="connsiteY0" fmla="*/ 218239 h 287020"/>
                <a:gd name="connsiteX1" fmla="*/ 55563 w 111125"/>
                <a:gd name="connsiteY1" fmla="*/ 0 h 287020"/>
                <a:gd name="connsiteX2" fmla="*/ 111125 w 111125"/>
                <a:gd name="connsiteY2" fmla="*/ 143510 h 287020"/>
                <a:gd name="connsiteX3" fmla="*/ 55563 w 111125"/>
                <a:gd name="connsiteY3" fmla="*/ 287020 h 287020"/>
                <a:gd name="connsiteX4" fmla="*/ 0 w 111125"/>
                <a:gd name="connsiteY4" fmla="*/ 218239 h 287020"/>
                <a:gd name="connsiteX0" fmla="*/ 0 w 111125"/>
                <a:gd name="connsiteY0" fmla="*/ 218239 h 287020"/>
                <a:gd name="connsiteX1" fmla="*/ 55563 w 111125"/>
                <a:gd name="connsiteY1" fmla="*/ 0 h 287020"/>
                <a:gd name="connsiteX2" fmla="*/ 111125 w 111125"/>
                <a:gd name="connsiteY2" fmla="*/ 218239 h 287020"/>
                <a:gd name="connsiteX3" fmla="*/ 55563 w 111125"/>
                <a:gd name="connsiteY3" fmla="*/ 287020 h 287020"/>
                <a:gd name="connsiteX4" fmla="*/ 0 w 111125"/>
                <a:gd name="connsiteY4" fmla="*/ 218239 h 287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25" h="287020">
                  <a:moveTo>
                    <a:pt x="0" y="218239"/>
                  </a:moveTo>
                  <a:lnTo>
                    <a:pt x="55563" y="0"/>
                  </a:lnTo>
                  <a:lnTo>
                    <a:pt x="111125" y="218239"/>
                  </a:lnTo>
                  <a:lnTo>
                    <a:pt x="55563" y="287020"/>
                  </a:lnTo>
                  <a:lnTo>
                    <a:pt x="0" y="218239"/>
                  </a:lnTo>
                  <a:close/>
                </a:path>
              </a:pathLst>
            </a:custGeom>
            <a:solidFill>
              <a:sysClr val="window" lastClr="FFFFFF"/>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algn="ctr" defTabSz="342788">
                <a:lnSpc>
                  <a:spcPct val="115000"/>
                </a:lnSpc>
                <a:defRPr/>
              </a:pPr>
              <a:r>
                <a:rPr lang="en-US" sz="1050" kern="0" dirty="0">
                  <a:solidFill>
                    <a:sysClr val="window" lastClr="FFFFFF"/>
                  </a:solidFill>
                  <a:highlight>
                    <a:srgbClr val="FFFF00"/>
                  </a:highlight>
                  <a:latin typeface="Calibri" panose="020F0502020204030204" pitchFamily="34" charset="0"/>
                  <a:ea typeface="Calibri"/>
                  <a:cs typeface="Arial" panose="020B0604020202020204" pitchFamily="34" charset="0"/>
                </a:rPr>
                <a:t>­­­­­­­­</a:t>
              </a:r>
              <a:endParaRPr lang="en-US" sz="1050" kern="0" dirty="0">
                <a:solidFill>
                  <a:sysClr val="window" lastClr="FFFFFF"/>
                </a:solidFill>
                <a:latin typeface="Calibri" panose="020F0502020204030204" pitchFamily="34" charset="0"/>
                <a:ea typeface="Calibri"/>
                <a:cs typeface="Arial" panose="020B0604020202020204" pitchFamily="34" charset="0"/>
              </a:endParaRPr>
            </a:p>
          </p:txBody>
        </p:sp>
      </p:grpSp>
      <p:grpSp>
        <p:nvGrpSpPr>
          <p:cNvPr id="243" name="Group 242"/>
          <p:cNvGrpSpPr/>
          <p:nvPr/>
        </p:nvGrpSpPr>
        <p:grpSpPr>
          <a:xfrm>
            <a:off x="3145032" y="2741381"/>
            <a:ext cx="100555" cy="161987"/>
            <a:chOff x="0" y="4885"/>
            <a:chExt cx="297180" cy="496130"/>
          </a:xfrm>
        </p:grpSpPr>
        <p:sp>
          <p:nvSpPr>
            <p:cNvPr id="244" name="Oval 243"/>
            <p:cNvSpPr/>
            <p:nvPr/>
          </p:nvSpPr>
          <p:spPr>
            <a:xfrm>
              <a:off x="57150" y="4885"/>
              <a:ext cx="182882" cy="182880"/>
            </a:xfrm>
            <a:prstGeom prst="ellipse">
              <a:avLst/>
            </a:prstGeom>
            <a:solidFill>
              <a:srgbClr val="4BACC6">
                <a:lumMod val="60000"/>
                <a:lumOff val="40000"/>
              </a:srgbClr>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defTabSz="342788">
                <a:defRPr/>
              </a:pPr>
              <a:endParaRPr lang="en-US" sz="1050" kern="0" dirty="0">
                <a:solidFill>
                  <a:sysClr val="window" lastClr="FFFFFF"/>
                </a:solidFill>
                <a:latin typeface="Calibri" panose="020F0502020204030204" pitchFamily="34" charset="0"/>
                <a:cs typeface="Arial" panose="020B0604020202020204" pitchFamily="34" charset="0"/>
              </a:endParaRPr>
            </a:p>
          </p:txBody>
        </p:sp>
        <p:sp>
          <p:nvSpPr>
            <p:cNvPr id="245" name="Rounded Rectangle 230"/>
            <p:cNvSpPr/>
            <p:nvPr/>
          </p:nvSpPr>
          <p:spPr>
            <a:xfrm>
              <a:off x="0" y="200025"/>
              <a:ext cx="297180" cy="300990"/>
            </a:xfrm>
            <a:custGeom>
              <a:avLst/>
              <a:gdLst>
                <a:gd name="connsiteX0" fmla="*/ 0 w 295275"/>
                <a:gd name="connsiteY0" fmla="*/ 122365 h 295275"/>
                <a:gd name="connsiteX1" fmla="*/ 122365 w 295275"/>
                <a:gd name="connsiteY1" fmla="*/ 0 h 295275"/>
                <a:gd name="connsiteX2" fmla="*/ 172910 w 295275"/>
                <a:gd name="connsiteY2" fmla="*/ 0 h 295275"/>
                <a:gd name="connsiteX3" fmla="*/ 295275 w 295275"/>
                <a:gd name="connsiteY3" fmla="*/ 122365 h 295275"/>
                <a:gd name="connsiteX4" fmla="*/ 295275 w 295275"/>
                <a:gd name="connsiteY4" fmla="*/ 172910 h 295275"/>
                <a:gd name="connsiteX5" fmla="*/ 172910 w 295275"/>
                <a:gd name="connsiteY5" fmla="*/ 295275 h 295275"/>
                <a:gd name="connsiteX6" fmla="*/ 122365 w 295275"/>
                <a:gd name="connsiteY6" fmla="*/ 295275 h 295275"/>
                <a:gd name="connsiteX7" fmla="*/ 0 w 295275"/>
                <a:gd name="connsiteY7" fmla="*/ 172910 h 295275"/>
                <a:gd name="connsiteX8" fmla="*/ 0 w 295275"/>
                <a:gd name="connsiteY8" fmla="*/ 122365 h 295275"/>
                <a:gd name="connsiteX0" fmla="*/ 404 w 295679"/>
                <a:gd name="connsiteY0" fmla="*/ 122365 h 295275"/>
                <a:gd name="connsiteX1" fmla="*/ 122769 w 295679"/>
                <a:gd name="connsiteY1" fmla="*/ 0 h 295275"/>
                <a:gd name="connsiteX2" fmla="*/ 173314 w 295679"/>
                <a:gd name="connsiteY2" fmla="*/ 0 h 295275"/>
                <a:gd name="connsiteX3" fmla="*/ 295679 w 295679"/>
                <a:gd name="connsiteY3" fmla="*/ 122365 h 295275"/>
                <a:gd name="connsiteX4" fmla="*/ 295679 w 295679"/>
                <a:gd name="connsiteY4" fmla="*/ 172910 h 295275"/>
                <a:gd name="connsiteX5" fmla="*/ 173314 w 295679"/>
                <a:gd name="connsiteY5" fmla="*/ 295275 h 295275"/>
                <a:gd name="connsiteX6" fmla="*/ 58925 w 295679"/>
                <a:gd name="connsiteY6" fmla="*/ 295275 h 295275"/>
                <a:gd name="connsiteX7" fmla="*/ 404 w 295679"/>
                <a:gd name="connsiteY7" fmla="*/ 172910 h 295275"/>
                <a:gd name="connsiteX8" fmla="*/ 404 w 295679"/>
                <a:gd name="connsiteY8" fmla="*/ 122365 h 295275"/>
                <a:gd name="connsiteX0" fmla="*/ 404 w 296805"/>
                <a:gd name="connsiteY0" fmla="*/ 122365 h 295275"/>
                <a:gd name="connsiteX1" fmla="*/ 122769 w 296805"/>
                <a:gd name="connsiteY1" fmla="*/ 0 h 295275"/>
                <a:gd name="connsiteX2" fmla="*/ 173314 w 296805"/>
                <a:gd name="connsiteY2" fmla="*/ 0 h 295275"/>
                <a:gd name="connsiteX3" fmla="*/ 295679 w 296805"/>
                <a:gd name="connsiteY3" fmla="*/ 122365 h 295275"/>
                <a:gd name="connsiteX4" fmla="*/ 295679 w 296805"/>
                <a:gd name="connsiteY4" fmla="*/ 172910 h 295275"/>
                <a:gd name="connsiteX5" fmla="*/ 241731 w 296805"/>
                <a:gd name="connsiteY5" fmla="*/ 295275 h 295275"/>
                <a:gd name="connsiteX6" fmla="*/ 58925 w 296805"/>
                <a:gd name="connsiteY6" fmla="*/ 295275 h 295275"/>
                <a:gd name="connsiteX7" fmla="*/ 404 w 296805"/>
                <a:gd name="connsiteY7" fmla="*/ 172910 h 295275"/>
                <a:gd name="connsiteX8" fmla="*/ 404 w 296805"/>
                <a:gd name="connsiteY8" fmla="*/ 122365 h 295275"/>
                <a:gd name="connsiteX0" fmla="*/ 763 w 297164"/>
                <a:gd name="connsiteY0" fmla="*/ 122365 h 300064"/>
                <a:gd name="connsiteX1" fmla="*/ 123128 w 297164"/>
                <a:gd name="connsiteY1" fmla="*/ 0 h 300064"/>
                <a:gd name="connsiteX2" fmla="*/ 173673 w 297164"/>
                <a:gd name="connsiteY2" fmla="*/ 0 h 300064"/>
                <a:gd name="connsiteX3" fmla="*/ 296038 w 297164"/>
                <a:gd name="connsiteY3" fmla="*/ 122365 h 300064"/>
                <a:gd name="connsiteX4" fmla="*/ 296038 w 297164"/>
                <a:gd name="connsiteY4" fmla="*/ 172910 h 300064"/>
                <a:gd name="connsiteX5" fmla="*/ 242090 w 297164"/>
                <a:gd name="connsiteY5" fmla="*/ 295275 h 300064"/>
                <a:gd name="connsiteX6" fmla="*/ 59284 w 297164"/>
                <a:gd name="connsiteY6" fmla="*/ 295275 h 300064"/>
                <a:gd name="connsiteX7" fmla="*/ 359 w 297164"/>
                <a:gd name="connsiteY7" fmla="*/ 253378 h 300064"/>
                <a:gd name="connsiteX8" fmla="*/ 763 w 297164"/>
                <a:gd name="connsiteY8" fmla="*/ 122365 h 300064"/>
                <a:gd name="connsiteX0" fmla="*/ 763 w 298076"/>
                <a:gd name="connsiteY0" fmla="*/ 122365 h 300064"/>
                <a:gd name="connsiteX1" fmla="*/ 123128 w 298076"/>
                <a:gd name="connsiteY1" fmla="*/ 0 h 300064"/>
                <a:gd name="connsiteX2" fmla="*/ 173673 w 298076"/>
                <a:gd name="connsiteY2" fmla="*/ 0 h 300064"/>
                <a:gd name="connsiteX3" fmla="*/ 296038 w 298076"/>
                <a:gd name="connsiteY3" fmla="*/ 122365 h 300064"/>
                <a:gd name="connsiteX4" fmla="*/ 297164 w 298076"/>
                <a:gd name="connsiteY4" fmla="*/ 209528 h 300064"/>
                <a:gd name="connsiteX5" fmla="*/ 242090 w 298076"/>
                <a:gd name="connsiteY5" fmla="*/ 295275 h 300064"/>
                <a:gd name="connsiteX6" fmla="*/ 59284 w 298076"/>
                <a:gd name="connsiteY6" fmla="*/ 295275 h 300064"/>
                <a:gd name="connsiteX7" fmla="*/ 359 w 298076"/>
                <a:gd name="connsiteY7" fmla="*/ 253378 h 300064"/>
                <a:gd name="connsiteX8" fmla="*/ 763 w 298076"/>
                <a:gd name="connsiteY8" fmla="*/ 122365 h 300064"/>
                <a:gd name="connsiteX0" fmla="*/ 1085 w 298398"/>
                <a:gd name="connsiteY0" fmla="*/ 122365 h 295275"/>
                <a:gd name="connsiteX1" fmla="*/ 123450 w 298398"/>
                <a:gd name="connsiteY1" fmla="*/ 0 h 295275"/>
                <a:gd name="connsiteX2" fmla="*/ 173995 w 298398"/>
                <a:gd name="connsiteY2" fmla="*/ 0 h 295275"/>
                <a:gd name="connsiteX3" fmla="*/ 296360 w 298398"/>
                <a:gd name="connsiteY3" fmla="*/ 122365 h 295275"/>
                <a:gd name="connsiteX4" fmla="*/ 297486 w 298398"/>
                <a:gd name="connsiteY4" fmla="*/ 209528 h 295275"/>
                <a:gd name="connsiteX5" fmla="*/ 242412 w 298398"/>
                <a:gd name="connsiteY5" fmla="*/ 295275 h 295275"/>
                <a:gd name="connsiteX6" fmla="*/ 59606 w 298398"/>
                <a:gd name="connsiteY6" fmla="*/ 295275 h 295275"/>
                <a:gd name="connsiteX7" fmla="*/ 322 w 298398"/>
                <a:gd name="connsiteY7" fmla="*/ 220774 h 295275"/>
                <a:gd name="connsiteX8" fmla="*/ 1085 w 298398"/>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20774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20774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361867"/>
                <a:gd name="connsiteY0" fmla="*/ 122365 h 299752"/>
                <a:gd name="connsiteX1" fmla="*/ 123128 w 361867"/>
                <a:gd name="connsiteY1" fmla="*/ 0 h 299752"/>
                <a:gd name="connsiteX2" fmla="*/ 173673 w 361867"/>
                <a:gd name="connsiteY2" fmla="*/ 0 h 299752"/>
                <a:gd name="connsiteX3" fmla="*/ 296038 w 361867"/>
                <a:gd name="connsiteY3" fmla="*/ 122365 h 299752"/>
                <a:gd name="connsiteX4" fmla="*/ 297164 w 361867"/>
                <a:gd name="connsiteY4" fmla="*/ 209528 h 299752"/>
                <a:gd name="connsiteX5" fmla="*/ 361070 w 361867"/>
                <a:gd name="connsiteY5" fmla="*/ 295390 h 299752"/>
                <a:gd name="connsiteX6" fmla="*/ 242090 w 361867"/>
                <a:gd name="connsiteY6" fmla="*/ 295275 h 299752"/>
                <a:gd name="connsiteX7" fmla="*/ 59284 w 361867"/>
                <a:gd name="connsiteY7" fmla="*/ 295275 h 299752"/>
                <a:gd name="connsiteX8" fmla="*/ 0 w 361867"/>
                <a:gd name="connsiteY8" fmla="*/ 295275 h 299752"/>
                <a:gd name="connsiteX9" fmla="*/ 763 w 361867"/>
                <a:gd name="connsiteY9" fmla="*/ 122365 h 299752"/>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79673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79673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586"/>
                <a:gd name="connsiteY0" fmla="*/ 122365 h 295275"/>
                <a:gd name="connsiteX1" fmla="*/ 123128 w 297586"/>
                <a:gd name="connsiteY1" fmla="*/ 0 h 295275"/>
                <a:gd name="connsiteX2" fmla="*/ 173673 w 297586"/>
                <a:gd name="connsiteY2" fmla="*/ 0 h 295275"/>
                <a:gd name="connsiteX3" fmla="*/ 296038 w 297586"/>
                <a:gd name="connsiteY3" fmla="*/ 122365 h 295275"/>
                <a:gd name="connsiteX4" fmla="*/ 297164 w 297586"/>
                <a:gd name="connsiteY4" fmla="*/ 279673 h 295275"/>
                <a:gd name="connsiteX5" fmla="*/ 242090 w 297586"/>
                <a:gd name="connsiteY5" fmla="*/ 295275 h 295275"/>
                <a:gd name="connsiteX6" fmla="*/ 59284 w 297586"/>
                <a:gd name="connsiteY6" fmla="*/ 295275 h 295275"/>
                <a:gd name="connsiteX7" fmla="*/ 0 w 297586"/>
                <a:gd name="connsiteY7" fmla="*/ 295275 h 295275"/>
                <a:gd name="connsiteX8" fmla="*/ 763 w 297586"/>
                <a:gd name="connsiteY8" fmla="*/ 122365 h 295275"/>
                <a:gd name="connsiteX0" fmla="*/ 763 w 297211"/>
                <a:gd name="connsiteY0" fmla="*/ 122365 h 295275"/>
                <a:gd name="connsiteX1" fmla="*/ 123128 w 297211"/>
                <a:gd name="connsiteY1" fmla="*/ 0 h 295275"/>
                <a:gd name="connsiteX2" fmla="*/ 173673 w 297211"/>
                <a:gd name="connsiteY2" fmla="*/ 0 h 295275"/>
                <a:gd name="connsiteX3" fmla="*/ 296038 w 297211"/>
                <a:gd name="connsiteY3" fmla="*/ 122365 h 295275"/>
                <a:gd name="connsiteX4" fmla="*/ 297164 w 297211"/>
                <a:gd name="connsiteY4" fmla="*/ 279673 h 295275"/>
                <a:gd name="connsiteX5" fmla="*/ 242090 w 297211"/>
                <a:gd name="connsiteY5" fmla="*/ 295275 h 295275"/>
                <a:gd name="connsiteX6" fmla="*/ 59284 w 297211"/>
                <a:gd name="connsiteY6" fmla="*/ 295275 h 295275"/>
                <a:gd name="connsiteX7" fmla="*/ 0 w 297211"/>
                <a:gd name="connsiteY7" fmla="*/ 295275 h 295275"/>
                <a:gd name="connsiteX8" fmla="*/ 763 w 297211"/>
                <a:gd name="connsiteY8" fmla="*/ 122365 h 295275"/>
                <a:gd name="connsiteX0" fmla="*/ 763 w 297258"/>
                <a:gd name="connsiteY0" fmla="*/ 122365 h 295804"/>
                <a:gd name="connsiteX1" fmla="*/ 123128 w 297258"/>
                <a:gd name="connsiteY1" fmla="*/ 0 h 295804"/>
                <a:gd name="connsiteX2" fmla="*/ 173673 w 297258"/>
                <a:gd name="connsiteY2" fmla="*/ 0 h 295804"/>
                <a:gd name="connsiteX3" fmla="*/ 296038 w 297258"/>
                <a:gd name="connsiteY3" fmla="*/ 122365 h 295804"/>
                <a:gd name="connsiteX4" fmla="*/ 297211 w 297258"/>
                <a:gd name="connsiteY4" fmla="*/ 295275 h 295804"/>
                <a:gd name="connsiteX5" fmla="*/ 242090 w 297258"/>
                <a:gd name="connsiteY5" fmla="*/ 295275 h 295804"/>
                <a:gd name="connsiteX6" fmla="*/ 59284 w 297258"/>
                <a:gd name="connsiteY6" fmla="*/ 295275 h 295804"/>
                <a:gd name="connsiteX7" fmla="*/ 0 w 297258"/>
                <a:gd name="connsiteY7" fmla="*/ 295275 h 295804"/>
                <a:gd name="connsiteX8" fmla="*/ 763 w 297258"/>
                <a:gd name="connsiteY8" fmla="*/ 122365 h 295804"/>
                <a:gd name="connsiteX0" fmla="*/ 763 w 297227"/>
                <a:gd name="connsiteY0" fmla="*/ 122365 h 297919"/>
                <a:gd name="connsiteX1" fmla="*/ 123128 w 297227"/>
                <a:gd name="connsiteY1" fmla="*/ 0 h 297919"/>
                <a:gd name="connsiteX2" fmla="*/ 173673 w 297227"/>
                <a:gd name="connsiteY2" fmla="*/ 0 h 297919"/>
                <a:gd name="connsiteX3" fmla="*/ 296038 w 297227"/>
                <a:gd name="connsiteY3" fmla="*/ 122365 h 297919"/>
                <a:gd name="connsiteX4" fmla="*/ 297211 w 297227"/>
                <a:gd name="connsiteY4" fmla="*/ 295275 h 297919"/>
                <a:gd name="connsiteX5" fmla="*/ 242090 w 297227"/>
                <a:gd name="connsiteY5" fmla="*/ 295275 h 297919"/>
                <a:gd name="connsiteX6" fmla="*/ 59284 w 297227"/>
                <a:gd name="connsiteY6" fmla="*/ 295275 h 297919"/>
                <a:gd name="connsiteX7" fmla="*/ 0 w 297227"/>
                <a:gd name="connsiteY7" fmla="*/ 295275 h 297919"/>
                <a:gd name="connsiteX8" fmla="*/ 763 w 297227"/>
                <a:gd name="connsiteY8" fmla="*/ 122365 h 297919"/>
                <a:gd name="connsiteX0" fmla="*/ 763 w 297228"/>
                <a:gd name="connsiteY0" fmla="*/ 122365 h 296324"/>
                <a:gd name="connsiteX1" fmla="*/ 123128 w 297228"/>
                <a:gd name="connsiteY1" fmla="*/ 0 h 296324"/>
                <a:gd name="connsiteX2" fmla="*/ 173673 w 297228"/>
                <a:gd name="connsiteY2" fmla="*/ 0 h 296324"/>
                <a:gd name="connsiteX3" fmla="*/ 296038 w 297228"/>
                <a:gd name="connsiteY3" fmla="*/ 122365 h 296324"/>
                <a:gd name="connsiteX4" fmla="*/ 297211 w 297228"/>
                <a:gd name="connsiteY4" fmla="*/ 295275 h 296324"/>
                <a:gd name="connsiteX5" fmla="*/ 242090 w 297228"/>
                <a:gd name="connsiteY5" fmla="*/ 295275 h 296324"/>
                <a:gd name="connsiteX6" fmla="*/ 59284 w 297228"/>
                <a:gd name="connsiteY6" fmla="*/ 295275 h 296324"/>
                <a:gd name="connsiteX7" fmla="*/ 0 w 297228"/>
                <a:gd name="connsiteY7" fmla="*/ 295275 h 296324"/>
                <a:gd name="connsiteX8" fmla="*/ 763 w 297228"/>
                <a:gd name="connsiteY8" fmla="*/ 122365 h 296324"/>
                <a:gd name="connsiteX0" fmla="*/ 763 w 297245"/>
                <a:gd name="connsiteY0" fmla="*/ 122365 h 297272"/>
                <a:gd name="connsiteX1" fmla="*/ 123128 w 297245"/>
                <a:gd name="connsiteY1" fmla="*/ 0 h 297272"/>
                <a:gd name="connsiteX2" fmla="*/ 173673 w 297245"/>
                <a:gd name="connsiteY2" fmla="*/ 0 h 297272"/>
                <a:gd name="connsiteX3" fmla="*/ 296038 w 297245"/>
                <a:gd name="connsiteY3" fmla="*/ 122365 h 297272"/>
                <a:gd name="connsiteX4" fmla="*/ 297228 w 297245"/>
                <a:gd name="connsiteY4" fmla="*/ 296324 h 297272"/>
                <a:gd name="connsiteX5" fmla="*/ 242090 w 297245"/>
                <a:gd name="connsiteY5" fmla="*/ 295275 h 297272"/>
                <a:gd name="connsiteX6" fmla="*/ 59284 w 297245"/>
                <a:gd name="connsiteY6" fmla="*/ 295275 h 297272"/>
                <a:gd name="connsiteX7" fmla="*/ 0 w 297245"/>
                <a:gd name="connsiteY7" fmla="*/ 295275 h 297272"/>
                <a:gd name="connsiteX8" fmla="*/ 763 w 297245"/>
                <a:gd name="connsiteY8" fmla="*/ 122365 h 297272"/>
                <a:gd name="connsiteX0" fmla="*/ 763 w 297262"/>
                <a:gd name="connsiteY0" fmla="*/ 122365 h 298144"/>
                <a:gd name="connsiteX1" fmla="*/ 123128 w 297262"/>
                <a:gd name="connsiteY1" fmla="*/ 0 h 298144"/>
                <a:gd name="connsiteX2" fmla="*/ 173673 w 297262"/>
                <a:gd name="connsiteY2" fmla="*/ 0 h 298144"/>
                <a:gd name="connsiteX3" fmla="*/ 296038 w 297262"/>
                <a:gd name="connsiteY3" fmla="*/ 122365 h 298144"/>
                <a:gd name="connsiteX4" fmla="*/ 297245 w 297262"/>
                <a:gd name="connsiteY4" fmla="*/ 297272 h 298144"/>
                <a:gd name="connsiteX5" fmla="*/ 242090 w 297262"/>
                <a:gd name="connsiteY5" fmla="*/ 295275 h 298144"/>
                <a:gd name="connsiteX6" fmla="*/ 59284 w 297262"/>
                <a:gd name="connsiteY6" fmla="*/ 295275 h 298144"/>
                <a:gd name="connsiteX7" fmla="*/ 0 w 297262"/>
                <a:gd name="connsiteY7" fmla="*/ 295275 h 298144"/>
                <a:gd name="connsiteX8" fmla="*/ 763 w 297262"/>
                <a:gd name="connsiteY8" fmla="*/ 122365 h 298144"/>
                <a:gd name="connsiteX0" fmla="*/ 763 w 297279"/>
                <a:gd name="connsiteY0" fmla="*/ 122365 h 298957"/>
                <a:gd name="connsiteX1" fmla="*/ 123128 w 297279"/>
                <a:gd name="connsiteY1" fmla="*/ 0 h 298957"/>
                <a:gd name="connsiteX2" fmla="*/ 173673 w 297279"/>
                <a:gd name="connsiteY2" fmla="*/ 0 h 298957"/>
                <a:gd name="connsiteX3" fmla="*/ 296038 w 297279"/>
                <a:gd name="connsiteY3" fmla="*/ 122365 h 298957"/>
                <a:gd name="connsiteX4" fmla="*/ 297262 w 297279"/>
                <a:gd name="connsiteY4" fmla="*/ 298144 h 298957"/>
                <a:gd name="connsiteX5" fmla="*/ 242090 w 297279"/>
                <a:gd name="connsiteY5" fmla="*/ 295275 h 298957"/>
                <a:gd name="connsiteX6" fmla="*/ 59284 w 297279"/>
                <a:gd name="connsiteY6" fmla="*/ 295275 h 298957"/>
                <a:gd name="connsiteX7" fmla="*/ 0 w 297279"/>
                <a:gd name="connsiteY7" fmla="*/ 295275 h 298957"/>
                <a:gd name="connsiteX8" fmla="*/ 763 w 297279"/>
                <a:gd name="connsiteY8" fmla="*/ 122365 h 298957"/>
                <a:gd name="connsiteX0" fmla="*/ 763 w 297279"/>
                <a:gd name="connsiteY0" fmla="*/ 122365 h 298957"/>
                <a:gd name="connsiteX1" fmla="*/ 123128 w 297279"/>
                <a:gd name="connsiteY1" fmla="*/ 0 h 298957"/>
                <a:gd name="connsiteX2" fmla="*/ 173673 w 297279"/>
                <a:gd name="connsiteY2" fmla="*/ 0 h 298957"/>
                <a:gd name="connsiteX3" fmla="*/ 296038 w 297279"/>
                <a:gd name="connsiteY3" fmla="*/ 122365 h 298957"/>
                <a:gd name="connsiteX4" fmla="*/ 297262 w 297279"/>
                <a:gd name="connsiteY4" fmla="*/ 298144 h 298957"/>
                <a:gd name="connsiteX5" fmla="*/ 242090 w 297279"/>
                <a:gd name="connsiteY5" fmla="*/ 295275 h 298957"/>
                <a:gd name="connsiteX6" fmla="*/ 59284 w 297279"/>
                <a:gd name="connsiteY6" fmla="*/ 295275 h 298957"/>
                <a:gd name="connsiteX7" fmla="*/ 0 w 297279"/>
                <a:gd name="connsiteY7" fmla="*/ 295275 h 298957"/>
                <a:gd name="connsiteX8" fmla="*/ 763 w 297279"/>
                <a:gd name="connsiteY8" fmla="*/ 122365 h 298957"/>
                <a:gd name="connsiteX0" fmla="*/ 763 w 297296"/>
                <a:gd name="connsiteY0" fmla="*/ 122365 h 295275"/>
                <a:gd name="connsiteX1" fmla="*/ 123128 w 297296"/>
                <a:gd name="connsiteY1" fmla="*/ 0 h 295275"/>
                <a:gd name="connsiteX2" fmla="*/ 173673 w 297296"/>
                <a:gd name="connsiteY2" fmla="*/ 0 h 295275"/>
                <a:gd name="connsiteX3" fmla="*/ 296038 w 297296"/>
                <a:gd name="connsiteY3" fmla="*/ 122365 h 295275"/>
                <a:gd name="connsiteX4" fmla="*/ 297279 w 297296"/>
                <a:gd name="connsiteY4" fmla="*/ 286694 h 295275"/>
                <a:gd name="connsiteX5" fmla="*/ 242090 w 297296"/>
                <a:gd name="connsiteY5" fmla="*/ 295275 h 295275"/>
                <a:gd name="connsiteX6" fmla="*/ 59284 w 297296"/>
                <a:gd name="connsiteY6" fmla="*/ 295275 h 295275"/>
                <a:gd name="connsiteX7" fmla="*/ 0 w 297296"/>
                <a:gd name="connsiteY7" fmla="*/ 295275 h 295275"/>
                <a:gd name="connsiteX8" fmla="*/ 763 w 297296"/>
                <a:gd name="connsiteY8" fmla="*/ 122365 h 295275"/>
                <a:gd name="connsiteX0" fmla="*/ 763 w 297279"/>
                <a:gd name="connsiteY0" fmla="*/ 122365 h 301753"/>
                <a:gd name="connsiteX1" fmla="*/ 123128 w 297279"/>
                <a:gd name="connsiteY1" fmla="*/ 0 h 301753"/>
                <a:gd name="connsiteX2" fmla="*/ 173673 w 297279"/>
                <a:gd name="connsiteY2" fmla="*/ 0 h 301753"/>
                <a:gd name="connsiteX3" fmla="*/ 296038 w 297279"/>
                <a:gd name="connsiteY3" fmla="*/ 122365 h 301753"/>
                <a:gd name="connsiteX4" fmla="*/ 297279 w 297279"/>
                <a:gd name="connsiteY4" fmla="*/ 286694 h 301753"/>
                <a:gd name="connsiteX5" fmla="*/ 59284 w 297279"/>
                <a:gd name="connsiteY5" fmla="*/ 295275 h 301753"/>
                <a:gd name="connsiteX6" fmla="*/ 0 w 297279"/>
                <a:gd name="connsiteY6" fmla="*/ 295275 h 301753"/>
                <a:gd name="connsiteX7" fmla="*/ 763 w 297279"/>
                <a:gd name="connsiteY7" fmla="*/ 122365 h 301753"/>
                <a:gd name="connsiteX0" fmla="*/ 763 w 297279"/>
                <a:gd name="connsiteY0" fmla="*/ 122365 h 312470"/>
                <a:gd name="connsiteX1" fmla="*/ 123128 w 297279"/>
                <a:gd name="connsiteY1" fmla="*/ 0 h 312470"/>
                <a:gd name="connsiteX2" fmla="*/ 173673 w 297279"/>
                <a:gd name="connsiteY2" fmla="*/ 0 h 312470"/>
                <a:gd name="connsiteX3" fmla="*/ 296038 w 297279"/>
                <a:gd name="connsiteY3" fmla="*/ 122365 h 312470"/>
                <a:gd name="connsiteX4" fmla="*/ 297279 w 297279"/>
                <a:gd name="connsiteY4" fmla="*/ 286694 h 312470"/>
                <a:gd name="connsiteX5" fmla="*/ 0 w 297279"/>
                <a:gd name="connsiteY5" fmla="*/ 295275 h 312470"/>
                <a:gd name="connsiteX6" fmla="*/ 763 w 297279"/>
                <a:gd name="connsiteY6" fmla="*/ 122365 h 312470"/>
                <a:gd name="connsiteX0" fmla="*/ 763 w 297279"/>
                <a:gd name="connsiteY0" fmla="*/ 122365 h 312470"/>
                <a:gd name="connsiteX1" fmla="*/ 123128 w 297279"/>
                <a:gd name="connsiteY1" fmla="*/ 0 h 312470"/>
                <a:gd name="connsiteX2" fmla="*/ 173673 w 297279"/>
                <a:gd name="connsiteY2" fmla="*/ 0 h 312470"/>
                <a:gd name="connsiteX3" fmla="*/ 296038 w 297279"/>
                <a:gd name="connsiteY3" fmla="*/ 122365 h 312470"/>
                <a:gd name="connsiteX4" fmla="*/ 297279 w 297279"/>
                <a:gd name="connsiteY4" fmla="*/ 286694 h 312470"/>
                <a:gd name="connsiteX5" fmla="*/ 0 w 297279"/>
                <a:gd name="connsiteY5" fmla="*/ 295275 h 312470"/>
                <a:gd name="connsiteX6" fmla="*/ 763 w 297279"/>
                <a:gd name="connsiteY6" fmla="*/ 122365 h 312470"/>
                <a:gd name="connsiteX0" fmla="*/ 763 w 297279"/>
                <a:gd name="connsiteY0" fmla="*/ 122365 h 303640"/>
                <a:gd name="connsiteX1" fmla="*/ 123128 w 297279"/>
                <a:gd name="connsiteY1" fmla="*/ 0 h 303640"/>
                <a:gd name="connsiteX2" fmla="*/ 173673 w 297279"/>
                <a:gd name="connsiteY2" fmla="*/ 0 h 303640"/>
                <a:gd name="connsiteX3" fmla="*/ 296038 w 297279"/>
                <a:gd name="connsiteY3" fmla="*/ 122365 h 303640"/>
                <a:gd name="connsiteX4" fmla="*/ 297279 w 297279"/>
                <a:gd name="connsiteY4" fmla="*/ 286694 h 303640"/>
                <a:gd name="connsiteX5" fmla="*/ 0 w 297279"/>
                <a:gd name="connsiteY5" fmla="*/ 295275 h 303640"/>
                <a:gd name="connsiteX6" fmla="*/ 763 w 297279"/>
                <a:gd name="connsiteY6" fmla="*/ 122365 h 303640"/>
                <a:gd name="connsiteX0" fmla="*/ 763 w 297279"/>
                <a:gd name="connsiteY0" fmla="*/ 122365 h 296987"/>
                <a:gd name="connsiteX1" fmla="*/ 123128 w 297279"/>
                <a:gd name="connsiteY1" fmla="*/ 0 h 296987"/>
                <a:gd name="connsiteX2" fmla="*/ 173673 w 297279"/>
                <a:gd name="connsiteY2" fmla="*/ 0 h 296987"/>
                <a:gd name="connsiteX3" fmla="*/ 296038 w 297279"/>
                <a:gd name="connsiteY3" fmla="*/ 122365 h 296987"/>
                <a:gd name="connsiteX4" fmla="*/ 297279 w 297279"/>
                <a:gd name="connsiteY4" fmla="*/ 286694 h 296987"/>
                <a:gd name="connsiteX5" fmla="*/ 0 w 297279"/>
                <a:gd name="connsiteY5" fmla="*/ 295275 h 296987"/>
                <a:gd name="connsiteX6" fmla="*/ 763 w 297279"/>
                <a:gd name="connsiteY6" fmla="*/ 122365 h 296987"/>
                <a:gd name="connsiteX0" fmla="*/ 763 w 297279"/>
                <a:gd name="connsiteY0" fmla="*/ 122365 h 301154"/>
                <a:gd name="connsiteX1" fmla="*/ 123128 w 297279"/>
                <a:gd name="connsiteY1" fmla="*/ 0 h 301154"/>
                <a:gd name="connsiteX2" fmla="*/ 173673 w 297279"/>
                <a:gd name="connsiteY2" fmla="*/ 0 h 301154"/>
                <a:gd name="connsiteX3" fmla="*/ 296038 w 297279"/>
                <a:gd name="connsiteY3" fmla="*/ 122365 h 301154"/>
                <a:gd name="connsiteX4" fmla="*/ 297279 w 297279"/>
                <a:gd name="connsiteY4" fmla="*/ 296987 h 301154"/>
                <a:gd name="connsiteX5" fmla="*/ 0 w 297279"/>
                <a:gd name="connsiteY5" fmla="*/ 295275 h 301154"/>
                <a:gd name="connsiteX6" fmla="*/ 763 w 297279"/>
                <a:gd name="connsiteY6" fmla="*/ 122365 h 301154"/>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6987 h 299572"/>
                <a:gd name="connsiteX5" fmla="*/ 0 w 297279"/>
                <a:gd name="connsiteY5" fmla="*/ 295275 h 299572"/>
                <a:gd name="connsiteX6" fmla="*/ 763 w 297279"/>
                <a:gd name="connsiteY6" fmla="*/ 122365 h 299572"/>
                <a:gd name="connsiteX0" fmla="*/ 763 w 297279"/>
                <a:gd name="connsiteY0" fmla="*/ 122365 h 301415"/>
                <a:gd name="connsiteX1" fmla="*/ 123128 w 297279"/>
                <a:gd name="connsiteY1" fmla="*/ 0 h 301415"/>
                <a:gd name="connsiteX2" fmla="*/ 173673 w 297279"/>
                <a:gd name="connsiteY2" fmla="*/ 0 h 301415"/>
                <a:gd name="connsiteX3" fmla="*/ 296038 w 297279"/>
                <a:gd name="connsiteY3" fmla="*/ 122365 h 301415"/>
                <a:gd name="connsiteX4" fmla="*/ 297279 w 297279"/>
                <a:gd name="connsiteY4" fmla="*/ 299572 h 301415"/>
                <a:gd name="connsiteX5" fmla="*/ 0 w 297279"/>
                <a:gd name="connsiteY5" fmla="*/ 295275 h 301415"/>
                <a:gd name="connsiteX6" fmla="*/ 763 w 297279"/>
                <a:gd name="connsiteY6" fmla="*/ 122365 h 301415"/>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300785"/>
                <a:gd name="connsiteX1" fmla="*/ 123128 w 297279"/>
                <a:gd name="connsiteY1" fmla="*/ 0 h 300785"/>
                <a:gd name="connsiteX2" fmla="*/ 173673 w 297279"/>
                <a:gd name="connsiteY2" fmla="*/ 0 h 300785"/>
                <a:gd name="connsiteX3" fmla="*/ 296038 w 297279"/>
                <a:gd name="connsiteY3" fmla="*/ 122365 h 300785"/>
                <a:gd name="connsiteX4" fmla="*/ 297279 w 297279"/>
                <a:gd name="connsiteY4" fmla="*/ 299572 h 300785"/>
                <a:gd name="connsiteX5" fmla="*/ 0 w 297279"/>
                <a:gd name="connsiteY5" fmla="*/ 299572 h 300785"/>
                <a:gd name="connsiteX6" fmla="*/ 763 w 297279"/>
                <a:gd name="connsiteY6" fmla="*/ 122365 h 300785"/>
                <a:gd name="connsiteX0" fmla="*/ 763 w 297279"/>
                <a:gd name="connsiteY0" fmla="*/ 122365 h 300785"/>
                <a:gd name="connsiteX1" fmla="*/ 123128 w 297279"/>
                <a:gd name="connsiteY1" fmla="*/ 0 h 300785"/>
                <a:gd name="connsiteX2" fmla="*/ 173673 w 297279"/>
                <a:gd name="connsiteY2" fmla="*/ 0 h 300785"/>
                <a:gd name="connsiteX3" fmla="*/ 296038 w 297279"/>
                <a:gd name="connsiteY3" fmla="*/ 122365 h 300785"/>
                <a:gd name="connsiteX4" fmla="*/ 297279 w 297279"/>
                <a:gd name="connsiteY4" fmla="*/ 299572 h 300785"/>
                <a:gd name="connsiteX5" fmla="*/ 0 w 297279"/>
                <a:gd name="connsiteY5" fmla="*/ 299572 h 300785"/>
                <a:gd name="connsiteX6" fmla="*/ 763 w 297279"/>
                <a:gd name="connsiteY6" fmla="*/ 122365 h 300785"/>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299572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301167 h 301167"/>
                <a:gd name="connsiteX6" fmla="*/ 763 w 297279"/>
                <a:gd name="connsiteY6" fmla="*/ 122365 h 30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279" h="301167">
                  <a:moveTo>
                    <a:pt x="763" y="122365"/>
                  </a:moveTo>
                  <a:cubicBezTo>
                    <a:pt x="763" y="54785"/>
                    <a:pt x="55548" y="0"/>
                    <a:pt x="123128" y="0"/>
                  </a:cubicBezTo>
                  <a:lnTo>
                    <a:pt x="173673" y="0"/>
                  </a:lnTo>
                  <a:cubicBezTo>
                    <a:pt x="241253" y="0"/>
                    <a:pt x="296038" y="54785"/>
                    <a:pt x="296038" y="122365"/>
                  </a:cubicBezTo>
                  <a:cubicBezTo>
                    <a:pt x="296413" y="151419"/>
                    <a:pt x="296904" y="291196"/>
                    <a:pt x="297279" y="301167"/>
                  </a:cubicBezTo>
                  <a:lnTo>
                    <a:pt x="0" y="301167"/>
                  </a:lnTo>
                  <a:cubicBezTo>
                    <a:pt x="135" y="257496"/>
                    <a:pt x="628" y="166036"/>
                    <a:pt x="763" y="122365"/>
                  </a:cubicBezTo>
                  <a:close/>
                </a:path>
              </a:pathLst>
            </a:custGeom>
            <a:solidFill>
              <a:srgbClr val="4BACC6">
                <a:lumMod val="60000"/>
                <a:lumOff val="40000"/>
              </a:srgbClr>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defTabSz="342788">
                <a:defRPr/>
              </a:pPr>
              <a:endParaRPr lang="en-US" sz="1050" kern="0" dirty="0">
                <a:solidFill>
                  <a:sysClr val="window" lastClr="FFFFFF"/>
                </a:solidFill>
                <a:latin typeface="Calibri" panose="020F0502020204030204" pitchFamily="34" charset="0"/>
                <a:cs typeface="Arial" panose="020B0604020202020204" pitchFamily="34" charset="0"/>
              </a:endParaRPr>
            </a:p>
          </p:txBody>
        </p:sp>
        <p:sp>
          <p:nvSpPr>
            <p:cNvPr id="246" name="Diamond 231"/>
            <p:cNvSpPr/>
            <p:nvPr/>
          </p:nvSpPr>
          <p:spPr>
            <a:xfrm>
              <a:off x="85725" y="190500"/>
              <a:ext cx="111125" cy="287020"/>
            </a:xfrm>
            <a:custGeom>
              <a:avLst/>
              <a:gdLst>
                <a:gd name="connsiteX0" fmla="*/ 0 w 111125"/>
                <a:gd name="connsiteY0" fmla="*/ 143510 h 287020"/>
                <a:gd name="connsiteX1" fmla="*/ 55563 w 111125"/>
                <a:gd name="connsiteY1" fmla="*/ 0 h 287020"/>
                <a:gd name="connsiteX2" fmla="*/ 111125 w 111125"/>
                <a:gd name="connsiteY2" fmla="*/ 143510 h 287020"/>
                <a:gd name="connsiteX3" fmla="*/ 55563 w 111125"/>
                <a:gd name="connsiteY3" fmla="*/ 287020 h 287020"/>
                <a:gd name="connsiteX4" fmla="*/ 0 w 111125"/>
                <a:gd name="connsiteY4" fmla="*/ 143510 h 287020"/>
                <a:gd name="connsiteX0" fmla="*/ 0 w 111125"/>
                <a:gd name="connsiteY0" fmla="*/ 218239 h 287020"/>
                <a:gd name="connsiteX1" fmla="*/ 55563 w 111125"/>
                <a:gd name="connsiteY1" fmla="*/ 0 h 287020"/>
                <a:gd name="connsiteX2" fmla="*/ 111125 w 111125"/>
                <a:gd name="connsiteY2" fmla="*/ 143510 h 287020"/>
                <a:gd name="connsiteX3" fmla="*/ 55563 w 111125"/>
                <a:gd name="connsiteY3" fmla="*/ 287020 h 287020"/>
                <a:gd name="connsiteX4" fmla="*/ 0 w 111125"/>
                <a:gd name="connsiteY4" fmla="*/ 218239 h 287020"/>
                <a:gd name="connsiteX0" fmla="*/ 0 w 111125"/>
                <a:gd name="connsiteY0" fmla="*/ 218239 h 287020"/>
                <a:gd name="connsiteX1" fmla="*/ 55563 w 111125"/>
                <a:gd name="connsiteY1" fmla="*/ 0 h 287020"/>
                <a:gd name="connsiteX2" fmla="*/ 111125 w 111125"/>
                <a:gd name="connsiteY2" fmla="*/ 218239 h 287020"/>
                <a:gd name="connsiteX3" fmla="*/ 55563 w 111125"/>
                <a:gd name="connsiteY3" fmla="*/ 287020 h 287020"/>
                <a:gd name="connsiteX4" fmla="*/ 0 w 111125"/>
                <a:gd name="connsiteY4" fmla="*/ 218239 h 287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25" h="287020">
                  <a:moveTo>
                    <a:pt x="0" y="218239"/>
                  </a:moveTo>
                  <a:lnTo>
                    <a:pt x="55563" y="0"/>
                  </a:lnTo>
                  <a:lnTo>
                    <a:pt x="111125" y="218239"/>
                  </a:lnTo>
                  <a:lnTo>
                    <a:pt x="55563" y="287020"/>
                  </a:lnTo>
                  <a:lnTo>
                    <a:pt x="0" y="218239"/>
                  </a:lnTo>
                  <a:close/>
                </a:path>
              </a:pathLst>
            </a:custGeom>
            <a:solidFill>
              <a:sysClr val="window" lastClr="FFFFFF"/>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algn="ctr" defTabSz="342788">
                <a:lnSpc>
                  <a:spcPct val="115000"/>
                </a:lnSpc>
                <a:defRPr/>
              </a:pPr>
              <a:r>
                <a:rPr lang="en-US" sz="1050" kern="0" dirty="0">
                  <a:solidFill>
                    <a:sysClr val="window" lastClr="FFFFFF"/>
                  </a:solidFill>
                  <a:highlight>
                    <a:srgbClr val="FFFF00"/>
                  </a:highlight>
                  <a:latin typeface="Calibri" panose="020F0502020204030204" pitchFamily="34" charset="0"/>
                  <a:ea typeface="Calibri"/>
                  <a:cs typeface="Arial" panose="020B0604020202020204" pitchFamily="34" charset="0"/>
                </a:rPr>
                <a:t>­­­­­­­­</a:t>
              </a:r>
              <a:endParaRPr lang="en-US" sz="1050" kern="0" dirty="0">
                <a:solidFill>
                  <a:sysClr val="window" lastClr="FFFFFF"/>
                </a:solidFill>
                <a:latin typeface="Calibri" panose="020F0502020204030204" pitchFamily="34" charset="0"/>
                <a:ea typeface="Calibri"/>
                <a:cs typeface="Arial" panose="020B0604020202020204" pitchFamily="34" charset="0"/>
              </a:endParaRPr>
            </a:p>
          </p:txBody>
        </p:sp>
      </p:grpSp>
      <p:grpSp>
        <p:nvGrpSpPr>
          <p:cNvPr id="247" name="Group 246"/>
          <p:cNvGrpSpPr/>
          <p:nvPr/>
        </p:nvGrpSpPr>
        <p:grpSpPr>
          <a:xfrm>
            <a:off x="3035879" y="2741381"/>
            <a:ext cx="100555" cy="161987"/>
            <a:chOff x="0" y="4885"/>
            <a:chExt cx="297180" cy="496130"/>
          </a:xfrm>
        </p:grpSpPr>
        <p:sp>
          <p:nvSpPr>
            <p:cNvPr id="248" name="Oval 247"/>
            <p:cNvSpPr/>
            <p:nvPr/>
          </p:nvSpPr>
          <p:spPr>
            <a:xfrm>
              <a:off x="57150" y="4885"/>
              <a:ext cx="182882" cy="182880"/>
            </a:xfrm>
            <a:prstGeom prst="ellipse">
              <a:avLst/>
            </a:prstGeom>
            <a:solidFill>
              <a:srgbClr val="4BACC6">
                <a:lumMod val="60000"/>
                <a:lumOff val="40000"/>
              </a:srgbClr>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defTabSz="342788">
                <a:defRPr/>
              </a:pPr>
              <a:endParaRPr lang="en-US" sz="1050" kern="0" dirty="0">
                <a:solidFill>
                  <a:sysClr val="window" lastClr="FFFFFF"/>
                </a:solidFill>
                <a:latin typeface="Calibri" panose="020F0502020204030204" pitchFamily="34" charset="0"/>
                <a:cs typeface="Arial" panose="020B0604020202020204" pitchFamily="34" charset="0"/>
              </a:endParaRPr>
            </a:p>
          </p:txBody>
        </p:sp>
        <p:sp>
          <p:nvSpPr>
            <p:cNvPr id="249" name="Rounded Rectangle 230"/>
            <p:cNvSpPr/>
            <p:nvPr/>
          </p:nvSpPr>
          <p:spPr>
            <a:xfrm>
              <a:off x="0" y="200025"/>
              <a:ext cx="297180" cy="300990"/>
            </a:xfrm>
            <a:custGeom>
              <a:avLst/>
              <a:gdLst>
                <a:gd name="connsiteX0" fmla="*/ 0 w 295275"/>
                <a:gd name="connsiteY0" fmla="*/ 122365 h 295275"/>
                <a:gd name="connsiteX1" fmla="*/ 122365 w 295275"/>
                <a:gd name="connsiteY1" fmla="*/ 0 h 295275"/>
                <a:gd name="connsiteX2" fmla="*/ 172910 w 295275"/>
                <a:gd name="connsiteY2" fmla="*/ 0 h 295275"/>
                <a:gd name="connsiteX3" fmla="*/ 295275 w 295275"/>
                <a:gd name="connsiteY3" fmla="*/ 122365 h 295275"/>
                <a:gd name="connsiteX4" fmla="*/ 295275 w 295275"/>
                <a:gd name="connsiteY4" fmla="*/ 172910 h 295275"/>
                <a:gd name="connsiteX5" fmla="*/ 172910 w 295275"/>
                <a:gd name="connsiteY5" fmla="*/ 295275 h 295275"/>
                <a:gd name="connsiteX6" fmla="*/ 122365 w 295275"/>
                <a:gd name="connsiteY6" fmla="*/ 295275 h 295275"/>
                <a:gd name="connsiteX7" fmla="*/ 0 w 295275"/>
                <a:gd name="connsiteY7" fmla="*/ 172910 h 295275"/>
                <a:gd name="connsiteX8" fmla="*/ 0 w 295275"/>
                <a:gd name="connsiteY8" fmla="*/ 122365 h 295275"/>
                <a:gd name="connsiteX0" fmla="*/ 404 w 295679"/>
                <a:gd name="connsiteY0" fmla="*/ 122365 h 295275"/>
                <a:gd name="connsiteX1" fmla="*/ 122769 w 295679"/>
                <a:gd name="connsiteY1" fmla="*/ 0 h 295275"/>
                <a:gd name="connsiteX2" fmla="*/ 173314 w 295679"/>
                <a:gd name="connsiteY2" fmla="*/ 0 h 295275"/>
                <a:gd name="connsiteX3" fmla="*/ 295679 w 295679"/>
                <a:gd name="connsiteY3" fmla="*/ 122365 h 295275"/>
                <a:gd name="connsiteX4" fmla="*/ 295679 w 295679"/>
                <a:gd name="connsiteY4" fmla="*/ 172910 h 295275"/>
                <a:gd name="connsiteX5" fmla="*/ 173314 w 295679"/>
                <a:gd name="connsiteY5" fmla="*/ 295275 h 295275"/>
                <a:gd name="connsiteX6" fmla="*/ 58925 w 295679"/>
                <a:gd name="connsiteY6" fmla="*/ 295275 h 295275"/>
                <a:gd name="connsiteX7" fmla="*/ 404 w 295679"/>
                <a:gd name="connsiteY7" fmla="*/ 172910 h 295275"/>
                <a:gd name="connsiteX8" fmla="*/ 404 w 295679"/>
                <a:gd name="connsiteY8" fmla="*/ 122365 h 295275"/>
                <a:gd name="connsiteX0" fmla="*/ 404 w 296805"/>
                <a:gd name="connsiteY0" fmla="*/ 122365 h 295275"/>
                <a:gd name="connsiteX1" fmla="*/ 122769 w 296805"/>
                <a:gd name="connsiteY1" fmla="*/ 0 h 295275"/>
                <a:gd name="connsiteX2" fmla="*/ 173314 w 296805"/>
                <a:gd name="connsiteY2" fmla="*/ 0 h 295275"/>
                <a:gd name="connsiteX3" fmla="*/ 295679 w 296805"/>
                <a:gd name="connsiteY3" fmla="*/ 122365 h 295275"/>
                <a:gd name="connsiteX4" fmla="*/ 295679 w 296805"/>
                <a:gd name="connsiteY4" fmla="*/ 172910 h 295275"/>
                <a:gd name="connsiteX5" fmla="*/ 241731 w 296805"/>
                <a:gd name="connsiteY5" fmla="*/ 295275 h 295275"/>
                <a:gd name="connsiteX6" fmla="*/ 58925 w 296805"/>
                <a:gd name="connsiteY6" fmla="*/ 295275 h 295275"/>
                <a:gd name="connsiteX7" fmla="*/ 404 w 296805"/>
                <a:gd name="connsiteY7" fmla="*/ 172910 h 295275"/>
                <a:gd name="connsiteX8" fmla="*/ 404 w 296805"/>
                <a:gd name="connsiteY8" fmla="*/ 122365 h 295275"/>
                <a:gd name="connsiteX0" fmla="*/ 763 w 297164"/>
                <a:gd name="connsiteY0" fmla="*/ 122365 h 300064"/>
                <a:gd name="connsiteX1" fmla="*/ 123128 w 297164"/>
                <a:gd name="connsiteY1" fmla="*/ 0 h 300064"/>
                <a:gd name="connsiteX2" fmla="*/ 173673 w 297164"/>
                <a:gd name="connsiteY2" fmla="*/ 0 h 300064"/>
                <a:gd name="connsiteX3" fmla="*/ 296038 w 297164"/>
                <a:gd name="connsiteY3" fmla="*/ 122365 h 300064"/>
                <a:gd name="connsiteX4" fmla="*/ 296038 w 297164"/>
                <a:gd name="connsiteY4" fmla="*/ 172910 h 300064"/>
                <a:gd name="connsiteX5" fmla="*/ 242090 w 297164"/>
                <a:gd name="connsiteY5" fmla="*/ 295275 h 300064"/>
                <a:gd name="connsiteX6" fmla="*/ 59284 w 297164"/>
                <a:gd name="connsiteY6" fmla="*/ 295275 h 300064"/>
                <a:gd name="connsiteX7" fmla="*/ 359 w 297164"/>
                <a:gd name="connsiteY7" fmla="*/ 253378 h 300064"/>
                <a:gd name="connsiteX8" fmla="*/ 763 w 297164"/>
                <a:gd name="connsiteY8" fmla="*/ 122365 h 300064"/>
                <a:gd name="connsiteX0" fmla="*/ 763 w 298076"/>
                <a:gd name="connsiteY0" fmla="*/ 122365 h 300064"/>
                <a:gd name="connsiteX1" fmla="*/ 123128 w 298076"/>
                <a:gd name="connsiteY1" fmla="*/ 0 h 300064"/>
                <a:gd name="connsiteX2" fmla="*/ 173673 w 298076"/>
                <a:gd name="connsiteY2" fmla="*/ 0 h 300064"/>
                <a:gd name="connsiteX3" fmla="*/ 296038 w 298076"/>
                <a:gd name="connsiteY3" fmla="*/ 122365 h 300064"/>
                <a:gd name="connsiteX4" fmla="*/ 297164 w 298076"/>
                <a:gd name="connsiteY4" fmla="*/ 209528 h 300064"/>
                <a:gd name="connsiteX5" fmla="*/ 242090 w 298076"/>
                <a:gd name="connsiteY5" fmla="*/ 295275 h 300064"/>
                <a:gd name="connsiteX6" fmla="*/ 59284 w 298076"/>
                <a:gd name="connsiteY6" fmla="*/ 295275 h 300064"/>
                <a:gd name="connsiteX7" fmla="*/ 359 w 298076"/>
                <a:gd name="connsiteY7" fmla="*/ 253378 h 300064"/>
                <a:gd name="connsiteX8" fmla="*/ 763 w 298076"/>
                <a:gd name="connsiteY8" fmla="*/ 122365 h 300064"/>
                <a:gd name="connsiteX0" fmla="*/ 1085 w 298398"/>
                <a:gd name="connsiteY0" fmla="*/ 122365 h 295275"/>
                <a:gd name="connsiteX1" fmla="*/ 123450 w 298398"/>
                <a:gd name="connsiteY1" fmla="*/ 0 h 295275"/>
                <a:gd name="connsiteX2" fmla="*/ 173995 w 298398"/>
                <a:gd name="connsiteY2" fmla="*/ 0 h 295275"/>
                <a:gd name="connsiteX3" fmla="*/ 296360 w 298398"/>
                <a:gd name="connsiteY3" fmla="*/ 122365 h 295275"/>
                <a:gd name="connsiteX4" fmla="*/ 297486 w 298398"/>
                <a:gd name="connsiteY4" fmla="*/ 209528 h 295275"/>
                <a:gd name="connsiteX5" fmla="*/ 242412 w 298398"/>
                <a:gd name="connsiteY5" fmla="*/ 295275 h 295275"/>
                <a:gd name="connsiteX6" fmla="*/ 59606 w 298398"/>
                <a:gd name="connsiteY6" fmla="*/ 295275 h 295275"/>
                <a:gd name="connsiteX7" fmla="*/ 322 w 298398"/>
                <a:gd name="connsiteY7" fmla="*/ 220774 h 295275"/>
                <a:gd name="connsiteX8" fmla="*/ 1085 w 298398"/>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20774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20774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361867"/>
                <a:gd name="connsiteY0" fmla="*/ 122365 h 299752"/>
                <a:gd name="connsiteX1" fmla="*/ 123128 w 361867"/>
                <a:gd name="connsiteY1" fmla="*/ 0 h 299752"/>
                <a:gd name="connsiteX2" fmla="*/ 173673 w 361867"/>
                <a:gd name="connsiteY2" fmla="*/ 0 h 299752"/>
                <a:gd name="connsiteX3" fmla="*/ 296038 w 361867"/>
                <a:gd name="connsiteY3" fmla="*/ 122365 h 299752"/>
                <a:gd name="connsiteX4" fmla="*/ 297164 w 361867"/>
                <a:gd name="connsiteY4" fmla="*/ 209528 h 299752"/>
                <a:gd name="connsiteX5" fmla="*/ 361070 w 361867"/>
                <a:gd name="connsiteY5" fmla="*/ 295390 h 299752"/>
                <a:gd name="connsiteX6" fmla="*/ 242090 w 361867"/>
                <a:gd name="connsiteY6" fmla="*/ 295275 h 299752"/>
                <a:gd name="connsiteX7" fmla="*/ 59284 w 361867"/>
                <a:gd name="connsiteY7" fmla="*/ 295275 h 299752"/>
                <a:gd name="connsiteX8" fmla="*/ 0 w 361867"/>
                <a:gd name="connsiteY8" fmla="*/ 295275 h 299752"/>
                <a:gd name="connsiteX9" fmla="*/ 763 w 361867"/>
                <a:gd name="connsiteY9" fmla="*/ 122365 h 299752"/>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79673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79673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586"/>
                <a:gd name="connsiteY0" fmla="*/ 122365 h 295275"/>
                <a:gd name="connsiteX1" fmla="*/ 123128 w 297586"/>
                <a:gd name="connsiteY1" fmla="*/ 0 h 295275"/>
                <a:gd name="connsiteX2" fmla="*/ 173673 w 297586"/>
                <a:gd name="connsiteY2" fmla="*/ 0 h 295275"/>
                <a:gd name="connsiteX3" fmla="*/ 296038 w 297586"/>
                <a:gd name="connsiteY3" fmla="*/ 122365 h 295275"/>
                <a:gd name="connsiteX4" fmla="*/ 297164 w 297586"/>
                <a:gd name="connsiteY4" fmla="*/ 279673 h 295275"/>
                <a:gd name="connsiteX5" fmla="*/ 242090 w 297586"/>
                <a:gd name="connsiteY5" fmla="*/ 295275 h 295275"/>
                <a:gd name="connsiteX6" fmla="*/ 59284 w 297586"/>
                <a:gd name="connsiteY6" fmla="*/ 295275 h 295275"/>
                <a:gd name="connsiteX7" fmla="*/ 0 w 297586"/>
                <a:gd name="connsiteY7" fmla="*/ 295275 h 295275"/>
                <a:gd name="connsiteX8" fmla="*/ 763 w 297586"/>
                <a:gd name="connsiteY8" fmla="*/ 122365 h 295275"/>
                <a:gd name="connsiteX0" fmla="*/ 763 w 297211"/>
                <a:gd name="connsiteY0" fmla="*/ 122365 h 295275"/>
                <a:gd name="connsiteX1" fmla="*/ 123128 w 297211"/>
                <a:gd name="connsiteY1" fmla="*/ 0 h 295275"/>
                <a:gd name="connsiteX2" fmla="*/ 173673 w 297211"/>
                <a:gd name="connsiteY2" fmla="*/ 0 h 295275"/>
                <a:gd name="connsiteX3" fmla="*/ 296038 w 297211"/>
                <a:gd name="connsiteY3" fmla="*/ 122365 h 295275"/>
                <a:gd name="connsiteX4" fmla="*/ 297164 w 297211"/>
                <a:gd name="connsiteY4" fmla="*/ 279673 h 295275"/>
                <a:gd name="connsiteX5" fmla="*/ 242090 w 297211"/>
                <a:gd name="connsiteY5" fmla="*/ 295275 h 295275"/>
                <a:gd name="connsiteX6" fmla="*/ 59284 w 297211"/>
                <a:gd name="connsiteY6" fmla="*/ 295275 h 295275"/>
                <a:gd name="connsiteX7" fmla="*/ 0 w 297211"/>
                <a:gd name="connsiteY7" fmla="*/ 295275 h 295275"/>
                <a:gd name="connsiteX8" fmla="*/ 763 w 297211"/>
                <a:gd name="connsiteY8" fmla="*/ 122365 h 295275"/>
                <a:gd name="connsiteX0" fmla="*/ 763 w 297258"/>
                <a:gd name="connsiteY0" fmla="*/ 122365 h 295804"/>
                <a:gd name="connsiteX1" fmla="*/ 123128 w 297258"/>
                <a:gd name="connsiteY1" fmla="*/ 0 h 295804"/>
                <a:gd name="connsiteX2" fmla="*/ 173673 w 297258"/>
                <a:gd name="connsiteY2" fmla="*/ 0 h 295804"/>
                <a:gd name="connsiteX3" fmla="*/ 296038 w 297258"/>
                <a:gd name="connsiteY3" fmla="*/ 122365 h 295804"/>
                <a:gd name="connsiteX4" fmla="*/ 297211 w 297258"/>
                <a:gd name="connsiteY4" fmla="*/ 295275 h 295804"/>
                <a:gd name="connsiteX5" fmla="*/ 242090 w 297258"/>
                <a:gd name="connsiteY5" fmla="*/ 295275 h 295804"/>
                <a:gd name="connsiteX6" fmla="*/ 59284 w 297258"/>
                <a:gd name="connsiteY6" fmla="*/ 295275 h 295804"/>
                <a:gd name="connsiteX7" fmla="*/ 0 w 297258"/>
                <a:gd name="connsiteY7" fmla="*/ 295275 h 295804"/>
                <a:gd name="connsiteX8" fmla="*/ 763 w 297258"/>
                <a:gd name="connsiteY8" fmla="*/ 122365 h 295804"/>
                <a:gd name="connsiteX0" fmla="*/ 763 w 297227"/>
                <a:gd name="connsiteY0" fmla="*/ 122365 h 297919"/>
                <a:gd name="connsiteX1" fmla="*/ 123128 w 297227"/>
                <a:gd name="connsiteY1" fmla="*/ 0 h 297919"/>
                <a:gd name="connsiteX2" fmla="*/ 173673 w 297227"/>
                <a:gd name="connsiteY2" fmla="*/ 0 h 297919"/>
                <a:gd name="connsiteX3" fmla="*/ 296038 w 297227"/>
                <a:gd name="connsiteY3" fmla="*/ 122365 h 297919"/>
                <a:gd name="connsiteX4" fmla="*/ 297211 w 297227"/>
                <a:gd name="connsiteY4" fmla="*/ 295275 h 297919"/>
                <a:gd name="connsiteX5" fmla="*/ 242090 w 297227"/>
                <a:gd name="connsiteY5" fmla="*/ 295275 h 297919"/>
                <a:gd name="connsiteX6" fmla="*/ 59284 w 297227"/>
                <a:gd name="connsiteY6" fmla="*/ 295275 h 297919"/>
                <a:gd name="connsiteX7" fmla="*/ 0 w 297227"/>
                <a:gd name="connsiteY7" fmla="*/ 295275 h 297919"/>
                <a:gd name="connsiteX8" fmla="*/ 763 w 297227"/>
                <a:gd name="connsiteY8" fmla="*/ 122365 h 297919"/>
                <a:gd name="connsiteX0" fmla="*/ 763 w 297228"/>
                <a:gd name="connsiteY0" fmla="*/ 122365 h 296324"/>
                <a:gd name="connsiteX1" fmla="*/ 123128 w 297228"/>
                <a:gd name="connsiteY1" fmla="*/ 0 h 296324"/>
                <a:gd name="connsiteX2" fmla="*/ 173673 w 297228"/>
                <a:gd name="connsiteY2" fmla="*/ 0 h 296324"/>
                <a:gd name="connsiteX3" fmla="*/ 296038 w 297228"/>
                <a:gd name="connsiteY3" fmla="*/ 122365 h 296324"/>
                <a:gd name="connsiteX4" fmla="*/ 297211 w 297228"/>
                <a:gd name="connsiteY4" fmla="*/ 295275 h 296324"/>
                <a:gd name="connsiteX5" fmla="*/ 242090 w 297228"/>
                <a:gd name="connsiteY5" fmla="*/ 295275 h 296324"/>
                <a:gd name="connsiteX6" fmla="*/ 59284 w 297228"/>
                <a:gd name="connsiteY6" fmla="*/ 295275 h 296324"/>
                <a:gd name="connsiteX7" fmla="*/ 0 w 297228"/>
                <a:gd name="connsiteY7" fmla="*/ 295275 h 296324"/>
                <a:gd name="connsiteX8" fmla="*/ 763 w 297228"/>
                <a:gd name="connsiteY8" fmla="*/ 122365 h 296324"/>
                <a:gd name="connsiteX0" fmla="*/ 763 w 297245"/>
                <a:gd name="connsiteY0" fmla="*/ 122365 h 297272"/>
                <a:gd name="connsiteX1" fmla="*/ 123128 w 297245"/>
                <a:gd name="connsiteY1" fmla="*/ 0 h 297272"/>
                <a:gd name="connsiteX2" fmla="*/ 173673 w 297245"/>
                <a:gd name="connsiteY2" fmla="*/ 0 h 297272"/>
                <a:gd name="connsiteX3" fmla="*/ 296038 w 297245"/>
                <a:gd name="connsiteY3" fmla="*/ 122365 h 297272"/>
                <a:gd name="connsiteX4" fmla="*/ 297228 w 297245"/>
                <a:gd name="connsiteY4" fmla="*/ 296324 h 297272"/>
                <a:gd name="connsiteX5" fmla="*/ 242090 w 297245"/>
                <a:gd name="connsiteY5" fmla="*/ 295275 h 297272"/>
                <a:gd name="connsiteX6" fmla="*/ 59284 w 297245"/>
                <a:gd name="connsiteY6" fmla="*/ 295275 h 297272"/>
                <a:gd name="connsiteX7" fmla="*/ 0 w 297245"/>
                <a:gd name="connsiteY7" fmla="*/ 295275 h 297272"/>
                <a:gd name="connsiteX8" fmla="*/ 763 w 297245"/>
                <a:gd name="connsiteY8" fmla="*/ 122365 h 297272"/>
                <a:gd name="connsiteX0" fmla="*/ 763 w 297262"/>
                <a:gd name="connsiteY0" fmla="*/ 122365 h 298144"/>
                <a:gd name="connsiteX1" fmla="*/ 123128 w 297262"/>
                <a:gd name="connsiteY1" fmla="*/ 0 h 298144"/>
                <a:gd name="connsiteX2" fmla="*/ 173673 w 297262"/>
                <a:gd name="connsiteY2" fmla="*/ 0 h 298144"/>
                <a:gd name="connsiteX3" fmla="*/ 296038 w 297262"/>
                <a:gd name="connsiteY3" fmla="*/ 122365 h 298144"/>
                <a:gd name="connsiteX4" fmla="*/ 297245 w 297262"/>
                <a:gd name="connsiteY4" fmla="*/ 297272 h 298144"/>
                <a:gd name="connsiteX5" fmla="*/ 242090 w 297262"/>
                <a:gd name="connsiteY5" fmla="*/ 295275 h 298144"/>
                <a:gd name="connsiteX6" fmla="*/ 59284 w 297262"/>
                <a:gd name="connsiteY6" fmla="*/ 295275 h 298144"/>
                <a:gd name="connsiteX7" fmla="*/ 0 w 297262"/>
                <a:gd name="connsiteY7" fmla="*/ 295275 h 298144"/>
                <a:gd name="connsiteX8" fmla="*/ 763 w 297262"/>
                <a:gd name="connsiteY8" fmla="*/ 122365 h 298144"/>
                <a:gd name="connsiteX0" fmla="*/ 763 w 297279"/>
                <a:gd name="connsiteY0" fmla="*/ 122365 h 298957"/>
                <a:gd name="connsiteX1" fmla="*/ 123128 w 297279"/>
                <a:gd name="connsiteY1" fmla="*/ 0 h 298957"/>
                <a:gd name="connsiteX2" fmla="*/ 173673 w 297279"/>
                <a:gd name="connsiteY2" fmla="*/ 0 h 298957"/>
                <a:gd name="connsiteX3" fmla="*/ 296038 w 297279"/>
                <a:gd name="connsiteY3" fmla="*/ 122365 h 298957"/>
                <a:gd name="connsiteX4" fmla="*/ 297262 w 297279"/>
                <a:gd name="connsiteY4" fmla="*/ 298144 h 298957"/>
                <a:gd name="connsiteX5" fmla="*/ 242090 w 297279"/>
                <a:gd name="connsiteY5" fmla="*/ 295275 h 298957"/>
                <a:gd name="connsiteX6" fmla="*/ 59284 w 297279"/>
                <a:gd name="connsiteY6" fmla="*/ 295275 h 298957"/>
                <a:gd name="connsiteX7" fmla="*/ 0 w 297279"/>
                <a:gd name="connsiteY7" fmla="*/ 295275 h 298957"/>
                <a:gd name="connsiteX8" fmla="*/ 763 w 297279"/>
                <a:gd name="connsiteY8" fmla="*/ 122365 h 298957"/>
                <a:gd name="connsiteX0" fmla="*/ 763 w 297279"/>
                <a:gd name="connsiteY0" fmla="*/ 122365 h 298957"/>
                <a:gd name="connsiteX1" fmla="*/ 123128 w 297279"/>
                <a:gd name="connsiteY1" fmla="*/ 0 h 298957"/>
                <a:gd name="connsiteX2" fmla="*/ 173673 w 297279"/>
                <a:gd name="connsiteY2" fmla="*/ 0 h 298957"/>
                <a:gd name="connsiteX3" fmla="*/ 296038 w 297279"/>
                <a:gd name="connsiteY3" fmla="*/ 122365 h 298957"/>
                <a:gd name="connsiteX4" fmla="*/ 297262 w 297279"/>
                <a:gd name="connsiteY4" fmla="*/ 298144 h 298957"/>
                <a:gd name="connsiteX5" fmla="*/ 242090 w 297279"/>
                <a:gd name="connsiteY5" fmla="*/ 295275 h 298957"/>
                <a:gd name="connsiteX6" fmla="*/ 59284 w 297279"/>
                <a:gd name="connsiteY6" fmla="*/ 295275 h 298957"/>
                <a:gd name="connsiteX7" fmla="*/ 0 w 297279"/>
                <a:gd name="connsiteY7" fmla="*/ 295275 h 298957"/>
                <a:gd name="connsiteX8" fmla="*/ 763 w 297279"/>
                <a:gd name="connsiteY8" fmla="*/ 122365 h 298957"/>
                <a:gd name="connsiteX0" fmla="*/ 763 w 297296"/>
                <a:gd name="connsiteY0" fmla="*/ 122365 h 295275"/>
                <a:gd name="connsiteX1" fmla="*/ 123128 w 297296"/>
                <a:gd name="connsiteY1" fmla="*/ 0 h 295275"/>
                <a:gd name="connsiteX2" fmla="*/ 173673 w 297296"/>
                <a:gd name="connsiteY2" fmla="*/ 0 h 295275"/>
                <a:gd name="connsiteX3" fmla="*/ 296038 w 297296"/>
                <a:gd name="connsiteY3" fmla="*/ 122365 h 295275"/>
                <a:gd name="connsiteX4" fmla="*/ 297279 w 297296"/>
                <a:gd name="connsiteY4" fmla="*/ 286694 h 295275"/>
                <a:gd name="connsiteX5" fmla="*/ 242090 w 297296"/>
                <a:gd name="connsiteY5" fmla="*/ 295275 h 295275"/>
                <a:gd name="connsiteX6" fmla="*/ 59284 w 297296"/>
                <a:gd name="connsiteY6" fmla="*/ 295275 h 295275"/>
                <a:gd name="connsiteX7" fmla="*/ 0 w 297296"/>
                <a:gd name="connsiteY7" fmla="*/ 295275 h 295275"/>
                <a:gd name="connsiteX8" fmla="*/ 763 w 297296"/>
                <a:gd name="connsiteY8" fmla="*/ 122365 h 295275"/>
                <a:gd name="connsiteX0" fmla="*/ 763 w 297279"/>
                <a:gd name="connsiteY0" fmla="*/ 122365 h 301753"/>
                <a:gd name="connsiteX1" fmla="*/ 123128 w 297279"/>
                <a:gd name="connsiteY1" fmla="*/ 0 h 301753"/>
                <a:gd name="connsiteX2" fmla="*/ 173673 w 297279"/>
                <a:gd name="connsiteY2" fmla="*/ 0 h 301753"/>
                <a:gd name="connsiteX3" fmla="*/ 296038 w 297279"/>
                <a:gd name="connsiteY3" fmla="*/ 122365 h 301753"/>
                <a:gd name="connsiteX4" fmla="*/ 297279 w 297279"/>
                <a:gd name="connsiteY4" fmla="*/ 286694 h 301753"/>
                <a:gd name="connsiteX5" fmla="*/ 59284 w 297279"/>
                <a:gd name="connsiteY5" fmla="*/ 295275 h 301753"/>
                <a:gd name="connsiteX6" fmla="*/ 0 w 297279"/>
                <a:gd name="connsiteY6" fmla="*/ 295275 h 301753"/>
                <a:gd name="connsiteX7" fmla="*/ 763 w 297279"/>
                <a:gd name="connsiteY7" fmla="*/ 122365 h 301753"/>
                <a:gd name="connsiteX0" fmla="*/ 763 w 297279"/>
                <a:gd name="connsiteY0" fmla="*/ 122365 h 312470"/>
                <a:gd name="connsiteX1" fmla="*/ 123128 w 297279"/>
                <a:gd name="connsiteY1" fmla="*/ 0 h 312470"/>
                <a:gd name="connsiteX2" fmla="*/ 173673 w 297279"/>
                <a:gd name="connsiteY2" fmla="*/ 0 h 312470"/>
                <a:gd name="connsiteX3" fmla="*/ 296038 w 297279"/>
                <a:gd name="connsiteY3" fmla="*/ 122365 h 312470"/>
                <a:gd name="connsiteX4" fmla="*/ 297279 w 297279"/>
                <a:gd name="connsiteY4" fmla="*/ 286694 h 312470"/>
                <a:gd name="connsiteX5" fmla="*/ 0 w 297279"/>
                <a:gd name="connsiteY5" fmla="*/ 295275 h 312470"/>
                <a:gd name="connsiteX6" fmla="*/ 763 w 297279"/>
                <a:gd name="connsiteY6" fmla="*/ 122365 h 312470"/>
                <a:gd name="connsiteX0" fmla="*/ 763 w 297279"/>
                <a:gd name="connsiteY0" fmla="*/ 122365 h 312470"/>
                <a:gd name="connsiteX1" fmla="*/ 123128 w 297279"/>
                <a:gd name="connsiteY1" fmla="*/ 0 h 312470"/>
                <a:gd name="connsiteX2" fmla="*/ 173673 w 297279"/>
                <a:gd name="connsiteY2" fmla="*/ 0 h 312470"/>
                <a:gd name="connsiteX3" fmla="*/ 296038 w 297279"/>
                <a:gd name="connsiteY3" fmla="*/ 122365 h 312470"/>
                <a:gd name="connsiteX4" fmla="*/ 297279 w 297279"/>
                <a:gd name="connsiteY4" fmla="*/ 286694 h 312470"/>
                <a:gd name="connsiteX5" fmla="*/ 0 w 297279"/>
                <a:gd name="connsiteY5" fmla="*/ 295275 h 312470"/>
                <a:gd name="connsiteX6" fmla="*/ 763 w 297279"/>
                <a:gd name="connsiteY6" fmla="*/ 122365 h 312470"/>
                <a:gd name="connsiteX0" fmla="*/ 763 w 297279"/>
                <a:gd name="connsiteY0" fmla="*/ 122365 h 303640"/>
                <a:gd name="connsiteX1" fmla="*/ 123128 w 297279"/>
                <a:gd name="connsiteY1" fmla="*/ 0 h 303640"/>
                <a:gd name="connsiteX2" fmla="*/ 173673 w 297279"/>
                <a:gd name="connsiteY2" fmla="*/ 0 h 303640"/>
                <a:gd name="connsiteX3" fmla="*/ 296038 w 297279"/>
                <a:gd name="connsiteY3" fmla="*/ 122365 h 303640"/>
                <a:gd name="connsiteX4" fmla="*/ 297279 w 297279"/>
                <a:gd name="connsiteY4" fmla="*/ 286694 h 303640"/>
                <a:gd name="connsiteX5" fmla="*/ 0 w 297279"/>
                <a:gd name="connsiteY5" fmla="*/ 295275 h 303640"/>
                <a:gd name="connsiteX6" fmla="*/ 763 w 297279"/>
                <a:gd name="connsiteY6" fmla="*/ 122365 h 303640"/>
                <a:gd name="connsiteX0" fmla="*/ 763 w 297279"/>
                <a:gd name="connsiteY0" fmla="*/ 122365 h 296987"/>
                <a:gd name="connsiteX1" fmla="*/ 123128 w 297279"/>
                <a:gd name="connsiteY1" fmla="*/ 0 h 296987"/>
                <a:gd name="connsiteX2" fmla="*/ 173673 w 297279"/>
                <a:gd name="connsiteY2" fmla="*/ 0 h 296987"/>
                <a:gd name="connsiteX3" fmla="*/ 296038 w 297279"/>
                <a:gd name="connsiteY3" fmla="*/ 122365 h 296987"/>
                <a:gd name="connsiteX4" fmla="*/ 297279 w 297279"/>
                <a:gd name="connsiteY4" fmla="*/ 286694 h 296987"/>
                <a:gd name="connsiteX5" fmla="*/ 0 w 297279"/>
                <a:gd name="connsiteY5" fmla="*/ 295275 h 296987"/>
                <a:gd name="connsiteX6" fmla="*/ 763 w 297279"/>
                <a:gd name="connsiteY6" fmla="*/ 122365 h 296987"/>
                <a:gd name="connsiteX0" fmla="*/ 763 w 297279"/>
                <a:gd name="connsiteY0" fmla="*/ 122365 h 301154"/>
                <a:gd name="connsiteX1" fmla="*/ 123128 w 297279"/>
                <a:gd name="connsiteY1" fmla="*/ 0 h 301154"/>
                <a:gd name="connsiteX2" fmla="*/ 173673 w 297279"/>
                <a:gd name="connsiteY2" fmla="*/ 0 h 301154"/>
                <a:gd name="connsiteX3" fmla="*/ 296038 w 297279"/>
                <a:gd name="connsiteY3" fmla="*/ 122365 h 301154"/>
                <a:gd name="connsiteX4" fmla="*/ 297279 w 297279"/>
                <a:gd name="connsiteY4" fmla="*/ 296987 h 301154"/>
                <a:gd name="connsiteX5" fmla="*/ 0 w 297279"/>
                <a:gd name="connsiteY5" fmla="*/ 295275 h 301154"/>
                <a:gd name="connsiteX6" fmla="*/ 763 w 297279"/>
                <a:gd name="connsiteY6" fmla="*/ 122365 h 301154"/>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6987 h 299572"/>
                <a:gd name="connsiteX5" fmla="*/ 0 w 297279"/>
                <a:gd name="connsiteY5" fmla="*/ 295275 h 299572"/>
                <a:gd name="connsiteX6" fmla="*/ 763 w 297279"/>
                <a:gd name="connsiteY6" fmla="*/ 122365 h 299572"/>
                <a:gd name="connsiteX0" fmla="*/ 763 w 297279"/>
                <a:gd name="connsiteY0" fmla="*/ 122365 h 301415"/>
                <a:gd name="connsiteX1" fmla="*/ 123128 w 297279"/>
                <a:gd name="connsiteY1" fmla="*/ 0 h 301415"/>
                <a:gd name="connsiteX2" fmla="*/ 173673 w 297279"/>
                <a:gd name="connsiteY2" fmla="*/ 0 h 301415"/>
                <a:gd name="connsiteX3" fmla="*/ 296038 w 297279"/>
                <a:gd name="connsiteY3" fmla="*/ 122365 h 301415"/>
                <a:gd name="connsiteX4" fmla="*/ 297279 w 297279"/>
                <a:gd name="connsiteY4" fmla="*/ 299572 h 301415"/>
                <a:gd name="connsiteX5" fmla="*/ 0 w 297279"/>
                <a:gd name="connsiteY5" fmla="*/ 295275 h 301415"/>
                <a:gd name="connsiteX6" fmla="*/ 763 w 297279"/>
                <a:gd name="connsiteY6" fmla="*/ 122365 h 301415"/>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300785"/>
                <a:gd name="connsiteX1" fmla="*/ 123128 w 297279"/>
                <a:gd name="connsiteY1" fmla="*/ 0 h 300785"/>
                <a:gd name="connsiteX2" fmla="*/ 173673 w 297279"/>
                <a:gd name="connsiteY2" fmla="*/ 0 h 300785"/>
                <a:gd name="connsiteX3" fmla="*/ 296038 w 297279"/>
                <a:gd name="connsiteY3" fmla="*/ 122365 h 300785"/>
                <a:gd name="connsiteX4" fmla="*/ 297279 w 297279"/>
                <a:gd name="connsiteY4" fmla="*/ 299572 h 300785"/>
                <a:gd name="connsiteX5" fmla="*/ 0 w 297279"/>
                <a:gd name="connsiteY5" fmla="*/ 299572 h 300785"/>
                <a:gd name="connsiteX6" fmla="*/ 763 w 297279"/>
                <a:gd name="connsiteY6" fmla="*/ 122365 h 300785"/>
                <a:gd name="connsiteX0" fmla="*/ 763 w 297279"/>
                <a:gd name="connsiteY0" fmla="*/ 122365 h 300785"/>
                <a:gd name="connsiteX1" fmla="*/ 123128 w 297279"/>
                <a:gd name="connsiteY1" fmla="*/ 0 h 300785"/>
                <a:gd name="connsiteX2" fmla="*/ 173673 w 297279"/>
                <a:gd name="connsiteY2" fmla="*/ 0 h 300785"/>
                <a:gd name="connsiteX3" fmla="*/ 296038 w 297279"/>
                <a:gd name="connsiteY3" fmla="*/ 122365 h 300785"/>
                <a:gd name="connsiteX4" fmla="*/ 297279 w 297279"/>
                <a:gd name="connsiteY4" fmla="*/ 299572 h 300785"/>
                <a:gd name="connsiteX5" fmla="*/ 0 w 297279"/>
                <a:gd name="connsiteY5" fmla="*/ 299572 h 300785"/>
                <a:gd name="connsiteX6" fmla="*/ 763 w 297279"/>
                <a:gd name="connsiteY6" fmla="*/ 122365 h 300785"/>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299572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301167 h 301167"/>
                <a:gd name="connsiteX6" fmla="*/ 763 w 297279"/>
                <a:gd name="connsiteY6" fmla="*/ 122365 h 30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279" h="301167">
                  <a:moveTo>
                    <a:pt x="763" y="122365"/>
                  </a:moveTo>
                  <a:cubicBezTo>
                    <a:pt x="763" y="54785"/>
                    <a:pt x="55548" y="0"/>
                    <a:pt x="123128" y="0"/>
                  </a:cubicBezTo>
                  <a:lnTo>
                    <a:pt x="173673" y="0"/>
                  </a:lnTo>
                  <a:cubicBezTo>
                    <a:pt x="241253" y="0"/>
                    <a:pt x="296038" y="54785"/>
                    <a:pt x="296038" y="122365"/>
                  </a:cubicBezTo>
                  <a:cubicBezTo>
                    <a:pt x="296413" y="151419"/>
                    <a:pt x="296904" y="291196"/>
                    <a:pt x="297279" y="301167"/>
                  </a:cubicBezTo>
                  <a:lnTo>
                    <a:pt x="0" y="301167"/>
                  </a:lnTo>
                  <a:cubicBezTo>
                    <a:pt x="135" y="257496"/>
                    <a:pt x="628" y="166036"/>
                    <a:pt x="763" y="122365"/>
                  </a:cubicBezTo>
                  <a:close/>
                </a:path>
              </a:pathLst>
            </a:custGeom>
            <a:solidFill>
              <a:srgbClr val="4BACC6">
                <a:lumMod val="60000"/>
                <a:lumOff val="40000"/>
              </a:srgbClr>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defTabSz="342788">
                <a:defRPr/>
              </a:pPr>
              <a:endParaRPr lang="en-US" sz="1050" kern="0" dirty="0">
                <a:solidFill>
                  <a:sysClr val="window" lastClr="FFFFFF"/>
                </a:solidFill>
                <a:latin typeface="Calibri" panose="020F0502020204030204" pitchFamily="34" charset="0"/>
                <a:cs typeface="Arial" panose="020B0604020202020204" pitchFamily="34" charset="0"/>
              </a:endParaRPr>
            </a:p>
          </p:txBody>
        </p:sp>
        <p:sp>
          <p:nvSpPr>
            <p:cNvPr id="250" name="Diamond 231"/>
            <p:cNvSpPr/>
            <p:nvPr/>
          </p:nvSpPr>
          <p:spPr>
            <a:xfrm>
              <a:off x="85725" y="190500"/>
              <a:ext cx="111125" cy="287020"/>
            </a:xfrm>
            <a:custGeom>
              <a:avLst/>
              <a:gdLst>
                <a:gd name="connsiteX0" fmla="*/ 0 w 111125"/>
                <a:gd name="connsiteY0" fmla="*/ 143510 h 287020"/>
                <a:gd name="connsiteX1" fmla="*/ 55563 w 111125"/>
                <a:gd name="connsiteY1" fmla="*/ 0 h 287020"/>
                <a:gd name="connsiteX2" fmla="*/ 111125 w 111125"/>
                <a:gd name="connsiteY2" fmla="*/ 143510 h 287020"/>
                <a:gd name="connsiteX3" fmla="*/ 55563 w 111125"/>
                <a:gd name="connsiteY3" fmla="*/ 287020 h 287020"/>
                <a:gd name="connsiteX4" fmla="*/ 0 w 111125"/>
                <a:gd name="connsiteY4" fmla="*/ 143510 h 287020"/>
                <a:gd name="connsiteX0" fmla="*/ 0 w 111125"/>
                <a:gd name="connsiteY0" fmla="*/ 218239 h 287020"/>
                <a:gd name="connsiteX1" fmla="*/ 55563 w 111125"/>
                <a:gd name="connsiteY1" fmla="*/ 0 h 287020"/>
                <a:gd name="connsiteX2" fmla="*/ 111125 w 111125"/>
                <a:gd name="connsiteY2" fmla="*/ 143510 h 287020"/>
                <a:gd name="connsiteX3" fmla="*/ 55563 w 111125"/>
                <a:gd name="connsiteY3" fmla="*/ 287020 h 287020"/>
                <a:gd name="connsiteX4" fmla="*/ 0 w 111125"/>
                <a:gd name="connsiteY4" fmla="*/ 218239 h 287020"/>
                <a:gd name="connsiteX0" fmla="*/ 0 w 111125"/>
                <a:gd name="connsiteY0" fmla="*/ 218239 h 287020"/>
                <a:gd name="connsiteX1" fmla="*/ 55563 w 111125"/>
                <a:gd name="connsiteY1" fmla="*/ 0 h 287020"/>
                <a:gd name="connsiteX2" fmla="*/ 111125 w 111125"/>
                <a:gd name="connsiteY2" fmla="*/ 218239 h 287020"/>
                <a:gd name="connsiteX3" fmla="*/ 55563 w 111125"/>
                <a:gd name="connsiteY3" fmla="*/ 287020 h 287020"/>
                <a:gd name="connsiteX4" fmla="*/ 0 w 111125"/>
                <a:gd name="connsiteY4" fmla="*/ 218239 h 287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25" h="287020">
                  <a:moveTo>
                    <a:pt x="0" y="218239"/>
                  </a:moveTo>
                  <a:lnTo>
                    <a:pt x="55563" y="0"/>
                  </a:lnTo>
                  <a:lnTo>
                    <a:pt x="111125" y="218239"/>
                  </a:lnTo>
                  <a:lnTo>
                    <a:pt x="55563" y="287020"/>
                  </a:lnTo>
                  <a:lnTo>
                    <a:pt x="0" y="218239"/>
                  </a:lnTo>
                  <a:close/>
                </a:path>
              </a:pathLst>
            </a:custGeom>
            <a:solidFill>
              <a:sysClr val="window" lastClr="FFFFFF"/>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algn="ctr" defTabSz="342788">
                <a:lnSpc>
                  <a:spcPct val="115000"/>
                </a:lnSpc>
                <a:defRPr/>
              </a:pPr>
              <a:r>
                <a:rPr lang="en-US" sz="1050" kern="0" dirty="0">
                  <a:solidFill>
                    <a:sysClr val="window" lastClr="FFFFFF"/>
                  </a:solidFill>
                  <a:highlight>
                    <a:srgbClr val="FFFF00"/>
                  </a:highlight>
                  <a:latin typeface="Calibri" panose="020F0502020204030204" pitchFamily="34" charset="0"/>
                  <a:ea typeface="Calibri"/>
                  <a:cs typeface="Arial" panose="020B0604020202020204" pitchFamily="34" charset="0"/>
                </a:rPr>
                <a:t>­­­­­­­­</a:t>
              </a:r>
              <a:endParaRPr lang="en-US" sz="1050" kern="0" dirty="0">
                <a:solidFill>
                  <a:sysClr val="window" lastClr="FFFFFF"/>
                </a:solidFill>
                <a:latin typeface="Calibri" panose="020F0502020204030204" pitchFamily="34" charset="0"/>
                <a:ea typeface="Calibri"/>
                <a:cs typeface="Arial" panose="020B0604020202020204" pitchFamily="34" charset="0"/>
              </a:endParaRPr>
            </a:p>
          </p:txBody>
        </p:sp>
      </p:grpSp>
      <p:grpSp>
        <p:nvGrpSpPr>
          <p:cNvPr id="251" name="Group 250"/>
          <p:cNvGrpSpPr/>
          <p:nvPr/>
        </p:nvGrpSpPr>
        <p:grpSpPr>
          <a:xfrm>
            <a:off x="5754790" y="2741381"/>
            <a:ext cx="101214" cy="161986"/>
            <a:chOff x="0" y="4871"/>
            <a:chExt cx="297180" cy="496144"/>
          </a:xfrm>
        </p:grpSpPr>
        <p:sp>
          <p:nvSpPr>
            <p:cNvPr id="252" name="Oval 251"/>
            <p:cNvSpPr/>
            <p:nvPr/>
          </p:nvSpPr>
          <p:spPr>
            <a:xfrm>
              <a:off x="57150" y="4871"/>
              <a:ext cx="182882" cy="182879"/>
            </a:xfrm>
            <a:prstGeom prst="ellipse">
              <a:avLst/>
            </a:prstGeom>
            <a:solidFill>
              <a:srgbClr val="FFC000"/>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defTabSz="342788">
                <a:defRPr/>
              </a:pPr>
              <a:endParaRPr lang="en-US" sz="1050" kern="0" dirty="0">
                <a:solidFill>
                  <a:sysClr val="window" lastClr="FFFFFF"/>
                </a:solidFill>
                <a:latin typeface="Calibri" panose="020F0502020204030204" pitchFamily="34" charset="0"/>
                <a:cs typeface="Arial" panose="020B0604020202020204" pitchFamily="34" charset="0"/>
              </a:endParaRPr>
            </a:p>
          </p:txBody>
        </p:sp>
        <p:sp>
          <p:nvSpPr>
            <p:cNvPr id="253" name="Rounded Rectangle 230"/>
            <p:cNvSpPr/>
            <p:nvPr/>
          </p:nvSpPr>
          <p:spPr>
            <a:xfrm>
              <a:off x="0" y="200025"/>
              <a:ext cx="297180" cy="300990"/>
            </a:xfrm>
            <a:custGeom>
              <a:avLst/>
              <a:gdLst>
                <a:gd name="connsiteX0" fmla="*/ 0 w 295275"/>
                <a:gd name="connsiteY0" fmla="*/ 122365 h 295275"/>
                <a:gd name="connsiteX1" fmla="*/ 122365 w 295275"/>
                <a:gd name="connsiteY1" fmla="*/ 0 h 295275"/>
                <a:gd name="connsiteX2" fmla="*/ 172910 w 295275"/>
                <a:gd name="connsiteY2" fmla="*/ 0 h 295275"/>
                <a:gd name="connsiteX3" fmla="*/ 295275 w 295275"/>
                <a:gd name="connsiteY3" fmla="*/ 122365 h 295275"/>
                <a:gd name="connsiteX4" fmla="*/ 295275 w 295275"/>
                <a:gd name="connsiteY4" fmla="*/ 172910 h 295275"/>
                <a:gd name="connsiteX5" fmla="*/ 172910 w 295275"/>
                <a:gd name="connsiteY5" fmla="*/ 295275 h 295275"/>
                <a:gd name="connsiteX6" fmla="*/ 122365 w 295275"/>
                <a:gd name="connsiteY6" fmla="*/ 295275 h 295275"/>
                <a:gd name="connsiteX7" fmla="*/ 0 w 295275"/>
                <a:gd name="connsiteY7" fmla="*/ 172910 h 295275"/>
                <a:gd name="connsiteX8" fmla="*/ 0 w 295275"/>
                <a:gd name="connsiteY8" fmla="*/ 122365 h 295275"/>
                <a:gd name="connsiteX0" fmla="*/ 404 w 295679"/>
                <a:gd name="connsiteY0" fmla="*/ 122365 h 295275"/>
                <a:gd name="connsiteX1" fmla="*/ 122769 w 295679"/>
                <a:gd name="connsiteY1" fmla="*/ 0 h 295275"/>
                <a:gd name="connsiteX2" fmla="*/ 173314 w 295679"/>
                <a:gd name="connsiteY2" fmla="*/ 0 h 295275"/>
                <a:gd name="connsiteX3" fmla="*/ 295679 w 295679"/>
                <a:gd name="connsiteY3" fmla="*/ 122365 h 295275"/>
                <a:gd name="connsiteX4" fmla="*/ 295679 w 295679"/>
                <a:gd name="connsiteY4" fmla="*/ 172910 h 295275"/>
                <a:gd name="connsiteX5" fmla="*/ 173314 w 295679"/>
                <a:gd name="connsiteY5" fmla="*/ 295275 h 295275"/>
                <a:gd name="connsiteX6" fmla="*/ 58925 w 295679"/>
                <a:gd name="connsiteY6" fmla="*/ 295275 h 295275"/>
                <a:gd name="connsiteX7" fmla="*/ 404 w 295679"/>
                <a:gd name="connsiteY7" fmla="*/ 172910 h 295275"/>
                <a:gd name="connsiteX8" fmla="*/ 404 w 295679"/>
                <a:gd name="connsiteY8" fmla="*/ 122365 h 295275"/>
                <a:gd name="connsiteX0" fmla="*/ 404 w 296805"/>
                <a:gd name="connsiteY0" fmla="*/ 122365 h 295275"/>
                <a:gd name="connsiteX1" fmla="*/ 122769 w 296805"/>
                <a:gd name="connsiteY1" fmla="*/ 0 h 295275"/>
                <a:gd name="connsiteX2" fmla="*/ 173314 w 296805"/>
                <a:gd name="connsiteY2" fmla="*/ 0 h 295275"/>
                <a:gd name="connsiteX3" fmla="*/ 295679 w 296805"/>
                <a:gd name="connsiteY3" fmla="*/ 122365 h 295275"/>
                <a:gd name="connsiteX4" fmla="*/ 295679 w 296805"/>
                <a:gd name="connsiteY4" fmla="*/ 172910 h 295275"/>
                <a:gd name="connsiteX5" fmla="*/ 241731 w 296805"/>
                <a:gd name="connsiteY5" fmla="*/ 295275 h 295275"/>
                <a:gd name="connsiteX6" fmla="*/ 58925 w 296805"/>
                <a:gd name="connsiteY6" fmla="*/ 295275 h 295275"/>
                <a:gd name="connsiteX7" fmla="*/ 404 w 296805"/>
                <a:gd name="connsiteY7" fmla="*/ 172910 h 295275"/>
                <a:gd name="connsiteX8" fmla="*/ 404 w 296805"/>
                <a:gd name="connsiteY8" fmla="*/ 122365 h 295275"/>
                <a:gd name="connsiteX0" fmla="*/ 763 w 297164"/>
                <a:gd name="connsiteY0" fmla="*/ 122365 h 300064"/>
                <a:gd name="connsiteX1" fmla="*/ 123128 w 297164"/>
                <a:gd name="connsiteY1" fmla="*/ 0 h 300064"/>
                <a:gd name="connsiteX2" fmla="*/ 173673 w 297164"/>
                <a:gd name="connsiteY2" fmla="*/ 0 h 300064"/>
                <a:gd name="connsiteX3" fmla="*/ 296038 w 297164"/>
                <a:gd name="connsiteY3" fmla="*/ 122365 h 300064"/>
                <a:gd name="connsiteX4" fmla="*/ 296038 w 297164"/>
                <a:gd name="connsiteY4" fmla="*/ 172910 h 300064"/>
                <a:gd name="connsiteX5" fmla="*/ 242090 w 297164"/>
                <a:gd name="connsiteY5" fmla="*/ 295275 h 300064"/>
                <a:gd name="connsiteX6" fmla="*/ 59284 w 297164"/>
                <a:gd name="connsiteY6" fmla="*/ 295275 h 300064"/>
                <a:gd name="connsiteX7" fmla="*/ 359 w 297164"/>
                <a:gd name="connsiteY7" fmla="*/ 253378 h 300064"/>
                <a:gd name="connsiteX8" fmla="*/ 763 w 297164"/>
                <a:gd name="connsiteY8" fmla="*/ 122365 h 300064"/>
                <a:gd name="connsiteX0" fmla="*/ 763 w 298076"/>
                <a:gd name="connsiteY0" fmla="*/ 122365 h 300064"/>
                <a:gd name="connsiteX1" fmla="*/ 123128 w 298076"/>
                <a:gd name="connsiteY1" fmla="*/ 0 h 300064"/>
                <a:gd name="connsiteX2" fmla="*/ 173673 w 298076"/>
                <a:gd name="connsiteY2" fmla="*/ 0 h 300064"/>
                <a:gd name="connsiteX3" fmla="*/ 296038 w 298076"/>
                <a:gd name="connsiteY3" fmla="*/ 122365 h 300064"/>
                <a:gd name="connsiteX4" fmla="*/ 297164 w 298076"/>
                <a:gd name="connsiteY4" fmla="*/ 209528 h 300064"/>
                <a:gd name="connsiteX5" fmla="*/ 242090 w 298076"/>
                <a:gd name="connsiteY5" fmla="*/ 295275 h 300064"/>
                <a:gd name="connsiteX6" fmla="*/ 59284 w 298076"/>
                <a:gd name="connsiteY6" fmla="*/ 295275 h 300064"/>
                <a:gd name="connsiteX7" fmla="*/ 359 w 298076"/>
                <a:gd name="connsiteY7" fmla="*/ 253378 h 300064"/>
                <a:gd name="connsiteX8" fmla="*/ 763 w 298076"/>
                <a:gd name="connsiteY8" fmla="*/ 122365 h 300064"/>
                <a:gd name="connsiteX0" fmla="*/ 1085 w 298398"/>
                <a:gd name="connsiteY0" fmla="*/ 122365 h 295275"/>
                <a:gd name="connsiteX1" fmla="*/ 123450 w 298398"/>
                <a:gd name="connsiteY1" fmla="*/ 0 h 295275"/>
                <a:gd name="connsiteX2" fmla="*/ 173995 w 298398"/>
                <a:gd name="connsiteY2" fmla="*/ 0 h 295275"/>
                <a:gd name="connsiteX3" fmla="*/ 296360 w 298398"/>
                <a:gd name="connsiteY3" fmla="*/ 122365 h 295275"/>
                <a:gd name="connsiteX4" fmla="*/ 297486 w 298398"/>
                <a:gd name="connsiteY4" fmla="*/ 209528 h 295275"/>
                <a:gd name="connsiteX5" fmla="*/ 242412 w 298398"/>
                <a:gd name="connsiteY5" fmla="*/ 295275 h 295275"/>
                <a:gd name="connsiteX6" fmla="*/ 59606 w 298398"/>
                <a:gd name="connsiteY6" fmla="*/ 295275 h 295275"/>
                <a:gd name="connsiteX7" fmla="*/ 322 w 298398"/>
                <a:gd name="connsiteY7" fmla="*/ 220774 h 295275"/>
                <a:gd name="connsiteX8" fmla="*/ 1085 w 298398"/>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20774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20774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361867"/>
                <a:gd name="connsiteY0" fmla="*/ 122365 h 299752"/>
                <a:gd name="connsiteX1" fmla="*/ 123128 w 361867"/>
                <a:gd name="connsiteY1" fmla="*/ 0 h 299752"/>
                <a:gd name="connsiteX2" fmla="*/ 173673 w 361867"/>
                <a:gd name="connsiteY2" fmla="*/ 0 h 299752"/>
                <a:gd name="connsiteX3" fmla="*/ 296038 w 361867"/>
                <a:gd name="connsiteY3" fmla="*/ 122365 h 299752"/>
                <a:gd name="connsiteX4" fmla="*/ 297164 w 361867"/>
                <a:gd name="connsiteY4" fmla="*/ 209528 h 299752"/>
                <a:gd name="connsiteX5" fmla="*/ 361070 w 361867"/>
                <a:gd name="connsiteY5" fmla="*/ 295390 h 299752"/>
                <a:gd name="connsiteX6" fmla="*/ 242090 w 361867"/>
                <a:gd name="connsiteY6" fmla="*/ 295275 h 299752"/>
                <a:gd name="connsiteX7" fmla="*/ 59284 w 361867"/>
                <a:gd name="connsiteY7" fmla="*/ 295275 h 299752"/>
                <a:gd name="connsiteX8" fmla="*/ 0 w 361867"/>
                <a:gd name="connsiteY8" fmla="*/ 295275 h 299752"/>
                <a:gd name="connsiteX9" fmla="*/ 763 w 361867"/>
                <a:gd name="connsiteY9" fmla="*/ 122365 h 299752"/>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79673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79673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586"/>
                <a:gd name="connsiteY0" fmla="*/ 122365 h 295275"/>
                <a:gd name="connsiteX1" fmla="*/ 123128 w 297586"/>
                <a:gd name="connsiteY1" fmla="*/ 0 h 295275"/>
                <a:gd name="connsiteX2" fmla="*/ 173673 w 297586"/>
                <a:gd name="connsiteY2" fmla="*/ 0 h 295275"/>
                <a:gd name="connsiteX3" fmla="*/ 296038 w 297586"/>
                <a:gd name="connsiteY3" fmla="*/ 122365 h 295275"/>
                <a:gd name="connsiteX4" fmla="*/ 297164 w 297586"/>
                <a:gd name="connsiteY4" fmla="*/ 279673 h 295275"/>
                <a:gd name="connsiteX5" fmla="*/ 242090 w 297586"/>
                <a:gd name="connsiteY5" fmla="*/ 295275 h 295275"/>
                <a:gd name="connsiteX6" fmla="*/ 59284 w 297586"/>
                <a:gd name="connsiteY6" fmla="*/ 295275 h 295275"/>
                <a:gd name="connsiteX7" fmla="*/ 0 w 297586"/>
                <a:gd name="connsiteY7" fmla="*/ 295275 h 295275"/>
                <a:gd name="connsiteX8" fmla="*/ 763 w 297586"/>
                <a:gd name="connsiteY8" fmla="*/ 122365 h 295275"/>
                <a:gd name="connsiteX0" fmla="*/ 763 w 297211"/>
                <a:gd name="connsiteY0" fmla="*/ 122365 h 295275"/>
                <a:gd name="connsiteX1" fmla="*/ 123128 w 297211"/>
                <a:gd name="connsiteY1" fmla="*/ 0 h 295275"/>
                <a:gd name="connsiteX2" fmla="*/ 173673 w 297211"/>
                <a:gd name="connsiteY2" fmla="*/ 0 h 295275"/>
                <a:gd name="connsiteX3" fmla="*/ 296038 w 297211"/>
                <a:gd name="connsiteY3" fmla="*/ 122365 h 295275"/>
                <a:gd name="connsiteX4" fmla="*/ 297164 w 297211"/>
                <a:gd name="connsiteY4" fmla="*/ 279673 h 295275"/>
                <a:gd name="connsiteX5" fmla="*/ 242090 w 297211"/>
                <a:gd name="connsiteY5" fmla="*/ 295275 h 295275"/>
                <a:gd name="connsiteX6" fmla="*/ 59284 w 297211"/>
                <a:gd name="connsiteY6" fmla="*/ 295275 h 295275"/>
                <a:gd name="connsiteX7" fmla="*/ 0 w 297211"/>
                <a:gd name="connsiteY7" fmla="*/ 295275 h 295275"/>
                <a:gd name="connsiteX8" fmla="*/ 763 w 297211"/>
                <a:gd name="connsiteY8" fmla="*/ 122365 h 295275"/>
                <a:gd name="connsiteX0" fmla="*/ 763 w 297258"/>
                <a:gd name="connsiteY0" fmla="*/ 122365 h 295804"/>
                <a:gd name="connsiteX1" fmla="*/ 123128 w 297258"/>
                <a:gd name="connsiteY1" fmla="*/ 0 h 295804"/>
                <a:gd name="connsiteX2" fmla="*/ 173673 w 297258"/>
                <a:gd name="connsiteY2" fmla="*/ 0 h 295804"/>
                <a:gd name="connsiteX3" fmla="*/ 296038 w 297258"/>
                <a:gd name="connsiteY3" fmla="*/ 122365 h 295804"/>
                <a:gd name="connsiteX4" fmla="*/ 297211 w 297258"/>
                <a:gd name="connsiteY4" fmla="*/ 295275 h 295804"/>
                <a:gd name="connsiteX5" fmla="*/ 242090 w 297258"/>
                <a:gd name="connsiteY5" fmla="*/ 295275 h 295804"/>
                <a:gd name="connsiteX6" fmla="*/ 59284 w 297258"/>
                <a:gd name="connsiteY6" fmla="*/ 295275 h 295804"/>
                <a:gd name="connsiteX7" fmla="*/ 0 w 297258"/>
                <a:gd name="connsiteY7" fmla="*/ 295275 h 295804"/>
                <a:gd name="connsiteX8" fmla="*/ 763 w 297258"/>
                <a:gd name="connsiteY8" fmla="*/ 122365 h 295804"/>
                <a:gd name="connsiteX0" fmla="*/ 763 w 297227"/>
                <a:gd name="connsiteY0" fmla="*/ 122365 h 297919"/>
                <a:gd name="connsiteX1" fmla="*/ 123128 w 297227"/>
                <a:gd name="connsiteY1" fmla="*/ 0 h 297919"/>
                <a:gd name="connsiteX2" fmla="*/ 173673 w 297227"/>
                <a:gd name="connsiteY2" fmla="*/ 0 h 297919"/>
                <a:gd name="connsiteX3" fmla="*/ 296038 w 297227"/>
                <a:gd name="connsiteY3" fmla="*/ 122365 h 297919"/>
                <a:gd name="connsiteX4" fmla="*/ 297211 w 297227"/>
                <a:gd name="connsiteY4" fmla="*/ 295275 h 297919"/>
                <a:gd name="connsiteX5" fmla="*/ 242090 w 297227"/>
                <a:gd name="connsiteY5" fmla="*/ 295275 h 297919"/>
                <a:gd name="connsiteX6" fmla="*/ 59284 w 297227"/>
                <a:gd name="connsiteY6" fmla="*/ 295275 h 297919"/>
                <a:gd name="connsiteX7" fmla="*/ 0 w 297227"/>
                <a:gd name="connsiteY7" fmla="*/ 295275 h 297919"/>
                <a:gd name="connsiteX8" fmla="*/ 763 w 297227"/>
                <a:gd name="connsiteY8" fmla="*/ 122365 h 297919"/>
                <a:gd name="connsiteX0" fmla="*/ 763 w 297228"/>
                <a:gd name="connsiteY0" fmla="*/ 122365 h 296324"/>
                <a:gd name="connsiteX1" fmla="*/ 123128 w 297228"/>
                <a:gd name="connsiteY1" fmla="*/ 0 h 296324"/>
                <a:gd name="connsiteX2" fmla="*/ 173673 w 297228"/>
                <a:gd name="connsiteY2" fmla="*/ 0 h 296324"/>
                <a:gd name="connsiteX3" fmla="*/ 296038 w 297228"/>
                <a:gd name="connsiteY3" fmla="*/ 122365 h 296324"/>
                <a:gd name="connsiteX4" fmla="*/ 297211 w 297228"/>
                <a:gd name="connsiteY4" fmla="*/ 295275 h 296324"/>
                <a:gd name="connsiteX5" fmla="*/ 242090 w 297228"/>
                <a:gd name="connsiteY5" fmla="*/ 295275 h 296324"/>
                <a:gd name="connsiteX6" fmla="*/ 59284 w 297228"/>
                <a:gd name="connsiteY6" fmla="*/ 295275 h 296324"/>
                <a:gd name="connsiteX7" fmla="*/ 0 w 297228"/>
                <a:gd name="connsiteY7" fmla="*/ 295275 h 296324"/>
                <a:gd name="connsiteX8" fmla="*/ 763 w 297228"/>
                <a:gd name="connsiteY8" fmla="*/ 122365 h 296324"/>
                <a:gd name="connsiteX0" fmla="*/ 763 w 297245"/>
                <a:gd name="connsiteY0" fmla="*/ 122365 h 297272"/>
                <a:gd name="connsiteX1" fmla="*/ 123128 w 297245"/>
                <a:gd name="connsiteY1" fmla="*/ 0 h 297272"/>
                <a:gd name="connsiteX2" fmla="*/ 173673 w 297245"/>
                <a:gd name="connsiteY2" fmla="*/ 0 h 297272"/>
                <a:gd name="connsiteX3" fmla="*/ 296038 w 297245"/>
                <a:gd name="connsiteY3" fmla="*/ 122365 h 297272"/>
                <a:gd name="connsiteX4" fmla="*/ 297228 w 297245"/>
                <a:gd name="connsiteY4" fmla="*/ 296324 h 297272"/>
                <a:gd name="connsiteX5" fmla="*/ 242090 w 297245"/>
                <a:gd name="connsiteY5" fmla="*/ 295275 h 297272"/>
                <a:gd name="connsiteX6" fmla="*/ 59284 w 297245"/>
                <a:gd name="connsiteY6" fmla="*/ 295275 h 297272"/>
                <a:gd name="connsiteX7" fmla="*/ 0 w 297245"/>
                <a:gd name="connsiteY7" fmla="*/ 295275 h 297272"/>
                <a:gd name="connsiteX8" fmla="*/ 763 w 297245"/>
                <a:gd name="connsiteY8" fmla="*/ 122365 h 297272"/>
                <a:gd name="connsiteX0" fmla="*/ 763 w 297262"/>
                <a:gd name="connsiteY0" fmla="*/ 122365 h 298144"/>
                <a:gd name="connsiteX1" fmla="*/ 123128 w 297262"/>
                <a:gd name="connsiteY1" fmla="*/ 0 h 298144"/>
                <a:gd name="connsiteX2" fmla="*/ 173673 w 297262"/>
                <a:gd name="connsiteY2" fmla="*/ 0 h 298144"/>
                <a:gd name="connsiteX3" fmla="*/ 296038 w 297262"/>
                <a:gd name="connsiteY3" fmla="*/ 122365 h 298144"/>
                <a:gd name="connsiteX4" fmla="*/ 297245 w 297262"/>
                <a:gd name="connsiteY4" fmla="*/ 297272 h 298144"/>
                <a:gd name="connsiteX5" fmla="*/ 242090 w 297262"/>
                <a:gd name="connsiteY5" fmla="*/ 295275 h 298144"/>
                <a:gd name="connsiteX6" fmla="*/ 59284 w 297262"/>
                <a:gd name="connsiteY6" fmla="*/ 295275 h 298144"/>
                <a:gd name="connsiteX7" fmla="*/ 0 w 297262"/>
                <a:gd name="connsiteY7" fmla="*/ 295275 h 298144"/>
                <a:gd name="connsiteX8" fmla="*/ 763 w 297262"/>
                <a:gd name="connsiteY8" fmla="*/ 122365 h 298144"/>
                <a:gd name="connsiteX0" fmla="*/ 763 w 297279"/>
                <a:gd name="connsiteY0" fmla="*/ 122365 h 298957"/>
                <a:gd name="connsiteX1" fmla="*/ 123128 w 297279"/>
                <a:gd name="connsiteY1" fmla="*/ 0 h 298957"/>
                <a:gd name="connsiteX2" fmla="*/ 173673 w 297279"/>
                <a:gd name="connsiteY2" fmla="*/ 0 h 298957"/>
                <a:gd name="connsiteX3" fmla="*/ 296038 w 297279"/>
                <a:gd name="connsiteY3" fmla="*/ 122365 h 298957"/>
                <a:gd name="connsiteX4" fmla="*/ 297262 w 297279"/>
                <a:gd name="connsiteY4" fmla="*/ 298144 h 298957"/>
                <a:gd name="connsiteX5" fmla="*/ 242090 w 297279"/>
                <a:gd name="connsiteY5" fmla="*/ 295275 h 298957"/>
                <a:gd name="connsiteX6" fmla="*/ 59284 w 297279"/>
                <a:gd name="connsiteY6" fmla="*/ 295275 h 298957"/>
                <a:gd name="connsiteX7" fmla="*/ 0 w 297279"/>
                <a:gd name="connsiteY7" fmla="*/ 295275 h 298957"/>
                <a:gd name="connsiteX8" fmla="*/ 763 w 297279"/>
                <a:gd name="connsiteY8" fmla="*/ 122365 h 298957"/>
                <a:gd name="connsiteX0" fmla="*/ 763 w 297279"/>
                <a:gd name="connsiteY0" fmla="*/ 122365 h 298957"/>
                <a:gd name="connsiteX1" fmla="*/ 123128 w 297279"/>
                <a:gd name="connsiteY1" fmla="*/ 0 h 298957"/>
                <a:gd name="connsiteX2" fmla="*/ 173673 w 297279"/>
                <a:gd name="connsiteY2" fmla="*/ 0 h 298957"/>
                <a:gd name="connsiteX3" fmla="*/ 296038 w 297279"/>
                <a:gd name="connsiteY3" fmla="*/ 122365 h 298957"/>
                <a:gd name="connsiteX4" fmla="*/ 297262 w 297279"/>
                <a:gd name="connsiteY4" fmla="*/ 298144 h 298957"/>
                <a:gd name="connsiteX5" fmla="*/ 242090 w 297279"/>
                <a:gd name="connsiteY5" fmla="*/ 295275 h 298957"/>
                <a:gd name="connsiteX6" fmla="*/ 59284 w 297279"/>
                <a:gd name="connsiteY6" fmla="*/ 295275 h 298957"/>
                <a:gd name="connsiteX7" fmla="*/ 0 w 297279"/>
                <a:gd name="connsiteY7" fmla="*/ 295275 h 298957"/>
                <a:gd name="connsiteX8" fmla="*/ 763 w 297279"/>
                <a:gd name="connsiteY8" fmla="*/ 122365 h 298957"/>
                <a:gd name="connsiteX0" fmla="*/ 763 w 297296"/>
                <a:gd name="connsiteY0" fmla="*/ 122365 h 295275"/>
                <a:gd name="connsiteX1" fmla="*/ 123128 w 297296"/>
                <a:gd name="connsiteY1" fmla="*/ 0 h 295275"/>
                <a:gd name="connsiteX2" fmla="*/ 173673 w 297296"/>
                <a:gd name="connsiteY2" fmla="*/ 0 h 295275"/>
                <a:gd name="connsiteX3" fmla="*/ 296038 w 297296"/>
                <a:gd name="connsiteY3" fmla="*/ 122365 h 295275"/>
                <a:gd name="connsiteX4" fmla="*/ 297279 w 297296"/>
                <a:gd name="connsiteY4" fmla="*/ 286694 h 295275"/>
                <a:gd name="connsiteX5" fmla="*/ 242090 w 297296"/>
                <a:gd name="connsiteY5" fmla="*/ 295275 h 295275"/>
                <a:gd name="connsiteX6" fmla="*/ 59284 w 297296"/>
                <a:gd name="connsiteY6" fmla="*/ 295275 h 295275"/>
                <a:gd name="connsiteX7" fmla="*/ 0 w 297296"/>
                <a:gd name="connsiteY7" fmla="*/ 295275 h 295275"/>
                <a:gd name="connsiteX8" fmla="*/ 763 w 297296"/>
                <a:gd name="connsiteY8" fmla="*/ 122365 h 295275"/>
                <a:gd name="connsiteX0" fmla="*/ 763 w 297279"/>
                <a:gd name="connsiteY0" fmla="*/ 122365 h 301753"/>
                <a:gd name="connsiteX1" fmla="*/ 123128 w 297279"/>
                <a:gd name="connsiteY1" fmla="*/ 0 h 301753"/>
                <a:gd name="connsiteX2" fmla="*/ 173673 w 297279"/>
                <a:gd name="connsiteY2" fmla="*/ 0 h 301753"/>
                <a:gd name="connsiteX3" fmla="*/ 296038 w 297279"/>
                <a:gd name="connsiteY3" fmla="*/ 122365 h 301753"/>
                <a:gd name="connsiteX4" fmla="*/ 297279 w 297279"/>
                <a:gd name="connsiteY4" fmla="*/ 286694 h 301753"/>
                <a:gd name="connsiteX5" fmla="*/ 59284 w 297279"/>
                <a:gd name="connsiteY5" fmla="*/ 295275 h 301753"/>
                <a:gd name="connsiteX6" fmla="*/ 0 w 297279"/>
                <a:gd name="connsiteY6" fmla="*/ 295275 h 301753"/>
                <a:gd name="connsiteX7" fmla="*/ 763 w 297279"/>
                <a:gd name="connsiteY7" fmla="*/ 122365 h 301753"/>
                <a:gd name="connsiteX0" fmla="*/ 763 w 297279"/>
                <a:gd name="connsiteY0" fmla="*/ 122365 h 312470"/>
                <a:gd name="connsiteX1" fmla="*/ 123128 w 297279"/>
                <a:gd name="connsiteY1" fmla="*/ 0 h 312470"/>
                <a:gd name="connsiteX2" fmla="*/ 173673 w 297279"/>
                <a:gd name="connsiteY2" fmla="*/ 0 h 312470"/>
                <a:gd name="connsiteX3" fmla="*/ 296038 w 297279"/>
                <a:gd name="connsiteY3" fmla="*/ 122365 h 312470"/>
                <a:gd name="connsiteX4" fmla="*/ 297279 w 297279"/>
                <a:gd name="connsiteY4" fmla="*/ 286694 h 312470"/>
                <a:gd name="connsiteX5" fmla="*/ 0 w 297279"/>
                <a:gd name="connsiteY5" fmla="*/ 295275 h 312470"/>
                <a:gd name="connsiteX6" fmla="*/ 763 w 297279"/>
                <a:gd name="connsiteY6" fmla="*/ 122365 h 312470"/>
                <a:gd name="connsiteX0" fmla="*/ 763 w 297279"/>
                <a:gd name="connsiteY0" fmla="*/ 122365 h 312470"/>
                <a:gd name="connsiteX1" fmla="*/ 123128 w 297279"/>
                <a:gd name="connsiteY1" fmla="*/ 0 h 312470"/>
                <a:gd name="connsiteX2" fmla="*/ 173673 w 297279"/>
                <a:gd name="connsiteY2" fmla="*/ 0 h 312470"/>
                <a:gd name="connsiteX3" fmla="*/ 296038 w 297279"/>
                <a:gd name="connsiteY3" fmla="*/ 122365 h 312470"/>
                <a:gd name="connsiteX4" fmla="*/ 297279 w 297279"/>
                <a:gd name="connsiteY4" fmla="*/ 286694 h 312470"/>
                <a:gd name="connsiteX5" fmla="*/ 0 w 297279"/>
                <a:gd name="connsiteY5" fmla="*/ 295275 h 312470"/>
                <a:gd name="connsiteX6" fmla="*/ 763 w 297279"/>
                <a:gd name="connsiteY6" fmla="*/ 122365 h 312470"/>
                <a:gd name="connsiteX0" fmla="*/ 763 w 297279"/>
                <a:gd name="connsiteY0" fmla="*/ 122365 h 303640"/>
                <a:gd name="connsiteX1" fmla="*/ 123128 w 297279"/>
                <a:gd name="connsiteY1" fmla="*/ 0 h 303640"/>
                <a:gd name="connsiteX2" fmla="*/ 173673 w 297279"/>
                <a:gd name="connsiteY2" fmla="*/ 0 h 303640"/>
                <a:gd name="connsiteX3" fmla="*/ 296038 w 297279"/>
                <a:gd name="connsiteY3" fmla="*/ 122365 h 303640"/>
                <a:gd name="connsiteX4" fmla="*/ 297279 w 297279"/>
                <a:gd name="connsiteY4" fmla="*/ 286694 h 303640"/>
                <a:gd name="connsiteX5" fmla="*/ 0 w 297279"/>
                <a:gd name="connsiteY5" fmla="*/ 295275 h 303640"/>
                <a:gd name="connsiteX6" fmla="*/ 763 w 297279"/>
                <a:gd name="connsiteY6" fmla="*/ 122365 h 303640"/>
                <a:gd name="connsiteX0" fmla="*/ 763 w 297279"/>
                <a:gd name="connsiteY0" fmla="*/ 122365 h 296987"/>
                <a:gd name="connsiteX1" fmla="*/ 123128 w 297279"/>
                <a:gd name="connsiteY1" fmla="*/ 0 h 296987"/>
                <a:gd name="connsiteX2" fmla="*/ 173673 w 297279"/>
                <a:gd name="connsiteY2" fmla="*/ 0 h 296987"/>
                <a:gd name="connsiteX3" fmla="*/ 296038 w 297279"/>
                <a:gd name="connsiteY3" fmla="*/ 122365 h 296987"/>
                <a:gd name="connsiteX4" fmla="*/ 297279 w 297279"/>
                <a:gd name="connsiteY4" fmla="*/ 286694 h 296987"/>
                <a:gd name="connsiteX5" fmla="*/ 0 w 297279"/>
                <a:gd name="connsiteY5" fmla="*/ 295275 h 296987"/>
                <a:gd name="connsiteX6" fmla="*/ 763 w 297279"/>
                <a:gd name="connsiteY6" fmla="*/ 122365 h 296987"/>
                <a:gd name="connsiteX0" fmla="*/ 763 w 297279"/>
                <a:gd name="connsiteY0" fmla="*/ 122365 h 301154"/>
                <a:gd name="connsiteX1" fmla="*/ 123128 w 297279"/>
                <a:gd name="connsiteY1" fmla="*/ 0 h 301154"/>
                <a:gd name="connsiteX2" fmla="*/ 173673 w 297279"/>
                <a:gd name="connsiteY2" fmla="*/ 0 h 301154"/>
                <a:gd name="connsiteX3" fmla="*/ 296038 w 297279"/>
                <a:gd name="connsiteY3" fmla="*/ 122365 h 301154"/>
                <a:gd name="connsiteX4" fmla="*/ 297279 w 297279"/>
                <a:gd name="connsiteY4" fmla="*/ 296987 h 301154"/>
                <a:gd name="connsiteX5" fmla="*/ 0 w 297279"/>
                <a:gd name="connsiteY5" fmla="*/ 295275 h 301154"/>
                <a:gd name="connsiteX6" fmla="*/ 763 w 297279"/>
                <a:gd name="connsiteY6" fmla="*/ 122365 h 301154"/>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6987 h 299572"/>
                <a:gd name="connsiteX5" fmla="*/ 0 w 297279"/>
                <a:gd name="connsiteY5" fmla="*/ 295275 h 299572"/>
                <a:gd name="connsiteX6" fmla="*/ 763 w 297279"/>
                <a:gd name="connsiteY6" fmla="*/ 122365 h 299572"/>
                <a:gd name="connsiteX0" fmla="*/ 763 w 297279"/>
                <a:gd name="connsiteY0" fmla="*/ 122365 h 301415"/>
                <a:gd name="connsiteX1" fmla="*/ 123128 w 297279"/>
                <a:gd name="connsiteY1" fmla="*/ 0 h 301415"/>
                <a:gd name="connsiteX2" fmla="*/ 173673 w 297279"/>
                <a:gd name="connsiteY2" fmla="*/ 0 h 301415"/>
                <a:gd name="connsiteX3" fmla="*/ 296038 w 297279"/>
                <a:gd name="connsiteY3" fmla="*/ 122365 h 301415"/>
                <a:gd name="connsiteX4" fmla="*/ 297279 w 297279"/>
                <a:gd name="connsiteY4" fmla="*/ 299572 h 301415"/>
                <a:gd name="connsiteX5" fmla="*/ 0 w 297279"/>
                <a:gd name="connsiteY5" fmla="*/ 295275 h 301415"/>
                <a:gd name="connsiteX6" fmla="*/ 763 w 297279"/>
                <a:gd name="connsiteY6" fmla="*/ 122365 h 301415"/>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300785"/>
                <a:gd name="connsiteX1" fmla="*/ 123128 w 297279"/>
                <a:gd name="connsiteY1" fmla="*/ 0 h 300785"/>
                <a:gd name="connsiteX2" fmla="*/ 173673 w 297279"/>
                <a:gd name="connsiteY2" fmla="*/ 0 h 300785"/>
                <a:gd name="connsiteX3" fmla="*/ 296038 w 297279"/>
                <a:gd name="connsiteY3" fmla="*/ 122365 h 300785"/>
                <a:gd name="connsiteX4" fmla="*/ 297279 w 297279"/>
                <a:gd name="connsiteY4" fmla="*/ 299572 h 300785"/>
                <a:gd name="connsiteX5" fmla="*/ 0 w 297279"/>
                <a:gd name="connsiteY5" fmla="*/ 299572 h 300785"/>
                <a:gd name="connsiteX6" fmla="*/ 763 w 297279"/>
                <a:gd name="connsiteY6" fmla="*/ 122365 h 300785"/>
                <a:gd name="connsiteX0" fmla="*/ 763 w 297279"/>
                <a:gd name="connsiteY0" fmla="*/ 122365 h 300785"/>
                <a:gd name="connsiteX1" fmla="*/ 123128 w 297279"/>
                <a:gd name="connsiteY1" fmla="*/ 0 h 300785"/>
                <a:gd name="connsiteX2" fmla="*/ 173673 w 297279"/>
                <a:gd name="connsiteY2" fmla="*/ 0 h 300785"/>
                <a:gd name="connsiteX3" fmla="*/ 296038 w 297279"/>
                <a:gd name="connsiteY3" fmla="*/ 122365 h 300785"/>
                <a:gd name="connsiteX4" fmla="*/ 297279 w 297279"/>
                <a:gd name="connsiteY4" fmla="*/ 299572 h 300785"/>
                <a:gd name="connsiteX5" fmla="*/ 0 w 297279"/>
                <a:gd name="connsiteY5" fmla="*/ 299572 h 300785"/>
                <a:gd name="connsiteX6" fmla="*/ 763 w 297279"/>
                <a:gd name="connsiteY6" fmla="*/ 122365 h 300785"/>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299572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301167 h 301167"/>
                <a:gd name="connsiteX6" fmla="*/ 763 w 297279"/>
                <a:gd name="connsiteY6" fmla="*/ 122365 h 30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279" h="301167">
                  <a:moveTo>
                    <a:pt x="763" y="122365"/>
                  </a:moveTo>
                  <a:cubicBezTo>
                    <a:pt x="763" y="54785"/>
                    <a:pt x="55548" y="0"/>
                    <a:pt x="123128" y="0"/>
                  </a:cubicBezTo>
                  <a:lnTo>
                    <a:pt x="173673" y="0"/>
                  </a:lnTo>
                  <a:cubicBezTo>
                    <a:pt x="241253" y="0"/>
                    <a:pt x="296038" y="54785"/>
                    <a:pt x="296038" y="122365"/>
                  </a:cubicBezTo>
                  <a:cubicBezTo>
                    <a:pt x="296413" y="151419"/>
                    <a:pt x="296904" y="291196"/>
                    <a:pt x="297279" y="301167"/>
                  </a:cubicBezTo>
                  <a:lnTo>
                    <a:pt x="0" y="301167"/>
                  </a:lnTo>
                  <a:cubicBezTo>
                    <a:pt x="135" y="257496"/>
                    <a:pt x="628" y="166036"/>
                    <a:pt x="763" y="122365"/>
                  </a:cubicBezTo>
                  <a:close/>
                </a:path>
              </a:pathLst>
            </a:custGeom>
            <a:solidFill>
              <a:srgbClr val="FFC000"/>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defTabSz="342788">
                <a:defRPr/>
              </a:pPr>
              <a:endParaRPr lang="en-US" sz="1050" kern="0" dirty="0">
                <a:solidFill>
                  <a:sysClr val="window" lastClr="FFFFFF"/>
                </a:solidFill>
                <a:latin typeface="Calibri" panose="020F0502020204030204" pitchFamily="34" charset="0"/>
                <a:cs typeface="Arial" panose="020B0604020202020204" pitchFamily="34" charset="0"/>
              </a:endParaRPr>
            </a:p>
          </p:txBody>
        </p:sp>
        <p:sp>
          <p:nvSpPr>
            <p:cNvPr id="254" name="Diamond 231"/>
            <p:cNvSpPr/>
            <p:nvPr/>
          </p:nvSpPr>
          <p:spPr>
            <a:xfrm>
              <a:off x="85725" y="190500"/>
              <a:ext cx="111125" cy="287020"/>
            </a:xfrm>
            <a:custGeom>
              <a:avLst/>
              <a:gdLst>
                <a:gd name="connsiteX0" fmla="*/ 0 w 111125"/>
                <a:gd name="connsiteY0" fmla="*/ 143510 h 287020"/>
                <a:gd name="connsiteX1" fmla="*/ 55563 w 111125"/>
                <a:gd name="connsiteY1" fmla="*/ 0 h 287020"/>
                <a:gd name="connsiteX2" fmla="*/ 111125 w 111125"/>
                <a:gd name="connsiteY2" fmla="*/ 143510 h 287020"/>
                <a:gd name="connsiteX3" fmla="*/ 55563 w 111125"/>
                <a:gd name="connsiteY3" fmla="*/ 287020 h 287020"/>
                <a:gd name="connsiteX4" fmla="*/ 0 w 111125"/>
                <a:gd name="connsiteY4" fmla="*/ 143510 h 287020"/>
                <a:gd name="connsiteX0" fmla="*/ 0 w 111125"/>
                <a:gd name="connsiteY0" fmla="*/ 218239 h 287020"/>
                <a:gd name="connsiteX1" fmla="*/ 55563 w 111125"/>
                <a:gd name="connsiteY1" fmla="*/ 0 h 287020"/>
                <a:gd name="connsiteX2" fmla="*/ 111125 w 111125"/>
                <a:gd name="connsiteY2" fmla="*/ 143510 h 287020"/>
                <a:gd name="connsiteX3" fmla="*/ 55563 w 111125"/>
                <a:gd name="connsiteY3" fmla="*/ 287020 h 287020"/>
                <a:gd name="connsiteX4" fmla="*/ 0 w 111125"/>
                <a:gd name="connsiteY4" fmla="*/ 218239 h 287020"/>
                <a:gd name="connsiteX0" fmla="*/ 0 w 111125"/>
                <a:gd name="connsiteY0" fmla="*/ 218239 h 287020"/>
                <a:gd name="connsiteX1" fmla="*/ 55563 w 111125"/>
                <a:gd name="connsiteY1" fmla="*/ 0 h 287020"/>
                <a:gd name="connsiteX2" fmla="*/ 111125 w 111125"/>
                <a:gd name="connsiteY2" fmla="*/ 218239 h 287020"/>
                <a:gd name="connsiteX3" fmla="*/ 55563 w 111125"/>
                <a:gd name="connsiteY3" fmla="*/ 287020 h 287020"/>
                <a:gd name="connsiteX4" fmla="*/ 0 w 111125"/>
                <a:gd name="connsiteY4" fmla="*/ 218239 h 287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25" h="287020">
                  <a:moveTo>
                    <a:pt x="0" y="218239"/>
                  </a:moveTo>
                  <a:lnTo>
                    <a:pt x="55563" y="0"/>
                  </a:lnTo>
                  <a:lnTo>
                    <a:pt x="111125" y="218239"/>
                  </a:lnTo>
                  <a:lnTo>
                    <a:pt x="55563" y="287020"/>
                  </a:lnTo>
                  <a:lnTo>
                    <a:pt x="0" y="218239"/>
                  </a:lnTo>
                  <a:close/>
                </a:path>
              </a:pathLst>
            </a:custGeom>
            <a:solidFill>
              <a:sysClr val="window" lastClr="FFFFFF"/>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algn="ctr" defTabSz="342788">
                <a:lnSpc>
                  <a:spcPct val="115000"/>
                </a:lnSpc>
                <a:defRPr/>
              </a:pPr>
              <a:r>
                <a:rPr lang="en-US" sz="1050" kern="0" dirty="0">
                  <a:solidFill>
                    <a:sysClr val="window" lastClr="FFFFFF"/>
                  </a:solidFill>
                  <a:highlight>
                    <a:srgbClr val="FFFF00"/>
                  </a:highlight>
                  <a:latin typeface="Calibri" panose="020F0502020204030204" pitchFamily="34" charset="0"/>
                  <a:ea typeface="Calibri"/>
                  <a:cs typeface="Arial" panose="020B0604020202020204" pitchFamily="34" charset="0"/>
                </a:rPr>
                <a:t>­­­­­­­­</a:t>
              </a:r>
              <a:endParaRPr lang="en-US" sz="1050" kern="0" dirty="0">
                <a:solidFill>
                  <a:sysClr val="window" lastClr="FFFFFF"/>
                </a:solidFill>
                <a:latin typeface="Calibri" panose="020F0502020204030204" pitchFamily="34" charset="0"/>
                <a:ea typeface="Calibri"/>
                <a:cs typeface="Arial" panose="020B0604020202020204" pitchFamily="34" charset="0"/>
              </a:endParaRPr>
            </a:p>
          </p:txBody>
        </p:sp>
      </p:grpSp>
      <p:grpSp>
        <p:nvGrpSpPr>
          <p:cNvPr id="255" name="Group 254"/>
          <p:cNvGrpSpPr/>
          <p:nvPr/>
        </p:nvGrpSpPr>
        <p:grpSpPr>
          <a:xfrm>
            <a:off x="5863943" y="2741381"/>
            <a:ext cx="101214" cy="161986"/>
            <a:chOff x="0" y="4871"/>
            <a:chExt cx="297180" cy="496144"/>
          </a:xfrm>
        </p:grpSpPr>
        <p:sp>
          <p:nvSpPr>
            <p:cNvPr id="256" name="Oval 255"/>
            <p:cNvSpPr/>
            <p:nvPr/>
          </p:nvSpPr>
          <p:spPr>
            <a:xfrm>
              <a:off x="57150" y="4871"/>
              <a:ext cx="182882" cy="182879"/>
            </a:xfrm>
            <a:prstGeom prst="ellipse">
              <a:avLst/>
            </a:prstGeom>
            <a:solidFill>
              <a:srgbClr val="FFC000"/>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defTabSz="342788">
                <a:defRPr/>
              </a:pPr>
              <a:endParaRPr lang="en-US" sz="1050" kern="0" dirty="0">
                <a:solidFill>
                  <a:sysClr val="window" lastClr="FFFFFF"/>
                </a:solidFill>
                <a:latin typeface="Calibri" panose="020F0502020204030204" pitchFamily="34" charset="0"/>
                <a:cs typeface="Arial" panose="020B0604020202020204" pitchFamily="34" charset="0"/>
              </a:endParaRPr>
            </a:p>
          </p:txBody>
        </p:sp>
        <p:sp>
          <p:nvSpPr>
            <p:cNvPr id="257" name="Rounded Rectangle 230"/>
            <p:cNvSpPr/>
            <p:nvPr/>
          </p:nvSpPr>
          <p:spPr>
            <a:xfrm>
              <a:off x="0" y="200025"/>
              <a:ext cx="297180" cy="300990"/>
            </a:xfrm>
            <a:custGeom>
              <a:avLst/>
              <a:gdLst>
                <a:gd name="connsiteX0" fmla="*/ 0 w 295275"/>
                <a:gd name="connsiteY0" fmla="*/ 122365 h 295275"/>
                <a:gd name="connsiteX1" fmla="*/ 122365 w 295275"/>
                <a:gd name="connsiteY1" fmla="*/ 0 h 295275"/>
                <a:gd name="connsiteX2" fmla="*/ 172910 w 295275"/>
                <a:gd name="connsiteY2" fmla="*/ 0 h 295275"/>
                <a:gd name="connsiteX3" fmla="*/ 295275 w 295275"/>
                <a:gd name="connsiteY3" fmla="*/ 122365 h 295275"/>
                <a:gd name="connsiteX4" fmla="*/ 295275 w 295275"/>
                <a:gd name="connsiteY4" fmla="*/ 172910 h 295275"/>
                <a:gd name="connsiteX5" fmla="*/ 172910 w 295275"/>
                <a:gd name="connsiteY5" fmla="*/ 295275 h 295275"/>
                <a:gd name="connsiteX6" fmla="*/ 122365 w 295275"/>
                <a:gd name="connsiteY6" fmla="*/ 295275 h 295275"/>
                <a:gd name="connsiteX7" fmla="*/ 0 w 295275"/>
                <a:gd name="connsiteY7" fmla="*/ 172910 h 295275"/>
                <a:gd name="connsiteX8" fmla="*/ 0 w 295275"/>
                <a:gd name="connsiteY8" fmla="*/ 122365 h 295275"/>
                <a:gd name="connsiteX0" fmla="*/ 404 w 295679"/>
                <a:gd name="connsiteY0" fmla="*/ 122365 h 295275"/>
                <a:gd name="connsiteX1" fmla="*/ 122769 w 295679"/>
                <a:gd name="connsiteY1" fmla="*/ 0 h 295275"/>
                <a:gd name="connsiteX2" fmla="*/ 173314 w 295679"/>
                <a:gd name="connsiteY2" fmla="*/ 0 h 295275"/>
                <a:gd name="connsiteX3" fmla="*/ 295679 w 295679"/>
                <a:gd name="connsiteY3" fmla="*/ 122365 h 295275"/>
                <a:gd name="connsiteX4" fmla="*/ 295679 w 295679"/>
                <a:gd name="connsiteY4" fmla="*/ 172910 h 295275"/>
                <a:gd name="connsiteX5" fmla="*/ 173314 w 295679"/>
                <a:gd name="connsiteY5" fmla="*/ 295275 h 295275"/>
                <a:gd name="connsiteX6" fmla="*/ 58925 w 295679"/>
                <a:gd name="connsiteY6" fmla="*/ 295275 h 295275"/>
                <a:gd name="connsiteX7" fmla="*/ 404 w 295679"/>
                <a:gd name="connsiteY7" fmla="*/ 172910 h 295275"/>
                <a:gd name="connsiteX8" fmla="*/ 404 w 295679"/>
                <a:gd name="connsiteY8" fmla="*/ 122365 h 295275"/>
                <a:gd name="connsiteX0" fmla="*/ 404 w 296805"/>
                <a:gd name="connsiteY0" fmla="*/ 122365 h 295275"/>
                <a:gd name="connsiteX1" fmla="*/ 122769 w 296805"/>
                <a:gd name="connsiteY1" fmla="*/ 0 h 295275"/>
                <a:gd name="connsiteX2" fmla="*/ 173314 w 296805"/>
                <a:gd name="connsiteY2" fmla="*/ 0 h 295275"/>
                <a:gd name="connsiteX3" fmla="*/ 295679 w 296805"/>
                <a:gd name="connsiteY3" fmla="*/ 122365 h 295275"/>
                <a:gd name="connsiteX4" fmla="*/ 295679 w 296805"/>
                <a:gd name="connsiteY4" fmla="*/ 172910 h 295275"/>
                <a:gd name="connsiteX5" fmla="*/ 241731 w 296805"/>
                <a:gd name="connsiteY5" fmla="*/ 295275 h 295275"/>
                <a:gd name="connsiteX6" fmla="*/ 58925 w 296805"/>
                <a:gd name="connsiteY6" fmla="*/ 295275 h 295275"/>
                <a:gd name="connsiteX7" fmla="*/ 404 w 296805"/>
                <a:gd name="connsiteY7" fmla="*/ 172910 h 295275"/>
                <a:gd name="connsiteX8" fmla="*/ 404 w 296805"/>
                <a:gd name="connsiteY8" fmla="*/ 122365 h 295275"/>
                <a:gd name="connsiteX0" fmla="*/ 763 w 297164"/>
                <a:gd name="connsiteY0" fmla="*/ 122365 h 300064"/>
                <a:gd name="connsiteX1" fmla="*/ 123128 w 297164"/>
                <a:gd name="connsiteY1" fmla="*/ 0 h 300064"/>
                <a:gd name="connsiteX2" fmla="*/ 173673 w 297164"/>
                <a:gd name="connsiteY2" fmla="*/ 0 h 300064"/>
                <a:gd name="connsiteX3" fmla="*/ 296038 w 297164"/>
                <a:gd name="connsiteY3" fmla="*/ 122365 h 300064"/>
                <a:gd name="connsiteX4" fmla="*/ 296038 w 297164"/>
                <a:gd name="connsiteY4" fmla="*/ 172910 h 300064"/>
                <a:gd name="connsiteX5" fmla="*/ 242090 w 297164"/>
                <a:gd name="connsiteY5" fmla="*/ 295275 h 300064"/>
                <a:gd name="connsiteX6" fmla="*/ 59284 w 297164"/>
                <a:gd name="connsiteY6" fmla="*/ 295275 h 300064"/>
                <a:gd name="connsiteX7" fmla="*/ 359 w 297164"/>
                <a:gd name="connsiteY7" fmla="*/ 253378 h 300064"/>
                <a:gd name="connsiteX8" fmla="*/ 763 w 297164"/>
                <a:gd name="connsiteY8" fmla="*/ 122365 h 300064"/>
                <a:gd name="connsiteX0" fmla="*/ 763 w 298076"/>
                <a:gd name="connsiteY0" fmla="*/ 122365 h 300064"/>
                <a:gd name="connsiteX1" fmla="*/ 123128 w 298076"/>
                <a:gd name="connsiteY1" fmla="*/ 0 h 300064"/>
                <a:gd name="connsiteX2" fmla="*/ 173673 w 298076"/>
                <a:gd name="connsiteY2" fmla="*/ 0 h 300064"/>
                <a:gd name="connsiteX3" fmla="*/ 296038 w 298076"/>
                <a:gd name="connsiteY3" fmla="*/ 122365 h 300064"/>
                <a:gd name="connsiteX4" fmla="*/ 297164 w 298076"/>
                <a:gd name="connsiteY4" fmla="*/ 209528 h 300064"/>
                <a:gd name="connsiteX5" fmla="*/ 242090 w 298076"/>
                <a:gd name="connsiteY5" fmla="*/ 295275 h 300064"/>
                <a:gd name="connsiteX6" fmla="*/ 59284 w 298076"/>
                <a:gd name="connsiteY6" fmla="*/ 295275 h 300064"/>
                <a:gd name="connsiteX7" fmla="*/ 359 w 298076"/>
                <a:gd name="connsiteY7" fmla="*/ 253378 h 300064"/>
                <a:gd name="connsiteX8" fmla="*/ 763 w 298076"/>
                <a:gd name="connsiteY8" fmla="*/ 122365 h 300064"/>
                <a:gd name="connsiteX0" fmla="*/ 1085 w 298398"/>
                <a:gd name="connsiteY0" fmla="*/ 122365 h 295275"/>
                <a:gd name="connsiteX1" fmla="*/ 123450 w 298398"/>
                <a:gd name="connsiteY1" fmla="*/ 0 h 295275"/>
                <a:gd name="connsiteX2" fmla="*/ 173995 w 298398"/>
                <a:gd name="connsiteY2" fmla="*/ 0 h 295275"/>
                <a:gd name="connsiteX3" fmla="*/ 296360 w 298398"/>
                <a:gd name="connsiteY3" fmla="*/ 122365 h 295275"/>
                <a:gd name="connsiteX4" fmla="*/ 297486 w 298398"/>
                <a:gd name="connsiteY4" fmla="*/ 209528 h 295275"/>
                <a:gd name="connsiteX5" fmla="*/ 242412 w 298398"/>
                <a:gd name="connsiteY5" fmla="*/ 295275 h 295275"/>
                <a:gd name="connsiteX6" fmla="*/ 59606 w 298398"/>
                <a:gd name="connsiteY6" fmla="*/ 295275 h 295275"/>
                <a:gd name="connsiteX7" fmla="*/ 322 w 298398"/>
                <a:gd name="connsiteY7" fmla="*/ 220774 h 295275"/>
                <a:gd name="connsiteX8" fmla="*/ 1085 w 298398"/>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20774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20774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361867"/>
                <a:gd name="connsiteY0" fmla="*/ 122365 h 299752"/>
                <a:gd name="connsiteX1" fmla="*/ 123128 w 361867"/>
                <a:gd name="connsiteY1" fmla="*/ 0 h 299752"/>
                <a:gd name="connsiteX2" fmla="*/ 173673 w 361867"/>
                <a:gd name="connsiteY2" fmla="*/ 0 h 299752"/>
                <a:gd name="connsiteX3" fmla="*/ 296038 w 361867"/>
                <a:gd name="connsiteY3" fmla="*/ 122365 h 299752"/>
                <a:gd name="connsiteX4" fmla="*/ 297164 w 361867"/>
                <a:gd name="connsiteY4" fmla="*/ 209528 h 299752"/>
                <a:gd name="connsiteX5" fmla="*/ 361070 w 361867"/>
                <a:gd name="connsiteY5" fmla="*/ 295390 h 299752"/>
                <a:gd name="connsiteX6" fmla="*/ 242090 w 361867"/>
                <a:gd name="connsiteY6" fmla="*/ 295275 h 299752"/>
                <a:gd name="connsiteX7" fmla="*/ 59284 w 361867"/>
                <a:gd name="connsiteY7" fmla="*/ 295275 h 299752"/>
                <a:gd name="connsiteX8" fmla="*/ 0 w 361867"/>
                <a:gd name="connsiteY8" fmla="*/ 295275 h 299752"/>
                <a:gd name="connsiteX9" fmla="*/ 763 w 361867"/>
                <a:gd name="connsiteY9" fmla="*/ 122365 h 299752"/>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79673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79673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586"/>
                <a:gd name="connsiteY0" fmla="*/ 122365 h 295275"/>
                <a:gd name="connsiteX1" fmla="*/ 123128 w 297586"/>
                <a:gd name="connsiteY1" fmla="*/ 0 h 295275"/>
                <a:gd name="connsiteX2" fmla="*/ 173673 w 297586"/>
                <a:gd name="connsiteY2" fmla="*/ 0 h 295275"/>
                <a:gd name="connsiteX3" fmla="*/ 296038 w 297586"/>
                <a:gd name="connsiteY3" fmla="*/ 122365 h 295275"/>
                <a:gd name="connsiteX4" fmla="*/ 297164 w 297586"/>
                <a:gd name="connsiteY4" fmla="*/ 279673 h 295275"/>
                <a:gd name="connsiteX5" fmla="*/ 242090 w 297586"/>
                <a:gd name="connsiteY5" fmla="*/ 295275 h 295275"/>
                <a:gd name="connsiteX6" fmla="*/ 59284 w 297586"/>
                <a:gd name="connsiteY6" fmla="*/ 295275 h 295275"/>
                <a:gd name="connsiteX7" fmla="*/ 0 w 297586"/>
                <a:gd name="connsiteY7" fmla="*/ 295275 h 295275"/>
                <a:gd name="connsiteX8" fmla="*/ 763 w 297586"/>
                <a:gd name="connsiteY8" fmla="*/ 122365 h 295275"/>
                <a:gd name="connsiteX0" fmla="*/ 763 w 297211"/>
                <a:gd name="connsiteY0" fmla="*/ 122365 h 295275"/>
                <a:gd name="connsiteX1" fmla="*/ 123128 w 297211"/>
                <a:gd name="connsiteY1" fmla="*/ 0 h 295275"/>
                <a:gd name="connsiteX2" fmla="*/ 173673 w 297211"/>
                <a:gd name="connsiteY2" fmla="*/ 0 h 295275"/>
                <a:gd name="connsiteX3" fmla="*/ 296038 w 297211"/>
                <a:gd name="connsiteY3" fmla="*/ 122365 h 295275"/>
                <a:gd name="connsiteX4" fmla="*/ 297164 w 297211"/>
                <a:gd name="connsiteY4" fmla="*/ 279673 h 295275"/>
                <a:gd name="connsiteX5" fmla="*/ 242090 w 297211"/>
                <a:gd name="connsiteY5" fmla="*/ 295275 h 295275"/>
                <a:gd name="connsiteX6" fmla="*/ 59284 w 297211"/>
                <a:gd name="connsiteY6" fmla="*/ 295275 h 295275"/>
                <a:gd name="connsiteX7" fmla="*/ 0 w 297211"/>
                <a:gd name="connsiteY7" fmla="*/ 295275 h 295275"/>
                <a:gd name="connsiteX8" fmla="*/ 763 w 297211"/>
                <a:gd name="connsiteY8" fmla="*/ 122365 h 295275"/>
                <a:gd name="connsiteX0" fmla="*/ 763 w 297258"/>
                <a:gd name="connsiteY0" fmla="*/ 122365 h 295804"/>
                <a:gd name="connsiteX1" fmla="*/ 123128 w 297258"/>
                <a:gd name="connsiteY1" fmla="*/ 0 h 295804"/>
                <a:gd name="connsiteX2" fmla="*/ 173673 w 297258"/>
                <a:gd name="connsiteY2" fmla="*/ 0 h 295804"/>
                <a:gd name="connsiteX3" fmla="*/ 296038 w 297258"/>
                <a:gd name="connsiteY3" fmla="*/ 122365 h 295804"/>
                <a:gd name="connsiteX4" fmla="*/ 297211 w 297258"/>
                <a:gd name="connsiteY4" fmla="*/ 295275 h 295804"/>
                <a:gd name="connsiteX5" fmla="*/ 242090 w 297258"/>
                <a:gd name="connsiteY5" fmla="*/ 295275 h 295804"/>
                <a:gd name="connsiteX6" fmla="*/ 59284 w 297258"/>
                <a:gd name="connsiteY6" fmla="*/ 295275 h 295804"/>
                <a:gd name="connsiteX7" fmla="*/ 0 w 297258"/>
                <a:gd name="connsiteY7" fmla="*/ 295275 h 295804"/>
                <a:gd name="connsiteX8" fmla="*/ 763 w 297258"/>
                <a:gd name="connsiteY8" fmla="*/ 122365 h 295804"/>
                <a:gd name="connsiteX0" fmla="*/ 763 w 297227"/>
                <a:gd name="connsiteY0" fmla="*/ 122365 h 297919"/>
                <a:gd name="connsiteX1" fmla="*/ 123128 w 297227"/>
                <a:gd name="connsiteY1" fmla="*/ 0 h 297919"/>
                <a:gd name="connsiteX2" fmla="*/ 173673 w 297227"/>
                <a:gd name="connsiteY2" fmla="*/ 0 h 297919"/>
                <a:gd name="connsiteX3" fmla="*/ 296038 w 297227"/>
                <a:gd name="connsiteY3" fmla="*/ 122365 h 297919"/>
                <a:gd name="connsiteX4" fmla="*/ 297211 w 297227"/>
                <a:gd name="connsiteY4" fmla="*/ 295275 h 297919"/>
                <a:gd name="connsiteX5" fmla="*/ 242090 w 297227"/>
                <a:gd name="connsiteY5" fmla="*/ 295275 h 297919"/>
                <a:gd name="connsiteX6" fmla="*/ 59284 w 297227"/>
                <a:gd name="connsiteY6" fmla="*/ 295275 h 297919"/>
                <a:gd name="connsiteX7" fmla="*/ 0 w 297227"/>
                <a:gd name="connsiteY7" fmla="*/ 295275 h 297919"/>
                <a:gd name="connsiteX8" fmla="*/ 763 w 297227"/>
                <a:gd name="connsiteY8" fmla="*/ 122365 h 297919"/>
                <a:gd name="connsiteX0" fmla="*/ 763 w 297228"/>
                <a:gd name="connsiteY0" fmla="*/ 122365 h 296324"/>
                <a:gd name="connsiteX1" fmla="*/ 123128 w 297228"/>
                <a:gd name="connsiteY1" fmla="*/ 0 h 296324"/>
                <a:gd name="connsiteX2" fmla="*/ 173673 w 297228"/>
                <a:gd name="connsiteY2" fmla="*/ 0 h 296324"/>
                <a:gd name="connsiteX3" fmla="*/ 296038 w 297228"/>
                <a:gd name="connsiteY3" fmla="*/ 122365 h 296324"/>
                <a:gd name="connsiteX4" fmla="*/ 297211 w 297228"/>
                <a:gd name="connsiteY4" fmla="*/ 295275 h 296324"/>
                <a:gd name="connsiteX5" fmla="*/ 242090 w 297228"/>
                <a:gd name="connsiteY5" fmla="*/ 295275 h 296324"/>
                <a:gd name="connsiteX6" fmla="*/ 59284 w 297228"/>
                <a:gd name="connsiteY6" fmla="*/ 295275 h 296324"/>
                <a:gd name="connsiteX7" fmla="*/ 0 w 297228"/>
                <a:gd name="connsiteY7" fmla="*/ 295275 h 296324"/>
                <a:gd name="connsiteX8" fmla="*/ 763 w 297228"/>
                <a:gd name="connsiteY8" fmla="*/ 122365 h 296324"/>
                <a:gd name="connsiteX0" fmla="*/ 763 w 297245"/>
                <a:gd name="connsiteY0" fmla="*/ 122365 h 297272"/>
                <a:gd name="connsiteX1" fmla="*/ 123128 w 297245"/>
                <a:gd name="connsiteY1" fmla="*/ 0 h 297272"/>
                <a:gd name="connsiteX2" fmla="*/ 173673 w 297245"/>
                <a:gd name="connsiteY2" fmla="*/ 0 h 297272"/>
                <a:gd name="connsiteX3" fmla="*/ 296038 w 297245"/>
                <a:gd name="connsiteY3" fmla="*/ 122365 h 297272"/>
                <a:gd name="connsiteX4" fmla="*/ 297228 w 297245"/>
                <a:gd name="connsiteY4" fmla="*/ 296324 h 297272"/>
                <a:gd name="connsiteX5" fmla="*/ 242090 w 297245"/>
                <a:gd name="connsiteY5" fmla="*/ 295275 h 297272"/>
                <a:gd name="connsiteX6" fmla="*/ 59284 w 297245"/>
                <a:gd name="connsiteY6" fmla="*/ 295275 h 297272"/>
                <a:gd name="connsiteX7" fmla="*/ 0 w 297245"/>
                <a:gd name="connsiteY7" fmla="*/ 295275 h 297272"/>
                <a:gd name="connsiteX8" fmla="*/ 763 w 297245"/>
                <a:gd name="connsiteY8" fmla="*/ 122365 h 297272"/>
                <a:gd name="connsiteX0" fmla="*/ 763 w 297262"/>
                <a:gd name="connsiteY0" fmla="*/ 122365 h 298144"/>
                <a:gd name="connsiteX1" fmla="*/ 123128 w 297262"/>
                <a:gd name="connsiteY1" fmla="*/ 0 h 298144"/>
                <a:gd name="connsiteX2" fmla="*/ 173673 w 297262"/>
                <a:gd name="connsiteY2" fmla="*/ 0 h 298144"/>
                <a:gd name="connsiteX3" fmla="*/ 296038 w 297262"/>
                <a:gd name="connsiteY3" fmla="*/ 122365 h 298144"/>
                <a:gd name="connsiteX4" fmla="*/ 297245 w 297262"/>
                <a:gd name="connsiteY4" fmla="*/ 297272 h 298144"/>
                <a:gd name="connsiteX5" fmla="*/ 242090 w 297262"/>
                <a:gd name="connsiteY5" fmla="*/ 295275 h 298144"/>
                <a:gd name="connsiteX6" fmla="*/ 59284 w 297262"/>
                <a:gd name="connsiteY6" fmla="*/ 295275 h 298144"/>
                <a:gd name="connsiteX7" fmla="*/ 0 w 297262"/>
                <a:gd name="connsiteY7" fmla="*/ 295275 h 298144"/>
                <a:gd name="connsiteX8" fmla="*/ 763 w 297262"/>
                <a:gd name="connsiteY8" fmla="*/ 122365 h 298144"/>
                <a:gd name="connsiteX0" fmla="*/ 763 w 297279"/>
                <a:gd name="connsiteY0" fmla="*/ 122365 h 298957"/>
                <a:gd name="connsiteX1" fmla="*/ 123128 w 297279"/>
                <a:gd name="connsiteY1" fmla="*/ 0 h 298957"/>
                <a:gd name="connsiteX2" fmla="*/ 173673 w 297279"/>
                <a:gd name="connsiteY2" fmla="*/ 0 h 298957"/>
                <a:gd name="connsiteX3" fmla="*/ 296038 w 297279"/>
                <a:gd name="connsiteY3" fmla="*/ 122365 h 298957"/>
                <a:gd name="connsiteX4" fmla="*/ 297262 w 297279"/>
                <a:gd name="connsiteY4" fmla="*/ 298144 h 298957"/>
                <a:gd name="connsiteX5" fmla="*/ 242090 w 297279"/>
                <a:gd name="connsiteY5" fmla="*/ 295275 h 298957"/>
                <a:gd name="connsiteX6" fmla="*/ 59284 w 297279"/>
                <a:gd name="connsiteY6" fmla="*/ 295275 h 298957"/>
                <a:gd name="connsiteX7" fmla="*/ 0 w 297279"/>
                <a:gd name="connsiteY7" fmla="*/ 295275 h 298957"/>
                <a:gd name="connsiteX8" fmla="*/ 763 w 297279"/>
                <a:gd name="connsiteY8" fmla="*/ 122365 h 298957"/>
                <a:gd name="connsiteX0" fmla="*/ 763 w 297279"/>
                <a:gd name="connsiteY0" fmla="*/ 122365 h 298957"/>
                <a:gd name="connsiteX1" fmla="*/ 123128 w 297279"/>
                <a:gd name="connsiteY1" fmla="*/ 0 h 298957"/>
                <a:gd name="connsiteX2" fmla="*/ 173673 w 297279"/>
                <a:gd name="connsiteY2" fmla="*/ 0 h 298957"/>
                <a:gd name="connsiteX3" fmla="*/ 296038 w 297279"/>
                <a:gd name="connsiteY3" fmla="*/ 122365 h 298957"/>
                <a:gd name="connsiteX4" fmla="*/ 297262 w 297279"/>
                <a:gd name="connsiteY4" fmla="*/ 298144 h 298957"/>
                <a:gd name="connsiteX5" fmla="*/ 242090 w 297279"/>
                <a:gd name="connsiteY5" fmla="*/ 295275 h 298957"/>
                <a:gd name="connsiteX6" fmla="*/ 59284 w 297279"/>
                <a:gd name="connsiteY6" fmla="*/ 295275 h 298957"/>
                <a:gd name="connsiteX7" fmla="*/ 0 w 297279"/>
                <a:gd name="connsiteY7" fmla="*/ 295275 h 298957"/>
                <a:gd name="connsiteX8" fmla="*/ 763 w 297279"/>
                <a:gd name="connsiteY8" fmla="*/ 122365 h 298957"/>
                <a:gd name="connsiteX0" fmla="*/ 763 w 297296"/>
                <a:gd name="connsiteY0" fmla="*/ 122365 h 295275"/>
                <a:gd name="connsiteX1" fmla="*/ 123128 w 297296"/>
                <a:gd name="connsiteY1" fmla="*/ 0 h 295275"/>
                <a:gd name="connsiteX2" fmla="*/ 173673 w 297296"/>
                <a:gd name="connsiteY2" fmla="*/ 0 h 295275"/>
                <a:gd name="connsiteX3" fmla="*/ 296038 w 297296"/>
                <a:gd name="connsiteY3" fmla="*/ 122365 h 295275"/>
                <a:gd name="connsiteX4" fmla="*/ 297279 w 297296"/>
                <a:gd name="connsiteY4" fmla="*/ 286694 h 295275"/>
                <a:gd name="connsiteX5" fmla="*/ 242090 w 297296"/>
                <a:gd name="connsiteY5" fmla="*/ 295275 h 295275"/>
                <a:gd name="connsiteX6" fmla="*/ 59284 w 297296"/>
                <a:gd name="connsiteY6" fmla="*/ 295275 h 295275"/>
                <a:gd name="connsiteX7" fmla="*/ 0 w 297296"/>
                <a:gd name="connsiteY7" fmla="*/ 295275 h 295275"/>
                <a:gd name="connsiteX8" fmla="*/ 763 w 297296"/>
                <a:gd name="connsiteY8" fmla="*/ 122365 h 295275"/>
                <a:gd name="connsiteX0" fmla="*/ 763 w 297279"/>
                <a:gd name="connsiteY0" fmla="*/ 122365 h 301753"/>
                <a:gd name="connsiteX1" fmla="*/ 123128 w 297279"/>
                <a:gd name="connsiteY1" fmla="*/ 0 h 301753"/>
                <a:gd name="connsiteX2" fmla="*/ 173673 w 297279"/>
                <a:gd name="connsiteY2" fmla="*/ 0 h 301753"/>
                <a:gd name="connsiteX3" fmla="*/ 296038 w 297279"/>
                <a:gd name="connsiteY3" fmla="*/ 122365 h 301753"/>
                <a:gd name="connsiteX4" fmla="*/ 297279 w 297279"/>
                <a:gd name="connsiteY4" fmla="*/ 286694 h 301753"/>
                <a:gd name="connsiteX5" fmla="*/ 59284 w 297279"/>
                <a:gd name="connsiteY5" fmla="*/ 295275 h 301753"/>
                <a:gd name="connsiteX6" fmla="*/ 0 w 297279"/>
                <a:gd name="connsiteY6" fmla="*/ 295275 h 301753"/>
                <a:gd name="connsiteX7" fmla="*/ 763 w 297279"/>
                <a:gd name="connsiteY7" fmla="*/ 122365 h 301753"/>
                <a:gd name="connsiteX0" fmla="*/ 763 w 297279"/>
                <a:gd name="connsiteY0" fmla="*/ 122365 h 312470"/>
                <a:gd name="connsiteX1" fmla="*/ 123128 w 297279"/>
                <a:gd name="connsiteY1" fmla="*/ 0 h 312470"/>
                <a:gd name="connsiteX2" fmla="*/ 173673 w 297279"/>
                <a:gd name="connsiteY2" fmla="*/ 0 h 312470"/>
                <a:gd name="connsiteX3" fmla="*/ 296038 w 297279"/>
                <a:gd name="connsiteY3" fmla="*/ 122365 h 312470"/>
                <a:gd name="connsiteX4" fmla="*/ 297279 w 297279"/>
                <a:gd name="connsiteY4" fmla="*/ 286694 h 312470"/>
                <a:gd name="connsiteX5" fmla="*/ 0 w 297279"/>
                <a:gd name="connsiteY5" fmla="*/ 295275 h 312470"/>
                <a:gd name="connsiteX6" fmla="*/ 763 w 297279"/>
                <a:gd name="connsiteY6" fmla="*/ 122365 h 312470"/>
                <a:gd name="connsiteX0" fmla="*/ 763 w 297279"/>
                <a:gd name="connsiteY0" fmla="*/ 122365 h 312470"/>
                <a:gd name="connsiteX1" fmla="*/ 123128 w 297279"/>
                <a:gd name="connsiteY1" fmla="*/ 0 h 312470"/>
                <a:gd name="connsiteX2" fmla="*/ 173673 w 297279"/>
                <a:gd name="connsiteY2" fmla="*/ 0 h 312470"/>
                <a:gd name="connsiteX3" fmla="*/ 296038 w 297279"/>
                <a:gd name="connsiteY3" fmla="*/ 122365 h 312470"/>
                <a:gd name="connsiteX4" fmla="*/ 297279 w 297279"/>
                <a:gd name="connsiteY4" fmla="*/ 286694 h 312470"/>
                <a:gd name="connsiteX5" fmla="*/ 0 w 297279"/>
                <a:gd name="connsiteY5" fmla="*/ 295275 h 312470"/>
                <a:gd name="connsiteX6" fmla="*/ 763 w 297279"/>
                <a:gd name="connsiteY6" fmla="*/ 122365 h 312470"/>
                <a:gd name="connsiteX0" fmla="*/ 763 w 297279"/>
                <a:gd name="connsiteY0" fmla="*/ 122365 h 303640"/>
                <a:gd name="connsiteX1" fmla="*/ 123128 w 297279"/>
                <a:gd name="connsiteY1" fmla="*/ 0 h 303640"/>
                <a:gd name="connsiteX2" fmla="*/ 173673 w 297279"/>
                <a:gd name="connsiteY2" fmla="*/ 0 h 303640"/>
                <a:gd name="connsiteX3" fmla="*/ 296038 w 297279"/>
                <a:gd name="connsiteY3" fmla="*/ 122365 h 303640"/>
                <a:gd name="connsiteX4" fmla="*/ 297279 w 297279"/>
                <a:gd name="connsiteY4" fmla="*/ 286694 h 303640"/>
                <a:gd name="connsiteX5" fmla="*/ 0 w 297279"/>
                <a:gd name="connsiteY5" fmla="*/ 295275 h 303640"/>
                <a:gd name="connsiteX6" fmla="*/ 763 w 297279"/>
                <a:gd name="connsiteY6" fmla="*/ 122365 h 303640"/>
                <a:gd name="connsiteX0" fmla="*/ 763 w 297279"/>
                <a:gd name="connsiteY0" fmla="*/ 122365 h 296987"/>
                <a:gd name="connsiteX1" fmla="*/ 123128 w 297279"/>
                <a:gd name="connsiteY1" fmla="*/ 0 h 296987"/>
                <a:gd name="connsiteX2" fmla="*/ 173673 w 297279"/>
                <a:gd name="connsiteY2" fmla="*/ 0 h 296987"/>
                <a:gd name="connsiteX3" fmla="*/ 296038 w 297279"/>
                <a:gd name="connsiteY3" fmla="*/ 122365 h 296987"/>
                <a:gd name="connsiteX4" fmla="*/ 297279 w 297279"/>
                <a:gd name="connsiteY4" fmla="*/ 286694 h 296987"/>
                <a:gd name="connsiteX5" fmla="*/ 0 w 297279"/>
                <a:gd name="connsiteY5" fmla="*/ 295275 h 296987"/>
                <a:gd name="connsiteX6" fmla="*/ 763 w 297279"/>
                <a:gd name="connsiteY6" fmla="*/ 122365 h 296987"/>
                <a:gd name="connsiteX0" fmla="*/ 763 w 297279"/>
                <a:gd name="connsiteY0" fmla="*/ 122365 h 301154"/>
                <a:gd name="connsiteX1" fmla="*/ 123128 w 297279"/>
                <a:gd name="connsiteY1" fmla="*/ 0 h 301154"/>
                <a:gd name="connsiteX2" fmla="*/ 173673 w 297279"/>
                <a:gd name="connsiteY2" fmla="*/ 0 h 301154"/>
                <a:gd name="connsiteX3" fmla="*/ 296038 w 297279"/>
                <a:gd name="connsiteY3" fmla="*/ 122365 h 301154"/>
                <a:gd name="connsiteX4" fmla="*/ 297279 w 297279"/>
                <a:gd name="connsiteY4" fmla="*/ 296987 h 301154"/>
                <a:gd name="connsiteX5" fmla="*/ 0 w 297279"/>
                <a:gd name="connsiteY5" fmla="*/ 295275 h 301154"/>
                <a:gd name="connsiteX6" fmla="*/ 763 w 297279"/>
                <a:gd name="connsiteY6" fmla="*/ 122365 h 301154"/>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6987 h 299572"/>
                <a:gd name="connsiteX5" fmla="*/ 0 w 297279"/>
                <a:gd name="connsiteY5" fmla="*/ 295275 h 299572"/>
                <a:gd name="connsiteX6" fmla="*/ 763 w 297279"/>
                <a:gd name="connsiteY6" fmla="*/ 122365 h 299572"/>
                <a:gd name="connsiteX0" fmla="*/ 763 w 297279"/>
                <a:gd name="connsiteY0" fmla="*/ 122365 h 301415"/>
                <a:gd name="connsiteX1" fmla="*/ 123128 w 297279"/>
                <a:gd name="connsiteY1" fmla="*/ 0 h 301415"/>
                <a:gd name="connsiteX2" fmla="*/ 173673 w 297279"/>
                <a:gd name="connsiteY2" fmla="*/ 0 h 301415"/>
                <a:gd name="connsiteX3" fmla="*/ 296038 w 297279"/>
                <a:gd name="connsiteY3" fmla="*/ 122365 h 301415"/>
                <a:gd name="connsiteX4" fmla="*/ 297279 w 297279"/>
                <a:gd name="connsiteY4" fmla="*/ 299572 h 301415"/>
                <a:gd name="connsiteX5" fmla="*/ 0 w 297279"/>
                <a:gd name="connsiteY5" fmla="*/ 295275 h 301415"/>
                <a:gd name="connsiteX6" fmla="*/ 763 w 297279"/>
                <a:gd name="connsiteY6" fmla="*/ 122365 h 301415"/>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300785"/>
                <a:gd name="connsiteX1" fmla="*/ 123128 w 297279"/>
                <a:gd name="connsiteY1" fmla="*/ 0 h 300785"/>
                <a:gd name="connsiteX2" fmla="*/ 173673 w 297279"/>
                <a:gd name="connsiteY2" fmla="*/ 0 h 300785"/>
                <a:gd name="connsiteX3" fmla="*/ 296038 w 297279"/>
                <a:gd name="connsiteY3" fmla="*/ 122365 h 300785"/>
                <a:gd name="connsiteX4" fmla="*/ 297279 w 297279"/>
                <a:gd name="connsiteY4" fmla="*/ 299572 h 300785"/>
                <a:gd name="connsiteX5" fmla="*/ 0 w 297279"/>
                <a:gd name="connsiteY5" fmla="*/ 299572 h 300785"/>
                <a:gd name="connsiteX6" fmla="*/ 763 w 297279"/>
                <a:gd name="connsiteY6" fmla="*/ 122365 h 300785"/>
                <a:gd name="connsiteX0" fmla="*/ 763 w 297279"/>
                <a:gd name="connsiteY0" fmla="*/ 122365 h 300785"/>
                <a:gd name="connsiteX1" fmla="*/ 123128 w 297279"/>
                <a:gd name="connsiteY1" fmla="*/ 0 h 300785"/>
                <a:gd name="connsiteX2" fmla="*/ 173673 w 297279"/>
                <a:gd name="connsiteY2" fmla="*/ 0 h 300785"/>
                <a:gd name="connsiteX3" fmla="*/ 296038 w 297279"/>
                <a:gd name="connsiteY3" fmla="*/ 122365 h 300785"/>
                <a:gd name="connsiteX4" fmla="*/ 297279 w 297279"/>
                <a:gd name="connsiteY4" fmla="*/ 299572 h 300785"/>
                <a:gd name="connsiteX5" fmla="*/ 0 w 297279"/>
                <a:gd name="connsiteY5" fmla="*/ 299572 h 300785"/>
                <a:gd name="connsiteX6" fmla="*/ 763 w 297279"/>
                <a:gd name="connsiteY6" fmla="*/ 122365 h 300785"/>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299572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301167 h 301167"/>
                <a:gd name="connsiteX6" fmla="*/ 763 w 297279"/>
                <a:gd name="connsiteY6" fmla="*/ 122365 h 30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279" h="301167">
                  <a:moveTo>
                    <a:pt x="763" y="122365"/>
                  </a:moveTo>
                  <a:cubicBezTo>
                    <a:pt x="763" y="54785"/>
                    <a:pt x="55548" y="0"/>
                    <a:pt x="123128" y="0"/>
                  </a:cubicBezTo>
                  <a:lnTo>
                    <a:pt x="173673" y="0"/>
                  </a:lnTo>
                  <a:cubicBezTo>
                    <a:pt x="241253" y="0"/>
                    <a:pt x="296038" y="54785"/>
                    <a:pt x="296038" y="122365"/>
                  </a:cubicBezTo>
                  <a:cubicBezTo>
                    <a:pt x="296413" y="151419"/>
                    <a:pt x="296904" y="291196"/>
                    <a:pt x="297279" y="301167"/>
                  </a:cubicBezTo>
                  <a:lnTo>
                    <a:pt x="0" y="301167"/>
                  </a:lnTo>
                  <a:cubicBezTo>
                    <a:pt x="135" y="257496"/>
                    <a:pt x="628" y="166036"/>
                    <a:pt x="763" y="122365"/>
                  </a:cubicBezTo>
                  <a:close/>
                </a:path>
              </a:pathLst>
            </a:custGeom>
            <a:solidFill>
              <a:srgbClr val="FFC000"/>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defTabSz="342788">
                <a:defRPr/>
              </a:pPr>
              <a:endParaRPr lang="en-US" sz="1050" kern="0" dirty="0">
                <a:solidFill>
                  <a:sysClr val="window" lastClr="FFFFFF"/>
                </a:solidFill>
                <a:latin typeface="Calibri" panose="020F0502020204030204" pitchFamily="34" charset="0"/>
                <a:cs typeface="Arial" panose="020B0604020202020204" pitchFamily="34" charset="0"/>
              </a:endParaRPr>
            </a:p>
          </p:txBody>
        </p:sp>
        <p:sp>
          <p:nvSpPr>
            <p:cNvPr id="258" name="Diamond 231"/>
            <p:cNvSpPr/>
            <p:nvPr/>
          </p:nvSpPr>
          <p:spPr>
            <a:xfrm>
              <a:off x="85725" y="190500"/>
              <a:ext cx="111125" cy="287020"/>
            </a:xfrm>
            <a:custGeom>
              <a:avLst/>
              <a:gdLst>
                <a:gd name="connsiteX0" fmla="*/ 0 w 111125"/>
                <a:gd name="connsiteY0" fmla="*/ 143510 h 287020"/>
                <a:gd name="connsiteX1" fmla="*/ 55563 w 111125"/>
                <a:gd name="connsiteY1" fmla="*/ 0 h 287020"/>
                <a:gd name="connsiteX2" fmla="*/ 111125 w 111125"/>
                <a:gd name="connsiteY2" fmla="*/ 143510 h 287020"/>
                <a:gd name="connsiteX3" fmla="*/ 55563 w 111125"/>
                <a:gd name="connsiteY3" fmla="*/ 287020 h 287020"/>
                <a:gd name="connsiteX4" fmla="*/ 0 w 111125"/>
                <a:gd name="connsiteY4" fmla="*/ 143510 h 287020"/>
                <a:gd name="connsiteX0" fmla="*/ 0 w 111125"/>
                <a:gd name="connsiteY0" fmla="*/ 218239 h 287020"/>
                <a:gd name="connsiteX1" fmla="*/ 55563 w 111125"/>
                <a:gd name="connsiteY1" fmla="*/ 0 h 287020"/>
                <a:gd name="connsiteX2" fmla="*/ 111125 w 111125"/>
                <a:gd name="connsiteY2" fmla="*/ 143510 h 287020"/>
                <a:gd name="connsiteX3" fmla="*/ 55563 w 111125"/>
                <a:gd name="connsiteY3" fmla="*/ 287020 h 287020"/>
                <a:gd name="connsiteX4" fmla="*/ 0 w 111125"/>
                <a:gd name="connsiteY4" fmla="*/ 218239 h 287020"/>
                <a:gd name="connsiteX0" fmla="*/ 0 w 111125"/>
                <a:gd name="connsiteY0" fmla="*/ 218239 h 287020"/>
                <a:gd name="connsiteX1" fmla="*/ 55563 w 111125"/>
                <a:gd name="connsiteY1" fmla="*/ 0 h 287020"/>
                <a:gd name="connsiteX2" fmla="*/ 111125 w 111125"/>
                <a:gd name="connsiteY2" fmla="*/ 218239 h 287020"/>
                <a:gd name="connsiteX3" fmla="*/ 55563 w 111125"/>
                <a:gd name="connsiteY3" fmla="*/ 287020 h 287020"/>
                <a:gd name="connsiteX4" fmla="*/ 0 w 111125"/>
                <a:gd name="connsiteY4" fmla="*/ 218239 h 287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25" h="287020">
                  <a:moveTo>
                    <a:pt x="0" y="218239"/>
                  </a:moveTo>
                  <a:lnTo>
                    <a:pt x="55563" y="0"/>
                  </a:lnTo>
                  <a:lnTo>
                    <a:pt x="111125" y="218239"/>
                  </a:lnTo>
                  <a:lnTo>
                    <a:pt x="55563" y="287020"/>
                  </a:lnTo>
                  <a:lnTo>
                    <a:pt x="0" y="218239"/>
                  </a:lnTo>
                  <a:close/>
                </a:path>
              </a:pathLst>
            </a:custGeom>
            <a:solidFill>
              <a:sysClr val="window" lastClr="FFFFFF"/>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algn="ctr" defTabSz="342788">
                <a:lnSpc>
                  <a:spcPct val="115000"/>
                </a:lnSpc>
                <a:defRPr/>
              </a:pPr>
              <a:r>
                <a:rPr lang="en-US" sz="1050" kern="0" dirty="0">
                  <a:solidFill>
                    <a:sysClr val="window" lastClr="FFFFFF"/>
                  </a:solidFill>
                  <a:highlight>
                    <a:srgbClr val="FFFF00"/>
                  </a:highlight>
                  <a:latin typeface="Calibri" panose="020F0502020204030204" pitchFamily="34" charset="0"/>
                  <a:ea typeface="Calibri"/>
                  <a:cs typeface="Arial" panose="020B0604020202020204" pitchFamily="34" charset="0"/>
                </a:rPr>
                <a:t>­­­­­­­­</a:t>
              </a:r>
              <a:endParaRPr lang="en-US" sz="1050" kern="0" dirty="0">
                <a:solidFill>
                  <a:sysClr val="window" lastClr="FFFFFF"/>
                </a:solidFill>
                <a:latin typeface="Calibri" panose="020F0502020204030204" pitchFamily="34" charset="0"/>
                <a:ea typeface="Calibri"/>
                <a:cs typeface="Arial" panose="020B0604020202020204" pitchFamily="34" charset="0"/>
              </a:endParaRPr>
            </a:p>
          </p:txBody>
        </p:sp>
      </p:grpSp>
      <p:grpSp>
        <p:nvGrpSpPr>
          <p:cNvPr id="259" name="Group 258"/>
          <p:cNvGrpSpPr/>
          <p:nvPr/>
        </p:nvGrpSpPr>
        <p:grpSpPr>
          <a:xfrm>
            <a:off x="5973097" y="2741381"/>
            <a:ext cx="101214" cy="161986"/>
            <a:chOff x="0" y="4871"/>
            <a:chExt cx="297180" cy="496144"/>
          </a:xfrm>
        </p:grpSpPr>
        <p:sp>
          <p:nvSpPr>
            <p:cNvPr id="260" name="Oval 259"/>
            <p:cNvSpPr/>
            <p:nvPr/>
          </p:nvSpPr>
          <p:spPr>
            <a:xfrm>
              <a:off x="57150" y="4871"/>
              <a:ext cx="182882" cy="182879"/>
            </a:xfrm>
            <a:prstGeom prst="ellipse">
              <a:avLst/>
            </a:prstGeom>
            <a:solidFill>
              <a:srgbClr val="FFC000"/>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defTabSz="342788">
                <a:defRPr/>
              </a:pPr>
              <a:endParaRPr lang="en-US" sz="1050" kern="0" dirty="0">
                <a:solidFill>
                  <a:sysClr val="window" lastClr="FFFFFF"/>
                </a:solidFill>
                <a:latin typeface="Calibri" panose="020F0502020204030204" pitchFamily="34" charset="0"/>
                <a:cs typeface="Arial" panose="020B0604020202020204" pitchFamily="34" charset="0"/>
              </a:endParaRPr>
            </a:p>
          </p:txBody>
        </p:sp>
        <p:sp>
          <p:nvSpPr>
            <p:cNvPr id="261" name="Rounded Rectangle 230"/>
            <p:cNvSpPr/>
            <p:nvPr/>
          </p:nvSpPr>
          <p:spPr>
            <a:xfrm>
              <a:off x="0" y="200025"/>
              <a:ext cx="297180" cy="300990"/>
            </a:xfrm>
            <a:custGeom>
              <a:avLst/>
              <a:gdLst>
                <a:gd name="connsiteX0" fmla="*/ 0 w 295275"/>
                <a:gd name="connsiteY0" fmla="*/ 122365 h 295275"/>
                <a:gd name="connsiteX1" fmla="*/ 122365 w 295275"/>
                <a:gd name="connsiteY1" fmla="*/ 0 h 295275"/>
                <a:gd name="connsiteX2" fmla="*/ 172910 w 295275"/>
                <a:gd name="connsiteY2" fmla="*/ 0 h 295275"/>
                <a:gd name="connsiteX3" fmla="*/ 295275 w 295275"/>
                <a:gd name="connsiteY3" fmla="*/ 122365 h 295275"/>
                <a:gd name="connsiteX4" fmla="*/ 295275 w 295275"/>
                <a:gd name="connsiteY4" fmla="*/ 172910 h 295275"/>
                <a:gd name="connsiteX5" fmla="*/ 172910 w 295275"/>
                <a:gd name="connsiteY5" fmla="*/ 295275 h 295275"/>
                <a:gd name="connsiteX6" fmla="*/ 122365 w 295275"/>
                <a:gd name="connsiteY6" fmla="*/ 295275 h 295275"/>
                <a:gd name="connsiteX7" fmla="*/ 0 w 295275"/>
                <a:gd name="connsiteY7" fmla="*/ 172910 h 295275"/>
                <a:gd name="connsiteX8" fmla="*/ 0 w 295275"/>
                <a:gd name="connsiteY8" fmla="*/ 122365 h 295275"/>
                <a:gd name="connsiteX0" fmla="*/ 404 w 295679"/>
                <a:gd name="connsiteY0" fmla="*/ 122365 h 295275"/>
                <a:gd name="connsiteX1" fmla="*/ 122769 w 295679"/>
                <a:gd name="connsiteY1" fmla="*/ 0 h 295275"/>
                <a:gd name="connsiteX2" fmla="*/ 173314 w 295679"/>
                <a:gd name="connsiteY2" fmla="*/ 0 h 295275"/>
                <a:gd name="connsiteX3" fmla="*/ 295679 w 295679"/>
                <a:gd name="connsiteY3" fmla="*/ 122365 h 295275"/>
                <a:gd name="connsiteX4" fmla="*/ 295679 w 295679"/>
                <a:gd name="connsiteY4" fmla="*/ 172910 h 295275"/>
                <a:gd name="connsiteX5" fmla="*/ 173314 w 295679"/>
                <a:gd name="connsiteY5" fmla="*/ 295275 h 295275"/>
                <a:gd name="connsiteX6" fmla="*/ 58925 w 295679"/>
                <a:gd name="connsiteY6" fmla="*/ 295275 h 295275"/>
                <a:gd name="connsiteX7" fmla="*/ 404 w 295679"/>
                <a:gd name="connsiteY7" fmla="*/ 172910 h 295275"/>
                <a:gd name="connsiteX8" fmla="*/ 404 w 295679"/>
                <a:gd name="connsiteY8" fmla="*/ 122365 h 295275"/>
                <a:gd name="connsiteX0" fmla="*/ 404 w 296805"/>
                <a:gd name="connsiteY0" fmla="*/ 122365 h 295275"/>
                <a:gd name="connsiteX1" fmla="*/ 122769 w 296805"/>
                <a:gd name="connsiteY1" fmla="*/ 0 h 295275"/>
                <a:gd name="connsiteX2" fmla="*/ 173314 w 296805"/>
                <a:gd name="connsiteY2" fmla="*/ 0 h 295275"/>
                <a:gd name="connsiteX3" fmla="*/ 295679 w 296805"/>
                <a:gd name="connsiteY3" fmla="*/ 122365 h 295275"/>
                <a:gd name="connsiteX4" fmla="*/ 295679 w 296805"/>
                <a:gd name="connsiteY4" fmla="*/ 172910 h 295275"/>
                <a:gd name="connsiteX5" fmla="*/ 241731 w 296805"/>
                <a:gd name="connsiteY5" fmla="*/ 295275 h 295275"/>
                <a:gd name="connsiteX6" fmla="*/ 58925 w 296805"/>
                <a:gd name="connsiteY6" fmla="*/ 295275 h 295275"/>
                <a:gd name="connsiteX7" fmla="*/ 404 w 296805"/>
                <a:gd name="connsiteY7" fmla="*/ 172910 h 295275"/>
                <a:gd name="connsiteX8" fmla="*/ 404 w 296805"/>
                <a:gd name="connsiteY8" fmla="*/ 122365 h 295275"/>
                <a:gd name="connsiteX0" fmla="*/ 763 w 297164"/>
                <a:gd name="connsiteY0" fmla="*/ 122365 h 300064"/>
                <a:gd name="connsiteX1" fmla="*/ 123128 w 297164"/>
                <a:gd name="connsiteY1" fmla="*/ 0 h 300064"/>
                <a:gd name="connsiteX2" fmla="*/ 173673 w 297164"/>
                <a:gd name="connsiteY2" fmla="*/ 0 h 300064"/>
                <a:gd name="connsiteX3" fmla="*/ 296038 w 297164"/>
                <a:gd name="connsiteY3" fmla="*/ 122365 h 300064"/>
                <a:gd name="connsiteX4" fmla="*/ 296038 w 297164"/>
                <a:gd name="connsiteY4" fmla="*/ 172910 h 300064"/>
                <a:gd name="connsiteX5" fmla="*/ 242090 w 297164"/>
                <a:gd name="connsiteY5" fmla="*/ 295275 h 300064"/>
                <a:gd name="connsiteX6" fmla="*/ 59284 w 297164"/>
                <a:gd name="connsiteY6" fmla="*/ 295275 h 300064"/>
                <a:gd name="connsiteX7" fmla="*/ 359 w 297164"/>
                <a:gd name="connsiteY7" fmla="*/ 253378 h 300064"/>
                <a:gd name="connsiteX8" fmla="*/ 763 w 297164"/>
                <a:gd name="connsiteY8" fmla="*/ 122365 h 300064"/>
                <a:gd name="connsiteX0" fmla="*/ 763 w 298076"/>
                <a:gd name="connsiteY0" fmla="*/ 122365 h 300064"/>
                <a:gd name="connsiteX1" fmla="*/ 123128 w 298076"/>
                <a:gd name="connsiteY1" fmla="*/ 0 h 300064"/>
                <a:gd name="connsiteX2" fmla="*/ 173673 w 298076"/>
                <a:gd name="connsiteY2" fmla="*/ 0 h 300064"/>
                <a:gd name="connsiteX3" fmla="*/ 296038 w 298076"/>
                <a:gd name="connsiteY3" fmla="*/ 122365 h 300064"/>
                <a:gd name="connsiteX4" fmla="*/ 297164 w 298076"/>
                <a:gd name="connsiteY4" fmla="*/ 209528 h 300064"/>
                <a:gd name="connsiteX5" fmla="*/ 242090 w 298076"/>
                <a:gd name="connsiteY5" fmla="*/ 295275 h 300064"/>
                <a:gd name="connsiteX6" fmla="*/ 59284 w 298076"/>
                <a:gd name="connsiteY6" fmla="*/ 295275 h 300064"/>
                <a:gd name="connsiteX7" fmla="*/ 359 w 298076"/>
                <a:gd name="connsiteY7" fmla="*/ 253378 h 300064"/>
                <a:gd name="connsiteX8" fmla="*/ 763 w 298076"/>
                <a:gd name="connsiteY8" fmla="*/ 122365 h 300064"/>
                <a:gd name="connsiteX0" fmla="*/ 1085 w 298398"/>
                <a:gd name="connsiteY0" fmla="*/ 122365 h 295275"/>
                <a:gd name="connsiteX1" fmla="*/ 123450 w 298398"/>
                <a:gd name="connsiteY1" fmla="*/ 0 h 295275"/>
                <a:gd name="connsiteX2" fmla="*/ 173995 w 298398"/>
                <a:gd name="connsiteY2" fmla="*/ 0 h 295275"/>
                <a:gd name="connsiteX3" fmla="*/ 296360 w 298398"/>
                <a:gd name="connsiteY3" fmla="*/ 122365 h 295275"/>
                <a:gd name="connsiteX4" fmla="*/ 297486 w 298398"/>
                <a:gd name="connsiteY4" fmla="*/ 209528 h 295275"/>
                <a:gd name="connsiteX5" fmla="*/ 242412 w 298398"/>
                <a:gd name="connsiteY5" fmla="*/ 295275 h 295275"/>
                <a:gd name="connsiteX6" fmla="*/ 59606 w 298398"/>
                <a:gd name="connsiteY6" fmla="*/ 295275 h 295275"/>
                <a:gd name="connsiteX7" fmla="*/ 322 w 298398"/>
                <a:gd name="connsiteY7" fmla="*/ 220774 h 295275"/>
                <a:gd name="connsiteX8" fmla="*/ 1085 w 298398"/>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20774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20774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361867"/>
                <a:gd name="connsiteY0" fmla="*/ 122365 h 299752"/>
                <a:gd name="connsiteX1" fmla="*/ 123128 w 361867"/>
                <a:gd name="connsiteY1" fmla="*/ 0 h 299752"/>
                <a:gd name="connsiteX2" fmla="*/ 173673 w 361867"/>
                <a:gd name="connsiteY2" fmla="*/ 0 h 299752"/>
                <a:gd name="connsiteX3" fmla="*/ 296038 w 361867"/>
                <a:gd name="connsiteY3" fmla="*/ 122365 h 299752"/>
                <a:gd name="connsiteX4" fmla="*/ 297164 w 361867"/>
                <a:gd name="connsiteY4" fmla="*/ 209528 h 299752"/>
                <a:gd name="connsiteX5" fmla="*/ 361070 w 361867"/>
                <a:gd name="connsiteY5" fmla="*/ 295390 h 299752"/>
                <a:gd name="connsiteX6" fmla="*/ 242090 w 361867"/>
                <a:gd name="connsiteY6" fmla="*/ 295275 h 299752"/>
                <a:gd name="connsiteX7" fmla="*/ 59284 w 361867"/>
                <a:gd name="connsiteY7" fmla="*/ 295275 h 299752"/>
                <a:gd name="connsiteX8" fmla="*/ 0 w 361867"/>
                <a:gd name="connsiteY8" fmla="*/ 295275 h 299752"/>
                <a:gd name="connsiteX9" fmla="*/ 763 w 361867"/>
                <a:gd name="connsiteY9" fmla="*/ 122365 h 299752"/>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79673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79673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586"/>
                <a:gd name="connsiteY0" fmla="*/ 122365 h 295275"/>
                <a:gd name="connsiteX1" fmla="*/ 123128 w 297586"/>
                <a:gd name="connsiteY1" fmla="*/ 0 h 295275"/>
                <a:gd name="connsiteX2" fmla="*/ 173673 w 297586"/>
                <a:gd name="connsiteY2" fmla="*/ 0 h 295275"/>
                <a:gd name="connsiteX3" fmla="*/ 296038 w 297586"/>
                <a:gd name="connsiteY3" fmla="*/ 122365 h 295275"/>
                <a:gd name="connsiteX4" fmla="*/ 297164 w 297586"/>
                <a:gd name="connsiteY4" fmla="*/ 279673 h 295275"/>
                <a:gd name="connsiteX5" fmla="*/ 242090 w 297586"/>
                <a:gd name="connsiteY5" fmla="*/ 295275 h 295275"/>
                <a:gd name="connsiteX6" fmla="*/ 59284 w 297586"/>
                <a:gd name="connsiteY6" fmla="*/ 295275 h 295275"/>
                <a:gd name="connsiteX7" fmla="*/ 0 w 297586"/>
                <a:gd name="connsiteY7" fmla="*/ 295275 h 295275"/>
                <a:gd name="connsiteX8" fmla="*/ 763 w 297586"/>
                <a:gd name="connsiteY8" fmla="*/ 122365 h 295275"/>
                <a:gd name="connsiteX0" fmla="*/ 763 w 297211"/>
                <a:gd name="connsiteY0" fmla="*/ 122365 h 295275"/>
                <a:gd name="connsiteX1" fmla="*/ 123128 w 297211"/>
                <a:gd name="connsiteY1" fmla="*/ 0 h 295275"/>
                <a:gd name="connsiteX2" fmla="*/ 173673 w 297211"/>
                <a:gd name="connsiteY2" fmla="*/ 0 h 295275"/>
                <a:gd name="connsiteX3" fmla="*/ 296038 w 297211"/>
                <a:gd name="connsiteY3" fmla="*/ 122365 h 295275"/>
                <a:gd name="connsiteX4" fmla="*/ 297164 w 297211"/>
                <a:gd name="connsiteY4" fmla="*/ 279673 h 295275"/>
                <a:gd name="connsiteX5" fmla="*/ 242090 w 297211"/>
                <a:gd name="connsiteY5" fmla="*/ 295275 h 295275"/>
                <a:gd name="connsiteX6" fmla="*/ 59284 w 297211"/>
                <a:gd name="connsiteY6" fmla="*/ 295275 h 295275"/>
                <a:gd name="connsiteX7" fmla="*/ 0 w 297211"/>
                <a:gd name="connsiteY7" fmla="*/ 295275 h 295275"/>
                <a:gd name="connsiteX8" fmla="*/ 763 w 297211"/>
                <a:gd name="connsiteY8" fmla="*/ 122365 h 295275"/>
                <a:gd name="connsiteX0" fmla="*/ 763 w 297258"/>
                <a:gd name="connsiteY0" fmla="*/ 122365 h 295804"/>
                <a:gd name="connsiteX1" fmla="*/ 123128 w 297258"/>
                <a:gd name="connsiteY1" fmla="*/ 0 h 295804"/>
                <a:gd name="connsiteX2" fmla="*/ 173673 w 297258"/>
                <a:gd name="connsiteY2" fmla="*/ 0 h 295804"/>
                <a:gd name="connsiteX3" fmla="*/ 296038 w 297258"/>
                <a:gd name="connsiteY3" fmla="*/ 122365 h 295804"/>
                <a:gd name="connsiteX4" fmla="*/ 297211 w 297258"/>
                <a:gd name="connsiteY4" fmla="*/ 295275 h 295804"/>
                <a:gd name="connsiteX5" fmla="*/ 242090 w 297258"/>
                <a:gd name="connsiteY5" fmla="*/ 295275 h 295804"/>
                <a:gd name="connsiteX6" fmla="*/ 59284 w 297258"/>
                <a:gd name="connsiteY6" fmla="*/ 295275 h 295804"/>
                <a:gd name="connsiteX7" fmla="*/ 0 w 297258"/>
                <a:gd name="connsiteY7" fmla="*/ 295275 h 295804"/>
                <a:gd name="connsiteX8" fmla="*/ 763 w 297258"/>
                <a:gd name="connsiteY8" fmla="*/ 122365 h 295804"/>
                <a:gd name="connsiteX0" fmla="*/ 763 w 297227"/>
                <a:gd name="connsiteY0" fmla="*/ 122365 h 297919"/>
                <a:gd name="connsiteX1" fmla="*/ 123128 w 297227"/>
                <a:gd name="connsiteY1" fmla="*/ 0 h 297919"/>
                <a:gd name="connsiteX2" fmla="*/ 173673 w 297227"/>
                <a:gd name="connsiteY2" fmla="*/ 0 h 297919"/>
                <a:gd name="connsiteX3" fmla="*/ 296038 w 297227"/>
                <a:gd name="connsiteY3" fmla="*/ 122365 h 297919"/>
                <a:gd name="connsiteX4" fmla="*/ 297211 w 297227"/>
                <a:gd name="connsiteY4" fmla="*/ 295275 h 297919"/>
                <a:gd name="connsiteX5" fmla="*/ 242090 w 297227"/>
                <a:gd name="connsiteY5" fmla="*/ 295275 h 297919"/>
                <a:gd name="connsiteX6" fmla="*/ 59284 w 297227"/>
                <a:gd name="connsiteY6" fmla="*/ 295275 h 297919"/>
                <a:gd name="connsiteX7" fmla="*/ 0 w 297227"/>
                <a:gd name="connsiteY7" fmla="*/ 295275 h 297919"/>
                <a:gd name="connsiteX8" fmla="*/ 763 w 297227"/>
                <a:gd name="connsiteY8" fmla="*/ 122365 h 297919"/>
                <a:gd name="connsiteX0" fmla="*/ 763 w 297228"/>
                <a:gd name="connsiteY0" fmla="*/ 122365 h 296324"/>
                <a:gd name="connsiteX1" fmla="*/ 123128 w 297228"/>
                <a:gd name="connsiteY1" fmla="*/ 0 h 296324"/>
                <a:gd name="connsiteX2" fmla="*/ 173673 w 297228"/>
                <a:gd name="connsiteY2" fmla="*/ 0 h 296324"/>
                <a:gd name="connsiteX3" fmla="*/ 296038 w 297228"/>
                <a:gd name="connsiteY3" fmla="*/ 122365 h 296324"/>
                <a:gd name="connsiteX4" fmla="*/ 297211 w 297228"/>
                <a:gd name="connsiteY4" fmla="*/ 295275 h 296324"/>
                <a:gd name="connsiteX5" fmla="*/ 242090 w 297228"/>
                <a:gd name="connsiteY5" fmla="*/ 295275 h 296324"/>
                <a:gd name="connsiteX6" fmla="*/ 59284 w 297228"/>
                <a:gd name="connsiteY6" fmla="*/ 295275 h 296324"/>
                <a:gd name="connsiteX7" fmla="*/ 0 w 297228"/>
                <a:gd name="connsiteY7" fmla="*/ 295275 h 296324"/>
                <a:gd name="connsiteX8" fmla="*/ 763 w 297228"/>
                <a:gd name="connsiteY8" fmla="*/ 122365 h 296324"/>
                <a:gd name="connsiteX0" fmla="*/ 763 w 297245"/>
                <a:gd name="connsiteY0" fmla="*/ 122365 h 297272"/>
                <a:gd name="connsiteX1" fmla="*/ 123128 w 297245"/>
                <a:gd name="connsiteY1" fmla="*/ 0 h 297272"/>
                <a:gd name="connsiteX2" fmla="*/ 173673 w 297245"/>
                <a:gd name="connsiteY2" fmla="*/ 0 h 297272"/>
                <a:gd name="connsiteX3" fmla="*/ 296038 w 297245"/>
                <a:gd name="connsiteY3" fmla="*/ 122365 h 297272"/>
                <a:gd name="connsiteX4" fmla="*/ 297228 w 297245"/>
                <a:gd name="connsiteY4" fmla="*/ 296324 h 297272"/>
                <a:gd name="connsiteX5" fmla="*/ 242090 w 297245"/>
                <a:gd name="connsiteY5" fmla="*/ 295275 h 297272"/>
                <a:gd name="connsiteX6" fmla="*/ 59284 w 297245"/>
                <a:gd name="connsiteY6" fmla="*/ 295275 h 297272"/>
                <a:gd name="connsiteX7" fmla="*/ 0 w 297245"/>
                <a:gd name="connsiteY7" fmla="*/ 295275 h 297272"/>
                <a:gd name="connsiteX8" fmla="*/ 763 w 297245"/>
                <a:gd name="connsiteY8" fmla="*/ 122365 h 297272"/>
                <a:gd name="connsiteX0" fmla="*/ 763 w 297262"/>
                <a:gd name="connsiteY0" fmla="*/ 122365 h 298144"/>
                <a:gd name="connsiteX1" fmla="*/ 123128 w 297262"/>
                <a:gd name="connsiteY1" fmla="*/ 0 h 298144"/>
                <a:gd name="connsiteX2" fmla="*/ 173673 w 297262"/>
                <a:gd name="connsiteY2" fmla="*/ 0 h 298144"/>
                <a:gd name="connsiteX3" fmla="*/ 296038 w 297262"/>
                <a:gd name="connsiteY3" fmla="*/ 122365 h 298144"/>
                <a:gd name="connsiteX4" fmla="*/ 297245 w 297262"/>
                <a:gd name="connsiteY4" fmla="*/ 297272 h 298144"/>
                <a:gd name="connsiteX5" fmla="*/ 242090 w 297262"/>
                <a:gd name="connsiteY5" fmla="*/ 295275 h 298144"/>
                <a:gd name="connsiteX6" fmla="*/ 59284 w 297262"/>
                <a:gd name="connsiteY6" fmla="*/ 295275 h 298144"/>
                <a:gd name="connsiteX7" fmla="*/ 0 w 297262"/>
                <a:gd name="connsiteY7" fmla="*/ 295275 h 298144"/>
                <a:gd name="connsiteX8" fmla="*/ 763 w 297262"/>
                <a:gd name="connsiteY8" fmla="*/ 122365 h 298144"/>
                <a:gd name="connsiteX0" fmla="*/ 763 w 297279"/>
                <a:gd name="connsiteY0" fmla="*/ 122365 h 298957"/>
                <a:gd name="connsiteX1" fmla="*/ 123128 w 297279"/>
                <a:gd name="connsiteY1" fmla="*/ 0 h 298957"/>
                <a:gd name="connsiteX2" fmla="*/ 173673 w 297279"/>
                <a:gd name="connsiteY2" fmla="*/ 0 h 298957"/>
                <a:gd name="connsiteX3" fmla="*/ 296038 w 297279"/>
                <a:gd name="connsiteY3" fmla="*/ 122365 h 298957"/>
                <a:gd name="connsiteX4" fmla="*/ 297262 w 297279"/>
                <a:gd name="connsiteY4" fmla="*/ 298144 h 298957"/>
                <a:gd name="connsiteX5" fmla="*/ 242090 w 297279"/>
                <a:gd name="connsiteY5" fmla="*/ 295275 h 298957"/>
                <a:gd name="connsiteX6" fmla="*/ 59284 w 297279"/>
                <a:gd name="connsiteY6" fmla="*/ 295275 h 298957"/>
                <a:gd name="connsiteX7" fmla="*/ 0 w 297279"/>
                <a:gd name="connsiteY7" fmla="*/ 295275 h 298957"/>
                <a:gd name="connsiteX8" fmla="*/ 763 w 297279"/>
                <a:gd name="connsiteY8" fmla="*/ 122365 h 298957"/>
                <a:gd name="connsiteX0" fmla="*/ 763 w 297279"/>
                <a:gd name="connsiteY0" fmla="*/ 122365 h 298957"/>
                <a:gd name="connsiteX1" fmla="*/ 123128 w 297279"/>
                <a:gd name="connsiteY1" fmla="*/ 0 h 298957"/>
                <a:gd name="connsiteX2" fmla="*/ 173673 w 297279"/>
                <a:gd name="connsiteY2" fmla="*/ 0 h 298957"/>
                <a:gd name="connsiteX3" fmla="*/ 296038 w 297279"/>
                <a:gd name="connsiteY3" fmla="*/ 122365 h 298957"/>
                <a:gd name="connsiteX4" fmla="*/ 297262 w 297279"/>
                <a:gd name="connsiteY4" fmla="*/ 298144 h 298957"/>
                <a:gd name="connsiteX5" fmla="*/ 242090 w 297279"/>
                <a:gd name="connsiteY5" fmla="*/ 295275 h 298957"/>
                <a:gd name="connsiteX6" fmla="*/ 59284 w 297279"/>
                <a:gd name="connsiteY6" fmla="*/ 295275 h 298957"/>
                <a:gd name="connsiteX7" fmla="*/ 0 w 297279"/>
                <a:gd name="connsiteY7" fmla="*/ 295275 h 298957"/>
                <a:gd name="connsiteX8" fmla="*/ 763 w 297279"/>
                <a:gd name="connsiteY8" fmla="*/ 122365 h 298957"/>
                <a:gd name="connsiteX0" fmla="*/ 763 w 297296"/>
                <a:gd name="connsiteY0" fmla="*/ 122365 h 295275"/>
                <a:gd name="connsiteX1" fmla="*/ 123128 w 297296"/>
                <a:gd name="connsiteY1" fmla="*/ 0 h 295275"/>
                <a:gd name="connsiteX2" fmla="*/ 173673 w 297296"/>
                <a:gd name="connsiteY2" fmla="*/ 0 h 295275"/>
                <a:gd name="connsiteX3" fmla="*/ 296038 w 297296"/>
                <a:gd name="connsiteY3" fmla="*/ 122365 h 295275"/>
                <a:gd name="connsiteX4" fmla="*/ 297279 w 297296"/>
                <a:gd name="connsiteY4" fmla="*/ 286694 h 295275"/>
                <a:gd name="connsiteX5" fmla="*/ 242090 w 297296"/>
                <a:gd name="connsiteY5" fmla="*/ 295275 h 295275"/>
                <a:gd name="connsiteX6" fmla="*/ 59284 w 297296"/>
                <a:gd name="connsiteY6" fmla="*/ 295275 h 295275"/>
                <a:gd name="connsiteX7" fmla="*/ 0 w 297296"/>
                <a:gd name="connsiteY7" fmla="*/ 295275 h 295275"/>
                <a:gd name="connsiteX8" fmla="*/ 763 w 297296"/>
                <a:gd name="connsiteY8" fmla="*/ 122365 h 295275"/>
                <a:gd name="connsiteX0" fmla="*/ 763 w 297279"/>
                <a:gd name="connsiteY0" fmla="*/ 122365 h 301753"/>
                <a:gd name="connsiteX1" fmla="*/ 123128 w 297279"/>
                <a:gd name="connsiteY1" fmla="*/ 0 h 301753"/>
                <a:gd name="connsiteX2" fmla="*/ 173673 w 297279"/>
                <a:gd name="connsiteY2" fmla="*/ 0 h 301753"/>
                <a:gd name="connsiteX3" fmla="*/ 296038 w 297279"/>
                <a:gd name="connsiteY3" fmla="*/ 122365 h 301753"/>
                <a:gd name="connsiteX4" fmla="*/ 297279 w 297279"/>
                <a:gd name="connsiteY4" fmla="*/ 286694 h 301753"/>
                <a:gd name="connsiteX5" fmla="*/ 59284 w 297279"/>
                <a:gd name="connsiteY5" fmla="*/ 295275 h 301753"/>
                <a:gd name="connsiteX6" fmla="*/ 0 w 297279"/>
                <a:gd name="connsiteY6" fmla="*/ 295275 h 301753"/>
                <a:gd name="connsiteX7" fmla="*/ 763 w 297279"/>
                <a:gd name="connsiteY7" fmla="*/ 122365 h 301753"/>
                <a:gd name="connsiteX0" fmla="*/ 763 w 297279"/>
                <a:gd name="connsiteY0" fmla="*/ 122365 h 312470"/>
                <a:gd name="connsiteX1" fmla="*/ 123128 w 297279"/>
                <a:gd name="connsiteY1" fmla="*/ 0 h 312470"/>
                <a:gd name="connsiteX2" fmla="*/ 173673 w 297279"/>
                <a:gd name="connsiteY2" fmla="*/ 0 h 312470"/>
                <a:gd name="connsiteX3" fmla="*/ 296038 w 297279"/>
                <a:gd name="connsiteY3" fmla="*/ 122365 h 312470"/>
                <a:gd name="connsiteX4" fmla="*/ 297279 w 297279"/>
                <a:gd name="connsiteY4" fmla="*/ 286694 h 312470"/>
                <a:gd name="connsiteX5" fmla="*/ 0 w 297279"/>
                <a:gd name="connsiteY5" fmla="*/ 295275 h 312470"/>
                <a:gd name="connsiteX6" fmla="*/ 763 w 297279"/>
                <a:gd name="connsiteY6" fmla="*/ 122365 h 312470"/>
                <a:gd name="connsiteX0" fmla="*/ 763 w 297279"/>
                <a:gd name="connsiteY0" fmla="*/ 122365 h 312470"/>
                <a:gd name="connsiteX1" fmla="*/ 123128 w 297279"/>
                <a:gd name="connsiteY1" fmla="*/ 0 h 312470"/>
                <a:gd name="connsiteX2" fmla="*/ 173673 w 297279"/>
                <a:gd name="connsiteY2" fmla="*/ 0 h 312470"/>
                <a:gd name="connsiteX3" fmla="*/ 296038 w 297279"/>
                <a:gd name="connsiteY3" fmla="*/ 122365 h 312470"/>
                <a:gd name="connsiteX4" fmla="*/ 297279 w 297279"/>
                <a:gd name="connsiteY4" fmla="*/ 286694 h 312470"/>
                <a:gd name="connsiteX5" fmla="*/ 0 w 297279"/>
                <a:gd name="connsiteY5" fmla="*/ 295275 h 312470"/>
                <a:gd name="connsiteX6" fmla="*/ 763 w 297279"/>
                <a:gd name="connsiteY6" fmla="*/ 122365 h 312470"/>
                <a:gd name="connsiteX0" fmla="*/ 763 w 297279"/>
                <a:gd name="connsiteY0" fmla="*/ 122365 h 303640"/>
                <a:gd name="connsiteX1" fmla="*/ 123128 w 297279"/>
                <a:gd name="connsiteY1" fmla="*/ 0 h 303640"/>
                <a:gd name="connsiteX2" fmla="*/ 173673 w 297279"/>
                <a:gd name="connsiteY2" fmla="*/ 0 h 303640"/>
                <a:gd name="connsiteX3" fmla="*/ 296038 w 297279"/>
                <a:gd name="connsiteY3" fmla="*/ 122365 h 303640"/>
                <a:gd name="connsiteX4" fmla="*/ 297279 w 297279"/>
                <a:gd name="connsiteY4" fmla="*/ 286694 h 303640"/>
                <a:gd name="connsiteX5" fmla="*/ 0 w 297279"/>
                <a:gd name="connsiteY5" fmla="*/ 295275 h 303640"/>
                <a:gd name="connsiteX6" fmla="*/ 763 w 297279"/>
                <a:gd name="connsiteY6" fmla="*/ 122365 h 303640"/>
                <a:gd name="connsiteX0" fmla="*/ 763 w 297279"/>
                <a:gd name="connsiteY0" fmla="*/ 122365 h 296987"/>
                <a:gd name="connsiteX1" fmla="*/ 123128 w 297279"/>
                <a:gd name="connsiteY1" fmla="*/ 0 h 296987"/>
                <a:gd name="connsiteX2" fmla="*/ 173673 w 297279"/>
                <a:gd name="connsiteY2" fmla="*/ 0 h 296987"/>
                <a:gd name="connsiteX3" fmla="*/ 296038 w 297279"/>
                <a:gd name="connsiteY3" fmla="*/ 122365 h 296987"/>
                <a:gd name="connsiteX4" fmla="*/ 297279 w 297279"/>
                <a:gd name="connsiteY4" fmla="*/ 286694 h 296987"/>
                <a:gd name="connsiteX5" fmla="*/ 0 w 297279"/>
                <a:gd name="connsiteY5" fmla="*/ 295275 h 296987"/>
                <a:gd name="connsiteX6" fmla="*/ 763 w 297279"/>
                <a:gd name="connsiteY6" fmla="*/ 122365 h 296987"/>
                <a:gd name="connsiteX0" fmla="*/ 763 w 297279"/>
                <a:gd name="connsiteY0" fmla="*/ 122365 h 301154"/>
                <a:gd name="connsiteX1" fmla="*/ 123128 w 297279"/>
                <a:gd name="connsiteY1" fmla="*/ 0 h 301154"/>
                <a:gd name="connsiteX2" fmla="*/ 173673 w 297279"/>
                <a:gd name="connsiteY2" fmla="*/ 0 h 301154"/>
                <a:gd name="connsiteX3" fmla="*/ 296038 w 297279"/>
                <a:gd name="connsiteY3" fmla="*/ 122365 h 301154"/>
                <a:gd name="connsiteX4" fmla="*/ 297279 w 297279"/>
                <a:gd name="connsiteY4" fmla="*/ 296987 h 301154"/>
                <a:gd name="connsiteX5" fmla="*/ 0 w 297279"/>
                <a:gd name="connsiteY5" fmla="*/ 295275 h 301154"/>
                <a:gd name="connsiteX6" fmla="*/ 763 w 297279"/>
                <a:gd name="connsiteY6" fmla="*/ 122365 h 301154"/>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6987 h 299572"/>
                <a:gd name="connsiteX5" fmla="*/ 0 w 297279"/>
                <a:gd name="connsiteY5" fmla="*/ 295275 h 299572"/>
                <a:gd name="connsiteX6" fmla="*/ 763 w 297279"/>
                <a:gd name="connsiteY6" fmla="*/ 122365 h 299572"/>
                <a:gd name="connsiteX0" fmla="*/ 763 w 297279"/>
                <a:gd name="connsiteY0" fmla="*/ 122365 h 301415"/>
                <a:gd name="connsiteX1" fmla="*/ 123128 w 297279"/>
                <a:gd name="connsiteY1" fmla="*/ 0 h 301415"/>
                <a:gd name="connsiteX2" fmla="*/ 173673 w 297279"/>
                <a:gd name="connsiteY2" fmla="*/ 0 h 301415"/>
                <a:gd name="connsiteX3" fmla="*/ 296038 w 297279"/>
                <a:gd name="connsiteY3" fmla="*/ 122365 h 301415"/>
                <a:gd name="connsiteX4" fmla="*/ 297279 w 297279"/>
                <a:gd name="connsiteY4" fmla="*/ 299572 h 301415"/>
                <a:gd name="connsiteX5" fmla="*/ 0 w 297279"/>
                <a:gd name="connsiteY5" fmla="*/ 295275 h 301415"/>
                <a:gd name="connsiteX6" fmla="*/ 763 w 297279"/>
                <a:gd name="connsiteY6" fmla="*/ 122365 h 301415"/>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300785"/>
                <a:gd name="connsiteX1" fmla="*/ 123128 w 297279"/>
                <a:gd name="connsiteY1" fmla="*/ 0 h 300785"/>
                <a:gd name="connsiteX2" fmla="*/ 173673 w 297279"/>
                <a:gd name="connsiteY2" fmla="*/ 0 h 300785"/>
                <a:gd name="connsiteX3" fmla="*/ 296038 w 297279"/>
                <a:gd name="connsiteY3" fmla="*/ 122365 h 300785"/>
                <a:gd name="connsiteX4" fmla="*/ 297279 w 297279"/>
                <a:gd name="connsiteY4" fmla="*/ 299572 h 300785"/>
                <a:gd name="connsiteX5" fmla="*/ 0 w 297279"/>
                <a:gd name="connsiteY5" fmla="*/ 299572 h 300785"/>
                <a:gd name="connsiteX6" fmla="*/ 763 w 297279"/>
                <a:gd name="connsiteY6" fmla="*/ 122365 h 300785"/>
                <a:gd name="connsiteX0" fmla="*/ 763 w 297279"/>
                <a:gd name="connsiteY0" fmla="*/ 122365 h 300785"/>
                <a:gd name="connsiteX1" fmla="*/ 123128 w 297279"/>
                <a:gd name="connsiteY1" fmla="*/ 0 h 300785"/>
                <a:gd name="connsiteX2" fmla="*/ 173673 w 297279"/>
                <a:gd name="connsiteY2" fmla="*/ 0 h 300785"/>
                <a:gd name="connsiteX3" fmla="*/ 296038 w 297279"/>
                <a:gd name="connsiteY3" fmla="*/ 122365 h 300785"/>
                <a:gd name="connsiteX4" fmla="*/ 297279 w 297279"/>
                <a:gd name="connsiteY4" fmla="*/ 299572 h 300785"/>
                <a:gd name="connsiteX5" fmla="*/ 0 w 297279"/>
                <a:gd name="connsiteY5" fmla="*/ 299572 h 300785"/>
                <a:gd name="connsiteX6" fmla="*/ 763 w 297279"/>
                <a:gd name="connsiteY6" fmla="*/ 122365 h 300785"/>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299572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301167 h 301167"/>
                <a:gd name="connsiteX6" fmla="*/ 763 w 297279"/>
                <a:gd name="connsiteY6" fmla="*/ 122365 h 30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279" h="301167">
                  <a:moveTo>
                    <a:pt x="763" y="122365"/>
                  </a:moveTo>
                  <a:cubicBezTo>
                    <a:pt x="763" y="54785"/>
                    <a:pt x="55548" y="0"/>
                    <a:pt x="123128" y="0"/>
                  </a:cubicBezTo>
                  <a:lnTo>
                    <a:pt x="173673" y="0"/>
                  </a:lnTo>
                  <a:cubicBezTo>
                    <a:pt x="241253" y="0"/>
                    <a:pt x="296038" y="54785"/>
                    <a:pt x="296038" y="122365"/>
                  </a:cubicBezTo>
                  <a:cubicBezTo>
                    <a:pt x="296413" y="151419"/>
                    <a:pt x="296904" y="291196"/>
                    <a:pt x="297279" y="301167"/>
                  </a:cubicBezTo>
                  <a:lnTo>
                    <a:pt x="0" y="301167"/>
                  </a:lnTo>
                  <a:cubicBezTo>
                    <a:pt x="135" y="257496"/>
                    <a:pt x="628" y="166036"/>
                    <a:pt x="763" y="122365"/>
                  </a:cubicBezTo>
                  <a:close/>
                </a:path>
              </a:pathLst>
            </a:custGeom>
            <a:solidFill>
              <a:srgbClr val="FFC000"/>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defTabSz="342788">
                <a:defRPr/>
              </a:pPr>
              <a:endParaRPr lang="en-US" sz="1050" kern="0" dirty="0">
                <a:solidFill>
                  <a:sysClr val="window" lastClr="FFFFFF"/>
                </a:solidFill>
                <a:latin typeface="Calibri" panose="020F0502020204030204" pitchFamily="34" charset="0"/>
                <a:cs typeface="Arial" panose="020B0604020202020204" pitchFamily="34" charset="0"/>
              </a:endParaRPr>
            </a:p>
          </p:txBody>
        </p:sp>
        <p:sp>
          <p:nvSpPr>
            <p:cNvPr id="262" name="Diamond 231"/>
            <p:cNvSpPr/>
            <p:nvPr/>
          </p:nvSpPr>
          <p:spPr>
            <a:xfrm>
              <a:off x="85725" y="190500"/>
              <a:ext cx="111125" cy="287020"/>
            </a:xfrm>
            <a:custGeom>
              <a:avLst/>
              <a:gdLst>
                <a:gd name="connsiteX0" fmla="*/ 0 w 111125"/>
                <a:gd name="connsiteY0" fmla="*/ 143510 h 287020"/>
                <a:gd name="connsiteX1" fmla="*/ 55563 w 111125"/>
                <a:gd name="connsiteY1" fmla="*/ 0 h 287020"/>
                <a:gd name="connsiteX2" fmla="*/ 111125 w 111125"/>
                <a:gd name="connsiteY2" fmla="*/ 143510 h 287020"/>
                <a:gd name="connsiteX3" fmla="*/ 55563 w 111125"/>
                <a:gd name="connsiteY3" fmla="*/ 287020 h 287020"/>
                <a:gd name="connsiteX4" fmla="*/ 0 w 111125"/>
                <a:gd name="connsiteY4" fmla="*/ 143510 h 287020"/>
                <a:gd name="connsiteX0" fmla="*/ 0 w 111125"/>
                <a:gd name="connsiteY0" fmla="*/ 218239 h 287020"/>
                <a:gd name="connsiteX1" fmla="*/ 55563 w 111125"/>
                <a:gd name="connsiteY1" fmla="*/ 0 h 287020"/>
                <a:gd name="connsiteX2" fmla="*/ 111125 w 111125"/>
                <a:gd name="connsiteY2" fmla="*/ 143510 h 287020"/>
                <a:gd name="connsiteX3" fmla="*/ 55563 w 111125"/>
                <a:gd name="connsiteY3" fmla="*/ 287020 h 287020"/>
                <a:gd name="connsiteX4" fmla="*/ 0 w 111125"/>
                <a:gd name="connsiteY4" fmla="*/ 218239 h 287020"/>
                <a:gd name="connsiteX0" fmla="*/ 0 w 111125"/>
                <a:gd name="connsiteY0" fmla="*/ 218239 h 287020"/>
                <a:gd name="connsiteX1" fmla="*/ 55563 w 111125"/>
                <a:gd name="connsiteY1" fmla="*/ 0 h 287020"/>
                <a:gd name="connsiteX2" fmla="*/ 111125 w 111125"/>
                <a:gd name="connsiteY2" fmla="*/ 218239 h 287020"/>
                <a:gd name="connsiteX3" fmla="*/ 55563 w 111125"/>
                <a:gd name="connsiteY3" fmla="*/ 287020 h 287020"/>
                <a:gd name="connsiteX4" fmla="*/ 0 w 111125"/>
                <a:gd name="connsiteY4" fmla="*/ 218239 h 287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25" h="287020">
                  <a:moveTo>
                    <a:pt x="0" y="218239"/>
                  </a:moveTo>
                  <a:lnTo>
                    <a:pt x="55563" y="0"/>
                  </a:lnTo>
                  <a:lnTo>
                    <a:pt x="111125" y="218239"/>
                  </a:lnTo>
                  <a:lnTo>
                    <a:pt x="55563" y="287020"/>
                  </a:lnTo>
                  <a:lnTo>
                    <a:pt x="0" y="218239"/>
                  </a:lnTo>
                  <a:close/>
                </a:path>
              </a:pathLst>
            </a:custGeom>
            <a:solidFill>
              <a:sysClr val="window" lastClr="FFFFFF"/>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algn="ctr" defTabSz="342788">
                <a:lnSpc>
                  <a:spcPct val="115000"/>
                </a:lnSpc>
                <a:defRPr/>
              </a:pPr>
              <a:r>
                <a:rPr lang="en-US" sz="1050" kern="0" dirty="0">
                  <a:solidFill>
                    <a:sysClr val="window" lastClr="FFFFFF"/>
                  </a:solidFill>
                  <a:highlight>
                    <a:srgbClr val="FFFF00"/>
                  </a:highlight>
                  <a:latin typeface="Calibri" panose="020F0502020204030204" pitchFamily="34" charset="0"/>
                  <a:ea typeface="Calibri"/>
                  <a:cs typeface="Arial" panose="020B0604020202020204" pitchFamily="34" charset="0"/>
                </a:rPr>
                <a:t>­­­­­­­­</a:t>
              </a:r>
              <a:endParaRPr lang="en-US" sz="1050" kern="0" dirty="0">
                <a:solidFill>
                  <a:sysClr val="window" lastClr="FFFFFF"/>
                </a:solidFill>
                <a:latin typeface="Calibri" panose="020F0502020204030204" pitchFamily="34" charset="0"/>
                <a:ea typeface="Calibri"/>
                <a:cs typeface="Arial" panose="020B0604020202020204" pitchFamily="34" charset="0"/>
              </a:endParaRPr>
            </a:p>
          </p:txBody>
        </p:sp>
      </p:grpSp>
      <p:grpSp>
        <p:nvGrpSpPr>
          <p:cNvPr id="263" name="Group 262"/>
          <p:cNvGrpSpPr/>
          <p:nvPr/>
        </p:nvGrpSpPr>
        <p:grpSpPr>
          <a:xfrm>
            <a:off x="3254186" y="3065352"/>
            <a:ext cx="100555" cy="161987"/>
            <a:chOff x="0" y="4885"/>
            <a:chExt cx="297180" cy="496130"/>
          </a:xfrm>
          <a:solidFill>
            <a:srgbClr val="C2E2AC"/>
          </a:solidFill>
        </p:grpSpPr>
        <p:sp>
          <p:nvSpPr>
            <p:cNvPr id="264" name="Oval 263"/>
            <p:cNvSpPr/>
            <p:nvPr/>
          </p:nvSpPr>
          <p:spPr>
            <a:xfrm>
              <a:off x="57150" y="4885"/>
              <a:ext cx="182882" cy="182880"/>
            </a:xfrm>
            <a:prstGeom prst="ellipse">
              <a:avLst/>
            </a:prstGeom>
            <a:grp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defTabSz="342788">
                <a:defRPr/>
              </a:pPr>
              <a:endParaRPr lang="en-US" sz="1050" kern="0" dirty="0">
                <a:solidFill>
                  <a:sysClr val="window" lastClr="FFFFFF"/>
                </a:solidFill>
                <a:latin typeface="Calibri" panose="020F0502020204030204" pitchFamily="34" charset="0"/>
                <a:cs typeface="Arial" panose="020B0604020202020204" pitchFamily="34" charset="0"/>
              </a:endParaRPr>
            </a:p>
          </p:txBody>
        </p:sp>
        <p:sp>
          <p:nvSpPr>
            <p:cNvPr id="265" name="Rounded Rectangle 230"/>
            <p:cNvSpPr/>
            <p:nvPr/>
          </p:nvSpPr>
          <p:spPr>
            <a:xfrm>
              <a:off x="0" y="200025"/>
              <a:ext cx="297180" cy="300990"/>
            </a:xfrm>
            <a:custGeom>
              <a:avLst/>
              <a:gdLst>
                <a:gd name="connsiteX0" fmla="*/ 0 w 295275"/>
                <a:gd name="connsiteY0" fmla="*/ 122365 h 295275"/>
                <a:gd name="connsiteX1" fmla="*/ 122365 w 295275"/>
                <a:gd name="connsiteY1" fmla="*/ 0 h 295275"/>
                <a:gd name="connsiteX2" fmla="*/ 172910 w 295275"/>
                <a:gd name="connsiteY2" fmla="*/ 0 h 295275"/>
                <a:gd name="connsiteX3" fmla="*/ 295275 w 295275"/>
                <a:gd name="connsiteY3" fmla="*/ 122365 h 295275"/>
                <a:gd name="connsiteX4" fmla="*/ 295275 w 295275"/>
                <a:gd name="connsiteY4" fmla="*/ 172910 h 295275"/>
                <a:gd name="connsiteX5" fmla="*/ 172910 w 295275"/>
                <a:gd name="connsiteY5" fmla="*/ 295275 h 295275"/>
                <a:gd name="connsiteX6" fmla="*/ 122365 w 295275"/>
                <a:gd name="connsiteY6" fmla="*/ 295275 h 295275"/>
                <a:gd name="connsiteX7" fmla="*/ 0 w 295275"/>
                <a:gd name="connsiteY7" fmla="*/ 172910 h 295275"/>
                <a:gd name="connsiteX8" fmla="*/ 0 w 295275"/>
                <a:gd name="connsiteY8" fmla="*/ 122365 h 295275"/>
                <a:gd name="connsiteX0" fmla="*/ 404 w 295679"/>
                <a:gd name="connsiteY0" fmla="*/ 122365 h 295275"/>
                <a:gd name="connsiteX1" fmla="*/ 122769 w 295679"/>
                <a:gd name="connsiteY1" fmla="*/ 0 h 295275"/>
                <a:gd name="connsiteX2" fmla="*/ 173314 w 295679"/>
                <a:gd name="connsiteY2" fmla="*/ 0 h 295275"/>
                <a:gd name="connsiteX3" fmla="*/ 295679 w 295679"/>
                <a:gd name="connsiteY3" fmla="*/ 122365 h 295275"/>
                <a:gd name="connsiteX4" fmla="*/ 295679 w 295679"/>
                <a:gd name="connsiteY4" fmla="*/ 172910 h 295275"/>
                <a:gd name="connsiteX5" fmla="*/ 173314 w 295679"/>
                <a:gd name="connsiteY5" fmla="*/ 295275 h 295275"/>
                <a:gd name="connsiteX6" fmla="*/ 58925 w 295679"/>
                <a:gd name="connsiteY6" fmla="*/ 295275 h 295275"/>
                <a:gd name="connsiteX7" fmla="*/ 404 w 295679"/>
                <a:gd name="connsiteY7" fmla="*/ 172910 h 295275"/>
                <a:gd name="connsiteX8" fmla="*/ 404 w 295679"/>
                <a:gd name="connsiteY8" fmla="*/ 122365 h 295275"/>
                <a:gd name="connsiteX0" fmla="*/ 404 w 296805"/>
                <a:gd name="connsiteY0" fmla="*/ 122365 h 295275"/>
                <a:gd name="connsiteX1" fmla="*/ 122769 w 296805"/>
                <a:gd name="connsiteY1" fmla="*/ 0 h 295275"/>
                <a:gd name="connsiteX2" fmla="*/ 173314 w 296805"/>
                <a:gd name="connsiteY2" fmla="*/ 0 h 295275"/>
                <a:gd name="connsiteX3" fmla="*/ 295679 w 296805"/>
                <a:gd name="connsiteY3" fmla="*/ 122365 h 295275"/>
                <a:gd name="connsiteX4" fmla="*/ 295679 w 296805"/>
                <a:gd name="connsiteY4" fmla="*/ 172910 h 295275"/>
                <a:gd name="connsiteX5" fmla="*/ 241731 w 296805"/>
                <a:gd name="connsiteY5" fmla="*/ 295275 h 295275"/>
                <a:gd name="connsiteX6" fmla="*/ 58925 w 296805"/>
                <a:gd name="connsiteY6" fmla="*/ 295275 h 295275"/>
                <a:gd name="connsiteX7" fmla="*/ 404 w 296805"/>
                <a:gd name="connsiteY7" fmla="*/ 172910 h 295275"/>
                <a:gd name="connsiteX8" fmla="*/ 404 w 296805"/>
                <a:gd name="connsiteY8" fmla="*/ 122365 h 295275"/>
                <a:gd name="connsiteX0" fmla="*/ 763 w 297164"/>
                <a:gd name="connsiteY0" fmla="*/ 122365 h 300064"/>
                <a:gd name="connsiteX1" fmla="*/ 123128 w 297164"/>
                <a:gd name="connsiteY1" fmla="*/ 0 h 300064"/>
                <a:gd name="connsiteX2" fmla="*/ 173673 w 297164"/>
                <a:gd name="connsiteY2" fmla="*/ 0 h 300064"/>
                <a:gd name="connsiteX3" fmla="*/ 296038 w 297164"/>
                <a:gd name="connsiteY3" fmla="*/ 122365 h 300064"/>
                <a:gd name="connsiteX4" fmla="*/ 296038 w 297164"/>
                <a:gd name="connsiteY4" fmla="*/ 172910 h 300064"/>
                <a:gd name="connsiteX5" fmla="*/ 242090 w 297164"/>
                <a:gd name="connsiteY5" fmla="*/ 295275 h 300064"/>
                <a:gd name="connsiteX6" fmla="*/ 59284 w 297164"/>
                <a:gd name="connsiteY6" fmla="*/ 295275 h 300064"/>
                <a:gd name="connsiteX7" fmla="*/ 359 w 297164"/>
                <a:gd name="connsiteY7" fmla="*/ 253378 h 300064"/>
                <a:gd name="connsiteX8" fmla="*/ 763 w 297164"/>
                <a:gd name="connsiteY8" fmla="*/ 122365 h 300064"/>
                <a:gd name="connsiteX0" fmla="*/ 763 w 298076"/>
                <a:gd name="connsiteY0" fmla="*/ 122365 h 300064"/>
                <a:gd name="connsiteX1" fmla="*/ 123128 w 298076"/>
                <a:gd name="connsiteY1" fmla="*/ 0 h 300064"/>
                <a:gd name="connsiteX2" fmla="*/ 173673 w 298076"/>
                <a:gd name="connsiteY2" fmla="*/ 0 h 300064"/>
                <a:gd name="connsiteX3" fmla="*/ 296038 w 298076"/>
                <a:gd name="connsiteY3" fmla="*/ 122365 h 300064"/>
                <a:gd name="connsiteX4" fmla="*/ 297164 w 298076"/>
                <a:gd name="connsiteY4" fmla="*/ 209528 h 300064"/>
                <a:gd name="connsiteX5" fmla="*/ 242090 w 298076"/>
                <a:gd name="connsiteY5" fmla="*/ 295275 h 300064"/>
                <a:gd name="connsiteX6" fmla="*/ 59284 w 298076"/>
                <a:gd name="connsiteY6" fmla="*/ 295275 h 300064"/>
                <a:gd name="connsiteX7" fmla="*/ 359 w 298076"/>
                <a:gd name="connsiteY7" fmla="*/ 253378 h 300064"/>
                <a:gd name="connsiteX8" fmla="*/ 763 w 298076"/>
                <a:gd name="connsiteY8" fmla="*/ 122365 h 300064"/>
                <a:gd name="connsiteX0" fmla="*/ 1085 w 298398"/>
                <a:gd name="connsiteY0" fmla="*/ 122365 h 295275"/>
                <a:gd name="connsiteX1" fmla="*/ 123450 w 298398"/>
                <a:gd name="connsiteY1" fmla="*/ 0 h 295275"/>
                <a:gd name="connsiteX2" fmla="*/ 173995 w 298398"/>
                <a:gd name="connsiteY2" fmla="*/ 0 h 295275"/>
                <a:gd name="connsiteX3" fmla="*/ 296360 w 298398"/>
                <a:gd name="connsiteY3" fmla="*/ 122365 h 295275"/>
                <a:gd name="connsiteX4" fmla="*/ 297486 w 298398"/>
                <a:gd name="connsiteY4" fmla="*/ 209528 h 295275"/>
                <a:gd name="connsiteX5" fmla="*/ 242412 w 298398"/>
                <a:gd name="connsiteY5" fmla="*/ 295275 h 295275"/>
                <a:gd name="connsiteX6" fmla="*/ 59606 w 298398"/>
                <a:gd name="connsiteY6" fmla="*/ 295275 h 295275"/>
                <a:gd name="connsiteX7" fmla="*/ 322 w 298398"/>
                <a:gd name="connsiteY7" fmla="*/ 220774 h 295275"/>
                <a:gd name="connsiteX8" fmla="*/ 1085 w 298398"/>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20774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20774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361867"/>
                <a:gd name="connsiteY0" fmla="*/ 122365 h 299752"/>
                <a:gd name="connsiteX1" fmla="*/ 123128 w 361867"/>
                <a:gd name="connsiteY1" fmla="*/ 0 h 299752"/>
                <a:gd name="connsiteX2" fmla="*/ 173673 w 361867"/>
                <a:gd name="connsiteY2" fmla="*/ 0 h 299752"/>
                <a:gd name="connsiteX3" fmla="*/ 296038 w 361867"/>
                <a:gd name="connsiteY3" fmla="*/ 122365 h 299752"/>
                <a:gd name="connsiteX4" fmla="*/ 297164 w 361867"/>
                <a:gd name="connsiteY4" fmla="*/ 209528 h 299752"/>
                <a:gd name="connsiteX5" fmla="*/ 361070 w 361867"/>
                <a:gd name="connsiteY5" fmla="*/ 295390 h 299752"/>
                <a:gd name="connsiteX6" fmla="*/ 242090 w 361867"/>
                <a:gd name="connsiteY6" fmla="*/ 295275 h 299752"/>
                <a:gd name="connsiteX7" fmla="*/ 59284 w 361867"/>
                <a:gd name="connsiteY7" fmla="*/ 295275 h 299752"/>
                <a:gd name="connsiteX8" fmla="*/ 0 w 361867"/>
                <a:gd name="connsiteY8" fmla="*/ 295275 h 299752"/>
                <a:gd name="connsiteX9" fmla="*/ 763 w 361867"/>
                <a:gd name="connsiteY9" fmla="*/ 122365 h 299752"/>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79673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79673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586"/>
                <a:gd name="connsiteY0" fmla="*/ 122365 h 295275"/>
                <a:gd name="connsiteX1" fmla="*/ 123128 w 297586"/>
                <a:gd name="connsiteY1" fmla="*/ 0 h 295275"/>
                <a:gd name="connsiteX2" fmla="*/ 173673 w 297586"/>
                <a:gd name="connsiteY2" fmla="*/ 0 h 295275"/>
                <a:gd name="connsiteX3" fmla="*/ 296038 w 297586"/>
                <a:gd name="connsiteY3" fmla="*/ 122365 h 295275"/>
                <a:gd name="connsiteX4" fmla="*/ 297164 w 297586"/>
                <a:gd name="connsiteY4" fmla="*/ 279673 h 295275"/>
                <a:gd name="connsiteX5" fmla="*/ 242090 w 297586"/>
                <a:gd name="connsiteY5" fmla="*/ 295275 h 295275"/>
                <a:gd name="connsiteX6" fmla="*/ 59284 w 297586"/>
                <a:gd name="connsiteY6" fmla="*/ 295275 h 295275"/>
                <a:gd name="connsiteX7" fmla="*/ 0 w 297586"/>
                <a:gd name="connsiteY7" fmla="*/ 295275 h 295275"/>
                <a:gd name="connsiteX8" fmla="*/ 763 w 297586"/>
                <a:gd name="connsiteY8" fmla="*/ 122365 h 295275"/>
                <a:gd name="connsiteX0" fmla="*/ 763 w 297211"/>
                <a:gd name="connsiteY0" fmla="*/ 122365 h 295275"/>
                <a:gd name="connsiteX1" fmla="*/ 123128 w 297211"/>
                <a:gd name="connsiteY1" fmla="*/ 0 h 295275"/>
                <a:gd name="connsiteX2" fmla="*/ 173673 w 297211"/>
                <a:gd name="connsiteY2" fmla="*/ 0 h 295275"/>
                <a:gd name="connsiteX3" fmla="*/ 296038 w 297211"/>
                <a:gd name="connsiteY3" fmla="*/ 122365 h 295275"/>
                <a:gd name="connsiteX4" fmla="*/ 297164 w 297211"/>
                <a:gd name="connsiteY4" fmla="*/ 279673 h 295275"/>
                <a:gd name="connsiteX5" fmla="*/ 242090 w 297211"/>
                <a:gd name="connsiteY5" fmla="*/ 295275 h 295275"/>
                <a:gd name="connsiteX6" fmla="*/ 59284 w 297211"/>
                <a:gd name="connsiteY6" fmla="*/ 295275 h 295275"/>
                <a:gd name="connsiteX7" fmla="*/ 0 w 297211"/>
                <a:gd name="connsiteY7" fmla="*/ 295275 h 295275"/>
                <a:gd name="connsiteX8" fmla="*/ 763 w 297211"/>
                <a:gd name="connsiteY8" fmla="*/ 122365 h 295275"/>
                <a:gd name="connsiteX0" fmla="*/ 763 w 297258"/>
                <a:gd name="connsiteY0" fmla="*/ 122365 h 295804"/>
                <a:gd name="connsiteX1" fmla="*/ 123128 w 297258"/>
                <a:gd name="connsiteY1" fmla="*/ 0 h 295804"/>
                <a:gd name="connsiteX2" fmla="*/ 173673 w 297258"/>
                <a:gd name="connsiteY2" fmla="*/ 0 h 295804"/>
                <a:gd name="connsiteX3" fmla="*/ 296038 w 297258"/>
                <a:gd name="connsiteY3" fmla="*/ 122365 h 295804"/>
                <a:gd name="connsiteX4" fmla="*/ 297211 w 297258"/>
                <a:gd name="connsiteY4" fmla="*/ 295275 h 295804"/>
                <a:gd name="connsiteX5" fmla="*/ 242090 w 297258"/>
                <a:gd name="connsiteY5" fmla="*/ 295275 h 295804"/>
                <a:gd name="connsiteX6" fmla="*/ 59284 w 297258"/>
                <a:gd name="connsiteY6" fmla="*/ 295275 h 295804"/>
                <a:gd name="connsiteX7" fmla="*/ 0 w 297258"/>
                <a:gd name="connsiteY7" fmla="*/ 295275 h 295804"/>
                <a:gd name="connsiteX8" fmla="*/ 763 w 297258"/>
                <a:gd name="connsiteY8" fmla="*/ 122365 h 295804"/>
                <a:gd name="connsiteX0" fmla="*/ 763 w 297227"/>
                <a:gd name="connsiteY0" fmla="*/ 122365 h 297919"/>
                <a:gd name="connsiteX1" fmla="*/ 123128 w 297227"/>
                <a:gd name="connsiteY1" fmla="*/ 0 h 297919"/>
                <a:gd name="connsiteX2" fmla="*/ 173673 w 297227"/>
                <a:gd name="connsiteY2" fmla="*/ 0 h 297919"/>
                <a:gd name="connsiteX3" fmla="*/ 296038 w 297227"/>
                <a:gd name="connsiteY3" fmla="*/ 122365 h 297919"/>
                <a:gd name="connsiteX4" fmla="*/ 297211 w 297227"/>
                <a:gd name="connsiteY4" fmla="*/ 295275 h 297919"/>
                <a:gd name="connsiteX5" fmla="*/ 242090 w 297227"/>
                <a:gd name="connsiteY5" fmla="*/ 295275 h 297919"/>
                <a:gd name="connsiteX6" fmla="*/ 59284 w 297227"/>
                <a:gd name="connsiteY6" fmla="*/ 295275 h 297919"/>
                <a:gd name="connsiteX7" fmla="*/ 0 w 297227"/>
                <a:gd name="connsiteY7" fmla="*/ 295275 h 297919"/>
                <a:gd name="connsiteX8" fmla="*/ 763 w 297227"/>
                <a:gd name="connsiteY8" fmla="*/ 122365 h 297919"/>
                <a:gd name="connsiteX0" fmla="*/ 763 w 297228"/>
                <a:gd name="connsiteY0" fmla="*/ 122365 h 296324"/>
                <a:gd name="connsiteX1" fmla="*/ 123128 w 297228"/>
                <a:gd name="connsiteY1" fmla="*/ 0 h 296324"/>
                <a:gd name="connsiteX2" fmla="*/ 173673 w 297228"/>
                <a:gd name="connsiteY2" fmla="*/ 0 h 296324"/>
                <a:gd name="connsiteX3" fmla="*/ 296038 w 297228"/>
                <a:gd name="connsiteY3" fmla="*/ 122365 h 296324"/>
                <a:gd name="connsiteX4" fmla="*/ 297211 w 297228"/>
                <a:gd name="connsiteY4" fmla="*/ 295275 h 296324"/>
                <a:gd name="connsiteX5" fmla="*/ 242090 w 297228"/>
                <a:gd name="connsiteY5" fmla="*/ 295275 h 296324"/>
                <a:gd name="connsiteX6" fmla="*/ 59284 w 297228"/>
                <a:gd name="connsiteY6" fmla="*/ 295275 h 296324"/>
                <a:gd name="connsiteX7" fmla="*/ 0 w 297228"/>
                <a:gd name="connsiteY7" fmla="*/ 295275 h 296324"/>
                <a:gd name="connsiteX8" fmla="*/ 763 w 297228"/>
                <a:gd name="connsiteY8" fmla="*/ 122365 h 296324"/>
                <a:gd name="connsiteX0" fmla="*/ 763 w 297245"/>
                <a:gd name="connsiteY0" fmla="*/ 122365 h 297272"/>
                <a:gd name="connsiteX1" fmla="*/ 123128 w 297245"/>
                <a:gd name="connsiteY1" fmla="*/ 0 h 297272"/>
                <a:gd name="connsiteX2" fmla="*/ 173673 w 297245"/>
                <a:gd name="connsiteY2" fmla="*/ 0 h 297272"/>
                <a:gd name="connsiteX3" fmla="*/ 296038 w 297245"/>
                <a:gd name="connsiteY3" fmla="*/ 122365 h 297272"/>
                <a:gd name="connsiteX4" fmla="*/ 297228 w 297245"/>
                <a:gd name="connsiteY4" fmla="*/ 296324 h 297272"/>
                <a:gd name="connsiteX5" fmla="*/ 242090 w 297245"/>
                <a:gd name="connsiteY5" fmla="*/ 295275 h 297272"/>
                <a:gd name="connsiteX6" fmla="*/ 59284 w 297245"/>
                <a:gd name="connsiteY6" fmla="*/ 295275 h 297272"/>
                <a:gd name="connsiteX7" fmla="*/ 0 w 297245"/>
                <a:gd name="connsiteY7" fmla="*/ 295275 h 297272"/>
                <a:gd name="connsiteX8" fmla="*/ 763 w 297245"/>
                <a:gd name="connsiteY8" fmla="*/ 122365 h 297272"/>
                <a:gd name="connsiteX0" fmla="*/ 763 w 297262"/>
                <a:gd name="connsiteY0" fmla="*/ 122365 h 298144"/>
                <a:gd name="connsiteX1" fmla="*/ 123128 w 297262"/>
                <a:gd name="connsiteY1" fmla="*/ 0 h 298144"/>
                <a:gd name="connsiteX2" fmla="*/ 173673 w 297262"/>
                <a:gd name="connsiteY2" fmla="*/ 0 h 298144"/>
                <a:gd name="connsiteX3" fmla="*/ 296038 w 297262"/>
                <a:gd name="connsiteY3" fmla="*/ 122365 h 298144"/>
                <a:gd name="connsiteX4" fmla="*/ 297245 w 297262"/>
                <a:gd name="connsiteY4" fmla="*/ 297272 h 298144"/>
                <a:gd name="connsiteX5" fmla="*/ 242090 w 297262"/>
                <a:gd name="connsiteY5" fmla="*/ 295275 h 298144"/>
                <a:gd name="connsiteX6" fmla="*/ 59284 w 297262"/>
                <a:gd name="connsiteY6" fmla="*/ 295275 h 298144"/>
                <a:gd name="connsiteX7" fmla="*/ 0 w 297262"/>
                <a:gd name="connsiteY7" fmla="*/ 295275 h 298144"/>
                <a:gd name="connsiteX8" fmla="*/ 763 w 297262"/>
                <a:gd name="connsiteY8" fmla="*/ 122365 h 298144"/>
                <a:gd name="connsiteX0" fmla="*/ 763 w 297279"/>
                <a:gd name="connsiteY0" fmla="*/ 122365 h 298957"/>
                <a:gd name="connsiteX1" fmla="*/ 123128 w 297279"/>
                <a:gd name="connsiteY1" fmla="*/ 0 h 298957"/>
                <a:gd name="connsiteX2" fmla="*/ 173673 w 297279"/>
                <a:gd name="connsiteY2" fmla="*/ 0 h 298957"/>
                <a:gd name="connsiteX3" fmla="*/ 296038 w 297279"/>
                <a:gd name="connsiteY3" fmla="*/ 122365 h 298957"/>
                <a:gd name="connsiteX4" fmla="*/ 297262 w 297279"/>
                <a:gd name="connsiteY4" fmla="*/ 298144 h 298957"/>
                <a:gd name="connsiteX5" fmla="*/ 242090 w 297279"/>
                <a:gd name="connsiteY5" fmla="*/ 295275 h 298957"/>
                <a:gd name="connsiteX6" fmla="*/ 59284 w 297279"/>
                <a:gd name="connsiteY6" fmla="*/ 295275 h 298957"/>
                <a:gd name="connsiteX7" fmla="*/ 0 w 297279"/>
                <a:gd name="connsiteY7" fmla="*/ 295275 h 298957"/>
                <a:gd name="connsiteX8" fmla="*/ 763 w 297279"/>
                <a:gd name="connsiteY8" fmla="*/ 122365 h 298957"/>
                <a:gd name="connsiteX0" fmla="*/ 763 w 297279"/>
                <a:gd name="connsiteY0" fmla="*/ 122365 h 298957"/>
                <a:gd name="connsiteX1" fmla="*/ 123128 w 297279"/>
                <a:gd name="connsiteY1" fmla="*/ 0 h 298957"/>
                <a:gd name="connsiteX2" fmla="*/ 173673 w 297279"/>
                <a:gd name="connsiteY2" fmla="*/ 0 h 298957"/>
                <a:gd name="connsiteX3" fmla="*/ 296038 w 297279"/>
                <a:gd name="connsiteY3" fmla="*/ 122365 h 298957"/>
                <a:gd name="connsiteX4" fmla="*/ 297262 w 297279"/>
                <a:gd name="connsiteY4" fmla="*/ 298144 h 298957"/>
                <a:gd name="connsiteX5" fmla="*/ 242090 w 297279"/>
                <a:gd name="connsiteY5" fmla="*/ 295275 h 298957"/>
                <a:gd name="connsiteX6" fmla="*/ 59284 w 297279"/>
                <a:gd name="connsiteY6" fmla="*/ 295275 h 298957"/>
                <a:gd name="connsiteX7" fmla="*/ 0 w 297279"/>
                <a:gd name="connsiteY7" fmla="*/ 295275 h 298957"/>
                <a:gd name="connsiteX8" fmla="*/ 763 w 297279"/>
                <a:gd name="connsiteY8" fmla="*/ 122365 h 298957"/>
                <a:gd name="connsiteX0" fmla="*/ 763 w 297296"/>
                <a:gd name="connsiteY0" fmla="*/ 122365 h 295275"/>
                <a:gd name="connsiteX1" fmla="*/ 123128 w 297296"/>
                <a:gd name="connsiteY1" fmla="*/ 0 h 295275"/>
                <a:gd name="connsiteX2" fmla="*/ 173673 w 297296"/>
                <a:gd name="connsiteY2" fmla="*/ 0 h 295275"/>
                <a:gd name="connsiteX3" fmla="*/ 296038 w 297296"/>
                <a:gd name="connsiteY3" fmla="*/ 122365 h 295275"/>
                <a:gd name="connsiteX4" fmla="*/ 297279 w 297296"/>
                <a:gd name="connsiteY4" fmla="*/ 286694 h 295275"/>
                <a:gd name="connsiteX5" fmla="*/ 242090 w 297296"/>
                <a:gd name="connsiteY5" fmla="*/ 295275 h 295275"/>
                <a:gd name="connsiteX6" fmla="*/ 59284 w 297296"/>
                <a:gd name="connsiteY6" fmla="*/ 295275 h 295275"/>
                <a:gd name="connsiteX7" fmla="*/ 0 w 297296"/>
                <a:gd name="connsiteY7" fmla="*/ 295275 h 295275"/>
                <a:gd name="connsiteX8" fmla="*/ 763 w 297296"/>
                <a:gd name="connsiteY8" fmla="*/ 122365 h 295275"/>
                <a:gd name="connsiteX0" fmla="*/ 763 w 297279"/>
                <a:gd name="connsiteY0" fmla="*/ 122365 h 301753"/>
                <a:gd name="connsiteX1" fmla="*/ 123128 w 297279"/>
                <a:gd name="connsiteY1" fmla="*/ 0 h 301753"/>
                <a:gd name="connsiteX2" fmla="*/ 173673 w 297279"/>
                <a:gd name="connsiteY2" fmla="*/ 0 h 301753"/>
                <a:gd name="connsiteX3" fmla="*/ 296038 w 297279"/>
                <a:gd name="connsiteY3" fmla="*/ 122365 h 301753"/>
                <a:gd name="connsiteX4" fmla="*/ 297279 w 297279"/>
                <a:gd name="connsiteY4" fmla="*/ 286694 h 301753"/>
                <a:gd name="connsiteX5" fmla="*/ 59284 w 297279"/>
                <a:gd name="connsiteY5" fmla="*/ 295275 h 301753"/>
                <a:gd name="connsiteX6" fmla="*/ 0 w 297279"/>
                <a:gd name="connsiteY6" fmla="*/ 295275 h 301753"/>
                <a:gd name="connsiteX7" fmla="*/ 763 w 297279"/>
                <a:gd name="connsiteY7" fmla="*/ 122365 h 301753"/>
                <a:gd name="connsiteX0" fmla="*/ 763 w 297279"/>
                <a:gd name="connsiteY0" fmla="*/ 122365 h 312470"/>
                <a:gd name="connsiteX1" fmla="*/ 123128 w 297279"/>
                <a:gd name="connsiteY1" fmla="*/ 0 h 312470"/>
                <a:gd name="connsiteX2" fmla="*/ 173673 w 297279"/>
                <a:gd name="connsiteY2" fmla="*/ 0 h 312470"/>
                <a:gd name="connsiteX3" fmla="*/ 296038 w 297279"/>
                <a:gd name="connsiteY3" fmla="*/ 122365 h 312470"/>
                <a:gd name="connsiteX4" fmla="*/ 297279 w 297279"/>
                <a:gd name="connsiteY4" fmla="*/ 286694 h 312470"/>
                <a:gd name="connsiteX5" fmla="*/ 0 w 297279"/>
                <a:gd name="connsiteY5" fmla="*/ 295275 h 312470"/>
                <a:gd name="connsiteX6" fmla="*/ 763 w 297279"/>
                <a:gd name="connsiteY6" fmla="*/ 122365 h 312470"/>
                <a:gd name="connsiteX0" fmla="*/ 763 w 297279"/>
                <a:gd name="connsiteY0" fmla="*/ 122365 h 312470"/>
                <a:gd name="connsiteX1" fmla="*/ 123128 w 297279"/>
                <a:gd name="connsiteY1" fmla="*/ 0 h 312470"/>
                <a:gd name="connsiteX2" fmla="*/ 173673 w 297279"/>
                <a:gd name="connsiteY2" fmla="*/ 0 h 312470"/>
                <a:gd name="connsiteX3" fmla="*/ 296038 w 297279"/>
                <a:gd name="connsiteY3" fmla="*/ 122365 h 312470"/>
                <a:gd name="connsiteX4" fmla="*/ 297279 w 297279"/>
                <a:gd name="connsiteY4" fmla="*/ 286694 h 312470"/>
                <a:gd name="connsiteX5" fmla="*/ 0 w 297279"/>
                <a:gd name="connsiteY5" fmla="*/ 295275 h 312470"/>
                <a:gd name="connsiteX6" fmla="*/ 763 w 297279"/>
                <a:gd name="connsiteY6" fmla="*/ 122365 h 312470"/>
                <a:gd name="connsiteX0" fmla="*/ 763 w 297279"/>
                <a:gd name="connsiteY0" fmla="*/ 122365 h 303640"/>
                <a:gd name="connsiteX1" fmla="*/ 123128 w 297279"/>
                <a:gd name="connsiteY1" fmla="*/ 0 h 303640"/>
                <a:gd name="connsiteX2" fmla="*/ 173673 w 297279"/>
                <a:gd name="connsiteY2" fmla="*/ 0 h 303640"/>
                <a:gd name="connsiteX3" fmla="*/ 296038 w 297279"/>
                <a:gd name="connsiteY3" fmla="*/ 122365 h 303640"/>
                <a:gd name="connsiteX4" fmla="*/ 297279 w 297279"/>
                <a:gd name="connsiteY4" fmla="*/ 286694 h 303640"/>
                <a:gd name="connsiteX5" fmla="*/ 0 w 297279"/>
                <a:gd name="connsiteY5" fmla="*/ 295275 h 303640"/>
                <a:gd name="connsiteX6" fmla="*/ 763 w 297279"/>
                <a:gd name="connsiteY6" fmla="*/ 122365 h 303640"/>
                <a:gd name="connsiteX0" fmla="*/ 763 w 297279"/>
                <a:gd name="connsiteY0" fmla="*/ 122365 h 296987"/>
                <a:gd name="connsiteX1" fmla="*/ 123128 w 297279"/>
                <a:gd name="connsiteY1" fmla="*/ 0 h 296987"/>
                <a:gd name="connsiteX2" fmla="*/ 173673 w 297279"/>
                <a:gd name="connsiteY2" fmla="*/ 0 h 296987"/>
                <a:gd name="connsiteX3" fmla="*/ 296038 w 297279"/>
                <a:gd name="connsiteY3" fmla="*/ 122365 h 296987"/>
                <a:gd name="connsiteX4" fmla="*/ 297279 w 297279"/>
                <a:gd name="connsiteY4" fmla="*/ 286694 h 296987"/>
                <a:gd name="connsiteX5" fmla="*/ 0 w 297279"/>
                <a:gd name="connsiteY5" fmla="*/ 295275 h 296987"/>
                <a:gd name="connsiteX6" fmla="*/ 763 w 297279"/>
                <a:gd name="connsiteY6" fmla="*/ 122365 h 296987"/>
                <a:gd name="connsiteX0" fmla="*/ 763 w 297279"/>
                <a:gd name="connsiteY0" fmla="*/ 122365 h 301154"/>
                <a:gd name="connsiteX1" fmla="*/ 123128 w 297279"/>
                <a:gd name="connsiteY1" fmla="*/ 0 h 301154"/>
                <a:gd name="connsiteX2" fmla="*/ 173673 w 297279"/>
                <a:gd name="connsiteY2" fmla="*/ 0 h 301154"/>
                <a:gd name="connsiteX3" fmla="*/ 296038 w 297279"/>
                <a:gd name="connsiteY3" fmla="*/ 122365 h 301154"/>
                <a:gd name="connsiteX4" fmla="*/ 297279 w 297279"/>
                <a:gd name="connsiteY4" fmla="*/ 296987 h 301154"/>
                <a:gd name="connsiteX5" fmla="*/ 0 w 297279"/>
                <a:gd name="connsiteY5" fmla="*/ 295275 h 301154"/>
                <a:gd name="connsiteX6" fmla="*/ 763 w 297279"/>
                <a:gd name="connsiteY6" fmla="*/ 122365 h 301154"/>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6987 h 299572"/>
                <a:gd name="connsiteX5" fmla="*/ 0 w 297279"/>
                <a:gd name="connsiteY5" fmla="*/ 295275 h 299572"/>
                <a:gd name="connsiteX6" fmla="*/ 763 w 297279"/>
                <a:gd name="connsiteY6" fmla="*/ 122365 h 299572"/>
                <a:gd name="connsiteX0" fmla="*/ 763 w 297279"/>
                <a:gd name="connsiteY0" fmla="*/ 122365 h 301415"/>
                <a:gd name="connsiteX1" fmla="*/ 123128 w 297279"/>
                <a:gd name="connsiteY1" fmla="*/ 0 h 301415"/>
                <a:gd name="connsiteX2" fmla="*/ 173673 w 297279"/>
                <a:gd name="connsiteY2" fmla="*/ 0 h 301415"/>
                <a:gd name="connsiteX3" fmla="*/ 296038 w 297279"/>
                <a:gd name="connsiteY3" fmla="*/ 122365 h 301415"/>
                <a:gd name="connsiteX4" fmla="*/ 297279 w 297279"/>
                <a:gd name="connsiteY4" fmla="*/ 299572 h 301415"/>
                <a:gd name="connsiteX5" fmla="*/ 0 w 297279"/>
                <a:gd name="connsiteY5" fmla="*/ 295275 h 301415"/>
                <a:gd name="connsiteX6" fmla="*/ 763 w 297279"/>
                <a:gd name="connsiteY6" fmla="*/ 122365 h 301415"/>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300785"/>
                <a:gd name="connsiteX1" fmla="*/ 123128 w 297279"/>
                <a:gd name="connsiteY1" fmla="*/ 0 h 300785"/>
                <a:gd name="connsiteX2" fmla="*/ 173673 w 297279"/>
                <a:gd name="connsiteY2" fmla="*/ 0 h 300785"/>
                <a:gd name="connsiteX3" fmla="*/ 296038 w 297279"/>
                <a:gd name="connsiteY3" fmla="*/ 122365 h 300785"/>
                <a:gd name="connsiteX4" fmla="*/ 297279 w 297279"/>
                <a:gd name="connsiteY4" fmla="*/ 299572 h 300785"/>
                <a:gd name="connsiteX5" fmla="*/ 0 w 297279"/>
                <a:gd name="connsiteY5" fmla="*/ 299572 h 300785"/>
                <a:gd name="connsiteX6" fmla="*/ 763 w 297279"/>
                <a:gd name="connsiteY6" fmla="*/ 122365 h 300785"/>
                <a:gd name="connsiteX0" fmla="*/ 763 w 297279"/>
                <a:gd name="connsiteY0" fmla="*/ 122365 h 300785"/>
                <a:gd name="connsiteX1" fmla="*/ 123128 w 297279"/>
                <a:gd name="connsiteY1" fmla="*/ 0 h 300785"/>
                <a:gd name="connsiteX2" fmla="*/ 173673 w 297279"/>
                <a:gd name="connsiteY2" fmla="*/ 0 h 300785"/>
                <a:gd name="connsiteX3" fmla="*/ 296038 w 297279"/>
                <a:gd name="connsiteY3" fmla="*/ 122365 h 300785"/>
                <a:gd name="connsiteX4" fmla="*/ 297279 w 297279"/>
                <a:gd name="connsiteY4" fmla="*/ 299572 h 300785"/>
                <a:gd name="connsiteX5" fmla="*/ 0 w 297279"/>
                <a:gd name="connsiteY5" fmla="*/ 299572 h 300785"/>
                <a:gd name="connsiteX6" fmla="*/ 763 w 297279"/>
                <a:gd name="connsiteY6" fmla="*/ 122365 h 300785"/>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299572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301167 h 301167"/>
                <a:gd name="connsiteX6" fmla="*/ 763 w 297279"/>
                <a:gd name="connsiteY6" fmla="*/ 122365 h 30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279" h="301167">
                  <a:moveTo>
                    <a:pt x="763" y="122365"/>
                  </a:moveTo>
                  <a:cubicBezTo>
                    <a:pt x="763" y="54785"/>
                    <a:pt x="55548" y="0"/>
                    <a:pt x="123128" y="0"/>
                  </a:cubicBezTo>
                  <a:lnTo>
                    <a:pt x="173673" y="0"/>
                  </a:lnTo>
                  <a:cubicBezTo>
                    <a:pt x="241253" y="0"/>
                    <a:pt x="296038" y="54785"/>
                    <a:pt x="296038" y="122365"/>
                  </a:cubicBezTo>
                  <a:cubicBezTo>
                    <a:pt x="296413" y="151419"/>
                    <a:pt x="296904" y="291196"/>
                    <a:pt x="297279" y="301167"/>
                  </a:cubicBezTo>
                  <a:lnTo>
                    <a:pt x="0" y="301167"/>
                  </a:lnTo>
                  <a:cubicBezTo>
                    <a:pt x="135" y="257496"/>
                    <a:pt x="628" y="166036"/>
                    <a:pt x="763" y="122365"/>
                  </a:cubicBezTo>
                  <a:close/>
                </a:path>
              </a:pathLst>
            </a:custGeom>
            <a:grp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defTabSz="342788">
                <a:defRPr/>
              </a:pPr>
              <a:endParaRPr lang="en-US" sz="1050" kern="0" dirty="0">
                <a:solidFill>
                  <a:sysClr val="window" lastClr="FFFFFF"/>
                </a:solidFill>
                <a:latin typeface="Calibri" panose="020F0502020204030204" pitchFamily="34" charset="0"/>
                <a:cs typeface="Arial" panose="020B0604020202020204" pitchFamily="34" charset="0"/>
              </a:endParaRPr>
            </a:p>
          </p:txBody>
        </p:sp>
        <p:sp>
          <p:nvSpPr>
            <p:cNvPr id="266" name="Diamond 231"/>
            <p:cNvSpPr/>
            <p:nvPr/>
          </p:nvSpPr>
          <p:spPr>
            <a:xfrm>
              <a:off x="85725" y="190500"/>
              <a:ext cx="111125" cy="287020"/>
            </a:xfrm>
            <a:custGeom>
              <a:avLst/>
              <a:gdLst>
                <a:gd name="connsiteX0" fmla="*/ 0 w 111125"/>
                <a:gd name="connsiteY0" fmla="*/ 143510 h 287020"/>
                <a:gd name="connsiteX1" fmla="*/ 55563 w 111125"/>
                <a:gd name="connsiteY1" fmla="*/ 0 h 287020"/>
                <a:gd name="connsiteX2" fmla="*/ 111125 w 111125"/>
                <a:gd name="connsiteY2" fmla="*/ 143510 h 287020"/>
                <a:gd name="connsiteX3" fmla="*/ 55563 w 111125"/>
                <a:gd name="connsiteY3" fmla="*/ 287020 h 287020"/>
                <a:gd name="connsiteX4" fmla="*/ 0 w 111125"/>
                <a:gd name="connsiteY4" fmla="*/ 143510 h 287020"/>
                <a:gd name="connsiteX0" fmla="*/ 0 w 111125"/>
                <a:gd name="connsiteY0" fmla="*/ 218239 h 287020"/>
                <a:gd name="connsiteX1" fmla="*/ 55563 w 111125"/>
                <a:gd name="connsiteY1" fmla="*/ 0 h 287020"/>
                <a:gd name="connsiteX2" fmla="*/ 111125 w 111125"/>
                <a:gd name="connsiteY2" fmla="*/ 143510 h 287020"/>
                <a:gd name="connsiteX3" fmla="*/ 55563 w 111125"/>
                <a:gd name="connsiteY3" fmla="*/ 287020 h 287020"/>
                <a:gd name="connsiteX4" fmla="*/ 0 w 111125"/>
                <a:gd name="connsiteY4" fmla="*/ 218239 h 287020"/>
                <a:gd name="connsiteX0" fmla="*/ 0 w 111125"/>
                <a:gd name="connsiteY0" fmla="*/ 218239 h 287020"/>
                <a:gd name="connsiteX1" fmla="*/ 55563 w 111125"/>
                <a:gd name="connsiteY1" fmla="*/ 0 h 287020"/>
                <a:gd name="connsiteX2" fmla="*/ 111125 w 111125"/>
                <a:gd name="connsiteY2" fmla="*/ 218239 h 287020"/>
                <a:gd name="connsiteX3" fmla="*/ 55563 w 111125"/>
                <a:gd name="connsiteY3" fmla="*/ 287020 h 287020"/>
                <a:gd name="connsiteX4" fmla="*/ 0 w 111125"/>
                <a:gd name="connsiteY4" fmla="*/ 218239 h 287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25" h="287020">
                  <a:moveTo>
                    <a:pt x="0" y="218239"/>
                  </a:moveTo>
                  <a:lnTo>
                    <a:pt x="55563" y="0"/>
                  </a:lnTo>
                  <a:lnTo>
                    <a:pt x="111125" y="218239"/>
                  </a:lnTo>
                  <a:lnTo>
                    <a:pt x="55563" y="287020"/>
                  </a:lnTo>
                  <a:lnTo>
                    <a:pt x="0" y="218239"/>
                  </a:lnTo>
                  <a:close/>
                </a:path>
              </a:pathLst>
            </a:custGeom>
            <a:solidFill>
              <a:sysClr val="window" lastClr="FFFFFF"/>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algn="ctr" defTabSz="342788">
                <a:lnSpc>
                  <a:spcPct val="115000"/>
                </a:lnSpc>
                <a:defRPr/>
              </a:pPr>
              <a:r>
                <a:rPr lang="en-US" sz="1050" kern="0" dirty="0">
                  <a:solidFill>
                    <a:sysClr val="window" lastClr="FFFFFF"/>
                  </a:solidFill>
                  <a:highlight>
                    <a:srgbClr val="FFFF00"/>
                  </a:highlight>
                  <a:latin typeface="Calibri" panose="020F0502020204030204" pitchFamily="34" charset="0"/>
                  <a:ea typeface="Calibri"/>
                  <a:cs typeface="Arial" panose="020B0604020202020204" pitchFamily="34" charset="0"/>
                </a:rPr>
                <a:t>­­­­­­­­</a:t>
              </a:r>
              <a:endParaRPr lang="en-US" sz="1050" kern="0" dirty="0">
                <a:solidFill>
                  <a:sysClr val="window" lastClr="FFFFFF"/>
                </a:solidFill>
                <a:latin typeface="Calibri" panose="020F0502020204030204" pitchFamily="34" charset="0"/>
                <a:ea typeface="Calibri"/>
                <a:cs typeface="Arial" panose="020B0604020202020204" pitchFamily="34" charset="0"/>
              </a:endParaRPr>
            </a:p>
          </p:txBody>
        </p:sp>
      </p:grpSp>
      <p:grpSp>
        <p:nvGrpSpPr>
          <p:cNvPr id="267" name="Group 266"/>
          <p:cNvGrpSpPr/>
          <p:nvPr/>
        </p:nvGrpSpPr>
        <p:grpSpPr>
          <a:xfrm>
            <a:off x="3145032" y="3065352"/>
            <a:ext cx="100555" cy="161987"/>
            <a:chOff x="0" y="4885"/>
            <a:chExt cx="297180" cy="496130"/>
          </a:xfrm>
          <a:solidFill>
            <a:srgbClr val="C2E2AC"/>
          </a:solidFill>
        </p:grpSpPr>
        <p:sp>
          <p:nvSpPr>
            <p:cNvPr id="268" name="Oval 267"/>
            <p:cNvSpPr/>
            <p:nvPr/>
          </p:nvSpPr>
          <p:spPr>
            <a:xfrm>
              <a:off x="57150" y="4885"/>
              <a:ext cx="182882" cy="182880"/>
            </a:xfrm>
            <a:prstGeom prst="ellipse">
              <a:avLst/>
            </a:prstGeom>
            <a:grp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defTabSz="342788">
                <a:defRPr/>
              </a:pPr>
              <a:endParaRPr lang="en-US" sz="1050" kern="0" dirty="0">
                <a:solidFill>
                  <a:sysClr val="window" lastClr="FFFFFF"/>
                </a:solidFill>
                <a:latin typeface="Calibri" panose="020F0502020204030204" pitchFamily="34" charset="0"/>
                <a:cs typeface="Arial" panose="020B0604020202020204" pitchFamily="34" charset="0"/>
              </a:endParaRPr>
            </a:p>
          </p:txBody>
        </p:sp>
        <p:sp>
          <p:nvSpPr>
            <p:cNvPr id="269" name="Rounded Rectangle 230"/>
            <p:cNvSpPr/>
            <p:nvPr/>
          </p:nvSpPr>
          <p:spPr>
            <a:xfrm>
              <a:off x="0" y="200025"/>
              <a:ext cx="297180" cy="300990"/>
            </a:xfrm>
            <a:custGeom>
              <a:avLst/>
              <a:gdLst>
                <a:gd name="connsiteX0" fmla="*/ 0 w 295275"/>
                <a:gd name="connsiteY0" fmla="*/ 122365 h 295275"/>
                <a:gd name="connsiteX1" fmla="*/ 122365 w 295275"/>
                <a:gd name="connsiteY1" fmla="*/ 0 h 295275"/>
                <a:gd name="connsiteX2" fmla="*/ 172910 w 295275"/>
                <a:gd name="connsiteY2" fmla="*/ 0 h 295275"/>
                <a:gd name="connsiteX3" fmla="*/ 295275 w 295275"/>
                <a:gd name="connsiteY3" fmla="*/ 122365 h 295275"/>
                <a:gd name="connsiteX4" fmla="*/ 295275 w 295275"/>
                <a:gd name="connsiteY4" fmla="*/ 172910 h 295275"/>
                <a:gd name="connsiteX5" fmla="*/ 172910 w 295275"/>
                <a:gd name="connsiteY5" fmla="*/ 295275 h 295275"/>
                <a:gd name="connsiteX6" fmla="*/ 122365 w 295275"/>
                <a:gd name="connsiteY6" fmla="*/ 295275 h 295275"/>
                <a:gd name="connsiteX7" fmla="*/ 0 w 295275"/>
                <a:gd name="connsiteY7" fmla="*/ 172910 h 295275"/>
                <a:gd name="connsiteX8" fmla="*/ 0 w 295275"/>
                <a:gd name="connsiteY8" fmla="*/ 122365 h 295275"/>
                <a:gd name="connsiteX0" fmla="*/ 404 w 295679"/>
                <a:gd name="connsiteY0" fmla="*/ 122365 h 295275"/>
                <a:gd name="connsiteX1" fmla="*/ 122769 w 295679"/>
                <a:gd name="connsiteY1" fmla="*/ 0 h 295275"/>
                <a:gd name="connsiteX2" fmla="*/ 173314 w 295679"/>
                <a:gd name="connsiteY2" fmla="*/ 0 h 295275"/>
                <a:gd name="connsiteX3" fmla="*/ 295679 w 295679"/>
                <a:gd name="connsiteY3" fmla="*/ 122365 h 295275"/>
                <a:gd name="connsiteX4" fmla="*/ 295679 w 295679"/>
                <a:gd name="connsiteY4" fmla="*/ 172910 h 295275"/>
                <a:gd name="connsiteX5" fmla="*/ 173314 w 295679"/>
                <a:gd name="connsiteY5" fmla="*/ 295275 h 295275"/>
                <a:gd name="connsiteX6" fmla="*/ 58925 w 295679"/>
                <a:gd name="connsiteY6" fmla="*/ 295275 h 295275"/>
                <a:gd name="connsiteX7" fmla="*/ 404 w 295679"/>
                <a:gd name="connsiteY7" fmla="*/ 172910 h 295275"/>
                <a:gd name="connsiteX8" fmla="*/ 404 w 295679"/>
                <a:gd name="connsiteY8" fmla="*/ 122365 h 295275"/>
                <a:gd name="connsiteX0" fmla="*/ 404 w 296805"/>
                <a:gd name="connsiteY0" fmla="*/ 122365 h 295275"/>
                <a:gd name="connsiteX1" fmla="*/ 122769 w 296805"/>
                <a:gd name="connsiteY1" fmla="*/ 0 h 295275"/>
                <a:gd name="connsiteX2" fmla="*/ 173314 w 296805"/>
                <a:gd name="connsiteY2" fmla="*/ 0 h 295275"/>
                <a:gd name="connsiteX3" fmla="*/ 295679 w 296805"/>
                <a:gd name="connsiteY3" fmla="*/ 122365 h 295275"/>
                <a:gd name="connsiteX4" fmla="*/ 295679 w 296805"/>
                <a:gd name="connsiteY4" fmla="*/ 172910 h 295275"/>
                <a:gd name="connsiteX5" fmla="*/ 241731 w 296805"/>
                <a:gd name="connsiteY5" fmla="*/ 295275 h 295275"/>
                <a:gd name="connsiteX6" fmla="*/ 58925 w 296805"/>
                <a:gd name="connsiteY6" fmla="*/ 295275 h 295275"/>
                <a:gd name="connsiteX7" fmla="*/ 404 w 296805"/>
                <a:gd name="connsiteY7" fmla="*/ 172910 h 295275"/>
                <a:gd name="connsiteX8" fmla="*/ 404 w 296805"/>
                <a:gd name="connsiteY8" fmla="*/ 122365 h 295275"/>
                <a:gd name="connsiteX0" fmla="*/ 763 w 297164"/>
                <a:gd name="connsiteY0" fmla="*/ 122365 h 300064"/>
                <a:gd name="connsiteX1" fmla="*/ 123128 w 297164"/>
                <a:gd name="connsiteY1" fmla="*/ 0 h 300064"/>
                <a:gd name="connsiteX2" fmla="*/ 173673 w 297164"/>
                <a:gd name="connsiteY2" fmla="*/ 0 h 300064"/>
                <a:gd name="connsiteX3" fmla="*/ 296038 w 297164"/>
                <a:gd name="connsiteY3" fmla="*/ 122365 h 300064"/>
                <a:gd name="connsiteX4" fmla="*/ 296038 w 297164"/>
                <a:gd name="connsiteY4" fmla="*/ 172910 h 300064"/>
                <a:gd name="connsiteX5" fmla="*/ 242090 w 297164"/>
                <a:gd name="connsiteY5" fmla="*/ 295275 h 300064"/>
                <a:gd name="connsiteX6" fmla="*/ 59284 w 297164"/>
                <a:gd name="connsiteY6" fmla="*/ 295275 h 300064"/>
                <a:gd name="connsiteX7" fmla="*/ 359 w 297164"/>
                <a:gd name="connsiteY7" fmla="*/ 253378 h 300064"/>
                <a:gd name="connsiteX8" fmla="*/ 763 w 297164"/>
                <a:gd name="connsiteY8" fmla="*/ 122365 h 300064"/>
                <a:gd name="connsiteX0" fmla="*/ 763 w 298076"/>
                <a:gd name="connsiteY0" fmla="*/ 122365 h 300064"/>
                <a:gd name="connsiteX1" fmla="*/ 123128 w 298076"/>
                <a:gd name="connsiteY1" fmla="*/ 0 h 300064"/>
                <a:gd name="connsiteX2" fmla="*/ 173673 w 298076"/>
                <a:gd name="connsiteY2" fmla="*/ 0 h 300064"/>
                <a:gd name="connsiteX3" fmla="*/ 296038 w 298076"/>
                <a:gd name="connsiteY3" fmla="*/ 122365 h 300064"/>
                <a:gd name="connsiteX4" fmla="*/ 297164 w 298076"/>
                <a:gd name="connsiteY4" fmla="*/ 209528 h 300064"/>
                <a:gd name="connsiteX5" fmla="*/ 242090 w 298076"/>
                <a:gd name="connsiteY5" fmla="*/ 295275 h 300064"/>
                <a:gd name="connsiteX6" fmla="*/ 59284 w 298076"/>
                <a:gd name="connsiteY6" fmla="*/ 295275 h 300064"/>
                <a:gd name="connsiteX7" fmla="*/ 359 w 298076"/>
                <a:gd name="connsiteY7" fmla="*/ 253378 h 300064"/>
                <a:gd name="connsiteX8" fmla="*/ 763 w 298076"/>
                <a:gd name="connsiteY8" fmla="*/ 122365 h 300064"/>
                <a:gd name="connsiteX0" fmla="*/ 1085 w 298398"/>
                <a:gd name="connsiteY0" fmla="*/ 122365 h 295275"/>
                <a:gd name="connsiteX1" fmla="*/ 123450 w 298398"/>
                <a:gd name="connsiteY1" fmla="*/ 0 h 295275"/>
                <a:gd name="connsiteX2" fmla="*/ 173995 w 298398"/>
                <a:gd name="connsiteY2" fmla="*/ 0 h 295275"/>
                <a:gd name="connsiteX3" fmla="*/ 296360 w 298398"/>
                <a:gd name="connsiteY3" fmla="*/ 122365 h 295275"/>
                <a:gd name="connsiteX4" fmla="*/ 297486 w 298398"/>
                <a:gd name="connsiteY4" fmla="*/ 209528 h 295275"/>
                <a:gd name="connsiteX5" fmla="*/ 242412 w 298398"/>
                <a:gd name="connsiteY5" fmla="*/ 295275 h 295275"/>
                <a:gd name="connsiteX6" fmla="*/ 59606 w 298398"/>
                <a:gd name="connsiteY6" fmla="*/ 295275 h 295275"/>
                <a:gd name="connsiteX7" fmla="*/ 322 w 298398"/>
                <a:gd name="connsiteY7" fmla="*/ 220774 h 295275"/>
                <a:gd name="connsiteX8" fmla="*/ 1085 w 298398"/>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20774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20774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361867"/>
                <a:gd name="connsiteY0" fmla="*/ 122365 h 299752"/>
                <a:gd name="connsiteX1" fmla="*/ 123128 w 361867"/>
                <a:gd name="connsiteY1" fmla="*/ 0 h 299752"/>
                <a:gd name="connsiteX2" fmla="*/ 173673 w 361867"/>
                <a:gd name="connsiteY2" fmla="*/ 0 h 299752"/>
                <a:gd name="connsiteX3" fmla="*/ 296038 w 361867"/>
                <a:gd name="connsiteY3" fmla="*/ 122365 h 299752"/>
                <a:gd name="connsiteX4" fmla="*/ 297164 w 361867"/>
                <a:gd name="connsiteY4" fmla="*/ 209528 h 299752"/>
                <a:gd name="connsiteX5" fmla="*/ 361070 w 361867"/>
                <a:gd name="connsiteY5" fmla="*/ 295390 h 299752"/>
                <a:gd name="connsiteX6" fmla="*/ 242090 w 361867"/>
                <a:gd name="connsiteY6" fmla="*/ 295275 h 299752"/>
                <a:gd name="connsiteX7" fmla="*/ 59284 w 361867"/>
                <a:gd name="connsiteY7" fmla="*/ 295275 h 299752"/>
                <a:gd name="connsiteX8" fmla="*/ 0 w 361867"/>
                <a:gd name="connsiteY8" fmla="*/ 295275 h 299752"/>
                <a:gd name="connsiteX9" fmla="*/ 763 w 361867"/>
                <a:gd name="connsiteY9" fmla="*/ 122365 h 299752"/>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79673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79673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586"/>
                <a:gd name="connsiteY0" fmla="*/ 122365 h 295275"/>
                <a:gd name="connsiteX1" fmla="*/ 123128 w 297586"/>
                <a:gd name="connsiteY1" fmla="*/ 0 h 295275"/>
                <a:gd name="connsiteX2" fmla="*/ 173673 w 297586"/>
                <a:gd name="connsiteY2" fmla="*/ 0 h 295275"/>
                <a:gd name="connsiteX3" fmla="*/ 296038 w 297586"/>
                <a:gd name="connsiteY3" fmla="*/ 122365 h 295275"/>
                <a:gd name="connsiteX4" fmla="*/ 297164 w 297586"/>
                <a:gd name="connsiteY4" fmla="*/ 279673 h 295275"/>
                <a:gd name="connsiteX5" fmla="*/ 242090 w 297586"/>
                <a:gd name="connsiteY5" fmla="*/ 295275 h 295275"/>
                <a:gd name="connsiteX6" fmla="*/ 59284 w 297586"/>
                <a:gd name="connsiteY6" fmla="*/ 295275 h 295275"/>
                <a:gd name="connsiteX7" fmla="*/ 0 w 297586"/>
                <a:gd name="connsiteY7" fmla="*/ 295275 h 295275"/>
                <a:gd name="connsiteX8" fmla="*/ 763 w 297586"/>
                <a:gd name="connsiteY8" fmla="*/ 122365 h 295275"/>
                <a:gd name="connsiteX0" fmla="*/ 763 w 297211"/>
                <a:gd name="connsiteY0" fmla="*/ 122365 h 295275"/>
                <a:gd name="connsiteX1" fmla="*/ 123128 w 297211"/>
                <a:gd name="connsiteY1" fmla="*/ 0 h 295275"/>
                <a:gd name="connsiteX2" fmla="*/ 173673 w 297211"/>
                <a:gd name="connsiteY2" fmla="*/ 0 h 295275"/>
                <a:gd name="connsiteX3" fmla="*/ 296038 w 297211"/>
                <a:gd name="connsiteY3" fmla="*/ 122365 h 295275"/>
                <a:gd name="connsiteX4" fmla="*/ 297164 w 297211"/>
                <a:gd name="connsiteY4" fmla="*/ 279673 h 295275"/>
                <a:gd name="connsiteX5" fmla="*/ 242090 w 297211"/>
                <a:gd name="connsiteY5" fmla="*/ 295275 h 295275"/>
                <a:gd name="connsiteX6" fmla="*/ 59284 w 297211"/>
                <a:gd name="connsiteY6" fmla="*/ 295275 h 295275"/>
                <a:gd name="connsiteX7" fmla="*/ 0 w 297211"/>
                <a:gd name="connsiteY7" fmla="*/ 295275 h 295275"/>
                <a:gd name="connsiteX8" fmla="*/ 763 w 297211"/>
                <a:gd name="connsiteY8" fmla="*/ 122365 h 295275"/>
                <a:gd name="connsiteX0" fmla="*/ 763 w 297258"/>
                <a:gd name="connsiteY0" fmla="*/ 122365 h 295804"/>
                <a:gd name="connsiteX1" fmla="*/ 123128 w 297258"/>
                <a:gd name="connsiteY1" fmla="*/ 0 h 295804"/>
                <a:gd name="connsiteX2" fmla="*/ 173673 w 297258"/>
                <a:gd name="connsiteY2" fmla="*/ 0 h 295804"/>
                <a:gd name="connsiteX3" fmla="*/ 296038 w 297258"/>
                <a:gd name="connsiteY3" fmla="*/ 122365 h 295804"/>
                <a:gd name="connsiteX4" fmla="*/ 297211 w 297258"/>
                <a:gd name="connsiteY4" fmla="*/ 295275 h 295804"/>
                <a:gd name="connsiteX5" fmla="*/ 242090 w 297258"/>
                <a:gd name="connsiteY5" fmla="*/ 295275 h 295804"/>
                <a:gd name="connsiteX6" fmla="*/ 59284 w 297258"/>
                <a:gd name="connsiteY6" fmla="*/ 295275 h 295804"/>
                <a:gd name="connsiteX7" fmla="*/ 0 w 297258"/>
                <a:gd name="connsiteY7" fmla="*/ 295275 h 295804"/>
                <a:gd name="connsiteX8" fmla="*/ 763 w 297258"/>
                <a:gd name="connsiteY8" fmla="*/ 122365 h 295804"/>
                <a:gd name="connsiteX0" fmla="*/ 763 w 297227"/>
                <a:gd name="connsiteY0" fmla="*/ 122365 h 297919"/>
                <a:gd name="connsiteX1" fmla="*/ 123128 w 297227"/>
                <a:gd name="connsiteY1" fmla="*/ 0 h 297919"/>
                <a:gd name="connsiteX2" fmla="*/ 173673 w 297227"/>
                <a:gd name="connsiteY2" fmla="*/ 0 h 297919"/>
                <a:gd name="connsiteX3" fmla="*/ 296038 w 297227"/>
                <a:gd name="connsiteY3" fmla="*/ 122365 h 297919"/>
                <a:gd name="connsiteX4" fmla="*/ 297211 w 297227"/>
                <a:gd name="connsiteY4" fmla="*/ 295275 h 297919"/>
                <a:gd name="connsiteX5" fmla="*/ 242090 w 297227"/>
                <a:gd name="connsiteY5" fmla="*/ 295275 h 297919"/>
                <a:gd name="connsiteX6" fmla="*/ 59284 w 297227"/>
                <a:gd name="connsiteY6" fmla="*/ 295275 h 297919"/>
                <a:gd name="connsiteX7" fmla="*/ 0 w 297227"/>
                <a:gd name="connsiteY7" fmla="*/ 295275 h 297919"/>
                <a:gd name="connsiteX8" fmla="*/ 763 w 297227"/>
                <a:gd name="connsiteY8" fmla="*/ 122365 h 297919"/>
                <a:gd name="connsiteX0" fmla="*/ 763 w 297228"/>
                <a:gd name="connsiteY0" fmla="*/ 122365 h 296324"/>
                <a:gd name="connsiteX1" fmla="*/ 123128 w 297228"/>
                <a:gd name="connsiteY1" fmla="*/ 0 h 296324"/>
                <a:gd name="connsiteX2" fmla="*/ 173673 w 297228"/>
                <a:gd name="connsiteY2" fmla="*/ 0 h 296324"/>
                <a:gd name="connsiteX3" fmla="*/ 296038 w 297228"/>
                <a:gd name="connsiteY3" fmla="*/ 122365 h 296324"/>
                <a:gd name="connsiteX4" fmla="*/ 297211 w 297228"/>
                <a:gd name="connsiteY4" fmla="*/ 295275 h 296324"/>
                <a:gd name="connsiteX5" fmla="*/ 242090 w 297228"/>
                <a:gd name="connsiteY5" fmla="*/ 295275 h 296324"/>
                <a:gd name="connsiteX6" fmla="*/ 59284 w 297228"/>
                <a:gd name="connsiteY6" fmla="*/ 295275 h 296324"/>
                <a:gd name="connsiteX7" fmla="*/ 0 w 297228"/>
                <a:gd name="connsiteY7" fmla="*/ 295275 h 296324"/>
                <a:gd name="connsiteX8" fmla="*/ 763 w 297228"/>
                <a:gd name="connsiteY8" fmla="*/ 122365 h 296324"/>
                <a:gd name="connsiteX0" fmla="*/ 763 w 297245"/>
                <a:gd name="connsiteY0" fmla="*/ 122365 h 297272"/>
                <a:gd name="connsiteX1" fmla="*/ 123128 w 297245"/>
                <a:gd name="connsiteY1" fmla="*/ 0 h 297272"/>
                <a:gd name="connsiteX2" fmla="*/ 173673 w 297245"/>
                <a:gd name="connsiteY2" fmla="*/ 0 h 297272"/>
                <a:gd name="connsiteX3" fmla="*/ 296038 w 297245"/>
                <a:gd name="connsiteY3" fmla="*/ 122365 h 297272"/>
                <a:gd name="connsiteX4" fmla="*/ 297228 w 297245"/>
                <a:gd name="connsiteY4" fmla="*/ 296324 h 297272"/>
                <a:gd name="connsiteX5" fmla="*/ 242090 w 297245"/>
                <a:gd name="connsiteY5" fmla="*/ 295275 h 297272"/>
                <a:gd name="connsiteX6" fmla="*/ 59284 w 297245"/>
                <a:gd name="connsiteY6" fmla="*/ 295275 h 297272"/>
                <a:gd name="connsiteX7" fmla="*/ 0 w 297245"/>
                <a:gd name="connsiteY7" fmla="*/ 295275 h 297272"/>
                <a:gd name="connsiteX8" fmla="*/ 763 w 297245"/>
                <a:gd name="connsiteY8" fmla="*/ 122365 h 297272"/>
                <a:gd name="connsiteX0" fmla="*/ 763 w 297262"/>
                <a:gd name="connsiteY0" fmla="*/ 122365 h 298144"/>
                <a:gd name="connsiteX1" fmla="*/ 123128 w 297262"/>
                <a:gd name="connsiteY1" fmla="*/ 0 h 298144"/>
                <a:gd name="connsiteX2" fmla="*/ 173673 w 297262"/>
                <a:gd name="connsiteY2" fmla="*/ 0 h 298144"/>
                <a:gd name="connsiteX3" fmla="*/ 296038 w 297262"/>
                <a:gd name="connsiteY3" fmla="*/ 122365 h 298144"/>
                <a:gd name="connsiteX4" fmla="*/ 297245 w 297262"/>
                <a:gd name="connsiteY4" fmla="*/ 297272 h 298144"/>
                <a:gd name="connsiteX5" fmla="*/ 242090 w 297262"/>
                <a:gd name="connsiteY5" fmla="*/ 295275 h 298144"/>
                <a:gd name="connsiteX6" fmla="*/ 59284 w 297262"/>
                <a:gd name="connsiteY6" fmla="*/ 295275 h 298144"/>
                <a:gd name="connsiteX7" fmla="*/ 0 w 297262"/>
                <a:gd name="connsiteY7" fmla="*/ 295275 h 298144"/>
                <a:gd name="connsiteX8" fmla="*/ 763 w 297262"/>
                <a:gd name="connsiteY8" fmla="*/ 122365 h 298144"/>
                <a:gd name="connsiteX0" fmla="*/ 763 w 297279"/>
                <a:gd name="connsiteY0" fmla="*/ 122365 h 298957"/>
                <a:gd name="connsiteX1" fmla="*/ 123128 w 297279"/>
                <a:gd name="connsiteY1" fmla="*/ 0 h 298957"/>
                <a:gd name="connsiteX2" fmla="*/ 173673 w 297279"/>
                <a:gd name="connsiteY2" fmla="*/ 0 h 298957"/>
                <a:gd name="connsiteX3" fmla="*/ 296038 w 297279"/>
                <a:gd name="connsiteY3" fmla="*/ 122365 h 298957"/>
                <a:gd name="connsiteX4" fmla="*/ 297262 w 297279"/>
                <a:gd name="connsiteY4" fmla="*/ 298144 h 298957"/>
                <a:gd name="connsiteX5" fmla="*/ 242090 w 297279"/>
                <a:gd name="connsiteY5" fmla="*/ 295275 h 298957"/>
                <a:gd name="connsiteX6" fmla="*/ 59284 w 297279"/>
                <a:gd name="connsiteY6" fmla="*/ 295275 h 298957"/>
                <a:gd name="connsiteX7" fmla="*/ 0 w 297279"/>
                <a:gd name="connsiteY7" fmla="*/ 295275 h 298957"/>
                <a:gd name="connsiteX8" fmla="*/ 763 w 297279"/>
                <a:gd name="connsiteY8" fmla="*/ 122365 h 298957"/>
                <a:gd name="connsiteX0" fmla="*/ 763 w 297279"/>
                <a:gd name="connsiteY0" fmla="*/ 122365 h 298957"/>
                <a:gd name="connsiteX1" fmla="*/ 123128 w 297279"/>
                <a:gd name="connsiteY1" fmla="*/ 0 h 298957"/>
                <a:gd name="connsiteX2" fmla="*/ 173673 w 297279"/>
                <a:gd name="connsiteY2" fmla="*/ 0 h 298957"/>
                <a:gd name="connsiteX3" fmla="*/ 296038 w 297279"/>
                <a:gd name="connsiteY3" fmla="*/ 122365 h 298957"/>
                <a:gd name="connsiteX4" fmla="*/ 297262 w 297279"/>
                <a:gd name="connsiteY4" fmla="*/ 298144 h 298957"/>
                <a:gd name="connsiteX5" fmla="*/ 242090 w 297279"/>
                <a:gd name="connsiteY5" fmla="*/ 295275 h 298957"/>
                <a:gd name="connsiteX6" fmla="*/ 59284 w 297279"/>
                <a:gd name="connsiteY6" fmla="*/ 295275 h 298957"/>
                <a:gd name="connsiteX7" fmla="*/ 0 w 297279"/>
                <a:gd name="connsiteY7" fmla="*/ 295275 h 298957"/>
                <a:gd name="connsiteX8" fmla="*/ 763 w 297279"/>
                <a:gd name="connsiteY8" fmla="*/ 122365 h 298957"/>
                <a:gd name="connsiteX0" fmla="*/ 763 w 297296"/>
                <a:gd name="connsiteY0" fmla="*/ 122365 h 295275"/>
                <a:gd name="connsiteX1" fmla="*/ 123128 w 297296"/>
                <a:gd name="connsiteY1" fmla="*/ 0 h 295275"/>
                <a:gd name="connsiteX2" fmla="*/ 173673 w 297296"/>
                <a:gd name="connsiteY2" fmla="*/ 0 h 295275"/>
                <a:gd name="connsiteX3" fmla="*/ 296038 w 297296"/>
                <a:gd name="connsiteY3" fmla="*/ 122365 h 295275"/>
                <a:gd name="connsiteX4" fmla="*/ 297279 w 297296"/>
                <a:gd name="connsiteY4" fmla="*/ 286694 h 295275"/>
                <a:gd name="connsiteX5" fmla="*/ 242090 w 297296"/>
                <a:gd name="connsiteY5" fmla="*/ 295275 h 295275"/>
                <a:gd name="connsiteX6" fmla="*/ 59284 w 297296"/>
                <a:gd name="connsiteY6" fmla="*/ 295275 h 295275"/>
                <a:gd name="connsiteX7" fmla="*/ 0 w 297296"/>
                <a:gd name="connsiteY7" fmla="*/ 295275 h 295275"/>
                <a:gd name="connsiteX8" fmla="*/ 763 w 297296"/>
                <a:gd name="connsiteY8" fmla="*/ 122365 h 295275"/>
                <a:gd name="connsiteX0" fmla="*/ 763 w 297279"/>
                <a:gd name="connsiteY0" fmla="*/ 122365 h 301753"/>
                <a:gd name="connsiteX1" fmla="*/ 123128 w 297279"/>
                <a:gd name="connsiteY1" fmla="*/ 0 h 301753"/>
                <a:gd name="connsiteX2" fmla="*/ 173673 w 297279"/>
                <a:gd name="connsiteY2" fmla="*/ 0 h 301753"/>
                <a:gd name="connsiteX3" fmla="*/ 296038 w 297279"/>
                <a:gd name="connsiteY3" fmla="*/ 122365 h 301753"/>
                <a:gd name="connsiteX4" fmla="*/ 297279 w 297279"/>
                <a:gd name="connsiteY4" fmla="*/ 286694 h 301753"/>
                <a:gd name="connsiteX5" fmla="*/ 59284 w 297279"/>
                <a:gd name="connsiteY5" fmla="*/ 295275 h 301753"/>
                <a:gd name="connsiteX6" fmla="*/ 0 w 297279"/>
                <a:gd name="connsiteY6" fmla="*/ 295275 h 301753"/>
                <a:gd name="connsiteX7" fmla="*/ 763 w 297279"/>
                <a:gd name="connsiteY7" fmla="*/ 122365 h 301753"/>
                <a:gd name="connsiteX0" fmla="*/ 763 w 297279"/>
                <a:gd name="connsiteY0" fmla="*/ 122365 h 312470"/>
                <a:gd name="connsiteX1" fmla="*/ 123128 w 297279"/>
                <a:gd name="connsiteY1" fmla="*/ 0 h 312470"/>
                <a:gd name="connsiteX2" fmla="*/ 173673 w 297279"/>
                <a:gd name="connsiteY2" fmla="*/ 0 h 312470"/>
                <a:gd name="connsiteX3" fmla="*/ 296038 w 297279"/>
                <a:gd name="connsiteY3" fmla="*/ 122365 h 312470"/>
                <a:gd name="connsiteX4" fmla="*/ 297279 w 297279"/>
                <a:gd name="connsiteY4" fmla="*/ 286694 h 312470"/>
                <a:gd name="connsiteX5" fmla="*/ 0 w 297279"/>
                <a:gd name="connsiteY5" fmla="*/ 295275 h 312470"/>
                <a:gd name="connsiteX6" fmla="*/ 763 w 297279"/>
                <a:gd name="connsiteY6" fmla="*/ 122365 h 312470"/>
                <a:gd name="connsiteX0" fmla="*/ 763 w 297279"/>
                <a:gd name="connsiteY0" fmla="*/ 122365 h 312470"/>
                <a:gd name="connsiteX1" fmla="*/ 123128 w 297279"/>
                <a:gd name="connsiteY1" fmla="*/ 0 h 312470"/>
                <a:gd name="connsiteX2" fmla="*/ 173673 w 297279"/>
                <a:gd name="connsiteY2" fmla="*/ 0 h 312470"/>
                <a:gd name="connsiteX3" fmla="*/ 296038 w 297279"/>
                <a:gd name="connsiteY3" fmla="*/ 122365 h 312470"/>
                <a:gd name="connsiteX4" fmla="*/ 297279 w 297279"/>
                <a:gd name="connsiteY4" fmla="*/ 286694 h 312470"/>
                <a:gd name="connsiteX5" fmla="*/ 0 w 297279"/>
                <a:gd name="connsiteY5" fmla="*/ 295275 h 312470"/>
                <a:gd name="connsiteX6" fmla="*/ 763 w 297279"/>
                <a:gd name="connsiteY6" fmla="*/ 122365 h 312470"/>
                <a:gd name="connsiteX0" fmla="*/ 763 w 297279"/>
                <a:gd name="connsiteY0" fmla="*/ 122365 h 303640"/>
                <a:gd name="connsiteX1" fmla="*/ 123128 w 297279"/>
                <a:gd name="connsiteY1" fmla="*/ 0 h 303640"/>
                <a:gd name="connsiteX2" fmla="*/ 173673 w 297279"/>
                <a:gd name="connsiteY2" fmla="*/ 0 h 303640"/>
                <a:gd name="connsiteX3" fmla="*/ 296038 w 297279"/>
                <a:gd name="connsiteY3" fmla="*/ 122365 h 303640"/>
                <a:gd name="connsiteX4" fmla="*/ 297279 w 297279"/>
                <a:gd name="connsiteY4" fmla="*/ 286694 h 303640"/>
                <a:gd name="connsiteX5" fmla="*/ 0 w 297279"/>
                <a:gd name="connsiteY5" fmla="*/ 295275 h 303640"/>
                <a:gd name="connsiteX6" fmla="*/ 763 w 297279"/>
                <a:gd name="connsiteY6" fmla="*/ 122365 h 303640"/>
                <a:gd name="connsiteX0" fmla="*/ 763 w 297279"/>
                <a:gd name="connsiteY0" fmla="*/ 122365 h 296987"/>
                <a:gd name="connsiteX1" fmla="*/ 123128 w 297279"/>
                <a:gd name="connsiteY1" fmla="*/ 0 h 296987"/>
                <a:gd name="connsiteX2" fmla="*/ 173673 w 297279"/>
                <a:gd name="connsiteY2" fmla="*/ 0 h 296987"/>
                <a:gd name="connsiteX3" fmla="*/ 296038 w 297279"/>
                <a:gd name="connsiteY3" fmla="*/ 122365 h 296987"/>
                <a:gd name="connsiteX4" fmla="*/ 297279 w 297279"/>
                <a:gd name="connsiteY4" fmla="*/ 286694 h 296987"/>
                <a:gd name="connsiteX5" fmla="*/ 0 w 297279"/>
                <a:gd name="connsiteY5" fmla="*/ 295275 h 296987"/>
                <a:gd name="connsiteX6" fmla="*/ 763 w 297279"/>
                <a:gd name="connsiteY6" fmla="*/ 122365 h 296987"/>
                <a:gd name="connsiteX0" fmla="*/ 763 w 297279"/>
                <a:gd name="connsiteY0" fmla="*/ 122365 h 301154"/>
                <a:gd name="connsiteX1" fmla="*/ 123128 w 297279"/>
                <a:gd name="connsiteY1" fmla="*/ 0 h 301154"/>
                <a:gd name="connsiteX2" fmla="*/ 173673 w 297279"/>
                <a:gd name="connsiteY2" fmla="*/ 0 h 301154"/>
                <a:gd name="connsiteX3" fmla="*/ 296038 w 297279"/>
                <a:gd name="connsiteY3" fmla="*/ 122365 h 301154"/>
                <a:gd name="connsiteX4" fmla="*/ 297279 w 297279"/>
                <a:gd name="connsiteY4" fmla="*/ 296987 h 301154"/>
                <a:gd name="connsiteX5" fmla="*/ 0 w 297279"/>
                <a:gd name="connsiteY5" fmla="*/ 295275 h 301154"/>
                <a:gd name="connsiteX6" fmla="*/ 763 w 297279"/>
                <a:gd name="connsiteY6" fmla="*/ 122365 h 301154"/>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6987 h 299572"/>
                <a:gd name="connsiteX5" fmla="*/ 0 w 297279"/>
                <a:gd name="connsiteY5" fmla="*/ 295275 h 299572"/>
                <a:gd name="connsiteX6" fmla="*/ 763 w 297279"/>
                <a:gd name="connsiteY6" fmla="*/ 122365 h 299572"/>
                <a:gd name="connsiteX0" fmla="*/ 763 w 297279"/>
                <a:gd name="connsiteY0" fmla="*/ 122365 h 301415"/>
                <a:gd name="connsiteX1" fmla="*/ 123128 w 297279"/>
                <a:gd name="connsiteY1" fmla="*/ 0 h 301415"/>
                <a:gd name="connsiteX2" fmla="*/ 173673 w 297279"/>
                <a:gd name="connsiteY2" fmla="*/ 0 h 301415"/>
                <a:gd name="connsiteX3" fmla="*/ 296038 w 297279"/>
                <a:gd name="connsiteY3" fmla="*/ 122365 h 301415"/>
                <a:gd name="connsiteX4" fmla="*/ 297279 w 297279"/>
                <a:gd name="connsiteY4" fmla="*/ 299572 h 301415"/>
                <a:gd name="connsiteX5" fmla="*/ 0 w 297279"/>
                <a:gd name="connsiteY5" fmla="*/ 295275 h 301415"/>
                <a:gd name="connsiteX6" fmla="*/ 763 w 297279"/>
                <a:gd name="connsiteY6" fmla="*/ 122365 h 301415"/>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300785"/>
                <a:gd name="connsiteX1" fmla="*/ 123128 w 297279"/>
                <a:gd name="connsiteY1" fmla="*/ 0 h 300785"/>
                <a:gd name="connsiteX2" fmla="*/ 173673 w 297279"/>
                <a:gd name="connsiteY2" fmla="*/ 0 h 300785"/>
                <a:gd name="connsiteX3" fmla="*/ 296038 w 297279"/>
                <a:gd name="connsiteY3" fmla="*/ 122365 h 300785"/>
                <a:gd name="connsiteX4" fmla="*/ 297279 w 297279"/>
                <a:gd name="connsiteY4" fmla="*/ 299572 h 300785"/>
                <a:gd name="connsiteX5" fmla="*/ 0 w 297279"/>
                <a:gd name="connsiteY5" fmla="*/ 299572 h 300785"/>
                <a:gd name="connsiteX6" fmla="*/ 763 w 297279"/>
                <a:gd name="connsiteY6" fmla="*/ 122365 h 300785"/>
                <a:gd name="connsiteX0" fmla="*/ 763 w 297279"/>
                <a:gd name="connsiteY0" fmla="*/ 122365 h 300785"/>
                <a:gd name="connsiteX1" fmla="*/ 123128 w 297279"/>
                <a:gd name="connsiteY1" fmla="*/ 0 h 300785"/>
                <a:gd name="connsiteX2" fmla="*/ 173673 w 297279"/>
                <a:gd name="connsiteY2" fmla="*/ 0 h 300785"/>
                <a:gd name="connsiteX3" fmla="*/ 296038 w 297279"/>
                <a:gd name="connsiteY3" fmla="*/ 122365 h 300785"/>
                <a:gd name="connsiteX4" fmla="*/ 297279 w 297279"/>
                <a:gd name="connsiteY4" fmla="*/ 299572 h 300785"/>
                <a:gd name="connsiteX5" fmla="*/ 0 w 297279"/>
                <a:gd name="connsiteY5" fmla="*/ 299572 h 300785"/>
                <a:gd name="connsiteX6" fmla="*/ 763 w 297279"/>
                <a:gd name="connsiteY6" fmla="*/ 122365 h 300785"/>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299572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301167 h 301167"/>
                <a:gd name="connsiteX6" fmla="*/ 763 w 297279"/>
                <a:gd name="connsiteY6" fmla="*/ 122365 h 30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279" h="301167">
                  <a:moveTo>
                    <a:pt x="763" y="122365"/>
                  </a:moveTo>
                  <a:cubicBezTo>
                    <a:pt x="763" y="54785"/>
                    <a:pt x="55548" y="0"/>
                    <a:pt x="123128" y="0"/>
                  </a:cubicBezTo>
                  <a:lnTo>
                    <a:pt x="173673" y="0"/>
                  </a:lnTo>
                  <a:cubicBezTo>
                    <a:pt x="241253" y="0"/>
                    <a:pt x="296038" y="54785"/>
                    <a:pt x="296038" y="122365"/>
                  </a:cubicBezTo>
                  <a:cubicBezTo>
                    <a:pt x="296413" y="151419"/>
                    <a:pt x="296904" y="291196"/>
                    <a:pt x="297279" y="301167"/>
                  </a:cubicBezTo>
                  <a:lnTo>
                    <a:pt x="0" y="301167"/>
                  </a:lnTo>
                  <a:cubicBezTo>
                    <a:pt x="135" y="257496"/>
                    <a:pt x="628" y="166036"/>
                    <a:pt x="763" y="122365"/>
                  </a:cubicBezTo>
                  <a:close/>
                </a:path>
              </a:pathLst>
            </a:custGeom>
            <a:grp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defTabSz="342788">
                <a:defRPr/>
              </a:pPr>
              <a:endParaRPr lang="en-US" sz="1050" kern="0" dirty="0">
                <a:solidFill>
                  <a:sysClr val="window" lastClr="FFFFFF"/>
                </a:solidFill>
                <a:latin typeface="Calibri" panose="020F0502020204030204" pitchFamily="34" charset="0"/>
                <a:cs typeface="Arial" panose="020B0604020202020204" pitchFamily="34" charset="0"/>
              </a:endParaRPr>
            </a:p>
          </p:txBody>
        </p:sp>
        <p:sp>
          <p:nvSpPr>
            <p:cNvPr id="270" name="Diamond 231"/>
            <p:cNvSpPr/>
            <p:nvPr/>
          </p:nvSpPr>
          <p:spPr>
            <a:xfrm>
              <a:off x="85725" y="190500"/>
              <a:ext cx="111125" cy="287020"/>
            </a:xfrm>
            <a:custGeom>
              <a:avLst/>
              <a:gdLst>
                <a:gd name="connsiteX0" fmla="*/ 0 w 111125"/>
                <a:gd name="connsiteY0" fmla="*/ 143510 h 287020"/>
                <a:gd name="connsiteX1" fmla="*/ 55563 w 111125"/>
                <a:gd name="connsiteY1" fmla="*/ 0 h 287020"/>
                <a:gd name="connsiteX2" fmla="*/ 111125 w 111125"/>
                <a:gd name="connsiteY2" fmla="*/ 143510 h 287020"/>
                <a:gd name="connsiteX3" fmla="*/ 55563 w 111125"/>
                <a:gd name="connsiteY3" fmla="*/ 287020 h 287020"/>
                <a:gd name="connsiteX4" fmla="*/ 0 w 111125"/>
                <a:gd name="connsiteY4" fmla="*/ 143510 h 287020"/>
                <a:gd name="connsiteX0" fmla="*/ 0 w 111125"/>
                <a:gd name="connsiteY0" fmla="*/ 218239 h 287020"/>
                <a:gd name="connsiteX1" fmla="*/ 55563 w 111125"/>
                <a:gd name="connsiteY1" fmla="*/ 0 h 287020"/>
                <a:gd name="connsiteX2" fmla="*/ 111125 w 111125"/>
                <a:gd name="connsiteY2" fmla="*/ 143510 h 287020"/>
                <a:gd name="connsiteX3" fmla="*/ 55563 w 111125"/>
                <a:gd name="connsiteY3" fmla="*/ 287020 h 287020"/>
                <a:gd name="connsiteX4" fmla="*/ 0 w 111125"/>
                <a:gd name="connsiteY4" fmla="*/ 218239 h 287020"/>
                <a:gd name="connsiteX0" fmla="*/ 0 w 111125"/>
                <a:gd name="connsiteY0" fmla="*/ 218239 h 287020"/>
                <a:gd name="connsiteX1" fmla="*/ 55563 w 111125"/>
                <a:gd name="connsiteY1" fmla="*/ 0 h 287020"/>
                <a:gd name="connsiteX2" fmla="*/ 111125 w 111125"/>
                <a:gd name="connsiteY2" fmla="*/ 218239 h 287020"/>
                <a:gd name="connsiteX3" fmla="*/ 55563 w 111125"/>
                <a:gd name="connsiteY3" fmla="*/ 287020 h 287020"/>
                <a:gd name="connsiteX4" fmla="*/ 0 w 111125"/>
                <a:gd name="connsiteY4" fmla="*/ 218239 h 287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25" h="287020">
                  <a:moveTo>
                    <a:pt x="0" y="218239"/>
                  </a:moveTo>
                  <a:lnTo>
                    <a:pt x="55563" y="0"/>
                  </a:lnTo>
                  <a:lnTo>
                    <a:pt x="111125" y="218239"/>
                  </a:lnTo>
                  <a:lnTo>
                    <a:pt x="55563" y="287020"/>
                  </a:lnTo>
                  <a:lnTo>
                    <a:pt x="0" y="218239"/>
                  </a:lnTo>
                  <a:close/>
                </a:path>
              </a:pathLst>
            </a:custGeom>
            <a:solidFill>
              <a:sysClr val="window" lastClr="FFFFFF"/>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algn="ctr" defTabSz="342788">
                <a:lnSpc>
                  <a:spcPct val="115000"/>
                </a:lnSpc>
                <a:defRPr/>
              </a:pPr>
              <a:r>
                <a:rPr lang="en-US" sz="1050" kern="0" dirty="0">
                  <a:solidFill>
                    <a:sysClr val="window" lastClr="FFFFFF"/>
                  </a:solidFill>
                  <a:highlight>
                    <a:srgbClr val="FFFF00"/>
                  </a:highlight>
                  <a:latin typeface="Calibri" panose="020F0502020204030204" pitchFamily="34" charset="0"/>
                  <a:ea typeface="Calibri"/>
                  <a:cs typeface="Arial" panose="020B0604020202020204" pitchFamily="34" charset="0"/>
                </a:rPr>
                <a:t>­­­­­­­­</a:t>
              </a:r>
              <a:endParaRPr lang="en-US" sz="1050" kern="0" dirty="0">
                <a:solidFill>
                  <a:sysClr val="window" lastClr="FFFFFF"/>
                </a:solidFill>
                <a:latin typeface="Calibri" panose="020F0502020204030204" pitchFamily="34" charset="0"/>
                <a:ea typeface="Calibri"/>
                <a:cs typeface="Arial" panose="020B0604020202020204" pitchFamily="34" charset="0"/>
              </a:endParaRPr>
            </a:p>
          </p:txBody>
        </p:sp>
      </p:grpSp>
      <p:grpSp>
        <p:nvGrpSpPr>
          <p:cNvPr id="271" name="Group 270"/>
          <p:cNvGrpSpPr/>
          <p:nvPr/>
        </p:nvGrpSpPr>
        <p:grpSpPr>
          <a:xfrm>
            <a:off x="3035879" y="3065352"/>
            <a:ext cx="100555" cy="161987"/>
            <a:chOff x="0" y="4885"/>
            <a:chExt cx="297180" cy="496130"/>
          </a:xfrm>
        </p:grpSpPr>
        <p:sp>
          <p:nvSpPr>
            <p:cNvPr id="272" name="Oval 271"/>
            <p:cNvSpPr/>
            <p:nvPr/>
          </p:nvSpPr>
          <p:spPr>
            <a:xfrm>
              <a:off x="57150" y="4885"/>
              <a:ext cx="182882" cy="182880"/>
            </a:xfrm>
            <a:prstGeom prst="ellipse">
              <a:avLst/>
            </a:prstGeom>
            <a:solidFill>
              <a:srgbClr val="C2E2AC"/>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defTabSz="342788">
                <a:defRPr/>
              </a:pPr>
              <a:endParaRPr lang="en-US" sz="1050" kern="0" dirty="0">
                <a:solidFill>
                  <a:sysClr val="window" lastClr="FFFFFF"/>
                </a:solidFill>
                <a:latin typeface="Calibri" panose="020F0502020204030204" pitchFamily="34" charset="0"/>
                <a:cs typeface="Arial" panose="020B0604020202020204" pitchFamily="34" charset="0"/>
              </a:endParaRPr>
            </a:p>
          </p:txBody>
        </p:sp>
        <p:sp>
          <p:nvSpPr>
            <p:cNvPr id="273" name="Rounded Rectangle 230"/>
            <p:cNvSpPr/>
            <p:nvPr/>
          </p:nvSpPr>
          <p:spPr>
            <a:xfrm>
              <a:off x="0" y="200025"/>
              <a:ext cx="297180" cy="300990"/>
            </a:xfrm>
            <a:custGeom>
              <a:avLst/>
              <a:gdLst>
                <a:gd name="connsiteX0" fmla="*/ 0 w 295275"/>
                <a:gd name="connsiteY0" fmla="*/ 122365 h 295275"/>
                <a:gd name="connsiteX1" fmla="*/ 122365 w 295275"/>
                <a:gd name="connsiteY1" fmla="*/ 0 h 295275"/>
                <a:gd name="connsiteX2" fmla="*/ 172910 w 295275"/>
                <a:gd name="connsiteY2" fmla="*/ 0 h 295275"/>
                <a:gd name="connsiteX3" fmla="*/ 295275 w 295275"/>
                <a:gd name="connsiteY3" fmla="*/ 122365 h 295275"/>
                <a:gd name="connsiteX4" fmla="*/ 295275 w 295275"/>
                <a:gd name="connsiteY4" fmla="*/ 172910 h 295275"/>
                <a:gd name="connsiteX5" fmla="*/ 172910 w 295275"/>
                <a:gd name="connsiteY5" fmla="*/ 295275 h 295275"/>
                <a:gd name="connsiteX6" fmla="*/ 122365 w 295275"/>
                <a:gd name="connsiteY6" fmla="*/ 295275 h 295275"/>
                <a:gd name="connsiteX7" fmla="*/ 0 w 295275"/>
                <a:gd name="connsiteY7" fmla="*/ 172910 h 295275"/>
                <a:gd name="connsiteX8" fmla="*/ 0 w 295275"/>
                <a:gd name="connsiteY8" fmla="*/ 122365 h 295275"/>
                <a:gd name="connsiteX0" fmla="*/ 404 w 295679"/>
                <a:gd name="connsiteY0" fmla="*/ 122365 h 295275"/>
                <a:gd name="connsiteX1" fmla="*/ 122769 w 295679"/>
                <a:gd name="connsiteY1" fmla="*/ 0 h 295275"/>
                <a:gd name="connsiteX2" fmla="*/ 173314 w 295679"/>
                <a:gd name="connsiteY2" fmla="*/ 0 h 295275"/>
                <a:gd name="connsiteX3" fmla="*/ 295679 w 295679"/>
                <a:gd name="connsiteY3" fmla="*/ 122365 h 295275"/>
                <a:gd name="connsiteX4" fmla="*/ 295679 w 295679"/>
                <a:gd name="connsiteY4" fmla="*/ 172910 h 295275"/>
                <a:gd name="connsiteX5" fmla="*/ 173314 w 295679"/>
                <a:gd name="connsiteY5" fmla="*/ 295275 h 295275"/>
                <a:gd name="connsiteX6" fmla="*/ 58925 w 295679"/>
                <a:gd name="connsiteY6" fmla="*/ 295275 h 295275"/>
                <a:gd name="connsiteX7" fmla="*/ 404 w 295679"/>
                <a:gd name="connsiteY7" fmla="*/ 172910 h 295275"/>
                <a:gd name="connsiteX8" fmla="*/ 404 w 295679"/>
                <a:gd name="connsiteY8" fmla="*/ 122365 h 295275"/>
                <a:gd name="connsiteX0" fmla="*/ 404 w 296805"/>
                <a:gd name="connsiteY0" fmla="*/ 122365 h 295275"/>
                <a:gd name="connsiteX1" fmla="*/ 122769 w 296805"/>
                <a:gd name="connsiteY1" fmla="*/ 0 h 295275"/>
                <a:gd name="connsiteX2" fmla="*/ 173314 w 296805"/>
                <a:gd name="connsiteY2" fmla="*/ 0 h 295275"/>
                <a:gd name="connsiteX3" fmla="*/ 295679 w 296805"/>
                <a:gd name="connsiteY3" fmla="*/ 122365 h 295275"/>
                <a:gd name="connsiteX4" fmla="*/ 295679 w 296805"/>
                <a:gd name="connsiteY4" fmla="*/ 172910 h 295275"/>
                <a:gd name="connsiteX5" fmla="*/ 241731 w 296805"/>
                <a:gd name="connsiteY5" fmla="*/ 295275 h 295275"/>
                <a:gd name="connsiteX6" fmla="*/ 58925 w 296805"/>
                <a:gd name="connsiteY6" fmla="*/ 295275 h 295275"/>
                <a:gd name="connsiteX7" fmla="*/ 404 w 296805"/>
                <a:gd name="connsiteY7" fmla="*/ 172910 h 295275"/>
                <a:gd name="connsiteX8" fmla="*/ 404 w 296805"/>
                <a:gd name="connsiteY8" fmla="*/ 122365 h 295275"/>
                <a:gd name="connsiteX0" fmla="*/ 763 w 297164"/>
                <a:gd name="connsiteY0" fmla="*/ 122365 h 300064"/>
                <a:gd name="connsiteX1" fmla="*/ 123128 w 297164"/>
                <a:gd name="connsiteY1" fmla="*/ 0 h 300064"/>
                <a:gd name="connsiteX2" fmla="*/ 173673 w 297164"/>
                <a:gd name="connsiteY2" fmla="*/ 0 h 300064"/>
                <a:gd name="connsiteX3" fmla="*/ 296038 w 297164"/>
                <a:gd name="connsiteY3" fmla="*/ 122365 h 300064"/>
                <a:gd name="connsiteX4" fmla="*/ 296038 w 297164"/>
                <a:gd name="connsiteY4" fmla="*/ 172910 h 300064"/>
                <a:gd name="connsiteX5" fmla="*/ 242090 w 297164"/>
                <a:gd name="connsiteY5" fmla="*/ 295275 h 300064"/>
                <a:gd name="connsiteX6" fmla="*/ 59284 w 297164"/>
                <a:gd name="connsiteY6" fmla="*/ 295275 h 300064"/>
                <a:gd name="connsiteX7" fmla="*/ 359 w 297164"/>
                <a:gd name="connsiteY7" fmla="*/ 253378 h 300064"/>
                <a:gd name="connsiteX8" fmla="*/ 763 w 297164"/>
                <a:gd name="connsiteY8" fmla="*/ 122365 h 300064"/>
                <a:gd name="connsiteX0" fmla="*/ 763 w 298076"/>
                <a:gd name="connsiteY0" fmla="*/ 122365 h 300064"/>
                <a:gd name="connsiteX1" fmla="*/ 123128 w 298076"/>
                <a:gd name="connsiteY1" fmla="*/ 0 h 300064"/>
                <a:gd name="connsiteX2" fmla="*/ 173673 w 298076"/>
                <a:gd name="connsiteY2" fmla="*/ 0 h 300064"/>
                <a:gd name="connsiteX3" fmla="*/ 296038 w 298076"/>
                <a:gd name="connsiteY3" fmla="*/ 122365 h 300064"/>
                <a:gd name="connsiteX4" fmla="*/ 297164 w 298076"/>
                <a:gd name="connsiteY4" fmla="*/ 209528 h 300064"/>
                <a:gd name="connsiteX5" fmla="*/ 242090 w 298076"/>
                <a:gd name="connsiteY5" fmla="*/ 295275 h 300064"/>
                <a:gd name="connsiteX6" fmla="*/ 59284 w 298076"/>
                <a:gd name="connsiteY6" fmla="*/ 295275 h 300064"/>
                <a:gd name="connsiteX7" fmla="*/ 359 w 298076"/>
                <a:gd name="connsiteY7" fmla="*/ 253378 h 300064"/>
                <a:gd name="connsiteX8" fmla="*/ 763 w 298076"/>
                <a:gd name="connsiteY8" fmla="*/ 122365 h 300064"/>
                <a:gd name="connsiteX0" fmla="*/ 1085 w 298398"/>
                <a:gd name="connsiteY0" fmla="*/ 122365 h 295275"/>
                <a:gd name="connsiteX1" fmla="*/ 123450 w 298398"/>
                <a:gd name="connsiteY1" fmla="*/ 0 h 295275"/>
                <a:gd name="connsiteX2" fmla="*/ 173995 w 298398"/>
                <a:gd name="connsiteY2" fmla="*/ 0 h 295275"/>
                <a:gd name="connsiteX3" fmla="*/ 296360 w 298398"/>
                <a:gd name="connsiteY3" fmla="*/ 122365 h 295275"/>
                <a:gd name="connsiteX4" fmla="*/ 297486 w 298398"/>
                <a:gd name="connsiteY4" fmla="*/ 209528 h 295275"/>
                <a:gd name="connsiteX5" fmla="*/ 242412 w 298398"/>
                <a:gd name="connsiteY5" fmla="*/ 295275 h 295275"/>
                <a:gd name="connsiteX6" fmla="*/ 59606 w 298398"/>
                <a:gd name="connsiteY6" fmla="*/ 295275 h 295275"/>
                <a:gd name="connsiteX7" fmla="*/ 322 w 298398"/>
                <a:gd name="connsiteY7" fmla="*/ 220774 h 295275"/>
                <a:gd name="connsiteX8" fmla="*/ 1085 w 298398"/>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20774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20774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361867"/>
                <a:gd name="connsiteY0" fmla="*/ 122365 h 299752"/>
                <a:gd name="connsiteX1" fmla="*/ 123128 w 361867"/>
                <a:gd name="connsiteY1" fmla="*/ 0 h 299752"/>
                <a:gd name="connsiteX2" fmla="*/ 173673 w 361867"/>
                <a:gd name="connsiteY2" fmla="*/ 0 h 299752"/>
                <a:gd name="connsiteX3" fmla="*/ 296038 w 361867"/>
                <a:gd name="connsiteY3" fmla="*/ 122365 h 299752"/>
                <a:gd name="connsiteX4" fmla="*/ 297164 w 361867"/>
                <a:gd name="connsiteY4" fmla="*/ 209528 h 299752"/>
                <a:gd name="connsiteX5" fmla="*/ 361070 w 361867"/>
                <a:gd name="connsiteY5" fmla="*/ 295390 h 299752"/>
                <a:gd name="connsiteX6" fmla="*/ 242090 w 361867"/>
                <a:gd name="connsiteY6" fmla="*/ 295275 h 299752"/>
                <a:gd name="connsiteX7" fmla="*/ 59284 w 361867"/>
                <a:gd name="connsiteY7" fmla="*/ 295275 h 299752"/>
                <a:gd name="connsiteX8" fmla="*/ 0 w 361867"/>
                <a:gd name="connsiteY8" fmla="*/ 295275 h 299752"/>
                <a:gd name="connsiteX9" fmla="*/ 763 w 361867"/>
                <a:gd name="connsiteY9" fmla="*/ 122365 h 299752"/>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79673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79673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586"/>
                <a:gd name="connsiteY0" fmla="*/ 122365 h 295275"/>
                <a:gd name="connsiteX1" fmla="*/ 123128 w 297586"/>
                <a:gd name="connsiteY1" fmla="*/ 0 h 295275"/>
                <a:gd name="connsiteX2" fmla="*/ 173673 w 297586"/>
                <a:gd name="connsiteY2" fmla="*/ 0 h 295275"/>
                <a:gd name="connsiteX3" fmla="*/ 296038 w 297586"/>
                <a:gd name="connsiteY3" fmla="*/ 122365 h 295275"/>
                <a:gd name="connsiteX4" fmla="*/ 297164 w 297586"/>
                <a:gd name="connsiteY4" fmla="*/ 279673 h 295275"/>
                <a:gd name="connsiteX5" fmla="*/ 242090 w 297586"/>
                <a:gd name="connsiteY5" fmla="*/ 295275 h 295275"/>
                <a:gd name="connsiteX6" fmla="*/ 59284 w 297586"/>
                <a:gd name="connsiteY6" fmla="*/ 295275 h 295275"/>
                <a:gd name="connsiteX7" fmla="*/ 0 w 297586"/>
                <a:gd name="connsiteY7" fmla="*/ 295275 h 295275"/>
                <a:gd name="connsiteX8" fmla="*/ 763 w 297586"/>
                <a:gd name="connsiteY8" fmla="*/ 122365 h 295275"/>
                <a:gd name="connsiteX0" fmla="*/ 763 w 297211"/>
                <a:gd name="connsiteY0" fmla="*/ 122365 h 295275"/>
                <a:gd name="connsiteX1" fmla="*/ 123128 w 297211"/>
                <a:gd name="connsiteY1" fmla="*/ 0 h 295275"/>
                <a:gd name="connsiteX2" fmla="*/ 173673 w 297211"/>
                <a:gd name="connsiteY2" fmla="*/ 0 h 295275"/>
                <a:gd name="connsiteX3" fmla="*/ 296038 w 297211"/>
                <a:gd name="connsiteY3" fmla="*/ 122365 h 295275"/>
                <a:gd name="connsiteX4" fmla="*/ 297164 w 297211"/>
                <a:gd name="connsiteY4" fmla="*/ 279673 h 295275"/>
                <a:gd name="connsiteX5" fmla="*/ 242090 w 297211"/>
                <a:gd name="connsiteY5" fmla="*/ 295275 h 295275"/>
                <a:gd name="connsiteX6" fmla="*/ 59284 w 297211"/>
                <a:gd name="connsiteY6" fmla="*/ 295275 h 295275"/>
                <a:gd name="connsiteX7" fmla="*/ 0 w 297211"/>
                <a:gd name="connsiteY7" fmla="*/ 295275 h 295275"/>
                <a:gd name="connsiteX8" fmla="*/ 763 w 297211"/>
                <a:gd name="connsiteY8" fmla="*/ 122365 h 295275"/>
                <a:gd name="connsiteX0" fmla="*/ 763 w 297258"/>
                <a:gd name="connsiteY0" fmla="*/ 122365 h 295804"/>
                <a:gd name="connsiteX1" fmla="*/ 123128 w 297258"/>
                <a:gd name="connsiteY1" fmla="*/ 0 h 295804"/>
                <a:gd name="connsiteX2" fmla="*/ 173673 w 297258"/>
                <a:gd name="connsiteY2" fmla="*/ 0 h 295804"/>
                <a:gd name="connsiteX3" fmla="*/ 296038 w 297258"/>
                <a:gd name="connsiteY3" fmla="*/ 122365 h 295804"/>
                <a:gd name="connsiteX4" fmla="*/ 297211 w 297258"/>
                <a:gd name="connsiteY4" fmla="*/ 295275 h 295804"/>
                <a:gd name="connsiteX5" fmla="*/ 242090 w 297258"/>
                <a:gd name="connsiteY5" fmla="*/ 295275 h 295804"/>
                <a:gd name="connsiteX6" fmla="*/ 59284 w 297258"/>
                <a:gd name="connsiteY6" fmla="*/ 295275 h 295804"/>
                <a:gd name="connsiteX7" fmla="*/ 0 w 297258"/>
                <a:gd name="connsiteY7" fmla="*/ 295275 h 295804"/>
                <a:gd name="connsiteX8" fmla="*/ 763 w 297258"/>
                <a:gd name="connsiteY8" fmla="*/ 122365 h 295804"/>
                <a:gd name="connsiteX0" fmla="*/ 763 w 297227"/>
                <a:gd name="connsiteY0" fmla="*/ 122365 h 297919"/>
                <a:gd name="connsiteX1" fmla="*/ 123128 w 297227"/>
                <a:gd name="connsiteY1" fmla="*/ 0 h 297919"/>
                <a:gd name="connsiteX2" fmla="*/ 173673 w 297227"/>
                <a:gd name="connsiteY2" fmla="*/ 0 h 297919"/>
                <a:gd name="connsiteX3" fmla="*/ 296038 w 297227"/>
                <a:gd name="connsiteY3" fmla="*/ 122365 h 297919"/>
                <a:gd name="connsiteX4" fmla="*/ 297211 w 297227"/>
                <a:gd name="connsiteY4" fmla="*/ 295275 h 297919"/>
                <a:gd name="connsiteX5" fmla="*/ 242090 w 297227"/>
                <a:gd name="connsiteY5" fmla="*/ 295275 h 297919"/>
                <a:gd name="connsiteX6" fmla="*/ 59284 w 297227"/>
                <a:gd name="connsiteY6" fmla="*/ 295275 h 297919"/>
                <a:gd name="connsiteX7" fmla="*/ 0 w 297227"/>
                <a:gd name="connsiteY7" fmla="*/ 295275 h 297919"/>
                <a:gd name="connsiteX8" fmla="*/ 763 w 297227"/>
                <a:gd name="connsiteY8" fmla="*/ 122365 h 297919"/>
                <a:gd name="connsiteX0" fmla="*/ 763 w 297228"/>
                <a:gd name="connsiteY0" fmla="*/ 122365 h 296324"/>
                <a:gd name="connsiteX1" fmla="*/ 123128 w 297228"/>
                <a:gd name="connsiteY1" fmla="*/ 0 h 296324"/>
                <a:gd name="connsiteX2" fmla="*/ 173673 w 297228"/>
                <a:gd name="connsiteY2" fmla="*/ 0 h 296324"/>
                <a:gd name="connsiteX3" fmla="*/ 296038 w 297228"/>
                <a:gd name="connsiteY3" fmla="*/ 122365 h 296324"/>
                <a:gd name="connsiteX4" fmla="*/ 297211 w 297228"/>
                <a:gd name="connsiteY4" fmla="*/ 295275 h 296324"/>
                <a:gd name="connsiteX5" fmla="*/ 242090 w 297228"/>
                <a:gd name="connsiteY5" fmla="*/ 295275 h 296324"/>
                <a:gd name="connsiteX6" fmla="*/ 59284 w 297228"/>
                <a:gd name="connsiteY6" fmla="*/ 295275 h 296324"/>
                <a:gd name="connsiteX7" fmla="*/ 0 w 297228"/>
                <a:gd name="connsiteY7" fmla="*/ 295275 h 296324"/>
                <a:gd name="connsiteX8" fmla="*/ 763 w 297228"/>
                <a:gd name="connsiteY8" fmla="*/ 122365 h 296324"/>
                <a:gd name="connsiteX0" fmla="*/ 763 w 297245"/>
                <a:gd name="connsiteY0" fmla="*/ 122365 h 297272"/>
                <a:gd name="connsiteX1" fmla="*/ 123128 w 297245"/>
                <a:gd name="connsiteY1" fmla="*/ 0 h 297272"/>
                <a:gd name="connsiteX2" fmla="*/ 173673 w 297245"/>
                <a:gd name="connsiteY2" fmla="*/ 0 h 297272"/>
                <a:gd name="connsiteX3" fmla="*/ 296038 w 297245"/>
                <a:gd name="connsiteY3" fmla="*/ 122365 h 297272"/>
                <a:gd name="connsiteX4" fmla="*/ 297228 w 297245"/>
                <a:gd name="connsiteY4" fmla="*/ 296324 h 297272"/>
                <a:gd name="connsiteX5" fmla="*/ 242090 w 297245"/>
                <a:gd name="connsiteY5" fmla="*/ 295275 h 297272"/>
                <a:gd name="connsiteX6" fmla="*/ 59284 w 297245"/>
                <a:gd name="connsiteY6" fmla="*/ 295275 h 297272"/>
                <a:gd name="connsiteX7" fmla="*/ 0 w 297245"/>
                <a:gd name="connsiteY7" fmla="*/ 295275 h 297272"/>
                <a:gd name="connsiteX8" fmla="*/ 763 w 297245"/>
                <a:gd name="connsiteY8" fmla="*/ 122365 h 297272"/>
                <a:gd name="connsiteX0" fmla="*/ 763 w 297262"/>
                <a:gd name="connsiteY0" fmla="*/ 122365 h 298144"/>
                <a:gd name="connsiteX1" fmla="*/ 123128 w 297262"/>
                <a:gd name="connsiteY1" fmla="*/ 0 h 298144"/>
                <a:gd name="connsiteX2" fmla="*/ 173673 w 297262"/>
                <a:gd name="connsiteY2" fmla="*/ 0 h 298144"/>
                <a:gd name="connsiteX3" fmla="*/ 296038 w 297262"/>
                <a:gd name="connsiteY3" fmla="*/ 122365 h 298144"/>
                <a:gd name="connsiteX4" fmla="*/ 297245 w 297262"/>
                <a:gd name="connsiteY4" fmla="*/ 297272 h 298144"/>
                <a:gd name="connsiteX5" fmla="*/ 242090 w 297262"/>
                <a:gd name="connsiteY5" fmla="*/ 295275 h 298144"/>
                <a:gd name="connsiteX6" fmla="*/ 59284 w 297262"/>
                <a:gd name="connsiteY6" fmla="*/ 295275 h 298144"/>
                <a:gd name="connsiteX7" fmla="*/ 0 w 297262"/>
                <a:gd name="connsiteY7" fmla="*/ 295275 h 298144"/>
                <a:gd name="connsiteX8" fmla="*/ 763 w 297262"/>
                <a:gd name="connsiteY8" fmla="*/ 122365 h 298144"/>
                <a:gd name="connsiteX0" fmla="*/ 763 w 297279"/>
                <a:gd name="connsiteY0" fmla="*/ 122365 h 298957"/>
                <a:gd name="connsiteX1" fmla="*/ 123128 w 297279"/>
                <a:gd name="connsiteY1" fmla="*/ 0 h 298957"/>
                <a:gd name="connsiteX2" fmla="*/ 173673 w 297279"/>
                <a:gd name="connsiteY2" fmla="*/ 0 h 298957"/>
                <a:gd name="connsiteX3" fmla="*/ 296038 w 297279"/>
                <a:gd name="connsiteY3" fmla="*/ 122365 h 298957"/>
                <a:gd name="connsiteX4" fmla="*/ 297262 w 297279"/>
                <a:gd name="connsiteY4" fmla="*/ 298144 h 298957"/>
                <a:gd name="connsiteX5" fmla="*/ 242090 w 297279"/>
                <a:gd name="connsiteY5" fmla="*/ 295275 h 298957"/>
                <a:gd name="connsiteX6" fmla="*/ 59284 w 297279"/>
                <a:gd name="connsiteY6" fmla="*/ 295275 h 298957"/>
                <a:gd name="connsiteX7" fmla="*/ 0 w 297279"/>
                <a:gd name="connsiteY7" fmla="*/ 295275 h 298957"/>
                <a:gd name="connsiteX8" fmla="*/ 763 w 297279"/>
                <a:gd name="connsiteY8" fmla="*/ 122365 h 298957"/>
                <a:gd name="connsiteX0" fmla="*/ 763 w 297279"/>
                <a:gd name="connsiteY0" fmla="*/ 122365 h 298957"/>
                <a:gd name="connsiteX1" fmla="*/ 123128 w 297279"/>
                <a:gd name="connsiteY1" fmla="*/ 0 h 298957"/>
                <a:gd name="connsiteX2" fmla="*/ 173673 w 297279"/>
                <a:gd name="connsiteY2" fmla="*/ 0 h 298957"/>
                <a:gd name="connsiteX3" fmla="*/ 296038 w 297279"/>
                <a:gd name="connsiteY3" fmla="*/ 122365 h 298957"/>
                <a:gd name="connsiteX4" fmla="*/ 297262 w 297279"/>
                <a:gd name="connsiteY4" fmla="*/ 298144 h 298957"/>
                <a:gd name="connsiteX5" fmla="*/ 242090 w 297279"/>
                <a:gd name="connsiteY5" fmla="*/ 295275 h 298957"/>
                <a:gd name="connsiteX6" fmla="*/ 59284 w 297279"/>
                <a:gd name="connsiteY6" fmla="*/ 295275 h 298957"/>
                <a:gd name="connsiteX7" fmla="*/ 0 w 297279"/>
                <a:gd name="connsiteY7" fmla="*/ 295275 h 298957"/>
                <a:gd name="connsiteX8" fmla="*/ 763 w 297279"/>
                <a:gd name="connsiteY8" fmla="*/ 122365 h 298957"/>
                <a:gd name="connsiteX0" fmla="*/ 763 w 297296"/>
                <a:gd name="connsiteY0" fmla="*/ 122365 h 295275"/>
                <a:gd name="connsiteX1" fmla="*/ 123128 w 297296"/>
                <a:gd name="connsiteY1" fmla="*/ 0 h 295275"/>
                <a:gd name="connsiteX2" fmla="*/ 173673 w 297296"/>
                <a:gd name="connsiteY2" fmla="*/ 0 h 295275"/>
                <a:gd name="connsiteX3" fmla="*/ 296038 w 297296"/>
                <a:gd name="connsiteY3" fmla="*/ 122365 h 295275"/>
                <a:gd name="connsiteX4" fmla="*/ 297279 w 297296"/>
                <a:gd name="connsiteY4" fmla="*/ 286694 h 295275"/>
                <a:gd name="connsiteX5" fmla="*/ 242090 w 297296"/>
                <a:gd name="connsiteY5" fmla="*/ 295275 h 295275"/>
                <a:gd name="connsiteX6" fmla="*/ 59284 w 297296"/>
                <a:gd name="connsiteY6" fmla="*/ 295275 h 295275"/>
                <a:gd name="connsiteX7" fmla="*/ 0 w 297296"/>
                <a:gd name="connsiteY7" fmla="*/ 295275 h 295275"/>
                <a:gd name="connsiteX8" fmla="*/ 763 w 297296"/>
                <a:gd name="connsiteY8" fmla="*/ 122365 h 295275"/>
                <a:gd name="connsiteX0" fmla="*/ 763 w 297279"/>
                <a:gd name="connsiteY0" fmla="*/ 122365 h 301753"/>
                <a:gd name="connsiteX1" fmla="*/ 123128 w 297279"/>
                <a:gd name="connsiteY1" fmla="*/ 0 h 301753"/>
                <a:gd name="connsiteX2" fmla="*/ 173673 w 297279"/>
                <a:gd name="connsiteY2" fmla="*/ 0 h 301753"/>
                <a:gd name="connsiteX3" fmla="*/ 296038 w 297279"/>
                <a:gd name="connsiteY3" fmla="*/ 122365 h 301753"/>
                <a:gd name="connsiteX4" fmla="*/ 297279 w 297279"/>
                <a:gd name="connsiteY4" fmla="*/ 286694 h 301753"/>
                <a:gd name="connsiteX5" fmla="*/ 59284 w 297279"/>
                <a:gd name="connsiteY5" fmla="*/ 295275 h 301753"/>
                <a:gd name="connsiteX6" fmla="*/ 0 w 297279"/>
                <a:gd name="connsiteY6" fmla="*/ 295275 h 301753"/>
                <a:gd name="connsiteX7" fmla="*/ 763 w 297279"/>
                <a:gd name="connsiteY7" fmla="*/ 122365 h 301753"/>
                <a:gd name="connsiteX0" fmla="*/ 763 w 297279"/>
                <a:gd name="connsiteY0" fmla="*/ 122365 h 312470"/>
                <a:gd name="connsiteX1" fmla="*/ 123128 w 297279"/>
                <a:gd name="connsiteY1" fmla="*/ 0 h 312470"/>
                <a:gd name="connsiteX2" fmla="*/ 173673 w 297279"/>
                <a:gd name="connsiteY2" fmla="*/ 0 h 312470"/>
                <a:gd name="connsiteX3" fmla="*/ 296038 w 297279"/>
                <a:gd name="connsiteY3" fmla="*/ 122365 h 312470"/>
                <a:gd name="connsiteX4" fmla="*/ 297279 w 297279"/>
                <a:gd name="connsiteY4" fmla="*/ 286694 h 312470"/>
                <a:gd name="connsiteX5" fmla="*/ 0 w 297279"/>
                <a:gd name="connsiteY5" fmla="*/ 295275 h 312470"/>
                <a:gd name="connsiteX6" fmla="*/ 763 w 297279"/>
                <a:gd name="connsiteY6" fmla="*/ 122365 h 312470"/>
                <a:gd name="connsiteX0" fmla="*/ 763 w 297279"/>
                <a:gd name="connsiteY0" fmla="*/ 122365 h 312470"/>
                <a:gd name="connsiteX1" fmla="*/ 123128 w 297279"/>
                <a:gd name="connsiteY1" fmla="*/ 0 h 312470"/>
                <a:gd name="connsiteX2" fmla="*/ 173673 w 297279"/>
                <a:gd name="connsiteY2" fmla="*/ 0 h 312470"/>
                <a:gd name="connsiteX3" fmla="*/ 296038 w 297279"/>
                <a:gd name="connsiteY3" fmla="*/ 122365 h 312470"/>
                <a:gd name="connsiteX4" fmla="*/ 297279 w 297279"/>
                <a:gd name="connsiteY4" fmla="*/ 286694 h 312470"/>
                <a:gd name="connsiteX5" fmla="*/ 0 w 297279"/>
                <a:gd name="connsiteY5" fmla="*/ 295275 h 312470"/>
                <a:gd name="connsiteX6" fmla="*/ 763 w 297279"/>
                <a:gd name="connsiteY6" fmla="*/ 122365 h 312470"/>
                <a:gd name="connsiteX0" fmla="*/ 763 w 297279"/>
                <a:gd name="connsiteY0" fmla="*/ 122365 h 303640"/>
                <a:gd name="connsiteX1" fmla="*/ 123128 w 297279"/>
                <a:gd name="connsiteY1" fmla="*/ 0 h 303640"/>
                <a:gd name="connsiteX2" fmla="*/ 173673 w 297279"/>
                <a:gd name="connsiteY2" fmla="*/ 0 h 303640"/>
                <a:gd name="connsiteX3" fmla="*/ 296038 w 297279"/>
                <a:gd name="connsiteY3" fmla="*/ 122365 h 303640"/>
                <a:gd name="connsiteX4" fmla="*/ 297279 w 297279"/>
                <a:gd name="connsiteY4" fmla="*/ 286694 h 303640"/>
                <a:gd name="connsiteX5" fmla="*/ 0 w 297279"/>
                <a:gd name="connsiteY5" fmla="*/ 295275 h 303640"/>
                <a:gd name="connsiteX6" fmla="*/ 763 w 297279"/>
                <a:gd name="connsiteY6" fmla="*/ 122365 h 303640"/>
                <a:gd name="connsiteX0" fmla="*/ 763 w 297279"/>
                <a:gd name="connsiteY0" fmla="*/ 122365 h 296987"/>
                <a:gd name="connsiteX1" fmla="*/ 123128 w 297279"/>
                <a:gd name="connsiteY1" fmla="*/ 0 h 296987"/>
                <a:gd name="connsiteX2" fmla="*/ 173673 w 297279"/>
                <a:gd name="connsiteY2" fmla="*/ 0 h 296987"/>
                <a:gd name="connsiteX3" fmla="*/ 296038 w 297279"/>
                <a:gd name="connsiteY3" fmla="*/ 122365 h 296987"/>
                <a:gd name="connsiteX4" fmla="*/ 297279 w 297279"/>
                <a:gd name="connsiteY4" fmla="*/ 286694 h 296987"/>
                <a:gd name="connsiteX5" fmla="*/ 0 w 297279"/>
                <a:gd name="connsiteY5" fmla="*/ 295275 h 296987"/>
                <a:gd name="connsiteX6" fmla="*/ 763 w 297279"/>
                <a:gd name="connsiteY6" fmla="*/ 122365 h 296987"/>
                <a:gd name="connsiteX0" fmla="*/ 763 w 297279"/>
                <a:gd name="connsiteY0" fmla="*/ 122365 h 301154"/>
                <a:gd name="connsiteX1" fmla="*/ 123128 w 297279"/>
                <a:gd name="connsiteY1" fmla="*/ 0 h 301154"/>
                <a:gd name="connsiteX2" fmla="*/ 173673 w 297279"/>
                <a:gd name="connsiteY2" fmla="*/ 0 h 301154"/>
                <a:gd name="connsiteX3" fmla="*/ 296038 w 297279"/>
                <a:gd name="connsiteY3" fmla="*/ 122365 h 301154"/>
                <a:gd name="connsiteX4" fmla="*/ 297279 w 297279"/>
                <a:gd name="connsiteY4" fmla="*/ 296987 h 301154"/>
                <a:gd name="connsiteX5" fmla="*/ 0 w 297279"/>
                <a:gd name="connsiteY5" fmla="*/ 295275 h 301154"/>
                <a:gd name="connsiteX6" fmla="*/ 763 w 297279"/>
                <a:gd name="connsiteY6" fmla="*/ 122365 h 301154"/>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6987 h 299572"/>
                <a:gd name="connsiteX5" fmla="*/ 0 w 297279"/>
                <a:gd name="connsiteY5" fmla="*/ 295275 h 299572"/>
                <a:gd name="connsiteX6" fmla="*/ 763 w 297279"/>
                <a:gd name="connsiteY6" fmla="*/ 122365 h 299572"/>
                <a:gd name="connsiteX0" fmla="*/ 763 w 297279"/>
                <a:gd name="connsiteY0" fmla="*/ 122365 h 301415"/>
                <a:gd name="connsiteX1" fmla="*/ 123128 w 297279"/>
                <a:gd name="connsiteY1" fmla="*/ 0 h 301415"/>
                <a:gd name="connsiteX2" fmla="*/ 173673 w 297279"/>
                <a:gd name="connsiteY2" fmla="*/ 0 h 301415"/>
                <a:gd name="connsiteX3" fmla="*/ 296038 w 297279"/>
                <a:gd name="connsiteY3" fmla="*/ 122365 h 301415"/>
                <a:gd name="connsiteX4" fmla="*/ 297279 w 297279"/>
                <a:gd name="connsiteY4" fmla="*/ 299572 h 301415"/>
                <a:gd name="connsiteX5" fmla="*/ 0 w 297279"/>
                <a:gd name="connsiteY5" fmla="*/ 295275 h 301415"/>
                <a:gd name="connsiteX6" fmla="*/ 763 w 297279"/>
                <a:gd name="connsiteY6" fmla="*/ 122365 h 301415"/>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300785"/>
                <a:gd name="connsiteX1" fmla="*/ 123128 w 297279"/>
                <a:gd name="connsiteY1" fmla="*/ 0 h 300785"/>
                <a:gd name="connsiteX2" fmla="*/ 173673 w 297279"/>
                <a:gd name="connsiteY2" fmla="*/ 0 h 300785"/>
                <a:gd name="connsiteX3" fmla="*/ 296038 w 297279"/>
                <a:gd name="connsiteY3" fmla="*/ 122365 h 300785"/>
                <a:gd name="connsiteX4" fmla="*/ 297279 w 297279"/>
                <a:gd name="connsiteY4" fmla="*/ 299572 h 300785"/>
                <a:gd name="connsiteX5" fmla="*/ 0 w 297279"/>
                <a:gd name="connsiteY5" fmla="*/ 299572 h 300785"/>
                <a:gd name="connsiteX6" fmla="*/ 763 w 297279"/>
                <a:gd name="connsiteY6" fmla="*/ 122365 h 300785"/>
                <a:gd name="connsiteX0" fmla="*/ 763 w 297279"/>
                <a:gd name="connsiteY0" fmla="*/ 122365 h 300785"/>
                <a:gd name="connsiteX1" fmla="*/ 123128 w 297279"/>
                <a:gd name="connsiteY1" fmla="*/ 0 h 300785"/>
                <a:gd name="connsiteX2" fmla="*/ 173673 w 297279"/>
                <a:gd name="connsiteY2" fmla="*/ 0 h 300785"/>
                <a:gd name="connsiteX3" fmla="*/ 296038 w 297279"/>
                <a:gd name="connsiteY3" fmla="*/ 122365 h 300785"/>
                <a:gd name="connsiteX4" fmla="*/ 297279 w 297279"/>
                <a:gd name="connsiteY4" fmla="*/ 299572 h 300785"/>
                <a:gd name="connsiteX5" fmla="*/ 0 w 297279"/>
                <a:gd name="connsiteY5" fmla="*/ 299572 h 300785"/>
                <a:gd name="connsiteX6" fmla="*/ 763 w 297279"/>
                <a:gd name="connsiteY6" fmla="*/ 122365 h 300785"/>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299572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301167 h 301167"/>
                <a:gd name="connsiteX6" fmla="*/ 763 w 297279"/>
                <a:gd name="connsiteY6" fmla="*/ 122365 h 30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279" h="301167">
                  <a:moveTo>
                    <a:pt x="763" y="122365"/>
                  </a:moveTo>
                  <a:cubicBezTo>
                    <a:pt x="763" y="54785"/>
                    <a:pt x="55548" y="0"/>
                    <a:pt x="123128" y="0"/>
                  </a:cubicBezTo>
                  <a:lnTo>
                    <a:pt x="173673" y="0"/>
                  </a:lnTo>
                  <a:cubicBezTo>
                    <a:pt x="241253" y="0"/>
                    <a:pt x="296038" y="54785"/>
                    <a:pt x="296038" y="122365"/>
                  </a:cubicBezTo>
                  <a:cubicBezTo>
                    <a:pt x="296413" y="151419"/>
                    <a:pt x="296904" y="291196"/>
                    <a:pt x="297279" y="301167"/>
                  </a:cubicBezTo>
                  <a:lnTo>
                    <a:pt x="0" y="301167"/>
                  </a:lnTo>
                  <a:cubicBezTo>
                    <a:pt x="135" y="257496"/>
                    <a:pt x="628" y="166036"/>
                    <a:pt x="763" y="122365"/>
                  </a:cubicBezTo>
                  <a:close/>
                </a:path>
              </a:pathLst>
            </a:custGeom>
            <a:solidFill>
              <a:srgbClr val="C2E2AC"/>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defTabSz="342788">
                <a:defRPr/>
              </a:pPr>
              <a:endParaRPr lang="en-US" sz="1050" kern="0" dirty="0">
                <a:solidFill>
                  <a:sysClr val="window" lastClr="FFFFFF"/>
                </a:solidFill>
                <a:latin typeface="Calibri" panose="020F0502020204030204" pitchFamily="34" charset="0"/>
                <a:cs typeface="Arial" panose="020B0604020202020204" pitchFamily="34" charset="0"/>
              </a:endParaRPr>
            </a:p>
          </p:txBody>
        </p:sp>
        <p:sp>
          <p:nvSpPr>
            <p:cNvPr id="274" name="Diamond 231"/>
            <p:cNvSpPr/>
            <p:nvPr/>
          </p:nvSpPr>
          <p:spPr>
            <a:xfrm>
              <a:off x="85725" y="190500"/>
              <a:ext cx="111125" cy="287020"/>
            </a:xfrm>
            <a:custGeom>
              <a:avLst/>
              <a:gdLst>
                <a:gd name="connsiteX0" fmla="*/ 0 w 111125"/>
                <a:gd name="connsiteY0" fmla="*/ 143510 h 287020"/>
                <a:gd name="connsiteX1" fmla="*/ 55563 w 111125"/>
                <a:gd name="connsiteY1" fmla="*/ 0 h 287020"/>
                <a:gd name="connsiteX2" fmla="*/ 111125 w 111125"/>
                <a:gd name="connsiteY2" fmla="*/ 143510 h 287020"/>
                <a:gd name="connsiteX3" fmla="*/ 55563 w 111125"/>
                <a:gd name="connsiteY3" fmla="*/ 287020 h 287020"/>
                <a:gd name="connsiteX4" fmla="*/ 0 w 111125"/>
                <a:gd name="connsiteY4" fmla="*/ 143510 h 287020"/>
                <a:gd name="connsiteX0" fmla="*/ 0 w 111125"/>
                <a:gd name="connsiteY0" fmla="*/ 218239 h 287020"/>
                <a:gd name="connsiteX1" fmla="*/ 55563 w 111125"/>
                <a:gd name="connsiteY1" fmla="*/ 0 h 287020"/>
                <a:gd name="connsiteX2" fmla="*/ 111125 w 111125"/>
                <a:gd name="connsiteY2" fmla="*/ 143510 h 287020"/>
                <a:gd name="connsiteX3" fmla="*/ 55563 w 111125"/>
                <a:gd name="connsiteY3" fmla="*/ 287020 h 287020"/>
                <a:gd name="connsiteX4" fmla="*/ 0 w 111125"/>
                <a:gd name="connsiteY4" fmla="*/ 218239 h 287020"/>
                <a:gd name="connsiteX0" fmla="*/ 0 w 111125"/>
                <a:gd name="connsiteY0" fmla="*/ 218239 h 287020"/>
                <a:gd name="connsiteX1" fmla="*/ 55563 w 111125"/>
                <a:gd name="connsiteY1" fmla="*/ 0 h 287020"/>
                <a:gd name="connsiteX2" fmla="*/ 111125 w 111125"/>
                <a:gd name="connsiteY2" fmla="*/ 218239 h 287020"/>
                <a:gd name="connsiteX3" fmla="*/ 55563 w 111125"/>
                <a:gd name="connsiteY3" fmla="*/ 287020 h 287020"/>
                <a:gd name="connsiteX4" fmla="*/ 0 w 111125"/>
                <a:gd name="connsiteY4" fmla="*/ 218239 h 287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25" h="287020">
                  <a:moveTo>
                    <a:pt x="0" y="218239"/>
                  </a:moveTo>
                  <a:lnTo>
                    <a:pt x="55563" y="0"/>
                  </a:lnTo>
                  <a:lnTo>
                    <a:pt x="111125" y="218239"/>
                  </a:lnTo>
                  <a:lnTo>
                    <a:pt x="55563" y="287020"/>
                  </a:lnTo>
                  <a:lnTo>
                    <a:pt x="0" y="218239"/>
                  </a:lnTo>
                  <a:close/>
                </a:path>
              </a:pathLst>
            </a:custGeom>
            <a:solidFill>
              <a:sysClr val="window" lastClr="FFFFFF"/>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algn="ctr" defTabSz="342788">
                <a:lnSpc>
                  <a:spcPct val="115000"/>
                </a:lnSpc>
                <a:defRPr/>
              </a:pPr>
              <a:r>
                <a:rPr lang="en-US" sz="1050" kern="0" dirty="0">
                  <a:solidFill>
                    <a:sysClr val="window" lastClr="FFFFFF"/>
                  </a:solidFill>
                  <a:highlight>
                    <a:srgbClr val="FFFF00"/>
                  </a:highlight>
                  <a:latin typeface="Calibri" panose="020F0502020204030204" pitchFamily="34" charset="0"/>
                  <a:ea typeface="Calibri"/>
                  <a:cs typeface="Arial" panose="020B0604020202020204" pitchFamily="34" charset="0"/>
                </a:rPr>
                <a:t>­­­­­­­­</a:t>
              </a:r>
              <a:endParaRPr lang="en-US" sz="1050" kern="0" dirty="0">
                <a:solidFill>
                  <a:sysClr val="window" lastClr="FFFFFF"/>
                </a:solidFill>
                <a:latin typeface="Calibri" panose="020F0502020204030204" pitchFamily="34" charset="0"/>
                <a:ea typeface="Calibri"/>
                <a:cs typeface="Arial" panose="020B0604020202020204" pitchFamily="34" charset="0"/>
              </a:endParaRPr>
            </a:p>
          </p:txBody>
        </p:sp>
      </p:grpSp>
      <p:cxnSp>
        <p:nvCxnSpPr>
          <p:cNvPr id="275" name="Straight Arrow Connector 274"/>
          <p:cNvCxnSpPr/>
          <p:nvPr/>
        </p:nvCxnSpPr>
        <p:spPr>
          <a:xfrm>
            <a:off x="3865964" y="1893842"/>
            <a:ext cx="1291001" cy="6599"/>
          </a:xfrm>
          <a:prstGeom prst="straightConnector1">
            <a:avLst/>
          </a:prstGeom>
          <a:noFill/>
          <a:ln w="15875" cap="flat" cmpd="sng" algn="ctr">
            <a:solidFill>
              <a:srgbClr val="D7E6ED"/>
            </a:solidFill>
            <a:prstDash val="sysDash"/>
            <a:headEnd type="triangle" w="med" len="med"/>
            <a:tailEnd type="triangle" w="med" len="med"/>
          </a:ln>
          <a:effectLst/>
        </p:spPr>
      </p:cxnSp>
      <p:sp>
        <p:nvSpPr>
          <p:cNvPr id="276" name="Text Box 2066"/>
          <p:cNvSpPr txBox="1"/>
          <p:nvPr/>
        </p:nvSpPr>
        <p:spPr>
          <a:xfrm>
            <a:off x="4243640" y="1875241"/>
            <a:ext cx="640808" cy="216348"/>
          </a:xfrm>
          <a:prstGeom prst="rect">
            <a:avLst/>
          </a:prstGeom>
          <a:noFill/>
          <a:ln w="6350">
            <a:noFill/>
          </a:ln>
          <a:effectLst/>
        </p:spPr>
        <p:txBody>
          <a:bodyPr rot="0" spcFirstLastPara="0" vert="horz" wrap="square" lIns="51422" tIns="25712" rIns="51422" bIns="25712" numCol="1" spcCol="0" rtlCol="0" fromWordArt="0" anchor="ctr" anchorCtr="0" forceAA="0" compatLnSpc="1">
            <a:prstTxWarp prst="textNoShape">
              <a:avLst/>
            </a:prstTxWarp>
            <a:noAutofit/>
          </a:bodyPr>
          <a:lstStyle>
            <a:defPPr>
              <a:defRPr lang="en-US"/>
            </a:defPPr>
            <a:lvl1pPr algn="ctr" defTabSz="457051">
              <a:lnSpc>
                <a:spcPct val="115000"/>
              </a:lnSpc>
              <a:defRPr sz="1100" b="1" kern="0">
                <a:solidFill>
                  <a:schemeClr val="accent3">
                    <a:lumMod val="60000"/>
                    <a:lumOff val="40000"/>
                  </a:schemeClr>
                </a:solidFill>
                <a:latin typeface="Calibri" panose="020F0502020204030204" pitchFamily="34" charset="0"/>
                <a:ea typeface="Calibri"/>
                <a:cs typeface="Arial" panose="020B0604020202020204" pitchFamily="34" charset="0"/>
              </a:defRPr>
            </a:lvl1pPr>
          </a:lstStyle>
          <a:p>
            <a:pPr>
              <a:defRPr/>
            </a:pPr>
            <a:r>
              <a:rPr lang="en-US" sz="825" dirty="0">
                <a:solidFill>
                  <a:srgbClr val="F2F2F2"/>
                </a:solidFill>
              </a:rPr>
              <a:t>Escalate</a:t>
            </a:r>
          </a:p>
        </p:txBody>
      </p:sp>
      <p:sp>
        <p:nvSpPr>
          <p:cNvPr id="277" name="Text Box 2067"/>
          <p:cNvSpPr txBox="1"/>
          <p:nvPr/>
        </p:nvSpPr>
        <p:spPr>
          <a:xfrm>
            <a:off x="4176409" y="2137586"/>
            <a:ext cx="756989" cy="222319"/>
          </a:xfrm>
          <a:prstGeom prst="rect">
            <a:avLst/>
          </a:prstGeom>
          <a:noFill/>
          <a:ln w="6350">
            <a:noFill/>
          </a:ln>
          <a:effectLst/>
        </p:spPr>
        <p:txBody>
          <a:bodyPr rot="0" spcFirstLastPara="0" vert="horz" wrap="square" lIns="51422" tIns="25712" rIns="51422" bIns="25712" numCol="1" spcCol="0" rtlCol="0" fromWordArt="0" anchor="ctr" anchorCtr="0" forceAA="0" compatLnSpc="1">
            <a:prstTxWarp prst="textNoShape">
              <a:avLst/>
            </a:prstTxWarp>
            <a:noAutofit/>
          </a:bodyPr>
          <a:lstStyle>
            <a:defPPr>
              <a:defRPr lang="en-US"/>
            </a:defPPr>
            <a:lvl1pPr algn="ctr" defTabSz="457051">
              <a:lnSpc>
                <a:spcPct val="115000"/>
              </a:lnSpc>
              <a:defRPr sz="1100" b="1" kern="0">
                <a:solidFill>
                  <a:schemeClr val="accent3">
                    <a:lumMod val="60000"/>
                    <a:lumOff val="40000"/>
                  </a:schemeClr>
                </a:solidFill>
                <a:latin typeface="Calibri" panose="020F0502020204030204" pitchFamily="34" charset="0"/>
                <a:ea typeface="Calibri"/>
                <a:cs typeface="Arial" panose="020B0604020202020204" pitchFamily="34" charset="0"/>
              </a:defRPr>
            </a:lvl1pPr>
          </a:lstStyle>
          <a:p>
            <a:pPr>
              <a:defRPr/>
            </a:pPr>
            <a:r>
              <a:rPr lang="en-US" sz="825" dirty="0">
                <a:solidFill>
                  <a:srgbClr val="F2F2F2"/>
                </a:solidFill>
              </a:rPr>
              <a:t>Resolve</a:t>
            </a:r>
          </a:p>
        </p:txBody>
      </p:sp>
      <p:sp>
        <p:nvSpPr>
          <p:cNvPr id="278" name="Text Box 2068"/>
          <p:cNvSpPr txBox="1"/>
          <p:nvPr/>
        </p:nvSpPr>
        <p:spPr>
          <a:xfrm>
            <a:off x="3836271" y="1699460"/>
            <a:ext cx="535783" cy="259177"/>
          </a:xfrm>
          <a:prstGeom prst="rect">
            <a:avLst/>
          </a:prstGeom>
          <a:noFill/>
          <a:ln w="6350">
            <a:noFill/>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algn="ctr" defTabSz="342788">
              <a:lnSpc>
                <a:spcPct val="115000"/>
              </a:lnSpc>
              <a:defRPr/>
            </a:pPr>
            <a:r>
              <a:rPr lang="en-US" sz="825" kern="0" dirty="0">
                <a:solidFill>
                  <a:srgbClr val="F2F2F2"/>
                </a:solidFill>
                <a:latin typeface="Calibri" panose="020F0502020204030204" pitchFamily="34" charset="0"/>
                <a:ea typeface="Calibri"/>
                <a:cs typeface="Arial" panose="020B0604020202020204" pitchFamily="34" charset="0"/>
              </a:rPr>
              <a:t>Issue</a:t>
            </a:r>
          </a:p>
        </p:txBody>
      </p:sp>
      <p:sp>
        <p:nvSpPr>
          <p:cNvPr id="279" name="Text Box 2069"/>
          <p:cNvSpPr txBox="1"/>
          <p:nvPr/>
        </p:nvSpPr>
        <p:spPr>
          <a:xfrm rot="16200000">
            <a:off x="-158194" y="1947889"/>
            <a:ext cx="1097280" cy="201191"/>
          </a:xfrm>
          <a:prstGeom prst="round2SameRect">
            <a:avLst/>
          </a:prstGeom>
          <a:solidFill>
            <a:srgbClr val="0070C0"/>
          </a:solidFill>
          <a:ln w="6350">
            <a:solidFill>
              <a:srgbClr val="0070C0"/>
            </a:solidFill>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algn="ctr" defTabSz="342788">
              <a:lnSpc>
                <a:spcPct val="115000"/>
              </a:lnSpc>
              <a:defRPr/>
            </a:pPr>
            <a:r>
              <a:rPr lang="en-US" sz="1200" b="1" kern="0" dirty="0">
                <a:solidFill>
                  <a:srgbClr val="FFFFFF"/>
                </a:solidFill>
                <a:latin typeface="Calibri" panose="020F0502020204030204" pitchFamily="34" charset="0"/>
                <a:ea typeface="Calibri"/>
                <a:cs typeface="Arial" panose="020B0604020202020204" pitchFamily="34" charset="0"/>
              </a:rPr>
              <a:t>Weekly</a:t>
            </a:r>
            <a:endParaRPr lang="en-US" sz="1200" kern="0" dirty="0">
              <a:solidFill>
                <a:srgbClr val="FFFFFF"/>
              </a:solidFill>
              <a:latin typeface="Calibri" panose="020F0502020204030204" pitchFamily="34" charset="0"/>
              <a:ea typeface="Calibri"/>
              <a:cs typeface="Arial" panose="020B0604020202020204" pitchFamily="34" charset="0"/>
            </a:endParaRPr>
          </a:p>
        </p:txBody>
      </p:sp>
      <p:sp>
        <p:nvSpPr>
          <p:cNvPr id="280" name="Text Box 2071"/>
          <p:cNvSpPr txBox="1"/>
          <p:nvPr/>
        </p:nvSpPr>
        <p:spPr>
          <a:xfrm>
            <a:off x="5485100" y="1507093"/>
            <a:ext cx="2111301" cy="237981"/>
          </a:xfrm>
          <a:prstGeom prst="rect">
            <a:avLst/>
          </a:prstGeom>
          <a:noFill/>
          <a:ln w="6350">
            <a:noFill/>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algn="just" defTabSz="342788">
              <a:lnSpc>
                <a:spcPct val="115000"/>
              </a:lnSpc>
              <a:defRPr/>
            </a:pPr>
            <a:r>
              <a:rPr lang="en-US" sz="1000" b="1" kern="0" dirty="0">
                <a:solidFill>
                  <a:schemeClr val="tx2"/>
                </a:solidFill>
                <a:latin typeface="Calibri" panose="020F0502020204030204" pitchFamily="34" charset="0"/>
                <a:ea typeface="Calibri"/>
                <a:cs typeface="Arial" panose="020B0604020202020204" pitchFamily="34" charset="0"/>
              </a:rPr>
              <a:t>Program, Manager</a:t>
            </a:r>
          </a:p>
        </p:txBody>
      </p:sp>
      <p:sp>
        <p:nvSpPr>
          <p:cNvPr id="281" name="Text Box 2072"/>
          <p:cNvSpPr txBox="1"/>
          <p:nvPr/>
        </p:nvSpPr>
        <p:spPr>
          <a:xfrm>
            <a:off x="5667658" y="1724026"/>
            <a:ext cx="2675151" cy="259177"/>
          </a:xfrm>
          <a:prstGeom prst="rect">
            <a:avLst/>
          </a:prstGeom>
          <a:noFill/>
          <a:ln w="6350">
            <a:noFill/>
          </a:ln>
          <a:effectLst/>
        </p:spPr>
        <p:txBody>
          <a:bodyPr rot="0" spcFirstLastPara="0" vert="horz" wrap="square" lIns="51422" tIns="25712" rIns="51422" bIns="25712" numCol="1" spcCol="0" rtlCol="0" fromWordArt="0" anchor="ctr" anchorCtr="0" forceAA="0" compatLnSpc="1">
            <a:prstTxWarp prst="textNoShape">
              <a:avLst/>
            </a:prstTxWarp>
            <a:noAutofit/>
          </a:bodyPr>
          <a:lstStyle>
            <a:defPPr>
              <a:defRPr lang="en-US"/>
            </a:defPPr>
            <a:lvl1pPr algn="just">
              <a:lnSpc>
                <a:spcPct val="115000"/>
              </a:lnSpc>
              <a:defRPr sz="825" kern="0">
                <a:solidFill>
                  <a:sysClr val="windowText" lastClr="000000"/>
                </a:solidFill>
                <a:ea typeface="Calibri"/>
                <a:cs typeface="Times New Roman"/>
              </a:defRPr>
            </a:lvl1pPr>
          </a:lstStyle>
          <a:p>
            <a:pPr defTabSz="342788">
              <a:defRPr/>
            </a:pPr>
            <a:r>
              <a:rPr lang="en-US" sz="1000" b="1" dirty="0">
                <a:solidFill>
                  <a:schemeClr val="tx2"/>
                </a:solidFill>
                <a:latin typeface="Calibri" panose="020F0502020204030204" pitchFamily="34" charset="0"/>
                <a:cs typeface="Arial" panose="020B0604020202020204" pitchFamily="34" charset="0"/>
              </a:rPr>
              <a:t>Cognizant Transition Managers   </a:t>
            </a:r>
          </a:p>
        </p:txBody>
      </p:sp>
      <p:sp>
        <p:nvSpPr>
          <p:cNvPr id="282" name="Text Box 2073"/>
          <p:cNvSpPr txBox="1"/>
          <p:nvPr/>
        </p:nvSpPr>
        <p:spPr>
          <a:xfrm>
            <a:off x="5900225" y="2046180"/>
            <a:ext cx="2152751" cy="311012"/>
          </a:xfrm>
          <a:prstGeom prst="rect">
            <a:avLst/>
          </a:prstGeom>
          <a:noFill/>
          <a:ln w="6350">
            <a:noFill/>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algn="ctr" fontAlgn="base">
              <a:lnSpc>
                <a:spcPts val="1080"/>
              </a:lnSpc>
              <a:spcBef>
                <a:spcPct val="0"/>
              </a:spcBef>
              <a:spcAft>
                <a:spcPct val="0"/>
              </a:spcAft>
            </a:pPr>
            <a:r>
              <a:rPr lang="en-US" sz="1000" b="1" kern="0" dirty="0">
                <a:solidFill>
                  <a:schemeClr val="tx2"/>
                </a:solidFill>
                <a:latin typeface="Calibri" panose="020F0502020204030204" pitchFamily="34" charset="0"/>
                <a:ea typeface="Calibri"/>
                <a:cs typeface="Arial" panose="020B0604020202020204" pitchFamily="34" charset="0"/>
              </a:rPr>
              <a:t>Cognizant Applications Manager</a:t>
            </a:r>
            <a:r>
              <a:rPr lang="en-US" sz="1000" b="1" dirty="0">
                <a:solidFill>
                  <a:schemeClr val="tx2"/>
                </a:solidFill>
                <a:latin typeface="Calibri" panose="020F0502020204030204" pitchFamily="34" charset="0"/>
                <a:ea typeface="ＭＳ Ｐゴシック" pitchFamily="34" charset="-128"/>
              </a:rPr>
              <a:t> /</a:t>
            </a:r>
            <a:r>
              <a:rPr lang="en-US" sz="1000" b="1" dirty="0">
                <a:solidFill>
                  <a:schemeClr val="tx2"/>
                </a:solidFill>
                <a:latin typeface="Calibri" panose="020F0502020204030204" pitchFamily="34" charset="0"/>
                <a:ea typeface="ＭＳ Ｐゴシック" pitchFamily="34" charset="-128"/>
                <a:cs typeface="Calibri" panose="020F0502020204030204" pitchFamily="34" charset="0"/>
              </a:rPr>
              <a:t>Leads</a:t>
            </a:r>
          </a:p>
        </p:txBody>
      </p:sp>
      <p:cxnSp>
        <p:nvCxnSpPr>
          <p:cNvPr id="283" name="Straight Arrow Connector 282"/>
          <p:cNvCxnSpPr/>
          <p:nvPr/>
        </p:nvCxnSpPr>
        <p:spPr>
          <a:xfrm>
            <a:off x="3453067" y="2870970"/>
            <a:ext cx="2191487" cy="0"/>
          </a:xfrm>
          <a:prstGeom prst="straightConnector1">
            <a:avLst/>
          </a:prstGeom>
          <a:noFill/>
          <a:ln w="15875" cap="flat" cmpd="sng" algn="ctr">
            <a:solidFill>
              <a:srgbClr val="D7E6ED"/>
            </a:solidFill>
            <a:prstDash val="sysDash"/>
            <a:headEnd type="triangle" w="med" len="med"/>
            <a:tailEnd type="triangle" w="med" len="med"/>
          </a:ln>
          <a:effectLst/>
        </p:spPr>
      </p:cxnSp>
      <p:sp>
        <p:nvSpPr>
          <p:cNvPr id="284" name="Text Box 2076"/>
          <p:cNvSpPr txBox="1"/>
          <p:nvPr/>
        </p:nvSpPr>
        <p:spPr>
          <a:xfrm>
            <a:off x="4092903" y="2629991"/>
            <a:ext cx="942284" cy="221741"/>
          </a:xfrm>
          <a:prstGeom prst="rect">
            <a:avLst/>
          </a:prstGeom>
          <a:noFill/>
          <a:ln w="6350">
            <a:noFill/>
          </a:ln>
          <a:effectLst/>
        </p:spPr>
        <p:txBody>
          <a:bodyPr rot="0" spcFirstLastPara="0" vert="horz" wrap="square" lIns="51422" tIns="25712" rIns="51422" bIns="25712" numCol="1" spcCol="0" rtlCol="0" fromWordArt="0" anchor="ctr" anchorCtr="0" forceAA="0" compatLnSpc="1">
            <a:prstTxWarp prst="textNoShape">
              <a:avLst/>
            </a:prstTxWarp>
            <a:noAutofit/>
          </a:bodyPr>
          <a:lstStyle>
            <a:defPPr>
              <a:defRPr lang="en-US"/>
            </a:defPPr>
            <a:lvl1pPr algn="ctr" defTabSz="457051">
              <a:lnSpc>
                <a:spcPct val="115000"/>
              </a:lnSpc>
              <a:defRPr sz="1100" b="1" kern="0">
                <a:solidFill>
                  <a:schemeClr val="accent3">
                    <a:lumMod val="60000"/>
                    <a:lumOff val="40000"/>
                  </a:schemeClr>
                </a:solidFill>
                <a:latin typeface="Calibri" panose="020F0502020204030204" pitchFamily="34" charset="0"/>
                <a:ea typeface="Calibri"/>
                <a:cs typeface="Arial" panose="020B0604020202020204" pitchFamily="34" charset="0"/>
              </a:defRPr>
            </a:lvl1pPr>
          </a:lstStyle>
          <a:p>
            <a:pPr>
              <a:defRPr/>
            </a:pPr>
            <a:r>
              <a:rPr lang="en-US" sz="825" dirty="0">
                <a:solidFill>
                  <a:srgbClr val="F2F2F2"/>
                </a:solidFill>
              </a:rPr>
              <a:t>Escalate</a:t>
            </a:r>
          </a:p>
        </p:txBody>
      </p:sp>
      <p:sp>
        <p:nvSpPr>
          <p:cNvPr id="285" name="Text Box 2077"/>
          <p:cNvSpPr txBox="1"/>
          <p:nvPr/>
        </p:nvSpPr>
        <p:spPr>
          <a:xfrm>
            <a:off x="4130973" y="3016631"/>
            <a:ext cx="866143" cy="200108"/>
          </a:xfrm>
          <a:prstGeom prst="rect">
            <a:avLst/>
          </a:prstGeom>
          <a:noFill/>
          <a:ln w="6350">
            <a:noFill/>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algn="ctr" defTabSz="342788">
              <a:lnSpc>
                <a:spcPct val="115000"/>
              </a:lnSpc>
              <a:defRPr/>
            </a:pPr>
            <a:r>
              <a:rPr lang="en-US" sz="825" kern="0" dirty="0">
                <a:solidFill>
                  <a:srgbClr val="F2F2F2"/>
                </a:solidFill>
                <a:latin typeface="Calibri" panose="020F0502020204030204" pitchFamily="34" charset="0"/>
                <a:ea typeface="Calibri"/>
                <a:cs typeface="Arial" panose="020B0604020202020204" pitchFamily="34" charset="0"/>
              </a:rPr>
              <a:t>Resolve</a:t>
            </a:r>
          </a:p>
        </p:txBody>
      </p:sp>
      <p:sp>
        <p:nvSpPr>
          <p:cNvPr id="286" name="Text Box 2078"/>
          <p:cNvSpPr txBox="1"/>
          <p:nvPr/>
        </p:nvSpPr>
        <p:spPr>
          <a:xfrm>
            <a:off x="3690799" y="2665788"/>
            <a:ext cx="549737" cy="229908"/>
          </a:xfrm>
          <a:prstGeom prst="rect">
            <a:avLst/>
          </a:prstGeom>
          <a:noFill/>
          <a:ln w="6350">
            <a:noFill/>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algn="ctr" defTabSz="342788">
              <a:lnSpc>
                <a:spcPct val="115000"/>
              </a:lnSpc>
              <a:defRPr/>
            </a:pPr>
            <a:r>
              <a:rPr lang="en-US" sz="825" b="1" kern="0" dirty="0">
                <a:solidFill>
                  <a:srgbClr val="F2F2F2"/>
                </a:solidFill>
                <a:latin typeface="Calibri" panose="020F0502020204030204" pitchFamily="34" charset="0"/>
                <a:ea typeface="Calibri"/>
                <a:cs typeface="Arial" panose="020B0604020202020204" pitchFamily="34" charset="0"/>
              </a:rPr>
              <a:t>Issue</a:t>
            </a:r>
            <a:endParaRPr lang="en-US" sz="825" kern="0" dirty="0">
              <a:solidFill>
                <a:sysClr val="windowText" lastClr="000000"/>
              </a:solidFill>
              <a:latin typeface="Calibri" panose="020F0502020204030204" pitchFamily="34" charset="0"/>
              <a:ea typeface="Calibri"/>
              <a:cs typeface="Arial" panose="020B0604020202020204" pitchFamily="34" charset="0"/>
            </a:endParaRPr>
          </a:p>
        </p:txBody>
      </p:sp>
      <p:cxnSp>
        <p:nvCxnSpPr>
          <p:cNvPr id="287" name="Elbow Connector 286"/>
          <p:cNvCxnSpPr/>
          <p:nvPr/>
        </p:nvCxnSpPr>
        <p:spPr>
          <a:xfrm flipV="1">
            <a:off x="3353416" y="3049442"/>
            <a:ext cx="2576020" cy="174224"/>
          </a:xfrm>
          <a:prstGeom prst="bentConnector3">
            <a:avLst>
              <a:gd name="adj1" fmla="val 100077"/>
            </a:avLst>
          </a:prstGeom>
          <a:noFill/>
          <a:ln w="15875" cap="flat" cmpd="sng" algn="ctr">
            <a:solidFill>
              <a:srgbClr val="72CDF4"/>
            </a:solidFill>
            <a:prstDash val="sysDash"/>
            <a:headEnd type="triangle" w="med" len="med"/>
            <a:tailEnd type="triangle" w="med" len="med"/>
          </a:ln>
          <a:effectLst/>
        </p:spPr>
      </p:cxnSp>
      <p:sp>
        <p:nvSpPr>
          <p:cNvPr id="288" name="Text Box 2080"/>
          <p:cNvSpPr txBox="1"/>
          <p:nvPr/>
        </p:nvSpPr>
        <p:spPr>
          <a:xfrm>
            <a:off x="2728573" y="2919121"/>
            <a:ext cx="1001063" cy="137655"/>
          </a:xfrm>
          <a:prstGeom prst="rect">
            <a:avLst/>
          </a:prstGeom>
          <a:noFill/>
          <a:ln w="6350">
            <a:noFill/>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algn="ctr" defTabSz="342788">
              <a:lnSpc>
                <a:spcPct val="115000"/>
              </a:lnSpc>
              <a:defRPr/>
            </a:pPr>
            <a:r>
              <a:rPr lang="en-US" sz="700" b="1" kern="0" dirty="0">
                <a:solidFill>
                  <a:srgbClr val="F2F2F2"/>
                </a:solidFill>
                <a:latin typeface="Calibri" panose="020F0502020204030204" pitchFamily="34" charset="0"/>
                <a:ea typeface="Calibri"/>
                <a:cs typeface="Arial" panose="020B0604020202020204" pitchFamily="34" charset="0"/>
              </a:rPr>
              <a:t>Leads/SMEs</a:t>
            </a:r>
            <a:endParaRPr lang="en-US" sz="700" b="1" kern="0" dirty="0">
              <a:solidFill>
                <a:sysClr val="windowText" lastClr="000000"/>
              </a:solidFill>
              <a:latin typeface="Calibri" panose="020F0502020204030204" pitchFamily="34" charset="0"/>
              <a:ea typeface="Calibri"/>
              <a:cs typeface="Arial" panose="020B0604020202020204" pitchFamily="34" charset="0"/>
            </a:endParaRPr>
          </a:p>
        </p:txBody>
      </p:sp>
      <p:sp>
        <p:nvSpPr>
          <p:cNvPr id="289" name="Text Box 2081"/>
          <p:cNvSpPr txBox="1"/>
          <p:nvPr/>
        </p:nvSpPr>
        <p:spPr>
          <a:xfrm>
            <a:off x="2561932" y="3218417"/>
            <a:ext cx="1233024" cy="197611"/>
          </a:xfrm>
          <a:prstGeom prst="rect">
            <a:avLst/>
          </a:prstGeom>
          <a:noFill/>
          <a:ln w="6350">
            <a:noFill/>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algn="ctr" defTabSz="342788">
              <a:lnSpc>
                <a:spcPct val="115000"/>
              </a:lnSpc>
              <a:defRPr/>
            </a:pPr>
            <a:r>
              <a:rPr lang="en-US" sz="700" b="1" kern="0" dirty="0">
                <a:solidFill>
                  <a:srgbClr val="F2F2F2"/>
                </a:solidFill>
                <a:latin typeface="Calibri" panose="020F0502020204030204" pitchFamily="34" charset="0"/>
                <a:ea typeface="Calibri"/>
                <a:cs typeface="Arial" panose="020B0604020202020204" pitchFamily="34" charset="0"/>
              </a:rPr>
              <a:t>Incumbent  Leads/SMEs</a:t>
            </a:r>
            <a:endParaRPr lang="en-US" sz="700" b="1" kern="0" dirty="0">
              <a:solidFill>
                <a:sysClr val="windowText" lastClr="000000"/>
              </a:solidFill>
              <a:latin typeface="Calibri" panose="020F0502020204030204" pitchFamily="34" charset="0"/>
              <a:ea typeface="Calibri"/>
              <a:cs typeface="Arial" panose="020B0604020202020204" pitchFamily="34" charset="0"/>
            </a:endParaRPr>
          </a:p>
        </p:txBody>
      </p:sp>
      <p:sp>
        <p:nvSpPr>
          <p:cNvPr id="290" name="Text Box 2082"/>
          <p:cNvSpPr txBox="1"/>
          <p:nvPr/>
        </p:nvSpPr>
        <p:spPr>
          <a:xfrm>
            <a:off x="5296975" y="2860171"/>
            <a:ext cx="1110208" cy="259177"/>
          </a:xfrm>
          <a:prstGeom prst="rect">
            <a:avLst/>
          </a:prstGeom>
          <a:noFill/>
          <a:ln w="6350">
            <a:noFill/>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algn="ctr" defTabSz="342788">
              <a:lnSpc>
                <a:spcPct val="115000"/>
              </a:lnSpc>
              <a:defRPr/>
            </a:pPr>
            <a:r>
              <a:rPr lang="en-US" sz="700" b="1" kern="0" dirty="0">
                <a:solidFill>
                  <a:srgbClr val="F2F2F2"/>
                </a:solidFill>
                <a:latin typeface="Calibri" panose="020F0502020204030204" pitchFamily="34" charset="0"/>
                <a:ea typeface="Calibri"/>
                <a:cs typeface="Arial" panose="020B0604020202020204" pitchFamily="34" charset="0"/>
              </a:rPr>
              <a:t>Cognizant Leads/SMEs</a:t>
            </a:r>
          </a:p>
        </p:txBody>
      </p:sp>
      <p:sp>
        <p:nvSpPr>
          <p:cNvPr id="291" name="Text Box 311"/>
          <p:cNvSpPr txBox="1"/>
          <p:nvPr/>
        </p:nvSpPr>
        <p:spPr>
          <a:xfrm>
            <a:off x="5255213" y="826008"/>
            <a:ext cx="2008203" cy="358420"/>
          </a:xfrm>
          <a:prstGeom prst="rect">
            <a:avLst/>
          </a:prstGeom>
          <a:noFill/>
          <a:ln w="6350">
            <a:noFill/>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algn="ctr" defTabSz="342788">
              <a:lnSpc>
                <a:spcPct val="115000"/>
              </a:lnSpc>
              <a:defRPr/>
            </a:pPr>
            <a:r>
              <a:rPr lang="en-US" sz="1000" b="1" kern="0" dirty="0">
                <a:solidFill>
                  <a:schemeClr val="tx2"/>
                </a:solidFill>
                <a:latin typeface="Calibri" panose="020F0502020204030204" pitchFamily="34" charset="0"/>
                <a:ea typeface="Calibri"/>
                <a:cs typeface="Arial" panose="020B0604020202020204" pitchFamily="34" charset="0"/>
              </a:rPr>
              <a:t>Cognizant Transition Manager, Client Partner/ Delivery Partner</a:t>
            </a:r>
          </a:p>
        </p:txBody>
      </p:sp>
      <p:sp>
        <p:nvSpPr>
          <p:cNvPr id="292" name="Text Box 314"/>
          <p:cNvSpPr txBox="1"/>
          <p:nvPr/>
        </p:nvSpPr>
        <p:spPr>
          <a:xfrm>
            <a:off x="1301140" y="2691445"/>
            <a:ext cx="1209188" cy="455353"/>
          </a:xfrm>
          <a:prstGeom prst="rect">
            <a:avLst/>
          </a:prstGeom>
          <a:noFill/>
          <a:ln w="6350">
            <a:noFill/>
          </a:ln>
          <a:effectLst/>
        </p:spPr>
        <p:txBody>
          <a:bodyPr rot="0" spcFirstLastPara="0" vert="horz" wrap="square" lIns="51422" tIns="25712" rIns="51422" bIns="25712" numCol="1" spcCol="0" rtlCol="0" fromWordArt="0" anchor="ctr" anchorCtr="0" forceAA="0" compatLnSpc="1">
            <a:prstTxWarp prst="textNoShape">
              <a:avLst/>
            </a:prstTxWarp>
            <a:noAutofit/>
          </a:bodyPr>
          <a:lstStyle>
            <a:defPPr>
              <a:defRPr lang="en-US"/>
            </a:defPPr>
            <a:lvl1pPr marR="0" lvl="0" indent="0" algn="r" fontAlgn="auto">
              <a:lnSpc>
                <a:spcPct val="115000"/>
              </a:lnSpc>
              <a:spcBef>
                <a:spcPts val="0"/>
              </a:spcBef>
              <a:spcAft>
                <a:spcPts val="0"/>
              </a:spcAft>
              <a:buClrTx/>
              <a:buSzTx/>
              <a:buFontTx/>
              <a:buNone/>
              <a:tabLst/>
              <a:defRPr kumimoji="0" sz="1100" b="0" i="0" u="none" strike="noStrike" kern="0" cap="none" spc="0" normalizeH="0" baseline="0">
                <a:ln>
                  <a:noFill/>
                </a:ln>
                <a:solidFill>
                  <a:sysClr val="windowText" lastClr="000000"/>
                </a:solidFill>
                <a:effectLst/>
                <a:uLnTx/>
                <a:uFillTx/>
                <a:ea typeface="Calibri"/>
                <a:cs typeface="Times New Roman"/>
              </a:defRPr>
            </a:lvl1pPr>
          </a:lstStyle>
          <a:p>
            <a:pPr defTabSz="342788">
              <a:defRPr/>
            </a:pPr>
            <a:r>
              <a:rPr lang="en-US" sz="1000" b="1" dirty="0">
                <a:solidFill>
                  <a:srgbClr val="000000">
                    <a:lumMod val="75000"/>
                    <a:lumOff val="25000"/>
                  </a:srgbClr>
                </a:solidFill>
                <a:latin typeface="Calibri" panose="020F0502020204030204" pitchFamily="34" charset="0"/>
                <a:cs typeface="Arial" panose="020B0604020202020204" pitchFamily="34" charset="0"/>
              </a:rPr>
              <a:t>Air Canada  / Incumbent SMEs &amp;</a:t>
            </a:r>
          </a:p>
          <a:p>
            <a:pPr defTabSz="342788">
              <a:defRPr/>
            </a:pPr>
            <a:r>
              <a:rPr lang="en-US" sz="1000" b="1" dirty="0">
                <a:solidFill>
                  <a:srgbClr val="000000">
                    <a:lumMod val="75000"/>
                    <a:lumOff val="25000"/>
                  </a:srgbClr>
                </a:solidFill>
                <a:latin typeface="Calibri" panose="020F0502020204030204" pitchFamily="34" charset="0"/>
                <a:cs typeface="Arial" panose="020B0604020202020204" pitchFamily="34" charset="0"/>
              </a:rPr>
              <a:t>Team Lead(s</a:t>
            </a:r>
            <a:r>
              <a:rPr lang="en-US" sz="1000" b="1" dirty="0">
                <a:solidFill>
                  <a:srgbClr val="002C6C"/>
                </a:solidFill>
                <a:latin typeface="Calibri" panose="020F0502020204030204" pitchFamily="34" charset="0"/>
                <a:cs typeface="Arial" panose="020B0604020202020204" pitchFamily="34" charset="0"/>
              </a:rPr>
              <a:t>)</a:t>
            </a:r>
          </a:p>
        </p:txBody>
      </p:sp>
      <p:sp>
        <p:nvSpPr>
          <p:cNvPr id="293" name="Text Box 2073"/>
          <p:cNvSpPr txBox="1"/>
          <p:nvPr/>
        </p:nvSpPr>
        <p:spPr>
          <a:xfrm>
            <a:off x="6537091" y="2691445"/>
            <a:ext cx="1409776" cy="311012"/>
          </a:xfrm>
          <a:prstGeom prst="rect">
            <a:avLst/>
          </a:prstGeom>
          <a:noFill/>
          <a:ln w="6350">
            <a:noFill/>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algn="just" defTabSz="342788">
              <a:lnSpc>
                <a:spcPct val="115000"/>
              </a:lnSpc>
              <a:defRPr/>
            </a:pPr>
            <a:r>
              <a:rPr lang="en-US" sz="1000" b="1" kern="0" dirty="0">
                <a:solidFill>
                  <a:srgbClr val="000000">
                    <a:lumMod val="75000"/>
                    <a:lumOff val="25000"/>
                  </a:srgbClr>
                </a:solidFill>
                <a:latin typeface="Calibri" panose="020F0502020204030204" pitchFamily="34" charset="0"/>
                <a:ea typeface="Calibri"/>
                <a:cs typeface="Arial" panose="020B0604020202020204" pitchFamily="34" charset="0"/>
              </a:rPr>
              <a:t>Project Manager , SMEs &amp; </a:t>
            </a:r>
          </a:p>
          <a:p>
            <a:pPr algn="just" defTabSz="342788">
              <a:lnSpc>
                <a:spcPct val="115000"/>
              </a:lnSpc>
              <a:defRPr/>
            </a:pPr>
            <a:r>
              <a:rPr lang="en-US" sz="1000" b="1" kern="0" dirty="0">
                <a:solidFill>
                  <a:srgbClr val="000000">
                    <a:lumMod val="75000"/>
                    <a:lumOff val="25000"/>
                  </a:srgbClr>
                </a:solidFill>
                <a:latin typeface="Calibri" panose="020F0502020204030204" pitchFamily="34" charset="0"/>
                <a:ea typeface="Calibri"/>
                <a:cs typeface="Arial" panose="020B0604020202020204" pitchFamily="34" charset="0"/>
              </a:rPr>
              <a:t>Team Lead(s)</a:t>
            </a:r>
          </a:p>
        </p:txBody>
      </p:sp>
      <p:sp>
        <p:nvSpPr>
          <p:cNvPr id="294" name="Oval 293"/>
          <p:cNvSpPr/>
          <p:nvPr/>
        </p:nvSpPr>
        <p:spPr>
          <a:xfrm>
            <a:off x="3829390" y="2127536"/>
            <a:ext cx="61880" cy="59711"/>
          </a:xfrm>
          <a:prstGeom prst="ellipse">
            <a:avLst/>
          </a:prstGeom>
          <a:solidFill>
            <a:srgbClr val="C2E2AC"/>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defTabSz="342788">
              <a:defRPr/>
            </a:pPr>
            <a:endParaRPr lang="en-US" sz="1050" kern="0" dirty="0">
              <a:solidFill>
                <a:sysClr val="window" lastClr="FFFFFF"/>
              </a:solidFill>
              <a:latin typeface="Calibri" panose="020F0502020204030204" pitchFamily="34" charset="0"/>
            </a:endParaRPr>
          </a:p>
        </p:txBody>
      </p:sp>
      <p:sp>
        <p:nvSpPr>
          <p:cNvPr id="295" name="Rounded Rectangle 230"/>
          <p:cNvSpPr/>
          <p:nvPr/>
        </p:nvSpPr>
        <p:spPr>
          <a:xfrm>
            <a:off x="3810053" y="2191248"/>
            <a:ext cx="100554" cy="98274"/>
          </a:xfrm>
          <a:custGeom>
            <a:avLst/>
            <a:gdLst>
              <a:gd name="connsiteX0" fmla="*/ 0 w 295275"/>
              <a:gd name="connsiteY0" fmla="*/ 122365 h 295275"/>
              <a:gd name="connsiteX1" fmla="*/ 122365 w 295275"/>
              <a:gd name="connsiteY1" fmla="*/ 0 h 295275"/>
              <a:gd name="connsiteX2" fmla="*/ 172910 w 295275"/>
              <a:gd name="connsiteY2" fmla="*/ 0 h 295275"/>
              <a:gd name="connsiteX3" fmla="*/ 295275 w 295275"/>
              <a:gd name="connsiteY3" fmla="*/ 122365 h 295275"/>
              <a:gd name="connsiteX4" fmla="*/ 295275 w 295275"/>
              <a:gd name="connsiteY4" fmla="*/ 172910 h 295275"/>
              <a:gd name="connsiteX5" fmla="*/ 172910 w 295275"/>
              <a:gd name="connsiteY5" fmla="*/ 295275 h 295275"/>
              <a:gd name="connsiteX6" fmla="*/ 122365 w 295275"/>
              <a:gd name="connsiteY6" fmla="*/ 295275 h 295275"/>
              <a:gd name="connsiteX7" fmla="*/ 0 w 295275"/>
              <a:gd name="connsiteY7" fmla="*/ 172910 h 295275"/>
              <a:gd name="connsiteX8" fmla="*/ 0 w 295275"/>
              <a:gd name="connsiteY8" fmla="*/ 122365 h 295275"/>
              <a:gd name="connsiteX0" fmla="*/ 404 w 295679"/>
              <a:gd name="connsiteY0" fmla="*/ 122365 h 295275"/>
              <a:gd name="connsiteX1" fmla="*/ 122769 w 295679"/>
              <a:gd name="connsiteY1" fmla="*/ 0 h 295275"/>
              <a:gd name="connsiteX2" fmla="*/ 173314 w 295679"/>
              <a:gd name="connsiteY2" fmla="*/ 0 h 295275"/>
              <a:gd name="connsiteX3" fmla="*/ 295679 w 295679"/>
              <a:gd name="connsiteY3" fmla="*/ 122365 h 295275"/>
              <a:gd name="connsiteX4" fmla="*/ 295679 w 295679"/>
              <a:gd name="connsiteY4" fmla="*/ 172910 h 295275"/>
              <a:gd name="connsiteX5" fmla="*/ 173314 w 295679"/>
              <a:gd name="connsiteY5" fmla="*/ 295275 h 295275"/>
              <a:gd name="connsiteX6" fmla="*/ 58925 w 295679"/>
              <a:gd name="connsiteY6" fmla="*/ 295275 h 295275"/>
              <a:gd name="connsiteX7" fmla="*/ 404 w 295679"/>
              <a:gd name="connsiteY7" fmla="*/ 172910 h 295275"/>
              <a:gd name="connsiteX8" fmla="*/ 404 w 295679"/>
              <a:gd name="connsiteY8" fmla="*/ 122365 h 295275"/>
              <a:gd name="connsiteX0" fmla="*/ 404 w 296805"/>
              <a:gd name="connsiteY0" fmla="*/ 122365 h 295275"/>
              <a:gd name="connsiteX1" fmla="*/ 122769 w 296805"/>
              <a:gd name="connsiteY1" fmla="*/ 0 h 295275"/>
              <a:gd name="connsiteX2" fmla="*/ 173314 w 296805"/>
              <a:gd name="connsiteY2" fmla="*/ 0 h 295275"/>
              <a:gd name="connsiteX3" fmla="*/ 295679 w 296805"/>
              <a:gd name="connsiteY3" fmla="*/ 122365 h 295275"/>
              <a:gd name="connsiteX4" fmla="*/ 295679 w 296805"/>
              <a:gd name="connsiteY4" fmla="*/ 172910 h 295275"/>
              <a:gd name="connsiteX5" fmla="*/ 241731 w 296805"/>
              <a:gd name="connsiteY5" fmla="*/ 295275 h 295275"/>
              <a:gd name="connsiteX6" fmla="*/ 58925 w 296805"/>
              <a:gd name="connsiteY6" fmla="*/ 295275 h 295275"/>
              <a:gd name="connsiteX7" fmla="*/ 404 w 296805"/>
              <a:gd name="connsiteY7" fmla="*/ 172910 h 295275"/>
              <a:gd name="connsiteX8" fmla="*/ 404 w 296805"/>
              <a:gd name="connsiteY8" fmla="*/ 122365 h 295275"/>
              <a:gd name="connsiteX0" fmla="*/ 763 w 297164"/>
              <a:gd name="connsiteY0" fmla="*/ 122365 h 300064"/>
              <a:gd name="connsiteX1" fmla="*/ 123128 w 297164"/>
              <a:gd name="connsiteY1" fmla="*/ 0 h 300064"/>
              <a:gd name="connsiteX2" fmla="*/ 173673 w 297164"/>
              <a:gd name="connsiteY2" fmla="*/ 0 h 300064"/>
              <a:gd name="connsiteX3" fmla="*/ 296038 w 297164"/>
              <a:gd name="connsiteY3" fmla="*/ 122365 h 300064"/>
              <a:gd name="connsiteX4" fmla="*/ 296038 w 297164"/>
              <a:gd name="connsiteY4" fmla="*/ 172910 h 300064"/>
              <a:gd name="connsiteX5" fmla="*/ 242090 w 297164"/>
              <a:gd name="connsiteY5" fmla="*/ 295275 h 300064"/>
              <a:gd name="connsiteX6" fmla="*/ 59284 w 297164"/>
              <a:gd name="connsiteY6" fmla="*/ 295275 h 300064"/>
              <a:gd name="connsiteX7" fmla="*/ 359 w 297164"/>
              <a:gd name="connsiteY7" fmla="*/ 253378 h 300064"/>
              <a:gd name="connsiteX8" fmla="*/ 763 w 297164"/>
              <a:gd name="connsiteY8" fmla="*/ 122365 h 300064"/>
              <a:gd name="connsiteX0" fmla="*/ 763 w 298076"/>
              <a:gd name="connsiteY0" fmla="*/ 122365 h 300064"/>
              <a:gd name="connsiteX1" fmla="*/ 123128 w 298076"/>
              <a:gd name="connsiteY1" fmla="*/ 0 h 300064"/>
              <a:gd name="connsiteX2" fmla="*/ 173673 w 298076"/>
              <a:gd name="connsiteY2" fmla="*/ 0 h 300064"/>
              <a:gd name="connsiteX3" fmla="*/ 296038 w 298076"/>
              <a:gd name="connsiteY3" fmla="*/ 122365 h 300064"/>
              <a:gd name="connsiteX4" fmla="*/ 297164 w 298076"/>
              <a:gd name="connsiteY4" fmla="*/ 209528 h 300064"/>
              <a:gd name="connsiteX5" fmla="*/ 242090 w 298076"/>
              <a:gd name="connsiteY5" fmla="*/ 295275 h 300064"/>
              <a:gd name="connsiteX6" fmla="*/ 59284 w 298076"/>
              <a:gd name="connsiteY6" fmla="*/ 295275 h 300064"/>
              <a:gd name="connsiteX7" fmla="*/ 359 w 298076"/>
              <a:gd name="connsiteY7" fmla="*/ 253378 h 300064"/>
              <a:gd name="connsiteX8" fmla="*/ 763 w 298076"/>
              <a:gd name="connsiteY8" fmla="*/ 122365 h 300064"/>
              <a:gd name="connsiteX0" fmla="*/ 1085 w 298398"/>
              <a:gd name="connsiteY0" fmla="*/ 122365 h 295275"/>
              <a:gd name="connsiteX1" fmla="*/ 123450 w 298398"/>
              <a:gd name="connsiteY1" fmla="*/ 0 h 295275"/>
              <a:gd name="connsiteX2" fmla="*/ 173995 w 298398"/>
              <a:gd name="connsiteY2" fmla="*/ 0 h 295275"/>
              <a:gd name="connsiteX3" fmla="*/ 296360 w 298398"/>
              <a:gd name="connsiteY3" fmla="*/ 122365 h 295275"/>
              <a:gd name="connsiteX4" fmla="*/ 297486 w 298398"/>
              <a:gd name="connsiteY4" fmla="*/ 209528 h 295275"/>
              <a:gd name="connsiteX5" fmla="*/ 242412 w 298398"/>
              <a:gd name="connsiteY5" fmla="*/ 295275 h 295275"/>
              <a:gd name="connsiteX6" fmla="*/ 59606 w 298398"/>
              <a:gd name="connsiteY6" fmla="*/ 295275 h 295275"/>
              <a:gd name="connsiteX7" fmla="*/ 322 w 298398"/>
              <a:gd name="connsiteY7" fmla="*/ 220774 h 295275"/>
              <a:gd name="connsiteX8" fmla="*/ 1085 w 298398"/>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20774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20774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361867"/>
              <a:gd name="connsiteY0" fmla="*/ 122365 h 299752"/>
              <a:gd name="connsiteX1" fmla="*/ 123128 w 361867"/>
              <a:gd name="connsiteY1" fmla="*/ 0 h 299752"/>
              <a:gd name="connsiteX2" fmla="*/ 173673 w 361867"/>
              <a:gd name="connsiteY2" fmla="*/ 0 h 299752"/>
              <a:gd name="connsiteX3" fmla="*/ 296038 w 361867"/>
              <a:gd name="connsiteY3" fmla="*/ 122365 h 299752"/>
              <a:gd name="connsiteX4" fmla="*/ 297164 w 361867"/>
              <a:gd name="connsiteY4" fmla="*/ 209528 h 299752"/>
              <a:gd name="connsiteX5" fmla="*/ 361070 w 361867"/>
              <a:gd name="connsiteY5" fmla="*/ 295390 h 299752"/>
              <a:gd name="connsiteX6" fmla="*/ 242090 w 361867"/>
              <a:gd name="connsiteY6" fmla="*/ 295275 h 299752"/>
              <a:gd name="connsiteX7" fmla="*/ 59284 w 361867"/>
              <a:gd name="connsiteY7" fmla="*/ 295275 h 299752"/>
              <a:gd name="connsiteX8" fmla="*/ 0 w 361867"/>
              <a:gd name="connsiteY8" fmla="*/ 295275 h 299752"/>
              <a:gd name="connsiteX9" fmla="*/ 763 w 361867"/>
              <a:gd name="connsiteY9" fmla="*/ 122365 h 299752"/>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79673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79673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586"/>
              <a:gd name="connsiteY0" fmla="*/ 122365 h 295275"/>
              <a:gd name="connsiteX1" fmla="*/ 123128 w 297586"/>
              <a:gd name="connsiteY1" fmla="*/ 0 h 295275"/>
              <a:gd name="connsiteX2" fmla="*/ 173673 w 297586"/>
              <a:gd name="connsiteY2" fmla="*/ 0 h 295275"/>
              <a:gd name="connsiteX3" fmla="*/ 296038 w 297586"/>
              <a:gd name="connsiteY3" fmla="*/ 122365 h 295275"/>
              <a:gd name="connsiteX4" fmla="*/ 297164 w 297586"/>
              <a:gd name="connsiteY4" fmla="*/ 279673 h 295275"/>
              <a:gd name="connsiteX5" fmla="*/ 242090 w 297586"/>
              <a:gd name="connsiteY5" fmla="*/ 295275 h 295275"/>
              <a:gd name="connsiteX6" fmla="*/ 59284 w 297586"/>
              <a:gd name="connsiteY6" fmla="*/ 295275 h 295275"/>
              <a:gd name="connsiteX7" fmla="*/ 0 w 297586"/>
              <a:gd name="connsiteY7" fmla="*/ 295275 h 295275"/>
              <a:gd name="connsiteX8" fmla="*/ 763 w 297586"/>
              <a:gd name="connsiteY8" fmla="*/ 122365 h 295275"/>
              <a:gd name="connsiteX0" fmla="*/ 763 w 297211"/>
              <a:gd name="connsiteY0" fmla="*/ 122365 h 295275"/>
              <a:gd name="connsiteX1" fmla="*/ 123128 w 297211"/>
              <a:gd name="connsiteY1" fmla="*/ 0 h 295275"/>
              <a:gd name="connsiteX2" fmla="*/ 173673 w 297211"/>
              <a:gd name="connsiteY2" fmla="*/ 0 h 295275"/>
              <a:gd name="connsiteX3" fmla="*/ 296038 w 297211"/>
              <a:gd name="connsiteY3" fmla="*/ 122365 h 295275"/>
              <a:gd name="connsiteX4" fmla="*/ 297164 w 297211"/>
              <a:gd name="connsiteY4" fmla="*/ 279673 h 295275"/>
              <a:gd name="connsiteX5" fmla="*/ 242090 w 297211"/>
              <a:gd name="connsiteY5" fmla="*/ 295275 h 295275"/>
              <a:gd name="connsiteX6" fmla="*/ 59284 w 297211"/>
              <a:gd name="connsiteY6" fmla="*/ 295275 h 295275"/>
              <a:gd name="connsiteX7" fmla="*/ 0 w 297211"/>
              <a:gd name="connsiteY7" fmla="*/ 295275 h 295275"/>
              <a:gd name="connsiteX8" fmla="*/ 763 w 297211"/>
              <a:gd name="connsiteY8" fmla="*/ 122365 h 295275"/>
              <a:gd name="connsiteX0" fmla="*/ 763 w 297258"/>
              <a:gd name="connsiteY0" fmla="*/ 122365 h 295804"/>
              <a:gd name="connsiteX1" fmla="*/ 123128 w 297258"/>
              <a:gd name="connsiteY1" fmla="*/ 0 h 295804"/>
              <a:gd name="connsiteX2" fmla="*/ 173673 w 297258"/>
              <a:gd name="connsiteY2" fmla="*/ 0 h 295804"/>
              <a:gd name="connsiteX3" fmla="*/ 296038 w 297258"/>
              <a:gd name="connsiteY3" fmla="*/ 122365 h 295804"/>
              <a:gd name="connsiteX4" fmla="*/ 297211 w 297258"/>
              <a:gd name="connsiteY4" fmla="*/ 295275 h 295804"/>
              <a:gd name="connsiteX5" fmla="*/ 242090 w 297258"/>
              <a:gd name="connsiteY5" fmla="*/ 295275 h 295804"/>
              <a:gd name="connsiteX6" fmla="*/ 59284 w 297258"/>
              <a:gd name="connsiteY6" fmla="*/ 295275 h 295804"/>
              <a:gd name="connsiteX7" fmla="*/ 0 w 297258"/>
              <a:gd name="connsiteY7" fmla="*/ 295275 h 295804"/>
              <a:gd name="connsiteX8" fmla="*/ 763 w 297258"/>
              <a:gd name="connsiteY8" fmla="*/ 122365 h 295804"/>
              <a:gd name="connsiteX0" fmla="*/ 763 w 297227"/>
              <a:gd name="connsiteY0" fmla="*/ 122365 h 297919"/>
              <a:gd name="connsiteX1" fmla="*/ 123128 w 297227"/>
              <a:gd name="connsiteY1" fmla="*/ 0 h 297919"/>
              <a:gd name="connsiteX2" fmla="*/ 173673 w 297227"/>
              <a:gd name="connsiteY2" fmla="*/ 0 h 297919"/>
              <a:gd name="connsiteX3" fmla="*/ 296038 w 297227"/>
              <a:gd name="connsiteY3" fmla="*/ 122365 h 297919"/>
              <a:gd name="connsiteX4" fmla="*/ 297211 w 297227"/>
              <a:gd name="connsiteY4" fmla="*/ 295275 h 297919"/>
              <a:gd name="connsiteX5" fmla="*/ 242090 w 297227"/>
              <a:gd name="connsiteY5" fmla="*/ 295275 h 297919"/>
              <a:gd name="connsiteX6" fmla="*/ 59284 w 297227"/>
              <a:gd name="connsiteY6" fmla="*/ 295275 h 297919"/>
              <a:gd name="connsiteX7" fmla="*/ 0 w 297227"/>
              <a:gd name="connsiteY7" fmla="*/ 295275 h 297919"/>
              <a:gd name="connsiteX8" fmla="*/ 763 w 297227"/>
              <a:gd name="connsiteY8" fmla="*/ 122365 h 297919"/>
              <a:gd name="connsiteX0" fmla="*/ 763 w 297228"/>
              <a:gd name="connsiteY0" fmla="*/ 122365 h 296324"/>
              <a:gd name="connsiteX1" fmla="*/ 123128 w 297228"/>
              <a:gd name="connsiteY1" fmla="*/ 0 h 296324"/>
              <a:gd name="connsiteX2" fmla="*/ 173673 w 297228"/>
              <a:gd name="connsiteY2" fmla="*/ 0 h 296324"/>
              <a:gd name="connsiteX3" fmla="*/ 296038 w 297228"/>
              <a:gd name="connsiteY3" fmla="*/ 122365 h 296324"/>
              <a:gd name="connsiteX4" fmla="*/ 297211 w 297228"/>
              <a:gd name="connsiteY4" fmla="*/ 295275 h 296324"/>
              <a:gd name="connsiteX5" fmla="*/ 242090 w 297228"/>
              <a:gd name="connsiteY5" fmla="*/ 295275 h 296324"/>
              <a:gd name="connsiteX6" fmla="*/ 59284 w 297228"/>
              <a:gd name="connsiteY6" fmla="*/ 295275 h 296324"/>
              <a:gd name="connsiteX7" fmla="*/ 0 w 297228"/>
              <a:gd name="connsiteY7" fmla="*/ 295275 h 296324"/>
              <a:gd name="connsiteX8" fmla="*/ 763 w 297228"/>
              <a:gd name="connsiteY8" fmla="*/ 122365 h 296324"/>
              <a:gd name="connsiteX0" fmla="*/ 763 w 297245"/>
              <a:gd name="connsiteY0" fmla="*/ 122365 h 297272"/>
              <a:gd name="connsiteX1" fmla="*/ 123128 w 297245"/>
              <a:gd name="connsiteY1" fmla="*/ 0 h 297272"/>
              <a:gd name="connsiteX2" fmla="*/ 173673 w 297245"/>
              <a:gd name="connsiteY2" fmla="*/ 0 h 297272"/>
              <a:gd name="connsiteX3" fmla="*/ 296038 w 297245"/>
              <a:gd name="connsiteY3" fmla="*/ 122365 h 297272"/>
              <a:gd name="connsiteX4" fmla="*/ 297228 w 297245"/>
              <a:gd name="connsiteY4" fmla="*/ 296324 h 297272"/>
              <a:gd name="connsiteX5" fmla="*/ 242090 w 297245"/>
              <a:gd name="connsiteY5" fmla="*/ 295275 h 297272"/>
              <a:gd name="connsiteX6" fmla="*/ 59284 w 297245"/>
              <a:gd name="connsiteY6" fmla="*/ 295275 h 297272"/>
              <a:gd name="connsiteX7" fmla="*/ 0 w 297245"/>
              <a:gd name="connsiteY7" fmla="*/ 295275 h 297272"/>
              <a:gd name="connsiteX8" fmla="*/ 763 w 297245"/>
              <a:gd name="connsiteY8" fmla="*/ 122365 h 297272"/>
              <a:gd name="connsiteX0" fmla="*/ 763 w 297262"/>
              <a:gd name="connsiteY0" fmla="*/ 122365 h 298144"/>
              <a:gd name="connsiteX1" fmla="*/ 123128 w 297262"/>
              <a:gd name="connsiteY1" fmla="*/ 0 h 298144"/>
              <a:gd name="connsiteX2" fmla="*/ 173673 w 297262"/>
              <a:gd name="connsiteY2" fmla="*/ 0 h 298144"/>
              <a:gd name="connsiteX3" fmla="*/ 296038 w 297262"/>
              <a:gd name="connsiteY3" fmla="*/ 122365 h 298144"/>
              <a:gd name="connsiteX4" fmla="*/ 297245 w 297262"/>
              <a:gd name="connsiteY4" fmla="*/ 297272 h 298144"/>
              <a:gd name="connsiteX5" fmla="*/ 242090 w 297262"/>
              <a:gd name="connsiteY5" fmla="*/ 295275 h 298144"/>
              <a:gd name="connsiteX6" fmla="*/ 59284 w 297262"/>
              <a:gd name="connsiteY6" fmla="*/ 295275 h 298144"/>
              <a:gd name="connsiteX7" fmla="*/ 0 w 297262"/>
              <a:gd name="connsiteY7" fmla="*/ 295275 h 298144"/>
              <a:gd name="connsiteX8" fmla="*/ 763 w 297262"/>
              <a:gd name="connsiteY8" fmla="*/ 122365 h 298144"/>
              <a:gd name="connsiteX0" fmla="*/ 763 w 297279"/>
              <a:gd name="connsiteY0" fmla="*/ 122365 h 298957"/>
              <a:gd name="connsiteX1" fmla="*/ 123128 w 297279"/>
              <a:gd name="connsiteY1" fmla="*/ 0 h 298957"/>
              <a:gd name="connsiteX2" fmla="*/ 173673 w 297279"/>
              <a:gd name="connsiteY2" fmla="*/ 0 h 298957"/>
              <a:gd name="connsiteX3" fmla="*/ 296038 w 297279"/>
              <a:gd name="connsiteY3" fmla="*/ 122365 h 298957"/>
              <a:gd name="connsiteX4" fmla="*/ 297262 w 297279"/>
              <a:gd name="connsiteY4" fmla="*/ 298144 h 298957"/>
              <a:gd name="connsiteX5" fmla="*/ 242090 w 297279"/>
              <a:gd name="connsiteY5" fmla="*/ 295275 h 298957"/>
              <a:gd name="connsiteX6" fmla="*/ 59284 w 297279"/>
              <a:gd name="connsiteY6" fmla="*/ 295275 h 298957"/>
              <a:gd name="connsiteX7" fmla="*/ 0 w 297279"/>
              <a:gd name="connsiteY7" fmla="*/ 295275 h 298957"/>
              <a:gd name="connsiteX8" fmla="*/ 763 w 297279"/>
              <a:gd name="connsiteY8" fmla="*/ 122365 h 298957"/>
              <a:gd name="connsiteX0" fmla="*/ 763 w 297279"/>
              <a:gd name="connsiteY0" fmla="*/ 122365 h 298957"/>
              <a:gd name="connsiteX1" fmla="*/ 123128 w 297279"/>
              <a:gd name="connsiteY1" fmla="*/ 0 h 298957"/>
              <a:gd name="connsiteX2" fmla="*/ 173673 w 297279"/>
              <a:gd name="connsiteY2" fmla="*/ 0 h 298957"/>
              <a:gd name="connsiteX3" fmla="*/ 296038 w 297279"/>
              <a:gd name="connsiteY3" fmla="*/ 122365 h 298957"/>
              <a:gd name="connsiteX4" fmla="*/ 297262 w 297279"/>
              <a:gd name="connsiteY4" fmla="*/ 298144 h 298957"/>
              <a:gd name="connsiteX5" fmla="*/ 242090 w 297279"/>
              <a:gd name="connsiteY5" fmla="*/ 295275 h 298957"/>
              <a:gd name="connsiteX6" fmla="*/ 59284 w 297279"/>
              <a:gd name="connsiteY6" fmla="*/ 295275 h 298957"/>
              <a:gd name="connsiteX7" fmla="*/ 0 w 297279"/>
              <a:gd name="connsiteY7" fmla="*/ 295275 h 298957"/>
              <a:gd name="connsiteX8" fmla="*/ 763 w 297279"/>
              <a:gd name="connsiteY8" fmla="*/ 122365 h 298957"/>
              <a:gd name="connsiteX0" fmla="*/ 763 w 297296"/>
              <a:gd name="connsiteY0" fmla="*/ 122365 h 295275"/>
              <a:gd name="connsiteX1" fmla="*/ 123128 w 297296"/>
              <a:gd name="connsiteY1" fmla="*/ 0 h 295275"/>
              <a:gd name="connsiteX2" fmla="*/ 173673 w 297296"/>
              <a:gd name="connsiteY2" fmla="*/ 0 h 295275"/>
              <a:gd name="connsiteX3" fmla="*/ 296038 w 297296"/>
              <a:gd name="connsiteY3" fmla="*/ 122365 h 295275"/>
              <a:gd name="connsiteX4" fmla="*/ 297279 w 297296"/>
              <a:gd name="connsiteY4" fmla="*/ 286694 h 295275"/>
              <a:gd name="connsiteX5" fmla="*/ 242090 w 297296"/>
              <a:gd name="connsiteY5" fmla="*/ 295275 h 295275"/>
              <a:gd name="connsiteX6" fmla="*/ 59284 w 297296"/>
              <a:gd name="connsiteY6" fmla="*/ 295275 h 295275"/>
              <a:gd name="connsiteX7" fmla="*/ 0 w 297296"/>
              <a:gd name="connsiteY7" fmla="*/ 295275 h 295275"/>
              <a:gd name="connsiteX8" fmla="*/ 763 w 297296"/>
              <a:gd name="connsiteY8" fmla="*/ 122365 h 295275"/>
              <a:gd name="connsiteX0" fmla="*/ 763 w 297279"/>
              <a:gd name="connsiteY0" fmla="*/ 122365 h 301753"/>
              <a:gd name="connsiteX1" fmla="*/ 123128 w 297279"/>
              <a:gd name="connsiteY1" fmla="*/ 0 h 301753"/>
              <a:gd name="connsiteX2" fmla="*/ 173673 w 297279"/>
              <a:gd name="connsiteY2" fmla="*/ 0 h 301753"/>
              <a:gd name="connsiteX3" fmla="*/ 296038 w 297279"/>
              <a:gd name="connsiteY3" fmla="*/ 122365 h 301753"/>
              <a:gd name="connsiteX4" fmla="*/ 297279 w 297279"/>
              <a:gd name="connsiteY4" fmla="*/ 286694 h 301753"/>
              <a:gd name="connsiteX5" fmla="*/ 59284 w 297279"/>
              <a:gd name="connsiteY5" fmla="*/ 295275 h 301753"/>
              <a:gd name="connsiteX6" fmla="*/ 0 w 297279"/>
              <a:gd name="connsiteY6" fmla="*/ 295275 h 301753"/>
              <a:gd name="connsiteX7" fmla="*/ 763 w 297279"/>
              <a:gd name="connsiteY7" fmla="*/ 122365 h 301753"/>
              <a:gd name="connsiteX0" fmla="*/ 763 w 297279"/>
              <a:gd name="connsiteY0" fmla="*/ 122365 h 312470"/>
              <a:gd name="connsiteX1" fmla="*/ 123128 w 297279"/>
              <a:gd name="connsiteY1" fmla="*/ 0 h 312470"/>
              <a:gd name="connsiteX2" fmla="*/ 173673 w 297279"/>
              <a:gd name="connsiteY2" fmla="*/ 0 h 312470"/>
              <a:gd name="connsiteX3" fmla="*/ 296038 w 297279"/>
              <a:gd name="connsiteY3" fmla="*/ 122365 h 312470"/>
              <a:gd name="connsiteX4" fmla="*/ 297279 w 297279"/>
              <a:gd name="connsiteY4" fmla="*/ 286694 h 312470"/>
              <a:gd name="connsiteX5" fmla="*/ 0 w 297279"/>
              <a:gd name="connsiteY5" fmla="*/ 295275 h 312470"/>
              <a:gd name="connsiteX6" fmla="*/ 763 w 297279"/>
              <a:gd name="connsiteY6" fmla="*/ 122365 h 312470"/>
              <a:gd name="connsiteX0" fmla="*/ 763 w 297279"/>
              <a:gd name="connsiteY0" fmla="*/ 122365 h 312470"/>
              <a:gd name="connsiteX1" fmla="*/ 123128 w 297279"/>
              <a:gd name="connsiteY1" fmla="*/ 0 h 312470"/>
              <a:gd name="connsiteX2" fmla="*/ 173673 w 297279"/>
              <a:gd name="connsiteY2" fmla="*/ 0 h 312470"/>
              <a:gd name="connsiteX3" fmla="*/ 296038 w 297279"/>
              <a:gd name="connsiteY3" fmla="*/ 122365 h 312470"/>
              <a:gd name="connsiteX4" fmla="*/ 297279 w 297279"/>
              <a:gd name="connsiteY4" fmla="*/ 286694 h 312470"/>
              <a:gd name="connsiteX5" fmla="*/ 0 w 297279"/>
              <a:gd name="connsiteY5" fmla="*/ 295275 h 312470"/>
              <a:gd name="connsiteX6" fmla="*/ 763 w 297279"/>
              <a:gd name="connsiteY6" fmla="*/ 122365 h 312470"/>
              <a:gd name="connsiteX0" fmla="*/ 763 w 297279"/>
              <a:gd name="connsiteY0" fmla="*/ 122365 h 303640"/>
              <a:gd name="connsiteX1" fmla="*/ 123128 w 297279"/>
              <a:gd name="connsiteY1" fmla="*/ 0 h 303640"/>
              <a:gd name="connsiteX2" fmla="*/ 173673 w 297279"/>
              <a:gd name="connsiteY2" fmla="*/ 0 h 303640"/>
              <a:gd name="connsiteX3" fmla="*/ 296038 w 297279"/>
              <a:gd name="connsiteY3" fmla="*/ 122365 h 303640"/>
              <a:gd name="connsiteX4" fmla="*/ 297279 w 297279"/>
              <a:gd name="connsiteY4" fmla="*/ 286694 h 303640"/>
              <a:gd name="connsiteX5" fmla="*/ 0 w 297279"/>
              <a:gd name="connsiteY5" fmla="*/ 295275 h 303640"/>
              <a:gd name="connsiteX6" fmla="*/ 763 w 297279"/>
              <a:gd name="connsiteY6" fmla="*/ 122365 h 303640"/>
              <a:gd name="connsiteX0" fmla="*/ 763 w 297279"/>
              <a:gd name="connsiteY0" fmla="*/ 122365 h 296987"/>
              <a:gd name="connsiteX1" fmla="*/ 123128 w 297279"/>
              <a:gd name="connsiteY1" fmla="*/ 0 h 296987"/>
              <a:gd name="connsiteX2" fmla="*/ 173673 w 297279"/>
              <a:gd name="connsiteY2" fmla="*/ 0 h 296987"/>
              <a:gd name="connsiteX3" fmla="*/ 296038 w 297279"/>
              <a:gd name="connsiteY3" fmla="*/ 122365 h 296987"/>
              <a:gd name="connsiteX4" fmla="*/ 297279 w 297279"/>
              <a:gd name="connsiteY4" fmla="*/ 286694 h 296987"/>
              <a:gd name="connsiteX5" fmla="*/ 0 w 297279"/>
              <a:gd name="connsiteY5" fmla="*/ 295275 h 296987"/>
              <a:gd name="connsiteX6" fmla="*/ 763 w 297279"/>
              <a:gd name="connsiteY6" fmla="*/ 122365 h 296987"/>
              <a:gd name="connsiteX0" fmla="*/ 763 w 297279"/>
              <a:gd name="connsiteY0" fmla="*/ 122365 h 301154"/>
              <a:gd name="connsiteX1" fmla="*/ 123128 w 297279"/>
              <a:gd name="connsiteY1" fmla="*/ 0 h 301154"/>
              <a:gd name="connsiteX2" fmla="*/ 173673 w 297279"/>
              <a:gd name="connsiteY2" fmla="*/ 0 h 301154"/>
              <a:gd name="connsiteX3" fmla="*/ 296038 w 297279"/>
              <a:gd name="connsiteY3" fmla="*/ 122365 h 301154"/>
              <a:gd name="connsiteX4" fmla="*/ 297279 w 297279"/>
              <a:gd name="connsiteY4" fmla="*/ 296987 h 301154"/>
              <a:gd name="connsiteX5" fmla="*/ 0 w 297279"/>
              <a:gd name="connsiteY5" fmla="*/ 295275 h 301154"/>
              <a:gd name="connsiteX6" fmla="*/ 763 w 297279"/>
              <a:gd name="connsiteY6" fmla="*/ 122365 h 301154"/>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6987 h 299572"/>
              <a:gd name="connsiteX5" fmla="*/ 0 w 297279"/>
              <a:gd name="connsiteY5" fmla="*/ 295275 h 299572"/>
              <a:gd name="connsiteX6" fmla="*/ 763 w 297279"/>
              <a:gd name="connsiteY6" fmla="*/ 122365 h 299572"/>
              <a:gd name="connsiteX0" fmla="*/ 763 w 297279"/>
              <a:gd name="connsiteY0" fmla="*/ 122365 h 301415"/>
              <a:gd name="connsiteX1" fmla="*/ 123128 w 297279"/>
              <a:gd name="connsiteY1" fmla="*/ 0 h 301415"/>
              <a:gd name="connsiteX2" fmla="*/ 173673 w 297279"/>
              <a:gd name="connsiteY2" fmla="*/ 0 h 301415"/>
              <a:gd name="connsiteX3" fmla="*/ 296038 w 297279"/>
              <a:gd name="connsiteY3" fmla="*/ 122365 h 301415"/>
              <a:gd name="connsiteX4" fmla="*/ 297279 w 297279"/>
              <a:gd name="connsiteY4" fmla="*/ 299572 h 301415"/>
              <a:gd name="connsiteX5" fmla="*/ 0 w 297279"/>
              <a:gd name="connsiteY5" fmla="*/ 295275 h 301415"/>
              <a:gd name="connsiteX6" fmla="*/ 763 w 297279"/>
              <a:gd name="connsiteY6" fmla="*/ 122365 h 301415"/>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300785"/>
              <a:gd name="connsiteX1" fmla="*/ 123128 w 297279"/>
              <a:gd name="connsiteY1" fmla="*/ 0 h 300785"/>
              <a:gd name="connsiteX2" fmla="*/ 173673 w 297279"/>
              <a:gd name="connsiteY2" fmla="*/ 0 h 300785"/>
              <a:gd name="connsiteX3" fmla="*/ 296038 w 297279"/>
              <a:gd name="connsiteY3" fmla="*/ 122365 h 300785"/>
              <a:gd name="connsiteX4" fmla="*/ 297279 w 297279"/>
              <a:gd name="connsiteY4" fmla="*/ 299572 h 300785"/>
              <a:gd name="connsiteX5" fmla="*/ 0 w 297279"/>
              <a:gd name="connsiteY5" fmla="*/ 299572 h 300785"/>
              <a:gd name="connsiteX6" fmla="*/ 763 w 297279"/>
              <a:gd name="connsiteY6" fmla="*/ 122365 h 300785"/>
              <a:gd name="connsiteX0" fmla="*/ 763 w 297279"/>
              <a:gd name="connsiteY0" fmla="*/ 122365 h 300785"/>
              <a:gd name="connsiteX1" fmla="*/ 123128 w 297279"/>
              <a:gd name="connsiteY1" fmla="*/ 0 h 300785"/>
              <a:gd name="connsiteX2" fmla="*/ 173673 w 297279"/>
              <a:gd name="connsiteY2" fmla="*/ 0 h 300785"/>
              <a:gd name="connsiteX3" fmla="*/ 296038 w 297279"/>
              <a:gd name="connsiteY3" fmla="*/ 122365 h 300785"/>
              <a:gd name="connsiteX4" fmla="*/ 297279 w 297279"/>
              <a:gd name="connsiteY4" fmla="*/ 299572 h 300785"/>
              <a:gd name="connsiteX5" fmla="*/ 0 w 297279"/>
              <a:gd name="connsiteY5" fmla="*/ 299572 h 300785"/>
              <a:gd name="connsiteX6" fmla="*/ 763 w 297279"/>
              <a:gd name="connsiteY6" fmla="*/ 122365 h 300785"/>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299572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301167 h 301167"/>
              <a:gd name="connsiteX6" fmla="*/ 763 w 297279"/>
              <a:gd name="connsiteY6" fmla="*/ 122365 h 30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279" h="301167">
                <a:moveTo>
                  <a:pt x="763" y="122365"/>
                </a:moveTo>
                <a:cubicBezTo>
                  <a:pt x="763" y="54785"/>
                  <a:pt x="55548" y="0"/>
                  <a:pt x="123128" y="0"/>
                </a:cubicBezTo>
                <a:lnTo>
                  <a:pt x="173673" y="0"/>
                </a:lnTo>
                <a:cubicBezTo>
                  <a:pt x="241253" y="0"/>
                  <a:pt x="296038" y="54785"/>
                  <a:pt x="296038" y="122365"/>
                </a:cubicBezTo>
                <a:cubicBezTo>
                  <a:pt x="296413" y="151419"/>
                  <a:pt x="296904" y="291196"/>
                  <a:pt x="297279" y="301167"/>
                </a:cubicBezTo>
                <a:lnTo>
                  <a:pt x="0" y="301167"/>
                </a:lnTo>
                <a:cubicBezTo>
                  <a:pt x="135" y="257496"/>
                  <a:pt x="628" y="166036"/>
                  <a:pt x="763" y="122365"/>
                </a:cubicBezTo>
                <a:close/>
              </a:path>
            </a:pathLst>
          </a:custGeom>
          <a:solidFill>
            <a:srgbClr val="C2E2AC"/>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defTabSz="342788">
              <a:defRPr/>
            </a:pPr>
            <a:endParaRPr lang="en-US" sz="1050" kern="0" dirty="0">
              <a:solidFill>
                <a:sysClr val="window" lastClr="FFFFFF"/>
              </a:solidFill>
              <a:latin typeface="Calibri" panose="020F0502020204030204" pitchFamily="34" charset="0"/>
            </a:endParaRPr>
          </a:p>
        </p:txBody>
      </p:sp>
      <p:sp>
        <p:nvSpPr>
          <p:cNvPr id="296" name="Diamond 231"/>
          <p:cNvSpPr/>
          <p:nvPr/>
        </p:nvSpPr>
        <p:spPr>
          <a:xfrm>
            <a:off x="3839059" y="2188139"/>
            <a:ext cx="37600" cy="93712"/>
          </a:xfrm>
          <a:custGeom>
            <a:avLst/>
            <a:gdLst>
              <a:gd name="connsiteX0" fmla="*/ 0 w 111125"/>
              <a:gd name="connsiteY0" fmla="*/ 143510 h 287020"/>
              <a:gd name="connsiteX1" fmla="*/ 55563 w 111125"/>
              <a:gd name="connsiteY1" fmla="*/ 0 h 287020"/>
              <a:gd name="connsiteX2" fmla="*/ 111125 w 111125"/>
              <a:gd name="connsiteY2" fmla="*/ 143510 h 287020"/>
              <a:gd name="connsiteX3" fmla="*/ 55563 w 111125"/>
              <a:gd name="connsiteY3" fmla="*/ 287020 h 287020"/>
              <a:gd name="connsiteX4" fmla="*/ 0 w 111125"/>
              <a:gd name="connsiteY4" fmla="*/ 143510 h 287020"/>
              <a:gd name="connsiteX0" fmla="*/ 0 w 111125"/>
              <a:gd name="connsiteY0" fmla="*/ 218239 h 287020"/>
              <a:gd name="connsiteX1" fmla="*/ 55563 w 111125"/>
              <a:gd name="connsiteY1" fmla="*/ 0 h 287020"/>
              <a:gd name="connsiteX2" fmla="*/ 111125 w 111125"/>
              <a:gd name="connsiteY2" fmla="*/ 143510 h 287020"/>
              <a:gd name="connsiteX3" fmla="*/ 55563 w 111125"/>
              <a:gd name="connsiteY3" fmla="*/ 287020 h 287020"/>
              <a:gd name="connsiteX4" fmla="*/ 0 w 111125"/>
              <a:gd name="connsiteY4" fmla="*/ 218239 h 287020"/>
              <a:gd name="connsiteX0" fmla="*/ 0 w 111125"/>
              <a:gd name="connsiteY0" fmla="*/ 218239 h 287020"/>
              <a:gd name="connsiteX1" fmla="*/ 55563 w 111125"/>
              <a:gd name="connsiteY1" fmla="*/ 0 h 287020"/>
              <a:gd name="connsiteX2" fmla="*/ 111125 w 111125"/>
              <a:gd name="connsiteY2" fmla="*/ 218239 h 287020"/>
              <a:gd name="connsiteX3" fmla="*/ 55563 w 111125"/>
              <a:gd name="connsiteY3" fmla="*/ 287020 h 287020"/>
              <a:gd name="connsiteX4" fmla="*/ 0 w 111125"/>
              <a:gd name="connsiteY4" fmla="*/ 218239 h 287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25" h="287020">
                <a:moveTo>
                  <a:pt x="0" y="218239"/>
                </a:moveTo>
                <a:lnTo>
                  <a:pt x="55563" y="0"/>
                </a:lnTo>
                <a:lnTo>
                  <a:pt x="111125" y="218239"/>
                </a:lnTo>
                <a:lnTo>
                  <a:pt x="55563" y="287020"/>
                </a:lnTo>
                <a:lnTo>
                  <a:pt x="0" y="218239"/>
                </a:lnTo>
                <a:close/>
              </a:path>
            </a:pathLst>
          </a:custGeom>
          <a:solidFill>
            <a:sysClr val="window" lastClr="FFFFFF"/>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algn="ctr" defTabSz="342788">
              <a:lnSpc>
                <a:spcPct val="115000"/>
              </a:lnSpc>
              <a:defRPr/>
            </a:pPr>
            <a:r>
              <a:rPr lang="en-US" sz="1050" kern="0" dirty="0">
                <a:solidFill>
                  <a:sysClr val="window" lastClr="FFFFFF"/>
                </a:solidFill>
                <a:highlight>
                  <a:srgbClr val="FFFF00"/>
                </a:highlight>
                <a:latin typeface="Calibri" panose="020F0502020204030204" pitchFamily="34" charset="0"/>
                <a:ea typeface="Calibri"/>
                <a:cs typeface="Times New Roman"/>
              </a:rPr>
              <a:t>­­­­­­­­</a:t>
            </a:r>
            <a:endParaRPr lang="en-US" sz="1050" kern="0" dirty="0">
              <a:solidFill>
                <a:sysClr val="window" lastClr="FFFFFF"/>
              </a:solidFill>
              <a:latin typeface="Calibri" panose="020F0502020204030204" pitchFamily="34" charset="0"/>
              <a:ea typeface="Calibri"/>
              <a:cs typeface="Times New Roman"/>
            </a:endParaRPr>
          </a:p>
        </p:txBody>
      </p:sp>
      <p:sp>
        <p:nvSpPr>
          <p:cNvPr id="297" name="Oval 296"/>
          <p:cNvSpPr/>
          <p:nvPr/>
        </p:nvSpPr>
        <p:spPr>
          <a:xfrm>
            <a:off x="3720238" y="2127536"/>
            <a:ext cx="61880" cy="59711"/>
          </a:xfrm>
          <a:prstGeom prst="ellipse">
            <a:avLst/>
          </a:prstGeom>
          <a:solidFill>
            <a:srgbClr val="C2E2AC"/>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defTabSz="342788">
              <a:defRPr/>
            </a:pPr>
            <a:endParaRPr lang="en-US" sz="1050" kern="0" dirty="0">
              <a:solidFill>
                <a:sysClr val="window" lastClr="FFFFFF"/>
              </a:solidFill>
              <a:latin typeface="Calibri" panose="020F0502020204030204" pitchFamily="34" charset="0"/>
            </a:endParaRPr>
          </a:p>
        </p:txBody>
      </p:sp>
      <p:sp>
        <p:nvSpPr>
          <p:cNvPr id="298" name="Rounded Rectangle 230"/>
          <p:cNvSpPr/>
          <p:nvPr/>
        </p:nvSpPr>
        <p:spPr>
          <a:xfrm>
            <a:off x="3700900" y="2191248"/>
            <a:ext cx="100554" cy="98274"/>
          </a:xfrm>
          <a:custGeom>
            <a:avLst/>
            <a:gdLst>
              <a:gd name="connsiteX0" fmla="*/ 0 w 295275"/>
              <a:gd name="connsiteY0" fmla="*/ 122365 h 295275"/>
              <a:gd name="connsiteX1" fmla="*/ 122365 w 295275"/>
              <a:gd name="connsiteY1" fmla="*/ 0 h 295275"/>
              <a:gd name="connsiteX2" fmla="*/ 172910 w 295275"/>
              <a:gd name="connsiteY2" fmla="*/ 0 h 295275"/>
              <a:gd name="connsiteX3" fmla="*/ 295275 w 295275"/>
              <a:gd name="connsiteY3" fmla="*/ 122365 h 295275"/>
              <a:gd name="connsiteX4" fmla="*/ 295275 w 295275"/>
              <a:gd name="connsiteY4" fmla="*/ 172910 h 295275"/>
              <a:gd name="connsiteX5" fmla="*/ 172910 w 295275"/>
              <a:gd name="connsiteY5" fmla="*/ 295275 h 295275"/>
              <a:gd name="connsiteX6" fmla="*/ 122365 w 295275"/>
              <a:gd name="connsiteY6" fmla="*/ 295275 h 295275"/>
              <a:gd name="connsiteX7" fmla="*/ 0 w 295275"/>
              <a:gd name="connsiteY7" fmla="*/ 172910 h 295275"/>
              <a:gd name="connsiteX8" fmla="*/ 0 w 295275"/>
              <a:gd name="connsiteY8" fmla="*/ 122365 h 295275"/>
              <a:gd name="connsiteX0" fmla="*/ 404 w 295679"/>
              <a:gd name="connsiteY0" fmla="*/ 122365 h 295275"/>
              <a:gd name="connsiteX1" fmla="*/ 122769 w 295679"/>
              <a:gd name="connsiteY1" fmla="*/ 0 h 295275"/>
              <a:gd name="connsiteX2" fmla="*/ 173314 w 295679"/>
              <a:gd name="connsiteY2" fmla="*/ 0 h 295275"/>
              <a:gd name="connsiteX3" fmla="*/ 295679 w 295679"/>
              <a:gd name="connsiteY3" fmla="*/ 122365 h 295275"/>
              <a:gd name="connsiteX4" fmla="*/ 295679 w 295679"/>
              <a:gd name="connsiteY4" fmla="*/ 172910 h 295275"/>
              <a:gd name="connsiteX5" fmla="*/ 173314 w 295679"/>
              <a:gd name="connsiteY5" fmla="*/ 295275 h 295275"/>
              <a:gd name="connsiteX6" fmla="*/ 58925 w 295679"/>
              <a:gd name="connsiteY6" fmla="*/ 295275 h 295275"/>
              <a:gd name="connsiteX7" fmla="*/ 404 w 295679"/>
              <a:gd name="connsiteY7" fmla="*/ 172910 h 295275"/>
              <a:gd name="connsiteX8" fmla="*/ 404 w 295679"/>
              <a:gd name="connsiteY8" fmla="*/ 122365 h 295275"/>
              <a:gd name="connsiteX0" fmla="*/ 404 w 296805"/>
              <a:gd name="connsiteY0" fmla="*/ 122365 h 295275"/>
              <a:gd name="connsiteX1" fmla="*/ 122769 w 296805"/>
              <a:gd name="connsiteY1" fmla="*/ 0 h 295275"/>
              <a:gd name="connsiteX2" fmla="*/ 173314 w 296805"/>
              <a:gd name="connsiteY2" fmla="*/ 0 h 295275"/>
              <a:gd name="connsiteX3" fmla="*/ 295679 w 296805"/>
              <a:gd name="connsiteY3" fmla="*/ 122365 h 295275"/>
              <a:gd name="connsiteX4" fmla="*/ 295679 w 296805"/>
              <a:gd name="connsiteY4" fmla="*/ 172910 h 295275"/>
              <a:gd name="connsiteX5" fmla="*/ 241731 w 296805"/>
              <a:gd name="connsiteY5" fmla="*/ 295275 h 295275"/>
              <a:gd name="connsiteX6" fmla="*/ 58925 w 296805"/>
              <a:gd name="connsiteY6" fmla="*/ 295275 h 295275"/>
              <a:gd name="connsiteX7" fmla="*/ 404 w 296805"/>
              <a:gd name="connsiteY7" fmla="*/ 172910 h 295275"/>
              <a:gd name="connsiteX8" fmla="*/ 404 w 296805"/>
              <a:gd name="connsiteY8" fmla="*/ 122365 h 295275"/>
              <a:gd name="connsiteX0" fmla="*/ 763 w 297164"/>
              <a:gd name="connsiteY0" fmla="*/ 122365 h 300064"/>
              <a:gd name="connsiteX1" fmla="*/ 123128 w 297164"/>
              <a:gd name="connsiteY1" fmla="*/ 0 h 300064"/>
              <a:gd name="connsiteX2" fmla="*/ 173673 w 297164"/>
              <a:gd name="connsiteY2" fmla="*/ 0 h 300064"/>
              <a:gd name="connsiteX3" fmla="*/ 296038 w 297164"/>
              <a:gd name="connsiteY3" fmla="*/ 122365 h 300064"/>
              <a:gd name="connsiteX4" fmla="*/ 296038 w 297164"/>
              <a:gd name="connsiteY4" fmla="*/ 172910 h 300064"/>
              <a:gd name="connsiteX5" fmla="*/ 242090 w 297164"/>
              <a:gd name="connsiteY5" fmla="*/ 295275 h 300064"/>
              <a:gd name="connsiteX6" fmla="*/ 59284 w 297164"/>
              <a:gd name="connsiteY6" fmla="*/ 295275 h 300064"/>
              <a:gd name="connsiteX7" fmla="*/ 359 w 297164"/>
              <a:gd name="connsiteY7" fmla="*/ 253378 h 300064"/>
              <a:gd name="connsiteX8" fmla="*/ 763 w 297164"/>
              <a:gd name="connsiteY8" fmla="*/ 122365 h 300064"/>
              <a:gd name="connsiteX0" fmla="*/ 763 w 298076"/>
              <a:gd name="connsiteY0" fmla="*/ 122365 h 300064"/>
              <a:gd name="connsiteX1" fmla="*/ 123128 w 298076"/>
              <a:gd name="connsiteY1" fmla="*/ 0 h 300064"/>
              <a:gd name="connsiteX2" fmla="*/ 173673 w 298076"/>
              <a:gd name="connsiteY2" fmla="*/ 0 h 300064"/>
              <a:gd name="connsiteX3" fmla="*/ 296038 w 298076"/>
              <a:gd name="connsiteY3" fmla="*/ 122365 h 300064"/>
              <a:gd name="connsiteX4" fmla="*/ 297164 w 298076"/>
              <a:gd name="connsiteY4" fmla="*/ 209528 h 300064"/>
              <a:gd name="connsiteX5" fmla="*/ 242090 w 298076"/>
              <a:gd name="connsiteY5" fmla="*/ 295275 h 300064"/>
              <a:gd name="connsiteX6" fmla="*/ 59284 w 298076"/>
              <a:gd name="connsiteY6" fmla="*/ 295275 h 300064"/>
              <a:gd name="connsiteX7" fmla="*/ 359 w 298076"/>
              <a:gd name="connsiteY7" fmla="*/ 253378 h 300064"/>
              <a:gd name="connsiteX8" fmla="*/ 763 w 298076"/>
              <a:gd name="connsiteY8" fmla="*/ 122365 h 300064"/>
              <a:gd name="connsiteX0" fmla="*/ 1085 w 298398"/>
              <a:gd name="connsiteY0" fmla="*/ 122365 h 295275"/>
              <a:gd name="connsiteX1" fmla="*/ 123450 w 298398"/>
              <a:gd name="connsiteY1" fmla="*/ 0 h 295275"/>
              <a:gd name="connsiteX2" fmla="*/ 173995 w 298398"/>
              <a:gd name="connsiteY2" fmla="*/ 0 h 295275"/>
              <a:gd name="connsiteX3" fmla="*/ 296360 w 298398"/>
              <a:gd name="connsiteY3" fmla="*/ 122365 h 295275"/>
              <a:gd name="connsiteX4" fmla="*/ 297486 w 298398"/>
              <a:gd name="connsiteY4" fmla="*/ 209528 h 295275"/>
              <a:gd name="connsiteX5" fmla="*/ 242412 w 298398"/>
              <a:gd name="connsiteY5" fmla="*/ 295275 h 295275"/>
              <a:gd name="connsiteX6" fmla="*/ 59606 w 298398"/>
              <a:gd name="connsiteY6" fmla="*/ 295275 h 295275"/>
              <a:gd name="connsiteX7" fmla="*/ 322 w 298398"/>
              <a:gd name="connsiteY7" fmla="*/ 220774 h 295275"/>
              <a:gd name="connsiteX8" fmla="*/ 1085 w 298398"/>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20774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20774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361867"/>
              <a:gd name="connsiteY0" fmla="*/ 122365 h 299752"/>
              <a:gd name="connsiteX1" fmla="*/ 123128 w 361867"/>
              <a:gd name="connsiteY1" fmla="*/ 0 h 299752"/>
              <a:gd name="connsiteX2" fmla="*/ 173673 w 361867"/>
              <a:gd name="connsiteY2" fmla="*/ 0 h 299752"/>
              <a:gd name="connsiteX3" fmla="*/ 296038 w 361867"/>
              <a:gd name="connsiteY3" fmla="*/ 122365 h 299752"/>
              <a:gd name="connsiteX4" fmla="*/ 297164 w 361867"/>
              <a:gd name="connsiteY4" fmla="*/ 209528 h 299752"/>
              <a:gd name="connsiteX5" fmla="*/ 361070 w 361867"/>
              <a:gd name="connsiteY5" fmla="*/ 295390 h 299752"/>
              <a:gd name="connsiteX6" fmla="*/ 242090 w 361867"/>
              <a:gd name="connsiteY6" fmla="*/ 295275 h 299752"/>
              <a:gd name="connsiteX7" fmla="*/ 59284 w 361867"/>
              <a:gd name="connsiteY7" fmla="*/ 295275 h 299752"/>
              <a:gd name="connsiteX8" fmla="*/ 0 w 361867"/>
              <a:gd name="connsiteY8" fmla="*/ 295275 h 299752"/>
              <a:gd name="connsiteX9" fmla="*/ 763 w 361867"/>
              <a:gd name="connsiteY9" fmla="*/ 122365 h 299752"/>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79673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79673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586"/>
              <a:gd name="connsiteY0" fmla="*/ 122365 h 295275"/>
              <a:gd name="connsiteX1" fmla="*/ 123128 w 297586"/>
              <a:gd name="connsiteY1" fmla="*/ 0 h 295275"/>
              <a:gd name="connsiteX2" fmla="*/ 173673 w 297586"/>
              <a:gd name="connsiteY2" fmla="*/ 0 h 295275"/>
              <a:gd name="connsiteX3" fmla="*/ 296038 w 297586"/>
              <a:gd name="connsiteY3" fmla="*/ 122365 h 295275"/>
              <a:gd name="connsiteX4" fmla="*/ 297164 w 297586"/>
              <a:gd name="connsiteY4" fmla="*/ 279673 h 295275"/>
              <a:gd name="connsiteX5" fmla="*/ 242090 w 297586"/>
              <a:gd name="connsiteY5" fmla="*/ 295275 h 295275"/>
              <a:gd name="connsiteX6" fmla="*/ 59284 w 297586"/>
              <a:gd name="connsiteY6" fmla="*/ 295275 h 295275"/>
              <a:gd name="connsiteX7" fmla="*/ 0 w 297586"/>
              <a:gd name="connsiteY7" fmla="*/ 295275 h 295275"/>
              <a:gd name="connsiteX8" fmla="*/ 763 w 297586"/>
              <a:gd name="connsiteY8" fmla="*/ 122365 h 295275"/>
              <a:gd name="connsiteX0" fmla="*/ 763 w 297211"/>
              <a:gd name="connsiteY0" fmla="*/ 122365 h 295275"/>
              <a:gd name="connsiteX1" fmla="*/ 123128 w 297211"/>
              <a:gd name="connsiteY1" fmla="*/ 0 h 295275"/>
              <a:gd name="connsiteX2" fmla="*/ 173673 w 297211"/>
              <a:gd name="connsiteY2" fmla="*/ 0 h 295275"/>
              <a:gd name="connsiteX3" fmla="*/ 296038 w 297211"/>
              <a:gd name="connsiteY3" fmla="*/ 122365 h 295275"/>
              <a:gd name="connsiteX4" fmla="*/ 297164 w 297211"/>
              <a:gd name="connsiteY4" fmla="*/ 279673 h 295275"/>
              <a:gd name="connsiteX5" fmla="*/ 242090 w 297211"/>
              <a:gd name="connsiteY5" fmla="*/ 295275 h 295275"/>
              <a:gd name="connsiteX6" fmla="*/ 59284 w 297211"/>
              <a:gd name="connsiteY6" fmla="*/ 295275 h 295275"/>
              <a:gd name="connsiteX7" fmla="*/ 0 w 297211"/>
              <a:gd name="connsiteY7" fmla="*/ 295275 h 295275"/>
              <a:gd name="connsiteX8" fmla="*/ 763 w 297211"/>
              <a:gd name="connsiteY8" fmla="*/ 122365 h 295275"/>
              <a:gd name="connsiteX0" fmla="*/ 763 w 297258"/>
              <a:gd name="connsiteY0" fmla="*/ 122365 h 295804"/>
              <a:gd name="connsiteX1" fmla="*/ 123128 w 297258"/>
              <a:gd name="connsiteY1" fmla="*/ 0 h 295804"/>
              <a:gd name="connsiteX2" fmla="*/ 173673 w 297258"/>
              <a:gd name="connsiteY2" fmla="*/ 0 h 295804"/>
              <a:gd name="connsiteX3" fmla="*/ 296038 w 297258"/>
              <a:gd name="connsiteY3" fmla="*/ 122365 h 295804"/>
              <a:gd name="connsiteX4" fmla="*/ 297211 w 297258"/>
              <a:gd name="connsiteY4" fmla="*/ 295275 h 295804"/>
              <a:gd name="connsiteX5" fmla="*/ 242090 w 297258"/>
              <a:gd name="connsiteY5" fmla="*/ 295275 h 295804"/>
              <a:gd name="connsiteX6" fmla="*/ 59284 w 297258"/>
              <a:gd name="connsiteY6" fmla="*/ 295275 h 295804"/>
              <a:gd name="connsiteX7" fmla="*/ 0 w 297258"/>
              <a:gd name="connsiteY7" fmla="*/ 295275 h 295804"/>
              <a:gd name="connsiteX8" fmla="*/ 763 w 297258"/>
              <a:gd name="connsiteY8" fmla="*/ 122365 h 295804"/>
              <a:gd name="connsiteX0" fmla="*/ 763 w 297227"/>
              <a:gd name="connsiteY0" fmla="*/ 122365 h 297919"/>
              <a:gd name="connsiteX1" fmla="*/ 123128 w 297227"/>
              <a:gd name="connsiteY1" fmla="*/ 0 h 297919"/>
              <a:gd name="connsiteX2" fmla="*/ 173673 w 297227"/>
              <a:gd name="connsiteY2" fmla="*/ 0 h 297919"/>
              <a:gd name="connsiteX3" fmla="*/ 296038 w 297227"/>
              <a:gd name="connsiteY3" fmla="*/ 122365 h 297919"/>
              <a:gd name="connsiteX4" fmla="*/ 297211 w 297227"/>
              <a:gd name="connsiteY4" fmla="*/ 295275 h 297919"/>
              <a:gd name="connsiteX5" fmla="*/ 242090 w 297227"/>
              <a:gd name="connsiteY5" fmla="*/ 295275 h 297919"/>
              <a:gd name="connsiteX6" fmla="*/ 59284 w 297227"/>
              <a:gd name="connsiteY6" fmla="*/ 295275 h 297919"/>
              <a:gd name="connsiteX7" fmla="*/ 0 w 297227"/>
              <a:gd name="connsiteY7" fmla="*/ 295275 h 297919"/>
              <a:gd name="connsiteX8" fmla="*/ 763 w 297227"/>
              <a:gd name="connsiteY8" fmla="*/ 122365 h 297919"/>
              <a:gd name="connsiteX0" fmla="*/ 763 w 297228"/>
              <a:gd name="connsiteY0" fmla="*/ 122365 h 296324"/>
              <a:gd name="connsiteX1" fmla="*/ 123128 w 297228"/>
              <a:gd name="connsiteY1" fmla="*/ 0 h 296324"/>
              <a:gd name="connsiteX2" fmla="*/ 173673 w 297228"/>
              <a:gd name="connsiteY2" fmla="*/ 0 h 296324"/>
              <a:gd name="connsiteX3" fmla="*/ 296038 w 297228"/>
              <a:gd name="connsiteY3" fmla="*/ 122365 h 296324"/>
              <a:gd name="connsiteX4" fmla="*/ 297211 w 297228"/>
              <a:gd name="connsiteY4" fmla="*/ 295275 h 296324"/>
              <a:gd name="connsiteX5" fmla="*/ 242090 w 297228"/>
              <a:gd name="connsiteY5" fmla="*/ 295275 h 296324"/>
              <a:gd name="connsiteX6" fmla="*/ 59284 w 297228"/>
              <a:gd name="connsiteY6" fmla="*/ 295275 h 296324"/>
              <a:gd name="connsiteX7" fmla="*/ 0 w 297228"/>
              <a:gd name="connsiteY7" fmla="*/ 295275 h 296324"/>
              <a:gd name="connsiteX8" fmla="*/ 763 w 297228"/>
              <a:gd name="connsiteY8" fmla="*/ 122365 h 296324"/>
              <a:gd name="connsiteX0" fmla="*/ 763 w 297245"/>
              <a:gd name="connsiteY0" fmla="*/ 122365 h 297272"/>
              <a:gd name="connsiteX1" fmla="*/ 123128 w 297245"/>
              <a:gd name="connsiteY1" fmla="*/ 0 h 297272"/>
              <a:gd name="connsiteX2" fmla="*/ 173673 w 297245"/>
              <a:gd name="connsiteY2" fmla="*/ 0 h 297272"/>
              <a:gd name="connsiteX3" fmla="*/ 296038 w 297245"/>
              <a:gd name="connsiteY3" fmla="*/ 122365 h 297272"/>
              <a:gd name="connsiteX4" fmla="*/ 297228 w 297245"/>
              <a:gd name="connsiteY4" fmla="*/ 296324 h 297272"/>
              <a:gd name="connsiteX5" fmla="*/ 242090 w 297245"/>
              <a:gd name="connsiteY5" fmla="*/ 295275 h 297272"/>
              <a:gd name="connsiteX6" fmla="*/ 59284 w 297245"/>
              <a:gd name="connsiteY6" fmla="*/ 295275 h 297272"/>
              <a:gd name="connsiteX7" fmla="*/ 0 w 297245"/>
              <a:gd name="connsiteY7" fmla="*/ 295275 h 297272"/>
              <a:gd name="connsiteX8" fmla="*/ 763 w 297245"/>
              <a:gd name="connsiteY8" fmla="*/ 122365 h 297272"/>
              <a:gd name="connsiteX0" fmla="*/ 763 w 297262"/>
              <a:gd name="connsiteY0" fmla="*/ 122365 h 298144"/>
              <a:gd name="connsiteX1" fmla="*/ 123128 w 297262"/>
              <a:gd name="connsiteY1" fmla="*/ 0 h 298144"/>
              <a:gd name="connsiteX2" fmla="*/ 173673 w 297262"/>
              <a:gd name="connsiteY2" fmla="*/ 0 h 298144"/>
              <a:gd name="connsiteX3" fmla="*/ 296038 w 297262"/>
              <a:gd name="connsiteY3" fmla="*/ 122365 h 298144"/>
              <a:gd name="connsiteX4" fmla="*/ 297245 w 297262"/>
              <a:gd name="connsiteY4" fmla="*/ 297272 h 298144"/>
              <a:gd name="connsiteX5" fmla="*/ 242090 w 297262"/>
              <a:gd name="connsiteY5" fmla="*/ 295275 h 298144"/>
              <a:gd name="connsiteX6" fmla="*/ 59284 w 297262"/>
              <a:gd name="connsiteY6" fmla="*/ 295275 h 298144"/>
              <a:gd name="connsiteX7" fmla="*/ 0 w 297262"/>
              <a:gd name="connsiteY7" fmla="*/ 295275 h 298144"/>
              <a:gd name="connsiteX8" fmla="*/ 763 w 297262"/>
              <a:gd name="connsiteY8" fmla="*/ 122365 h 298144"/>
              <a:gd name="connsiteX0" fmla="*/ 763 w 297279"/>
              <a:gd name="connsiteY0" fmla="*/ 122365 h 298957"/>
              <a:gd name="connsiteX1" fmla="*/ 123128 w 297279"/>
              <a:gd name="connsiteY1" fmla="*/ 0 h 298957"/>
              <a:gd name="connsiteX2" fmla="*/ 173673 w 297279"/>
              <a:gd name="connsiteY2" fmla="*/ 0 h 298957"/>
              <a:gd name="connsiteX3" fmla="*/ 296038 w 297279"/>
              <a:gd name="connsiteY3" fmla="*/ 122365 h 298957"/>
              <a:gd name="connsiteX4" fmla="*/ 297262 w 297279"/>
              <a:gd name="connsiteY4" fmla="*/ 298144 h 298957"/>
              <a:gd name="connsiteX5" fmla="*/ 242090 w 297279"/>
              <a:gd name="connsiteY5" fmla="*/ 295275 h 298957"/>
              <a:gd name="connsiteX6" fmla="*/ 59284 w 297279"/>
              <a:gd name="connsiteY6" fmla="*/ 295275 h 298957"/>
              <a:gd name="connsiteX7" fmla="*/ 0 w 297279"/>
              <a:gd name="connsiteY7" fmla="*/ 295275 h 298957"/>
              <a:gd name="connsiteX8" fmla="*/ 763 w 297279"/>
              <a:gd name="connsiteY8" fmla="*/ 122365 h 298957"/>
              <a:gd name="connsiteX0" fmla="*/ 763 w 297279"/>
              <a:gd name="connsiteY0" fmla="*/ 122365 h 298957"/>
              <a:gd name="connsiteX1" fmla="*/ 123128 w 297279"/>
              <a:gd name="connsiteY1" fmla="*/ 0 h 298957"/>
              <a:gd name="connsiteX2" fmla="*/ 173673 w 297279"/>
              <a:gd name="connsiteY2" fmla="*/ 0 h 298957"/>
              <a:gd name="connsiteX3" fmla="*/ 296038 w 297279"/>
              <a:gd name="connsiteY3" fmla="*/ 122365 h 298957"/>
              <a:gd name="connsiteX4" fmla="*/ 297262 w 297279"/>
              <a:gd name="connsiteY4" fmla="*/ 298144 h 298957"/>
              <a:gd name="connsiteX5" fmla="*/ 242090 w 297279"/>
              <a:gd name="connsiteY5" fmla="*/ 295275 h 298957"/>
              <a:gd name="connsiteX6" fmla="*/ 59284 w 297279"/>
              <a:gd name="connsiteY6" fmla="*/ 295275 h 298957"/>
              <a:gd name="connsiteX7" fmla="*/ 0 w 297279"/>
              <a:gd name="connsiteY7" fmla="*/ 295275 h 298957"/>
              <a:gd name="connsiteX8" fmla="*/ 763 w 297279"/>
              <a:gd name="connsiteY8" fmla="*/ 122365 h 298957"/>
              <a:gd name="connsiteX0" fmla="*/ 763 w 297296"/>
              <a:gd name="connsiteY0" fmla="*/ 122365 h 295275"/>
              <a:gd name="connsiteX1" fmla="*/ 123128 w 297296"/>
              <a:gd name="connsiteY1" fmla="*/ 0 h 295275"/>
              <a:gd name="connsiteX2" fmla="*/ 173673 w 297296"/>
              <a:gd name="connsiteY2" fmla="*/ 0 h 295275"/>
              <a:gd name="connsiteX3" fmla="*/ 296038 w 297296"/>
              <a:gd name="connsiteY3" fmla="*/ 122365 h 295275"/>
              <a:gd name="connsiteX4" fmla="*/ 297279 w 297296"/>
              <a:gd name="connsiteY4" fmla="*/ 286694 h 295275"/>
              <a:gd name="connsiteX5" fmla="*/ 242090 w 297296"/>
              <a:gd name="connsiteY5" fmla="*/ 295275 h 295275"/>
              <a:gd name="connsiteX6" fmla="*/ 59284 w 297296"/>
              <a:gd name="connsiteY6" fmla="*/ 295275 h 295275"/>
              <a:gd name="connsiteX7" fmla="*/ 0 w 297296"/>
              <a:gd name="connsiteY7" fmla="*/ 295275 h 295275"/>
              <a:gd name="connsiteX8" fmla="*/ 763 w 297296"/>
              <a:gd name="connsiteY8" fmla="*/ 122365 h 295275"/>
              <a:gd name="connsiteX0" fmla="*/ 763 w 297279"/>
              <a:gd name="connsiteY0" fmla="*/ 122365 h 301753"/>
              <a:gd name="connsiteX1" fmla="*/ 123128 w 297279"/>
              <a:gd name="connsiteY1" fmla="*/ 0 h 301753"/>
              <a:gd name="connsiteX2" fmla="*/ 173673 w 297279"/>
              <a:gd name="connsiteY2" fmla="*/ 0 h 301753"/>
              <a:gd name="connsiteX3" fmla="*/ 296038 w 297279"/>
              <a:gd name="connsiteY3" fmla="*/ 122365 h 301753"/>
              <a:gd name="connsiteX4" fmla="*/ 297279 w 297279"/>
              <a:gd name="connsiteY4" fmla="*/ 286694 h 301753"/>
              <a:gd name="connsiteX5" fmla="*/ 59284 w 297279"/>
              <a:gd name="connsiteY5" fmla="*/ 295275 h 301753"/>
              <a:gd name="connsiteX6" fmla="*/ 0 w 297279"/>
              <a:gd name="connsiteY6" fmla="*/ 295275 h 301753"/>
              <a:gd name="connsiteX7" fmla="*/ 763 w 297279"/>
              <a:gd name="connsiteY7" fmla="*/ 122365 h 301753"/>
              <a:gd name="connsiteX0" fmla="*/ 763 w 297279"/>
              <a:gd name="connsiteY0" fmla="*/ 122365 h 312470"/>
              <a:gd name="connsiteX1" fmla="*/ 123128 w 297279"/>
              <a:gd name="connsiteY1" fmla="*/ 0 h 312470"/>
              <a:gd name="connsiteX2" fmla="*/ 173673 w 297279"/>
              <a:gd name="connsiteY2" fmla="*/ 0 h 312470"/>
              <a:gd name="connsiteX3" fmla="*/ 296038 w 297279"/>
              <a:gd name="connsiteY3" fmla="*/ 122365 h 312470"/>
              <a:gd name="connsiteX4" fmla="*/ 297279 w 297279"/>
              <a:gd name="connsiteY4" fmla="*/ 286694 h 312470"/>
              <a:gd name="connsiteX5" fmla="*/ 0 w 297279"/>
              <a:gd name="connsiteY5" fmla="*/ 295275 h 312470"/>
              <a:gd name="connsiteX6" fmla="*/ 763 w 297279"/>
              <a:gd name="connsiteY6" fmla="*/ 122365 h 312470"/>
              <a:gd name="connsiteX0" fmla="*/ 763 w 297279"/>
              <a:gd name="connsiteY0" fmla="*/ 122365 h 312470"/>
              <a:gd name="connsiteX1" fmla="*/ 123128 w 297279"/>
              <a:gd name="connsiteY1" fmla="*/ 0 h 312470"/>
              <a:gd name="connsiteX2" fmla="*/ 173673 w 297279"/>
              <a:gd name="connsiteY2" fmla="*/ 0 h 312470"/>
              <a:gd name="connsiteX3" fmla="*/ 296038 w 297279"/>
              <a:gd name="connsiteY3" fmla="*/ 122365 h 312470"/>
              <a:gd name="connsiteX4" fmla="*/ 297279 w 297279"/>
              <a:gd name="connsiteY4" fmla="*/ 286694 h 312470"/>
              <a:gd name="connsiteX5" fmla="*/ 0 w 297279"/>
              <a:gd name="connsiteY5" fmla="*/ 295275 h 312470"/>
              <a:gd name="connsiteX6" fmla="*/ 763 w 297279"/>
              <a:gd name="connsiteY6" fmla="*/ 122365 h 312470"/>
              <a:gd name="connsiteX0" fmla="*/ 763 w 297279"/>
              <a:gd name="connsiteY0" fmla="*/ 122365 h 303640"/>
              <a:gd name="connsiteX1" fmla="*/ 123128 w 297279"/>
              <a:gd name="connsiteY1" fmla="*/ 0 h 303640"/>
              <a:gd name="connsiteX2" fmla="*/ 173673 w 297279"/>
              <a:gd name="connsiteY2" fmla="*/ 0 h 303640"/>
              <a:gd name="connsiteX3" fmla="*/ 296038 w 297279"/>
              <a:gd name="connsiteY3" fmla="*/ 122365 h 303640"/>
              <a:gd name="connsiteX4" fmla="*/ 297279 w 297279"/>
              <a:gd name="connsiteY4" fmla="*/ 286694 h 303640"/>
              <a:gd name="connsiteX5" fmla="*/ 0 w 297279"/>
              <a:gd name="connsiteY5" fmla="*/ 295275 h 303640"/>
              <a:gd name="connsiteX6" fmla="*/ 763 w 297279"/>
              <a:gd name="connsiteY6" fmla="*/ 122365 h 303640"/>
              <a:gd name="connsiteX0" fmla="*/ 763 w 297279"/>
              <a:gd name="connsiteY0" fmla="*/ 122365 h 296987"/>
              <a:gd name="connsiteX1" fmla="*/ 123128 w 297279"/>
              <a:gd name="connsiteY1" fmla="*/ 0 h 296987"/>
              <a:gd name="connsiteX2" fmla="*/ 173673 w 297279"/>
              <a:gd name="connsiteY2" fmla="*/ 0 h 296987"/>
              <a:gd name="connsiteX3" fmla="*/ 296038 w 297279"/>
              <a:gd name="connsiteY3" fmla="*/ 122365 h 296987"/>
              <a:gd name="connsiteX4" fmla="*/ 297279 w 297279"/>
              <a:gd name="connsiteY4" fmla="*/ 286694 h 296987"/>
              <a:gd name="connsiteX5" fmla="*/ 0 w 297279"/>
              <a:gd name="connsiteY5" fmla="*/ 295275 h 296987"/>
              <a:gd name="connsiteX6" fmla="*/ 763 w 297279"/>
              <a:gd name="connsiteY6" fmla="*/ 122365 h 296987"/>
              <a:gd name="connsiteX0" fmla="*/ 763 w 297279"/>
              <a:gd name="connsiteY0" fmla="*/ 122365 h 301154"/>
              <a:gd name="connsiteX1" fmla="*/ 123128 w 297279"/>
              <a:gd name="connsiteY1" fmla="*/ 0 h 301154"/>
              <a:gd name="connsiteX2" fmla="*/ 173673 w 297279"/>
              <a:gd name="connsiteY2" fmla="*/ 0 h 301154"/>
              <a:gd name="connsiteX3" fmla="*/ 296038 w 297279"/>
              <a:gd name="connsiteY3" fmla="*/ 122365 h 301154"/>
              <a:gd name="connsiteX4" fmla="*/ 297279 w 297279"/>
              <a:gd name="connsiteY4" fmla="*/ 296987 h 301154"/>
              <a:gd name="connsiteX5" fmla="*/ 0 w 297279"/>
              <a:gd name="connsiteY5" fmla="*/ 295275 h 301154"/>
              <a:gd name="connsiteX6" fmla="*/ 763 w 297279"/>
              <a:gd name="connsiteY6" fmla="*/ 122365 h 301154"/>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6987 h 299572"/>
              <a:gd name="connsiteX5" fmla="*/ 0 w 297279"/>
              <a:gd name="connsiteY5" fmla="*/ 295275 h 299572"/>
              <a:gd name="connsiteX6" fmla="*/ 763 w 297279"/>
              <a:gd name="connsiteY6" fmla="*/ 122365 h 299572"/>
              <a:gd name="connsiteX0" fmla="*/ 763 w 297279"/>
              <a:gd name="connsiteY0" fmla="*/ 122365 h 301415"/>
              <a:gd name="connsiteX1" fmla="*/ 123128 w 297279"/>
              <a:gd name="connsiteY1" fmla="*/ 0 h 301415"/>
              <a:gd name="connsiteX2" fmla="*/ 173673 w 297279"/>
              <a:gd name="connsiteY2" fmla="*/ 0 h 301415"/>
              <a:gd name="connsiteX3" fmla="*/ 296038 w 297279"/>
              <a:gd name="connsiteY3" fmla="*/ 122365 h 301415"/>
              <a:gd name="connsiteX4" fmla="*/ 297279 w 297279"/>
              <a:gd name="connsiteY4" fmla="*/ 299572 h 301415"/>
              <a:gd name="connsiteX5" fmla="*/ 0 w 297279"/>
              <a:gd name="connsiteY5" fmla="*/ 295275 h 301415"/>
              <a:gd name="connsiteX6" fmla="*/ 763 w 297279"/>
              <a:gd name="connsiteY6" fmla="*/ 122365 h 301415"/>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300785"/>
              <a:gd name="connsiteX1" fmla="*/ 123128 w 297279"/>
              <a:gd name="connsiteY1" fmla="*/ 0 h 300785"/>
              <a:gd name="connsiteX2" fmla="*/ 173673 w 297279"/>
              <a:gd name="connsiteY2" fmla="*/ 0 h 300785"/>
              <a:gd name="connsiteX3" fmla="*/ 296038 w 297279"/>
              <a:gd name="connsiteY3" fmla="*/ 122365 h 300785"/>
              <a:gd name="connsiteX4" fmla="*/ 297279 w 297279"/>
              <a:gd name="connsiteY4" fmla="*/ 299572 h 300785"/>
              <a:gd name="connsiteX5" fmla="*/ 0 w 297279"/>
              <a:gd name="connsiteY5" fmla="*/ 299572 h 300785"/>
              <a:gd name="connsiteX6" fmla="*/ 763 w 297279"/>
              <a:gd name="connsiteY6" fmla="*/ 122365 h 300785"/>
              <a:gd name="connsiteX0" fmla="*/ 763 w 297279"/>
              <a:gd name="connsiteY0" fmla="*/ 122365 h 300785"/>
              <a:gd name="connsiteX1" fmla="*/ 123128 w 297279"/>
              <a:gd name="connsiteY1" fmla="*/ 0 h 300785"/>
              <a:gd name="connsiteX2" fmla="*/ 173673 w 297279"/>
              <a:gd name="connsiteY2" fmla="*/ 0 h 300785"/>
              <a:gd name="connsiteX3" fmla="*/ 296038 w 297279"/>
              <a:gd name="connsiteY3" fmla="*/ 122365 h 300785"/>
              <a:gd name="connsiteX4" fmla="*/ 297279 w 297279"/>
              <a:gd name="connsiteY4" fmla="*/ 299572 h 300785"/>
              <a:gd name="connsiteX5" fmla="*/ 0 w 297279"/>
              <a:gd name="connsiteY5" fmla="*/ 299572 h 300785"/>
              <a:gd name="connsiteX6" fmla="*/ 763 w 297279"/>
              <a:gd name="connsiteY6" fmla="*/ 122365 h 300785"/>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299572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301167 h 301167"/>
              <a:gd name="connsiteX6" fmla="*/ 763 w 297279"/>
              <a:gd name="connsiteY6" fmla="*/ 122365 h 30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279" h="301167">
                <a:moveTo>
                  <a:pt x="763" y="122365"/>
                </a:moveTo>
                <a:cubicBezTo>
                  <a:pt x="763" y="54785"/>
                  <a:pt x="55548" y="0"/>
                  <a:pt x="123128" y="0"/>
                </a:cubicBezTo>
                <a:lnTo>
                  <a:pt x="173673" y="0"/>
                </a:lnTo>
                <a:cubicBezTo>
                  <a:pt x="241253" y="0"/>
                  <a:pt x="296038" y="54785"/>
                  <a:pt x="296038" y="122365"/>
                </a:cubicBezTo>
                <a:cubicBezTo>
                  <a:pt x="296413" y="151419"/>
                  <a:pt x="296904" y="291196"/>
                  <a:pt x="297279" y="301167"/>
                </a:cubicBezTo>
                <a:lnTo>
                  <a:pt x="0" y="301167"/>
                </a:lnTo>
                <a:cubicBezTo>
                  <a:pt x="135" y="257496"/>
                  <a:pt x="628" y="166036"/>
                  <a:pt x="763" y="122365"/>
                </a:cubicBezTo>
                <a:close/>
              </a:path>
            </a:pathLst>
          </a:custGeom>
          <a:solidFill>
            <a:srgbClr val="C2E2AC"/>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defTabSz="342788">
              <a:defRPr/>
            </a:pPr>
            <a:endParaRPr lang="en-US" sz="1050" kern="0" dirty="0">
              <a:solidFill>
                <a:sysClr val="window" lastClr="FFFFFF"/>
              </a:solidFill>
              <a:latin typeface="Calibri" panose="020F0502020204030204" pitchFamily="34" charset="0"/>
            </a:endParaRPr>
          </a:p>
        </p:txBody>
      </p:sp>
      <p:sp>
        <p:nvSpPr>
          <p:cNvPr id="299" name="Diamond 231"/>
          <p:cNvSpPr/>
          <p:nvPr/>
        </p:nvSpPr>
        <p:spPr>
          <a:xfrm>
            <a:off x="3729906" y="2188139"/>
            <a:ext cx="37600" cy="93712"/>
          </a:xfrm>
          <a:custGeom>
            <a:avLst/>
            <a:gdLst>
              <a:gd name="connsiteX0" fmla="*/ 0 w 111125"/>
              <a:gd name="connsiteY0" fmla="*/ 143510 h 287020"/>
              <a:gd name="connsiteX1" fmla="*/ 55563 w 111125"/>
              <a:gd name="connsiteY1" fmla="*/ 0 h 287020"/>
              <a:gd name="connsiteX2" fmla="*/ 111125 w 111125"/>
              <a:gd name="connsiteY2" fmla="*/ 143510 h 287020"/>
              <a:gd name="connsiteX3" fmla="*/ 55563 w 111125"/>
              <a:gd name="connsiteY3" fmla="*/ 287020 h 287020"/>
              <a:gd name="connsiteX4" fmla="*/ 0 w 111125"/>
              <a:gd name="connsiteY4" fmla="*/ 143510 h 287020"/>
              <a:gd name="connsiteX0" fmla="*/ 0 w 111125"/>
              <a:gd name="connsiteY0" fmla="*/ 218239 h 287020"/>
              <a:gd name="connsiteX1" fmla="*/ 55563 w 111125"/>
              <a:gd name="connsiteY1" fmla="*/ 0 h 287020"/>
              <a:gd name="connsiteX2" fmla="*/ 111125 w 111125"/>
              <a:gd name="connsiteY2" fmla="*/ 143510 h 287020"/>
              <a:gd name="connsiteX3" fmla="*/ 55563 w 111125"/>
              <a:gd name="connsiteY3" fmla="*/ 287020 h 287020"/>
              <a:gd name="connsiteX4" fmla="*/ 0 w 111125"/>
              <a:gd name="connsiteY4" fmla="*/ 218239 h 287020"/>
              <a:gd name="connsiteX0" fmla="*/ 0 w 111125"/>
              <a:gd name="connsiteY0" fmla="*/ 218239 h 287020"/>
              <a:gd name="connsiteX1" fmla="*/ 55563 w 111125"/>
              <a:gd name="connsiteY1" fmla="*/ 0 h 287020"/>
              <a:gd name="connsiteX2" fmla="*/ 111125 w 111125"/>
              <a:gd name="connsiteY2" fmla="*/ 218239 h 287020"/>
              <a:gd name="connsiteX3" fmla="*/ 55563 w 111125"/>
              <a:gd name="connsiteY3" fmla="*/ 287020 h 287020"/>
              <a:gd name="connsiteX4" fmla="*/ 0 w 111125"/>
              <a:gd name="connsiteY4" fmla="*/ 218239 h 287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25" h="287020">
                <a:moveTo>
                  <a:pt x="0" y="218239"/>
                </a:moveTo>
                <a:lnTo>
                  <a:pt x="55563" y="0"/>
                </a:lnTo>
                <a:lnTo>
                  <a:pt x="111125" y="218239"/>
                </a:lnTo>
                <a:lnTo>
                  <a:pt x="55563" y="287020"/>
                </a:lnTo>
                <a:lnTo>
                  <a:pt x="0" y="218239"/>
                </a:lnTo>
                <a:close/>
              </a:path>
            </a:pathLst>
          </a:custGeom>
          <a:solidFill>
            <a:sysClr val="window" lastClr="FFFFFF"/>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algn="ctr" defTabSz="342788">
              <a:lnSpc>
                <a:spcPct val="115000"/>
              </a:lnSpc>
              <a:defRPr/>
            </a:pPr>
            <a:r>
              <a:rPr lang="en-US" sz="1050" kern="0" dirty="0">
                <a:solidFill>
                  <a:sysClr val="window" lastClr="FFFFFF"/>
                </a:solidFill>
                <a:highlight>
                  <a:srgbClr val="FFFF00"/>
                </a:highlight>
                <a:latin typeface="Calibri" panose="020F0502020204030204" pitchFamily="34" charset="0"/>
                <a:ea typeface="Calibri"/>
                <a:cs typeface="Times New Roman"/>
              </a:rPr>
              <a:t>­­­­­­­­</a:t>
            </a:r>
            <a:endParaRPr lang="en-US" sz="1050" kern="0" dirty="0">
              <a:solidFill>
                <a:sysClr val="window" lastClr="FFFFFF"/>
              </a:solidFill>
              <a:latin typeface="Calibri" panose="020F0502020204030204" pitchFamily="34" charset="0"/>
              <a:ea typeface="Calibri"/>
              <a:cs typeface="Times New Roman"/>
            </a:endParaRPr>
          </a:p>
        </p:txBody>
      </p:sp>
      <p:sp>
        <p:nvSpPr>
          <p:cNvPr id="300" name="Oval 299"/>
          <p:cNvSpPr/>
          <p:nvPr/>
        </p:nvSpPr>
        <p:spPr>
          <a:xfrm>
            <a:off x="3611083" y="2127536"/>
            <a:ext cx="61880" cy="59711"/>
          </a:xfrm>
          <a:prstGeom prst="ellipse">
            <a:avLst/>
          </a:prstGeom>
          <a:solidFill>
            <a:srgbClr val="C2E2AC"/>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defTabSz="342788">
              <a:defRPr/>
            </a:pPr>
            <a:endParaRPr lang="en-US" sz="1050" kern="0" dirty="0">
              <a:solidFill>
                <a:sysClr val="window" lastClr="FFFFFF"/>
              </a:solidFill>
              <a:latin typeface="Calibri" panose="020F0502020204030204" pitchFamily="34" charset="0"/>
            </a:endParaRPr>
          </a:p>
        </p:txBody>
      </p:sp>
      <p:sp>
        <p:nvSpPr>
          <p:cNvPr id="301" name="Rounded Rectangle 230"/>
          <p:cNvSpPr/>
          <p:nvPr/>
        </p:nvSpPr>
        <p:spPr>
          <a:xfrm>
            <a:off x="3591746" y="2191248"/>
            <a:ext cx="100554" cy="98274"/>
          </a:xfrm>
          <a:custGeom>
            <a:avLst/>
            <a:gdLst>
              <a:gd name="connsiteX0" fmla="*/ 0 w 295275"/>
              <a:gd name="connsiteY0" fmla="*/ 122365 h 295275"/>
              <a:gd name="connsiteX1" fmla="*/ 122365 w 295275"/>
              <a:gd name="connsiteY1" fmla="*/ 0 h 295275"/>
              <a:gd name="connsiteX2" fmla="*/ 172910 w 295275"/>
              <a:gd name="connsiteY2" fmla="*/ 0 h 295275"/>
              <a:gd name="connsiteX3" fmla="*/ 295275 w 295275"/>
              <a:gd name="connsiteY3" fmla="*/ 122365 h 295275"/>
              <a:gd name="connsiteX4" fmla="*/ 295275 w 295275"/>
              <a:gd name="connsiteY4" fmla="*/ 172910 h 295275"/>
              <a:gd name="connsiteX5" fmla="*/ 172910 w 295275"/>
              <a:gd name="connsiteY5" fmla="*/ 295275 h 295275"/>
              <a:gd name="connsiteX6" fmla="*/ 122365 w 295275"/>
              <a:gd name="connsiteY6" fmla="*/ 295275 h 295275"/>
              <a:gd name="connsiteX7" fmla="*/ 0 w 295275"/>
              <a:gd name="connsiteY7" fmla="*/ 172910 h 295275"/>
              <a:gd name="connsiteX8" fmla="*/ 0 w 295275"/>
              <a:gd name="connsiteY8" fmla="*/ 122365 h 295275"/>
              <a:gd name="connsiteX0" fmla="*/ 404 w 295679"/>
              <a:gd name="connsiteY0" fmla="*/ 122365 h 295275"/>
              <a:gd name="connsiteX1" fmla="*/ 122769 w 295679"/>
              <a:gd name="connsiteY1" fmla="*/ 0 h 295275"/>
              <a:gd name="connsiteX2" fmla="*/ 173314 w 295679"/>
              <a:gd name="connsiteY2" fmla="*/ 0 h 295275"/>
              <a:gd name="connsiteX3" fmla="*/ 295679 w 295679"/>
              <a:gd name="connsiteY3" fmla="*/ 122365 h 295275"/>
              <a:gd name="connsiteX4" fmla="*/ 295679 w 295679"/>
              <a:gd name="connsiteY4" fmla="*/ 172910 h 295275"/>
              <a:gd name="connsiteX5" fmla="*/ 173314 w 295679"/>
              <a:gd name="connsiteY5" fmla="*/ 295275 h 295275"/>
              <a:gd name="connsiteX6" fmla="*/ 58925 w 295679"/>
              <a:gd name="connsiteY6" fmla="*/ 295275 h 295275"/>
              <a:gd name="connsiteX7" fmla="*/ 404 w 295679"/>
              <a:gd name="connsiteY7" fmla="*/ 172910 h 295275"/>
              <a:gd name="connsiteX8" fmla="*/ 404 w 295679"/>
              <a:gd name="connsiteY8" fmla="*/ 122365 h 295275"/>
              <a:gd name="connsiteX0" fmla="*/ 404 w 296805"/>
              <a:gd name="connsiteY0" fmla="*/ 122365 h 295275"/>
              <a:gd name="connsiteX1" fmla="*/ 122769 w 296805"/>
              <a:gd name="connsiteY1" fmla="*/ 0 h 295275"/>
              <a:gd name="connsiteX2" fmla="*/ 173314 w 296805"/>
              <a:gd name="connsiteY2" fmla="*/ 0 h 295275"/>
              <a:gd name="connsiteX3" fmla="*/ 295679 w 296805"/>
              <a:gd name="connsiteY3" fmla="*/ 122365 h 295275"/>
              <a:gd name="connsiteX4" fmla="*/ 295679 w 296805"/>
              <a:gd name="connsiteY4" fmla="*/ 172910 h 295275"/>
              <a:gd name="connsiteX5" fmla="*/ 241731 w 296805"/>
              <a:gd name="connsiteY5" fmla="*/ 295275 h 295275"/>
              <a:gd name="connsiteX6" fmla="*/ 58925 w 296805"/>
              <a:gd name="connsiteY6" fmla="*/ 295275 h 295275"/>
              <a:gd name="connsiteX7" fmla="*/ 404 w 296805"/>
              <a:gd name="connsiteY7" fmla="*/ 172910 h 295275"/>
              <a:gd name="connsiteX8" fmla="*/ 404 w 296805"/>
              <a:gd name="connsiteY8" fmla="*/ 122365 h 295275"/>
              <a:gd name="connsiteX0" fmla="*/ 763 w 297164"/>
              <a:gd name="connsiteY0" fmla="*/ 122365 h 300064"/>
              <a:gd name="connsiteX1" fmla="*/ 123128 w 297164"/>
              <a:gd name="connsiteY1" fmla="*/ 0 h 300064"/>
              <a:gd name="connsiteX2" fmla="*/ 173673 w 297164"/>
              <a:gd name="connsiteY2" fmla="*/ 0 h 300064"/>
              <a:gd name="connsiteX3" fmla="*/ 296038 w 297164"/>
              <a:gd name="connsiteY3" fmla="*/ 122365 h 300064"/>
              <a:gd name="connsiteX4" fmla="*/ 296038 w 297164"/>
              <a:gd name="connsiteY4" fmla="*/ 172910 h 300064"/>
              <a:gd name="connsiteX5" fmla="*/ 242090 w 297164"/>
              <a:gd name="connsiteY5" fmla="*/ 295275 h 300064"/>
              <a:gd name="connsiteX6" fmla="*/ 59284 w 297164"/>
              <a:gd name="connsiteY6" fmla="*/ 295275 h 300064"/>
              <a:gd name="connsiteX7" fmla="*/ 359 w 297164"/>
              <a:gd name="connsiteY7" fmla="*/ 253378 h 300064"/>
              <a:gd name="connsiteX8" fmla="*/ 763 w 297164"/>
              <a:gd name="connsiteY8" fmla="*/ 122365 h 300064"/>
              <a:gd name="connsiteX0" fmla="*/ 763 w 298076"/>
              <a:gd name="connsiteY0" fmla="*/ 122365 h 300064"/>
              <a:gd name="connsiteX1" fmla="*/ 123128 w 298076"/>
              <a:gd name="connsiteY1" fmla="*/ 0 h 300064"/>
              <a:gd name="connsiteX2" fmla="*/ 173673 w 298076"/>
              <a:gd name="connsiteY2" fmla="*/ 0 h 300064"/>
              <a:gd name="connsiteX3" fmla="*/ 296038 w 298076"/>
              <a:gd name="connsiteY3" fmla="*/ 122365 h 300064"/>
              <a:gd name="connsiteX4" fmla="*/ 297164 w 298076"/>
              <a:gd name="connsiteY4" fmla="*/ 209528 h 300064"/>
              <a:gd name="connsiteX5" fmla="*/ 242090 w 298076"/>
              <a:gd name="connsiteY5" fmla="*/ 295275 h 300064"/>
              <a:gd name="connsiteX6" fmla="*/ 59284 w 298076"/>
              <a:gd name="connsiteY6" fmla="*/ 295275 h 300064"/>
              <a:gd name="connsiteX7" fmla="*/ 359 w 298076"/>
              <a:gd name="connsiteY7" fmla="*/ 253378 h 300064"/>
              <a:gd name="connsiteX8" fmla="*/ 763 w 298076"/>
              <a:gd name="connsiteY8" fmla="*/ 122365 h 300064"/>
              <a:gd name="connsiteX0" fmla="*/ 1085 w 298398"/>
              <a:gd name="connsiteY0" fmla="*/ 122365 h 295275"/>
              <a:gd name="connsiteX1" fmla="*/ 123450 w 298398"/>
              <a:gd name="connsiteY1" fmla="*/ 0 h 295275"/>
              <a:gd name="connsiteX2" fmla="*/ 173995 w 298398"/>
              <a:gd name="connsiteY2" fmla="*/ 0 h 295275"/>
              <a:gd name="connsiteX3" fmla="*/ 296360 w 298398"/>
              <a:gd name="connsiteY3" fmla="*/ 122365 h 295275"/>
              <a:gd name="connsiteX4" fmla="*/ 297486 w 298398"/>
              <a:gd name="connsiteY4" fmla="*/ 209528 h 295275"/>
              <a:gd name="connsiteX5" fmla="*/ 242412 w 298398"/>
              <a:gd name="connsiteY5" fmla="*/ 295275 h 295275"/>
              <a:gd name="connsiteX6" fmla="*/ 59606 w 298398"/>
              <a:gd name="connsiteY6" fmla="*/ 295275 h 295275"/>
              <a:gd name="connsiteX7" fmla="*/ 322 w 298398"/>
              <a:gd name="connsiteY7" fmla="*/ 220774 h 295275"/>
              <a:gd name="connsiteX8" fmla="*/ 1085 w 298398"/>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20774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20774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361867"/>
              <a:gd name="connsiteY0" fmla="*/ 122365 h 299752"/>
              <a:gd name="connsiteX1" fmla="*/ 123128 w 361867"/>
              <a:gd name="connsiteY1" fmla="*/ 0 h 299752"/>
              <a:gd name="connsiteX2" fmla="*/ 173673 w 361867"/>
              <a:gd name="connsiteY2" fmla="*/ 0 h 299752"/>
              <a:gd name="connsiteX3" fmla="*/ 296038 w 361867"/>
              <a:gd name="connsiteY3" fmla="*/ 122365 h 299752"/>
              <a:gd name="connsiteX4" fmla="*/ 297164 w 361867"/>
              <a:gd name="connsiteY4" fmla="*/ 209528 h 299752"/>
              <a:gd name="connsiteX5" fmla="*/ 361070 w 361867"/>
              <a:gd name="connsiteY5" fmla="*/ 295390 h 299752"/>
              <a:gd name="connsiteX6" fmla="*/ 242090 w 361867"/>
              <a:gd name="connsiteY6" fmla="*/ 295275 h 299752"/>
              <a:gd name="connsiteX7" fmla="*/ 59284 w 361867"/>
              <a:gd name="connsiteY7" fmla="*/ 295275 h 299752"/>
              <a:gd name="connsiteX8" fmla="*/ 0 w 361867"/>
              <a:gd name="connsiteY8" fmla="*/ 295275 h 299752"/>
              <a:gd name="connsiteX9" fmla="*/ 763 w 361867"/>
              <a:gd name="connsiteY9" fmla="*/ 122365 h 299752"/>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79673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79673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586"/>
              <a:gd name="connsiteY0" fmla="*/ 122365 h 295275"/>
              <a:gd name="connsiteX1" fmla="*/ 123128 w 297586"/>
              <a:gd name="connsiteY1" fmla="*/ 0 h 295275"/>
              <a:gd name="connsiteX2" fmla="*/ 173673 w 297586"/>
              <a:gd name="connsiteY2" fmla="*/ 0 h 295275"/>
              <a:gd name="connsiteX3" fmla="*/ 296038 w 297586"/>
              <a:gd name="connsiteY3" fmla="*/ 122365 h 295275"/>
              <a:gd name="connsiteX4" fmla="*/ 297164 w 297586"/>
              <a:gd name="connsiteY4" fmla="*/ 279673 h 295275"/>
              <a:gd name="connsiteX5" fmla="*/ 242090 w 297586"/>
              <a:gd name="connsiteY5" fmla="*/ 295275 h 295275"/>
              <a:gd name="connsiteX6" fmla="*/ 59284 w 297586"/>
              <a:gd name="connsiteY6" fmla="*/ 295275 h 295275"/>
              <a:gd name="connsiteX7" fmla="*/ 0 w 297586"/>
              <a:gd name="connsiteY7" fmla="*/ 295275 h 295275"/>
              <a:gd name="connsiteX8" fmla="*/ 763 w 297586"/>
              <a:gd name="connsiteY8" fmla="*/ 122365 h 295275"/>
              <a:gd name="connsiteX0" fmla="*/ 763 w 297211"/>
              <a:gd name="connsiteY0" fmla="*/ 122365 h 295275"/>
              <a:gd name="connsiteX1" fmla="*/ 123128 w 297211"/>
              <a:gd name="connsiteY1" fmla="*/ 0 h 295275"/>
              <a:gd name="connsiteX2" fmla="*/ 173673 w 297211"/>
              <a:gd name="connsiteY2" fmla="*/ 0 h 295275"/>
              <a:gd name="connsiteX3" fmla="*/ 296038 w 297211"/>
              <a:gd name="connsiteY3" fmla="*/ 122365 h 295275"/>
              <a:gd name="connsiteX4" fmla="*/ 297164 w 297211"/>
              <a:gd name="connsiteY4" fmla="*/ 279673 h 295275"/>
              <a:gd name="connsiteX5" fmla="*/ 242090 w 297211"/>
              <a:gd name="connsiteY5" fmla="*/ 295275 h 295275"/>
              <a:gd name="connsiteX6" fmla="*/ 59284 w 297211"/>
              <a:gd name="connsiteY6" fmla="*/ 295275 h 295275"/>
              <a:gd name="connsiteX7" fmla="*/ 0 w 297211"/>
              <a:gd name="connsiteY7" fmla="*/ 295275 h 295275"/>
              <a:gd name="connsiteX8" fmla="*/ 763 w 297211"/>
              <a:gd name="connsiteY8" fmla="*/ 122365 h 295275"/>
              <a:gd name="connsiteX0" fmla="*/ 763 w 297258"/>
              <a:gd name="connsiteY0" fmla="*/ 122365 h 295804"/>
              <a:gd name="connsiteX1" fmla="*/ 123128 w 297258"/>
              <a:gd name="connsiteY1" fmla="*/ 0 h 295804"/>
              <a:gd name="connsiteX2" fmla="*/ 173673 w 297258"/>
              <a:gd name="connsiteY2" fmla="*/ 0 h 295804"/>
              <a:gd name="connsiteX3" fmla="*/ 296038 w 297258"/>
              <a:gd name="connsiteY3" fmla="*/ 122365 h 295804"/>
              <a:gd name="connsiteX4" fmla="*/ 297211 w 297258"/>
              <a:gd name="connsiteY4" fmla="*/ 295275 h 295804"/>
              <a:gd name="connsiteX5" fmla="*/ 242090 w 297258"/>
              <a:gd name="connsiteY5" fmla="*/ 295275 h 295804"/>
              <a:gd name="connsiteX6" fmla="*/ 59284 w 297258"/>
              <a:gd name="connsiteY6" fmla="*/ 295275 h 295804"/>
              <a:gd name="connsiteX7" fmla="*/ 0 w 297258"/>
              <a:gd name="connsiteY7" fmla="*/ 295275 h 295804"/>
              <a:gd name="connsiteX8" fmla="*/ 763 w 297258"/>
              <a:gd name="connsiteY8" fmla="*/ 122365 h 295804"/>
              <a:gd name="connsiteX0" fmla="*/ 763 w 297227"/>
              <a:gd name="connsiteY0" fmla="*/ 122365 h 297919"/>
              <a:gd name="connsiteX1" fmla="*/ 123128 w 297227"/>
              <a:gd name="connsiteY1" fmla="*/ 0 h 297919"/>
              <a:gd name="connsiteX2" fmla="*/ 173673 w 297227"/>
              <a:gd name="connsiteY2" fmla="*/ 0 h 297919"/>
              <a:gd name="connsiteX3" fmla="*/ 296038 w 297227"/>
              <a:gd name="connsiteY3" fmla="*/ 122365 h 297919"/>
              <a:gd name="connsiteX4" fmla="*/ 297211 w 297227"/>
              <a:gd name="connsiteY4" fmla="*/ 295275 h 297919"/>
              <a:gd name="connsiteX5" fmla="*/ 242090 w 297227"/>
              <a:gd name="connsiteY5" fmla="*/ 295275 h 297919"/>
              <a:gd name="connsiteX6" fmla="*/ 59284 w 297227"/>
              <a:gd name="connsiteY6" fmla="*/ 295275 h 297919"/>
              <a:gd name="connsiteX7" fmla="*/ 0 w 297227"/>
              <a:gd name="connsiteY7" fmla="*/ 295275 h 297919"/>
              <a:gd name="connsiteX8" fmla="*/ 763 w 297227"/>
              <a:gd name="connsiteY8" fmla="*/ 122365 h 297919"/>
              <a:gd name="connsiteX0" fmla="*/ 763 w 297228"/>
              <a:gd name="connsiteY0" fmla="*/ 122365 h 296324"/>
              <a:gd name="connsiteX1" fmla="*/ 123128 w 297228"/>
              <a:gd name="connsiteY1" fmla="*/ 0 h 296324"/>
              <a:gd name="connsiteX2" fmla="*/ 173673 w 297228"/>
              <a:gd name="connsiteY2" fmla="*/ 0 h 296324"/>
              <a:gd name="connsiteX3" fmla="*/ 296038 w 297228"/>
              <a:gd name="connsiteY3" fmla="*/ 122365 h 296324"/>
              <a:gd name="connsiteX4" fmla="*/ 297211 w 297228"/>
              <a:gd name="connsiteY4" fmla="*/ 295275 h 296324"/>
              <a:gd name="connsiteX5" fmla="*/ 242090 w 297228"/>
              <a:gd name="connsiteY5" fmla="*/ 295275 h 296324"/>
              <a:gd name="connsiteX6" fmla="*/ 59284 w 297228"/>
              <a:gd name="connsiteY6" fmla="*/ 295275 h 296324"/>
              <a:gd name="connsiteX7" fmla="*/ 0 w 297228"/>
              <a:gd name="connsiteY7" fmla="*/ 295275 h 296324"/>
              <a:gd name="connsiteX8" fmla="*/ 763 w 297228"/>
              <a:gd name="connsiteY8" fmla="*/ 122365 h 296324"/>
              <a:gd name="connsiteX0" fmla="*/ 763 w 297245"/>
              <a:gd name="connsiteY0" fmla="*/ 122365 h 297272"/>
              <a:gd name="connsiteX1" fmla="*/ 123128 w 297245"/>
              <a:gd name="connsiteY1" fmla="*/ 0 h 297272"/>
              <a:gd name="connsiteX2" fmla="*/ 173673 w 297245"/>
              <a:gd name="connsiteY2" fmla="*/ 0 h 297272"/>
              <a:gd name="connsiteX3" fmla="*/ 296038 w 297245"/>
              <a:gd name="connsiteY3" fmla="*/ 122365 h 297272"/>
              <a:gd name="connsiteX4" fmla="*/ 297228 w 297245"/>
              <a:gd name="connsiteY4" fmla="*/ 296324 h 297272"/>
              <a:gd name="connsiteX5" fmla="*/ 242090 w 297245"/>
              <a:gd name="connsiteY5" fmla="*/ 295275 h 297272"/>
              <a:gd name="connsiteX6" fmla="*/ 59284 w 297245"/>
              <a:gd name="connsiteY6" fmla="*/ 295275 h 297272"/>
              <a:gd name="connsiteX7" fmla="*/ 0 w 297245"/>
              <a:gd name="connsiteY7" fmla="*/ 295275 h 297272"/>
              <a:gd name="connsiteX8" fmla="*/ 763 w 297245"/>
              <a:gd name="connsiteY8" fmla="*/ 122365 h 297272"/>
              <a:gd name="connsiteX0" fmla="*/ 763 w 297262"/>
              <a:gd name="connsiteY0" fmla="*/ 122365 h 298144"/>
              <a:gd name="connsiteX1" fmla="*/ 123128 w 297262"/>
              <a:gd name="connsiteY1" fmla="*/ 0 h 298144"/>
              <a:gd name="connsiteX2" fmla="*/ 173673 w 297262"/>
              <a:gd name="connsiteY2" fmla="*/ 0 h 298144"/>
              <a:gd name="connsiteX3" fmla="*/ 296038 w 297262"/>
              <a:gd name="connsiteY3" fmla="*/ 122365 h 298144"/>
              <a:gd name="connsiteX4" fmla="*/ 297245 w 297262"/>
              <a:gd name="connsiteY4" fmla="*/ 297272 h 298144"/>
              <a:gd name="connsiteX5" fmla="*/ 242090 w 297262"/>
              <a:gd name="connsiteY5" fmla="*/ 295275 h 298144"/>
              <a:gd name="connsiteX6" fmla="*/ 59284 w 297262"/>
              <a:gd name="connsiteY6" fmla="*/ 295275 h 298144"/>
              <a:gd name="connsiteX7" fmla="*/ 0 w 297262"/>
              <a:gd name="connsiteY7" fmla="*/ 295275 h 298144"/>
              <a:gd name="connsiteX8" fmla="*/ 763 w 297262"/>
              <a:gd name="connsiteY8" fmla="*/ 122365 h 298144"/>
              <a:gd name="connsiteX0" fmla="*/ 763 w 297279"/>
              <a:gd name="connsiteY0" fmla="*/ 122365 h 298957"/>
              <a:gd name="connsiteX1" fmla="*/ 123128 w 297279"/>
              <a:gd name="connsiteY1" fmla="*/ 0 h 298957"/>
              <a:gd name="connsiteX2" fmla="*/ 173673 w 297279"/>
              <a:gd name="connsiteY2" fmla="*/ 0 h 298957"/>
              <a:gd name="connsiteX3" fmla="*/ 296038 w 297279"/>
              <a:gd name="connsiteY3" fmla="*/ 122365 h 298957"/>
              <a:gd name="connsiteX4" fmla="*/ 297262 w 297279"/>
              <a:gd name="connsiteY4" fmla="*/ 298144 h 298957"/>
              <a:gd name="connsiteX5" fmla="*/ 242090 w 297279"/>
              <a:gd name="connsiteY5" fmla="*/ 295275 h 298957"/>
              <a:gd name="connsiteX6" fmla="*/ 59284 w 297279"/>
              <a:gd name="connsiteY6" fmla="*/ 295275 h 298957"/>
              <a:gd name="connsiteX7" fmla="*/ 0 w 297279"/>
              <a:gd name="connsiteY7" fmla="*/ 295275 h 298957"/>
              <a:gd name="connsiteX8" fmla="*/ 763 w 297279"/>
              <a:gd name="connsiteY8" fmla="*/ 122365 h 298957"/>
              <a:gd name="connsiteX0" fmla="*/ 763 w 297279"/>
              <a:gd name="connsiteY0" fmla="*/ 122365 h 298957"/>
              <a:gd name="connsiteX1" fmla="*/ 123128 w 297279"/>
              <a:gd name="connsiteY1" fmla="*/ 0 h 298957"/>
              <a:gd name="connsiteX2" fmla="*/ 173673 w 297279"/>
              <a:gd name="connsiteY2" fmla="*/ 0 h 298957"/>
              <a:gd name="connsiteX3" fmla="*/ 296038 w 297279"/>
              <a:gd name="connsiteY3" fmla="*/ 122365 h 298957"/>
              <a:gd name="connsiteX4" fmla="*/ 297262 w 297279"/>
              <a:gd name="connsiteY4" fmla="*/ 298144 h 298957"/>
              <a:gd name="connsiteX5" fmla="*/ 242090 w 297279"/>
              <a:gd name="connsiteY5" fmla="*/ 295275 h 298957"/>
              <a:gd name="connsiteX6" fmla="*/ 59284 w 297279"/>
              <a:gd name="connsiteY6" fmla="*/ 295275 h 298957"/>
              <a:gd name="connsiteX7" fmla="*/ 0 w 297279"/>
              <a:gd name="connsiteY7" fmla="*/ 295275 h 298957"/>
              <a:gd name="connsiteX8" fmla="*/ 763 w 297279"/>
              <a:gd name="connsiteY8" fmla="*/ 122365 h 298957"/>
              <a:gd name="connsiteX0" fmla="*/ 763 w 297296"/>
              <a:gd name="connsiteY0" fmla="*/ 122365 h 295275"/>
              <a:gd name="connsiteX1" fmla="*/ 123128 w 297296"/>
              <a:gd name="connsiteY1" fmla="*/ 0 h 295275"/>
              <a:gd name="connsiteX2" fmla="*/ 173673 w 297296"/>
              <a:gd name="connsiteY2" fmla="*/ 0 h 295275"/>
              <a:gd name="connsiteX3" fmla="*/ 296038 w 297296"/>
              <a:gd name="connsiteY3" fmla="*/ 122365 h 295275"/>
              <a:gd name="connsiteX4" fmla="*/ 297279 w 297296"/>
              <a:gd name="connsiteY4" fmla="*/ 286694 h 295275"/>
              <a:gd name="connsiteX5" fmla="*/ 242090 w 297296"/>
              <a:gd name="connsiteY5" fmla="*/ 295275 h 295275"/>
              <a:gd name="connsiteX6" fmla="*/ 59284 w 297296"/>
              <a:gd name="connsiteY6" fmla="*/ 295275 h 295275"/>
              <a:gd name="connsiteX7" fmla="*/ 0 w 297296"/>
              <a:gd name="connsiteY7" fmla="*/ 295275 h 295275"/>
              <a:gd name="connsiteX8" fmla="*/ 763 w 297296"/>
              <a:gd name="connsiteY8" fmla="*/ 122365 h 295275"/>
              <a:gd name="connsiteX0" fmla="*/ 763 w 297279"/>
              <a:gd name="connsiteY0" fmla="*/ 122365 h 301753"/>
              <a:gd name="connsiteX1" fmla="*/ 123128 w 297279"/>
              <a:gd name="connsiteY1" fmla="*/ 0 h 301753"/>
              <a:gd name="connsiteX2" fmla="*/ 173673 w 297279"/>
              <a:gd name="connsiteY2" fmla="*/ 0 h 301753"/>
              <a:gd name="connsiteX3" fmla="*/ 296038 w 297279"/>
              <a:gd name="connsiteY3" fmla="*/ 122365 h 301753"/>
              <a:gd name="connsiteX4" fmla="*/ 297279 w 297279"/>
              <a:gd name="connsiteY4" fmla="*/ 286694 h 301753"/>
              <a:gd name="connsiteX5" fmla="*/ 59284 w 297279"/>
              <a:gd name="connsiteY5" fmla="*/ 295275 h 301753"/>
              <a:gd name="connsiteX6" fmla="*/ 0 w 297279"/>
              <a:gd name="connsiteY6" fmla="*/ 295275 h 301753"/>
              <a:gd name="connsiteX7" fmla="*/ 763 w 297279"/>
              <a:gd name="connsiteY7" fmla="*/ 122365 h 301753"/>
              <a:gd name="connsiteX0" fmla="*/ 763 w 297279"/>
              <a:gd name="connsiteY0" fmla="*/ 122365 h 312470"/>
              <a:gd name="connsiteX1" fmla="*/ 123128 w 297279"/>
              <a:gd name="connsiteY1" fmla="*/ 0 h 312470"/>
              <a:gd name="connsiteX2" fmla="*/ 173673 w 297279"/>
              <a:gd name="connsiteY2" fmla="*/ 0 h 312470"/>
              <a:gd name="connsiteX3" fmla="*/ 296038 w 297279"/>
              <a:gd name="connsiteY3" fmla="*/ 122365 h 312470"/>
              <a:gd name="connsiteX4" fmla="*/ 297279 w 297279"/>
              <a:gd name="connsiteY4" fmla="*/ 286694 h 312470"/>
              <a:gd name="connsiteX5" fmla="*/ 0 w 297279"/>
              <a:gd name="connsiteY5" fmla="*/ 295275 h 312470"/>
              <a:gd name="connsiteX6" fmla="*/ 763 w 297279"/>
              <a:gd name="connsiteY6" fmla="*/ 122365 h 312470"/>
              <a:gd name="connsiteX0" fmla="*/ 763 w 297279"/>
              <a:gd name="connsiteY0" fmla="*/ 122365 h 312470"/>
              <a:gd name="connsiteX1" fmla="*/ 123128 w 297279"/>
              <a:gd name="connsiteY1" fmla="*/ 0 h 312470"/>
              <a:gd name="connsiteX2" fmla="*/ 173673 w 297279"/>
              <a:gd name="connsiteY2" fmla="*/ 0 h 312470"/>
              <a:gd name="connsiteX3" fmla="*/ 296038 w 297279"/>
              <a:gd name="connsiteY3" fmla="*/ 122365 h 312470"/>
              <a:gd name="connsiteX4" fmla="*/ 297279 w 297279"/>
              <a:gd name="connsiteY4" fmla="*/ 286694 h 312470"/>
              <a:gd name="connsiteX5" fmla="*/ 0 w 297279"/>
              <a:gd name="connsiteY5" fmla="*/ 295275 h 312470"/>
              <a:gd name="connsiteX6" fmla="*/ 763 w 297279"/>
              <a:gd name="connsiteY6" fmla="*/ 122365 h 312470"/>
              <a:gd name="connsiteX0" fmla="*/ 763 w 297279"/>
              <a:gd name="connsiteY0" fmla="*/ 122365 h 303640"/>
              <a:gd name="connsiteX1" fmla="*/ 123128 w 297279"/>
              <a:gd name="connsiteY1" fmla="*/ 0 h 303640"/>
              <a:gd name="connsiteX2" fmla="*/ 173673 w 297279"/>
              <a:gd name="connsiteY2" fmla="*/ 0 h 303640"/>
              <a:gd name="connsiteX3" fmla="*/ 296038 w 297279"/>
              <a:gd name="connsiteY3" fmla="*/ 122365 h 303640"/>
              <a:gd name="connsiteX4" fmla="*/ 297279 w 297279"/>
              <a:gd name="connsiteY4" fmla="*/ 286694 h 303640"/>
              <a:gd name="connsiteX5" fmla="*/ 0 w 297279"/>
              <a:gd name="connsiteY5" fmla="*/ 295275 h 303640"/>
              <a:gd name="connsiteX6" fmla="*/ 763 w 297279"/>
              <a:gd name="connsiteY6" fmla="*/ 122365 h 303640"/>
              <a:gd name="connsiteX0" fmla="*/ 763 w 297279"/>
              <a:gd name="connsiteY0" fmla="*/ 122365 h 296987"/>
              <a:gd name="connsiteX1" fmla="*/ 123128 w 297279"/>
              <a:gd name="connsiteY1" fmla="*/ 0 h 296987"/>
              <a:gd name="connsiteX2" fmla="*/ 173673 w 297279"/>
              <a:gd name="connsiteY2" fmla="*/ 0 h 296987"/>
              <a:gd name="connsiteX3" fmla="*/ 296038 w 297279"/>
              <a:gd name="connsiteY3" fmla="*/ 122365 h 296987"/>
              <a:gd name="connsiteX4" fmla="*/ 297279 w 297279"/>
              <a:gd name="connsiteY4" fmla="*/ 286694 h 296987"/>
              <a:gd name="connsiteX5" fmla="*/ 0 w 297279"/>
              <a:gd name="connsiteY5" fmla="*/ 295275 h 296987"/>
              <a:gd name="connsiteX6" fmla="*/ 763 w 297279"/>
              <a:gd name="connsiteY6" fmla="*/ 122365 h 296987"/>
              <a:gd name="connsiteX0" fmla="*/ 763 w 297279"/>
              <a:gd name="connsiteY0" fmla="*/ 122365 h 301154"/>
              <a:gd name="connsiteX1" fmla="*/ 123128 w 297279"/>
              <a:gd name="connsiteY1" fmla="*/ 0 h 301154"/>
              <a:gd name="connsiteX2" fmla="*/ 173673 w 297279"/>
              <a:gd name="connsiteY2" fmla="*/ 0 h 301154"/>
              <a:gd name="connsiteX3" fmla="*/ 296038 w 297279"/>
              <a:gd name="connsiteY3" fmla="*/ 122365 h 301154"/>
              <a:gd name="connsiteX4" fmla="*/ 297279 w 297279"/>
              <a:gd name="connsiteY4" fmla="*/ 296987 h 301154"/>
              <a:gd name="connsiteX5" fmla="*/ 0 w 297279"/>
              <a:gd name="connsiteY5" fmla="*/ 295275 h 301154"/>
              <a:gd name="connsiteX6" fmla="*/ 763 w 297279"/>
              <a:gd name="connsiteY6" fmla="*/ 122365 h 301154"/>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6987 h 299572"/>
              <a:gd name="connsiteX5" fmla="*/ 0 w 297279"/>
              <a:gd name="connsiteY5" fmla="*/ 295275 h 299572"/>
              <a:gd name="connsiteX6" fmla="*/ 763 w 297279"/>
              <a:gd name="connsiteY6" fmla="*/ 122365 h 299572"/>
              <a:gd name="connsiteX0" fmla="*/ 763 w 297279"/>
              <a:gd name="connsiteY0" fmla="*/ 122365 h 301415"/>
              <a:gd name="connsiteX1" fmla="*/ 123128 w 297279"/>
              <a:gd name="connsiteY1" fmla="*/ 0 h 301415"/>
              <a:gd name="connsiteX2" fmla="*/ 173673 w 297279"/>
              <a:gd name="connsiteY2" fmla="*/ 0 h 301415"/>
              <a:gd name="connsiteX3" fmla="*/ 296038 w 297279"/>
              <a:gd name="connsiteY3" fmla="*/ 122365 h 301415"/>
              <a:gd name="connsiteX4" fmla="*/ 297279 w 297279"/>
              <a:gd name="connsiteY4" fmla="*/ 299572 h 301415"/>
              <a:gd name="connsiteX5" fmla="*/ 0 w 297279"/>
              <a:gd name="connsiteY5" fmla="*/ 295275 h 301415"/>
              <a:gd name="connsiteX6" fmla="*/ 763 w 297279"/>
              <a:gd name="connsiteY6" fmla="*/ 122365 h 301415"/>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300785"/>
              <a:gd name="connsiteX1" fmla="*/ 123128 w 297279"/>
              <a:gd name="connsiteY1" fmla="*/ 0 h 300785"/>
              <a:gd name="connsiteX2" fmla="*/ 173673 w 297279"/>
              <a:gd name="connsiteY2" fmla="*/ 0 h 300785"/>
              <a:gd name="connsiteX3" fmla="*/ 296038 w 297279"/>
              <a:gd name="connsiteY3" fmla="*/ 122365 h 300785"/>
              <a:gd name="connsiteX4" fmla="*/ 297279 w 297279"/>
              <a:gd name="connsiteY4" fmla="*/ 299572 h 300785"/>
              <a:gd name="connsiteX5" fmla="*/ 0 w 297279"/>
              <a:gd name="connsiteY5" fmla="*/ 299572 h 300785"/>
              <a:gd name="connsiteX6" fmla="*/ 763 w 297279"/>
              <a:gd name="connsiteY6" fmla="*/ 122365 h 300785"/>
              <a:gd name="connsiteX0" fmla="*/ 763 w 297279"/>
              <a:gd name="connsiteY0" fmla="*/ 122365 h 300785"/>
              <a:gd name="connsiteX1" fmla="*/ 123128 w 297279"/>
              <a:gd name="connsiteY1" fmla="*/ 0 h 300785"/>
              <a:gd name="connsiteX2" fmla="*/ 173673 w 297279"/>
              <a:gd name="connsiteY2" fmla="*/ 0 h 300785"/>
              <a:gd name="connsiteX3" fmla="*/ 296038 w 297279"/>
              <a:gd name="connsiteY3" fmla="*/ 122365 h 300785"/>
              <a:gd name="connsiteX4" fmla="*/ 297279 w 297279"/>
              <a:gd name="connsiteY4" fmla="*/ 299572 h 300785"/>
              <a:gd name="connsiteX5" fmla="*/ 0 w 297279"/>
              <a:gd name="connsiteY5" fmla="*/ 299572 h 300785"/>
              <a:gd name="connsiteX6" fmla="*/ 763 w 297279"/>
              <a:gd name="connsiteY6" fmla="*/ 122365 h 300785"/>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299572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301167 h 301167"/>
              <a:gd name="connsiteX6" fmla="*/ 763 w 297279"/>
              <a:gd name="connsiteY6" fmla="*/ 122365 h 30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279" h="301167">
                <a:moveTo>
                  <a:pt x="763" y="122365"/>
                </a:moveTo>
                <a:cubicBezTo>
                  <a:pt x="763" y="54785"/>
                  <a:pt x="55548" y="0"/>
                  <a:pt x="123128" y="0"/>
                </a:cubicBezTo>
                <a:lnTo>
                  <a:pt x="173673" y="0"/>
                </a:lnTo>
                <a:cubicBezTo>
                  <a:pt x="241253" y="0"/>
                  <a:pt x="296038" y="54785"/>
                  <a:pt x="296038" y="122365"/>
                </a:cubicBezTo>
                <a:cubicBezTo>
                  <a:pt x="296413" y="151419"/>
                  <a:pt x="296904" y="291196"/>
                  <a:pt x="297279" y="301167"/>
                </a:cubicBezTo>
                <a:lnTo>
                  <a:pt x="0" y="301167"/>
                </a:lnTo>
                <a:cubicBezTo>
                  <a:pt x="135" y="257496"/>
                  <a:pt x="628" y="166036"/>
                  <a:pt x="763" y="122365"/>
                </a:cubicBezTo>
                <a:close/>
              </a:path>
            </a:pathLst>
          </a:custGeom>
          <a:solidFill>
            <a:srgbClr val="C2E2AC"/>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defTabSz="342788">
              <a:defRPr/>
            </a:pPr>
            <a:endParaRPr lang="en-US" sz="1050" kern="0" dirty="0">
              <a:solidFill>
                <a:sysClr val="window" lastClr="FFFFFF"/>
              </a:solidFill>
              <a:latin typeface="Calibri" panose="020F0502020204030204" pitchFamily="34" charset="0"/>
            </a:endParaRPr>
          </a:p>
        </p:txBody>
      </p:sp>
      <p:sp>
        <p:nvSpPr>
          <p:cNvPr id="302" name="Diamond 231"/>
          <p:cNvSpPr/>
          <p:nvPr/>
        </p:nvSpPr>
        <p:spPr>
          <a:xfrm>
            <a:off x="3620752" y="2188139"/>
            <a:ext cx="37600" cy="93712"/>
          </a:xfrm>
          <a:custGeom>
            <a:avLst/>
            <a:gdLst>
              <a:gd name="connsiteX0" fmla="*/ 0 w 111125"/>
              <a:gd name="connsiteY0" fmla="*/ 143510 h 287020"/>
              <a:gd name="connsiteX1" fmla="*/ 55563 w 111125"/>
              <a:gd name="connsiteY1" fmla="*/ 0 h 287020"/>
              <a:gd name="connsiteX2" fmla="*/ 111125 w 111125"/>
              <a:gd name="connsiteY2" fmla="*/ 143510 h 287020"/>
              <a:gd name="connsiteX3" fmla="*/ 55563 w 111125"/>
              <a:gd name="connsiteY3" fmla="*/ 287020 h 287020"/>
              <a:gd name="connsiteX4" fmla="*/ 0 w 111125"/>
              <a:gd name="connsiteY4" fmla="*/ 143510 h 287020"/>
              <a:gd name="connsiteX0" fmla="*/ 0 w 111125"/>
              <a:gd name="connsiteY0" fmla="*/ 218239 h 287020"/>
              <a:gd name="connsiteX1" fmla="*/ 55563 w 111125"/>
              <a:gd name="connsiteY1" fmla="*/ 0 h 287020"/>
              <a:gd name="connsiteX2" fmla="*/ 111125 w 111125"/>
              <a:gd name="connsiteY2" fmla="*/ 143510 h 287020"/>
              <a:gd name="connsiteX3" fmla="*/ 55563 w 111125"/>
              <a:gd name="connsiteY3" fmla="*/ 287020 h 287020"/>
              <a:gd name="connsiteX4" fmla="*/ 0 w 111125"/>
              <a:gd name="connsiteY4" fmla="*/ 218239 h 287020"/>
              <a:gd name="connsiteX0" fmla="*/ 0 w 111125"/>
              <a:gd name="connsiteY0" fmla="*/ 218239 h 287020"/>
              <a:gd name="connsiteX1" fmla="*/ 55563 w 111125"/>
              <a:gd name="connsiteY1" fmla="*/ 0 h 287020"/>
              <a:gd name="connsiteX2" fmla="*/ 111125 w 111125"/>
              <a:gd name="connsiteY2" fmla="*/ 218239 h 287020"/>
              <a:gd name="connsiteX3" fmla="*/ 55563 w 111125"/>
              <a:gd name="connsiteY3" fmla="*/ 287020 h 287020"/>
              <a:gd name="connsiteX4" fmla="*/ 0 w 111125"/>
              <a:gd name="connsiteY4" fmla="*/ 218239 h 287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25" h="287020">
                <a:moveTo>
                  <a:pt x="0" y="218239"/>
                </a:moveTo>
                <a:lnTo>
                  <a:pt x="55563" y="0"/>
                </a:lnTo>
                <a:lnTo>
                  <a:pt x="111125" y="218239"/>
                </a:lnTo>
                <a:lnTo>
                  <a:pt x="55563" y="287020"/>
                </a:lnTo>
                <a:lnTo>
                  <a:pt x="0" y="218239"/>
                </a:lnTo>
                <a:close/>
              </a:path>
            </a:pathLst>
          </a:custGeom>
          <a:solidFill>
            <a:sysClr val="window" lastClr="FFFFFF"/>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algn="ctr" defTabSz="342788">
              <a:lnSpc>
                <a:spcPct val="115000"/>
              </a:lnSpc>
              <a:defRPr/>
            </a:pPr>
            <a:r>
              <a:rPr lang="en-US" sz="1050" kern="0" dirty="0">
                <a:solidFill>
                  <a:sysClr val="window" lastClr="FFFFFF"/>
                </a:solidFill>
                <a:highlight>
                  <a:srgbClr val="FFFF00"/>
                </a:highlight>
                <a:latin typeface="Calibri" panose="020F0502020204030204" pitchFamily="34" charset="0"/>
                <a:ea typeface="Calibri"/>
                <a:cs typeface="Times New Roman"/>
              </a:rPr>
              <a:t>­­­­­­­­</a:t>
            </a:r>
            <a:endParaRPr lang="en-US" sz="1050" kern="0" dirty="0">
              <a:solidFill>
                <a:sysClr val="window" lastClr="FFFFFF"/>
              </a:solidFill>
              <a:latin typeface="Calibri" panose="020F0502020204030204" pitchFamily="34" charset="0"/>
              <a:ea typeface="Calibri"/>
              <a:cs typeface="Times New Roman"/>
            </a:endParaRPr>
          </a:p>
        </p:txBody>
      </p:sp>
      <p:sp>
        <p:nvSpPr>
          <p:cNvPr id="303" name="Oval 302"/>
          <p:cNvSpPr/>
          <p:nvPr/>
        </p:nvSpPr>
        <p:spPr>
          <a:xfrm>
            <a:off x="3573130" y="1926882"/>
            <a:ext cx="61880" cy="59711"/>
          </a:xfrm>
          <a:prstGeom prst="ellipse">
            <a:avLst/>
          </a:prstGeom>
          <a:solidFill>
            <a:srgbClr val="C2E2AC"/>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defTabSz="342788">
              <a:defRPr/>
            </a:pPr>
            <a:endParaRPr lang="en-US" sz="1050" kern="0" dirty="0">
              <a:solidFill>
                <a:sysClr val="window" lastClr="FFFFFF"/>
              </a:solidFill>
              <a:latin typeface="Calibri" panose="020F0502020204030204" pitchFamily="34" charset="0"/>
            </a:endParaRPr>
          </a:p>
        </p:txBody>
      </p:sp>
      <p:sp>
        <p:nvSpPr>
          <p:cNvPr id="304" name="Rounded Rectangle 230"/>
          <p:cNvSpPr/>
          <p:nvPr/>
        </p:nvSpPr>
        <p:spPr>
          <a:xfrm>
            <a:off x="3553793" y="1990594"/>
            <a:ext cx="100554" cy="98274"/>
          </a:xfrm>
          <a:custGeom>
            <a:avLst/>
            <a:gdLst>
              <a:gd name="connsiteX0" fmla="*/ 0 w 295275"/>
              <a:gd name="connsiteY0" fmla="*/ 122365 h 295275"/>
              <a:gd name="connsiteX1" fmla="*/ 122365 w 295275"/>
              <a:gd name="connsiteY1" fmla="*/ 0 h 295275"/>
              <a:gd name="connsiteX2" fmla="*/ 172910 w 295275"/>
              <a:gd name="connsiteY2" fmla="*/ 0 h 295275"/>
              <a:gd name="connsiteX3" fmla="*/ 295275 w 295275"/>
              <a:gd name="connsiteY3" fmla="*/ 122365 h 295275"/>
              <a:gd name="connsiteX4" fmla="*/ 295275 w 295275"/>
              <a:gd name="connsiteY4" fmla="*/ 172910 h 295275"/>
              <a:gd name="connsiteX5" fmla="*/ 172910 w 295275"/>
              <a:gd name="connsiteY5" fmla="*/ 295275 h 295275"/>
              <a:gd name="connsiteX6" fmla="*/ 122365 w 295275"/>
              <a:gd name="connsiteY6" fmla="*/ 295275 h 295275"/>
              <a:gd name="connsiteX7" fmla="*/ 0 w 295275"/>
              <a:gd name="connsiteY7" fmla="*/ 172910 h 295275"/>
              <a:gd name="connsiteX8" fmla="*/ 0 w 295275"/>
              <a:gd name="connsiteY8" fmla="*/ 122365 h 295275"/>
              <a:gd name="connsiteX0" fmla="*/ 404 w 295679"/>
              <a:gd name="connsiteY0" fmla="*/ 122365 h 295275"/>
              <a:gd name="connsiteX1" fmla="*/ 122769 w 295679"/>
              <a:gd name="connsiteY1" fmla="*/ 0 h 295275"/>
              <a:gd name="connsiteX2" fmla="*/ 173314 w 295679"/>
              <a:gd name="connsiteY2" fmla="*/ 0 h 295275"/>
              <a:gd name="connsiteX3" fmla="*/ 295679 w 295679"/>
              <a:gd name="connsiteY3" fmla="*/ 122365 h 295275"/>
              <a:gd name="connsiteX4" fmla="*/ 295679 w 295679"/>
              <a:gd name="connsiteY4" fmla="*/ 172910 h 295275"/>
              <a:gd name="connsiteX5" fmla="*/ 173314 w 295679"/>
              <a:gd name="connsiteY5" fmla="*/ 295275 h 295275"/>
              <a:gd name="connsiteX6" fmla="*/ 58925 w 295679"/>
              <a:gd name="connsiteY6" fmla="*/ 295275 h 295275"/>
              <a:gd name="connsiteX7" fmla="*/ 404 w 295679"/>
              <a:gd name="connsiteY7" fmla="*/ 172910 h 295275"/>
              <a:gd name="connsiteX8" fmla="*/ 404 w 295679"/>
              <a:gd name="connsiteY8" fmla="*/ 122365 h 295275"/>
              <a:gd name="connsiteX0" fmla="*/ 404 w 296805"/>
              <a:gd name="connsiteY0" fmla="*/ 122365 h 295275"/>
              <a:gd name="connsiteX1" fmla="*/ 122769 w 296805"/>
              <a:gd name="connsiteY1" fmla="*/ 0 h 295275"/>
              <a:gd name="connsiteX2" fmla="*/ 173314 w 296805"/>
              <a:gd name="connsiteY2" fmla="*/ 0 h 295275"/>
              <a:gd name="connsiteX3" fmla="*/ 295679 w 296805"/>
              <a:gd name="connsiteY3" fmla="*/ 122365 h 295275"/>
              <a:gd name="connsiteX4" fmla="*/ 295679 w 296805"/>
              <a:gd name="connsiteY4" fmla="*/ 172910 h 295275"/>
              <a:gd name="connsiteX5" fmla="*/ 241731 w 296805"/>
              <a:gd name="connsiteY5" fmla="*/ 295275 h 295275"/>
              <a:gd name="connsiteX6" fmla="*/ 58925 w 296805"/>
              <a:gd name="connsiteY6" fmla="*/ 295275 h 295275"/>
              <a:gd name="connsiteX7" fmla="*/ 404 w 296805"/>
              <a:gd name="connsiteY7" fmla="*/ 172910 h 295275"/>
              <a:gd name="connsiteX8" fmla="*/ 404 w 296805"/>
              <a:gd name="connsiteY8" fmla="*/ 122365 h 295275"/>
              <a:gd name="connsiteX0" fmla="*/ 763 w 297164"/>
              <a:gd name="connsiteY0" fmla="*/ 122365 h 300064"/>
              <a:gd name="connsiteX1" fmla="*/ 123128 w 297164"/>
              <a:gd name="connsiteY1" fmla="*/ 0 h 300064"/>
              <a:gd name="connsiteX2" fmla="*/ 173673 w 297164"/>
              <a:gd name="connsiteY2" fmla="*/ 0 h 300064"/>
              <a:gd name="connsiteX3" fmla="*/ 296038 w 297164"/>
              <a:gd name="connsiteY3" fmla="*/ 122365 h 300064"/>
              <a:gd name="connsiteX4" fmla="*/ 296038 w 297164"/>
              <a:gd name="connsiteY4" fmla="*/ 172910 h 300064"/>
              <a:gd name="connsiteX5" fmla="*/ 242090 w 297164"/>
              <a:gd name="connsiteY5" fmla="*/ 295275 h 300064"/>
              <a:gd name="connsiteX6" fmla="*/ 59284 w 297164"/>
              <a:gd name="connsiteY6" fmla="*/ 295275 h 300064"/>
              <a:gd name="connsiteX7" fmla="*/ 359 w 297164"/>
              <a:gd name="connsiteY7" fmla="*/ 253378 h 300064"/>
              <a:gd name="connsiteX8" fmla="*/ 763 w 297164"/>
              <a:gd name="connsiteY8" fmla="*/ 122365 h 300064"/>
              <a:gd name="connsiteX0" fmla="*/ 763 w 298076"/>
              <a:gd name="connsiteY0" fmla="*/ 122365 h 300064"/>
              <a:gd name="connsiteX1" fmla="*/ 123128 w 298076"/>
              <a:gd name="connsiteY1" fmla="*/ 0 h 300064"/>
              <a:gd name="connsiteX2" fmla="*/ 173673 w 298076"/>
              <a:gd name="connsiteY2" fmla="*/ 0 h 300064"/>
              <a:gd name="connsiteX3" fmla="*/ 296038 w 298076"/>
              <a:gd name="connsiteY3" fmla="*/ 122365 h 300064"/>
              <a:gd name="connsiteX4" fmla="*/ 297164 w 298076"/>
              <a:gd name="connsiteY4" fmla="*/ 209528 h 300064"/>
              <a:gd name="connsiteX5" fmla="*/ 242090 w 298076"/>
              <a:gd name="connsiteY5" fmla="*/ 295275 h 300064"/>
              <a:gd name="connsiteX6" fmla="*/ 59284 w 298076"/>
              <a:gd name="connsiteY6" fmla="*/ 295275 h 300064"/>
              <a:gd name="connsiteX7" fmla="*/ 359 w 298076"/>
              <a:gd name="connsiteY7" fmla="*/ 253378 h 300064"/>
              <a:gd name="connsiteX8" fmla="*/ 763 w 298076"/>
              <a:gd name="connsiteY8" fmla="*/ 122365 h 300064"/>
              <a:gd name="connsiteX0" fmla="*/ 1085 w 298398"/>
              <a:gd name="connsiteY0" fmla="*/ 122365 h 295275"/>
              <a:gd name="connsiteX1" fmla="*/ 123450 w 298398"/>
              <a:gd name="connsiteY1" fmla="*/ 0 h 295275"/>
              <a:gd name="connsiteX2" fmla="*/ 173995 w 298398"/>
              <a:gd name="connsiteY2" fmla="*/ 0 h 295275"/>
              <a:gd name="connsiteX3" fmla="*/ 296360 w 298398"/>
              <a:gd name="connsiteY3" fmla="*/ 122365 h 295275"/>
              <a:gd name="connsiteX4" fmla="*/ 297486 w 298398"/>
              <a:gd name="connsiteY4" fmla="*/ 209528 h 295275"/>
              <a:gd name="connsiteX5" fmla="*/ 242412 w 298398"/>
              <a:gd name="connsiteY5" fmla="*/ 295275 h 295275"/>
              <a:gd name="connsiteX6" fmla="*/ 59606 w 298398"/>
              <a:gd name="connsiteY6" fmla="*/ 295275 h 295275"/>
              <a:gd name="connsiteX7" fmla="*/ 322 w 298398"/>
              <a:gd name="connsiteY7" fmla="*/ 220774 h 295275"/>
              <a:gd name="connsiteX8" fmla="*/ 1085 w 298398"/>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20774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20774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361867"/>
              <a:gd name="connsiteY0" fmla="*/ 122365 h 299752"/>
              <a:gd name="connsiteX1" fmla="*/ 123128 w 361867"/>
              <a:gd name="connsiteY1" fmla="*/ 0 h 299752"/>
              <a:gd name="connsiteX2" fmla="*/ 173673 w 361867"/>
              <a:gd name="connsiteY2" fmla="*/ 0 h 299752"/>
              <a:gd name="connsiteX3" fmla="*/ 296038 w 361867"/>
              <a:gd name="connsiteY3" fmla="*/ 122365 h 299752"/>
              <a:gd name="connsiteX4" fmla="*/ 297164 w 361867"/>
              <a:gd name="connsiteY4" fmla="*/ 209528 h 299752"/>
              <a:gd name="connsiteX5" fmla="*/ 361070 w 361867"/>
              <a:gd name="connsiteY5" fmla="*/ 295390 h 299752"/>
              <a:gd name="connsiteX6" fmla="*/ 242090 w 361867"/>
              <a:gd name="connsiteY6" fmla="*/ 295275 h 299752"/>
              <a:gd name="connsiteX7" fmla="*/ 59284 w 361867"/>
              <a:gd name="connsiteY7" fmla="*/ 295275 h 299752"/>
              <a:gd name="connsiteX8" fmla="*/ 0 w 361867"/>
              <a:gd name="connsiteY8" fmla="*/ 295275 h 299752"/>
              <a:gd name="connsiteX9" fmla="*/ 763 w 361867"/>
              <a:gd name="connsiteY9" fmla="*/ 122365 h 299752"/>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79673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79673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586"/>
              <a:gd name="connsiteY0" fmla="*/ 122365 h 295275"/>
              <a:gd name="connsiteX1" fmla="*/ 123128 w 297586"/>
              <a:gd name="connsiteY1" fmla="*/ 0 h 295275"/>
              <a:gd name="connsiteX2" fmla="*/ 173673 w 297586"/>
              <a:gd name="connsiteY2" fmla="*/ 0 h 295275"/>
              <a:gd name="connsiteX3" fmla="*/ 296038 w 297586"/>
              <a:gd name="connsiteY3" fmla="*/ 122365 h 295275"/>
              <a:gd name="connsiteX4" fmla="*/ 297164 w 297586"/>
              <a:gd name="connsiteY4" fmla="*/ 279673 h 295275"/>
              <a:gd name="connsiteX5" fmla="*/ 242090 w 297586"/>
              <a:gd name="connsiteY5" fmla="*/ 295275 h 295275"/>
              <a:gd name="connsiteX6" fmla="*/ 59284 w 297586"/>
              <a:gd name="connsiteY6" fmla="*/ 295275 h 295275"/>
              <a:gd name="connsiteX7" fmla="*/ 0 w 297586"/>
              <a:gd name="connsiteY7" fmla="*/ 295275 h 295275"/>
              <a:gd name="connsiteX8" fmla="*/ 763 w 297586"/>
              <a:gd name="connsiteY8" fmla="*/ 122365 h 295275"/>
              <a:gd name="connsiteX0" fmla="*/ 763 w 297211"/>
              <a:gd name="connsiteY0" fmla="*/ 122365 h 295275"/>
              <a:gd name="connsiteX1" fmla="*/ 123128 w 297211"/>
              <a:gd name="connsiteY1" fmla="*/ 0 h 295275"/>
              <a:gd name="connsiteX2" fmla="*/ 173673 w 297211"/>
              <a:gd name="connsiteY2" fmla="*/ 0 h 295275"/>
              <a:gd name="connsiteX3" fmla="*/ 296038 w 297211"/>
              <a:gd name="connsiteY3" fmla="*/ 122365 h 295275"/>
              <a:gd name="connsiteX4" fmla="*/ 297164 w 297211"/>
              <a:gd name="connsiteY4" fmla="*/ 279673 h 295275"/>
              <a:gd name="connsiteX5" fmla="*/ 242090 w 297211"/>
              <a:gd name="connsiteY5" fmla="*/ 295275 h 295275"/>
              <a:gd name="connsiteX6" fmla="*/ 59284 w 297211"/>
              <a:gd name="connsiteY6" fmla="*/ 295275 h 295275"/>
              <a:gd name="connsiteX7" fmla="*/ 0 w 297211"/>
              <a:gd name="connsiteY7" fmla="*/ 295275 h 295275"/>
              <a:gd name="connsiteX8" fmla="*/ 763 w 297211"/>
              <a:gd name="connsiteY8" fmla="*/ 122365 h 295275"/>
              <a:gd name="connsiteX0" fmla="*/ 763 w 297258"/>
              <a:gd name="connsiteY0" fmla="*/ 122365 h 295804"/>
              <a:gd name="connsiteX1" fmla="*/ 123128 w 297258"/>
              <a:gd name="connsiteY1" fmla="*/ 0 h 295804"/>
              <a:gd name="connsiteX2" fmla="*/ 173673 w 297258"/>
              <a:gd name="connsiteY2" fmla="*/ 0 h 295804"/>
              <a:gd name="connsiteX3" fmla="*/ 296038 w 297258"/>
              <a:gd name="connsiteY3" fmla="*/ 122365 h 295804"/>
              <a:gd name="connsiteX4" fmla="*/ 297211 w 297258"/>
              <a:gd name="connsiteY4" fmla="*/ 295275 h 295804"/>
              <a:gd name="connsiteX5" fmla="*/ 242090 w 297258"/>
              <a:gd name="connsiteY5" fmla="*/ 295275 h 295804"/>
              <a:gd name="connsiteX6" fmla="*/ 59284 w 297258"/>
              <a:gd name="connsiteY6" fmla="*/ 295275 h 295804"/>
              <a:gd name="connsiteX7" fmla="*/ 0 w 297258"/>
              <a:gd name="connsiteY7" fmla="*/ 295275 h 295804"/>
              <a:gd name="connsiteX8" fmla="*/ 763 w 297258"/>
              <a:gd name="connsiteY8" fmla="*/ 122365 h 295804"/>
              <a:gd name="connsiteX0" fmla="*/ 763 w 297227"/>
              <a:gd name="connsiteY0" fmla="*/ 122365 h 297919"/>
              <a:gd name="connsiteX1" fmla="*/ 123128 w 297227"/>
              <a:gd name="connsiteY1" fmla="*/ 0 h 297919"/>
              <a:gd name="connsiteX2" fmla="*/ 173673 w 297227"/>
              <a:gd name="connsiteY2" fmla="*/ 0 h 297919"/>
              <a:gd name="connsiteX3" fmla="*/ 296038 w 297227"/>
              <a:gd name="connsiteY3" fmla="*/ 122365 h 297919"/>
              <a:gd name="connsiteX4" fmla="*/ 297211 w 297227"/>
              <a:gd name="connsiteY4" fmla="*/ 295275 h 297919"/>
              <a:gd name="connsiteX5" fmla="*/ 242090 w 297227"/>
              <a:gd name="connsiteY5" fmla="*/ 295275 h 297919"/>
              <a:gd name="connsiteX6" fmla="*/ 59284 w 297227"/>
              <a:gd name="connsiteY6" fmla="*/ 295275 h 297919"/>
              <a:gd name="connsiteX7" fmla="*/ 0 w 297227"/>
              <a:gd name="connsiteY7" fmla="*/ 295275 h 297919"/>
              <a:gd name="connsiteX8" fmla="*/ 763 w 297227"/>
              <a:gd name="connsiteY8" fmla="*/ 122365 h 297919"/>
              <a:gd name="connsiteX0" fmla="*/ 763 w 297228"/>
              <a:gd name="connsiteY0" fmla="*/ 122365 h 296324"/>
              <a:gd name="connsiteX1" fmla="*/ 123128 w 297228"/>
              <a:gd name="connsiteY1" fmla="*/ 0 h 296324"/>
              <a:gd name="connsiteX2" fmla="*/ 173673 w 297228"/>
              <a:gd name="connsiteY2" fmla="*/ 0 h 296324"/>
              <a:gd name="connsiteX3" fmla="*/ 296038 w 297228"/>
              <a:gd name="connsiteY3" fmla="*/ 122365 h 296324"/>
              <a:gd name="connsiteX4" fmla="*/ 297211 w 297228"/>
              <a:gd name="connsiteY4" fmla="*/ 295275 h 296324"/>
              <a:gd name="connsiteX5" fmla="*/ 242090 w 297228"/>
              <a:gd name="connsiteY5" fmla="*/ 295275 h 296324"/>
              <a:gd name="connsiteX6" fmla="*/ 59284 w 297228"/>
              <a:gd name="connsiteY6" fmla="*/ 295275 h 296324"/>
              <a:gd name="connsiteX7" fmla="*/ 0 w 297228"/>
              <a:gd name="connsiteY7" fmla="*/ 295275 h 296324"/>
              <a:gd name="connsiteX8" fmla="*/ 763 w 297228"/>
              <a:gd name="connsiteY8" fmla="*/ 122365 h 296324"/>
              <a:gd name="connsiteX0" fmla="*/ 763 w 297245"/>
              <a:gd name="connsiteY0" fmla="*/ 122365 h 297272"/>
              <a:gd name="connsiteX1" fmla="*/ 123128 w 297245"/>
              <a:gd name="connsiteY1" fmla="*/ 0 h 297272"/>
              <a:gd name="connsiteX2" fmla="*/ 173673 w 297245"/>
              <a:gd name="connsiteY2" fmla="*/ 0 h 297272"/>
              <a:gd name="connsiteX3" fmla="*/ 296038 w 297245"/>
              <a:gd name="connsiteY3" fmla="*/ 122365 h 297272"/>
              <a:gd name="connsiteX4" fmla="*/ 297228 w 297245"/>
              <a:gd name="connsiteY4" fmla="*/ 296324 h 297272"/>
              <a:gd name="connsiteX5" fmla="*/ 242090 w 297245"/>
              <a:gd name="connsiteY5" fmla="*/ 295275 h 297272"/>
              <a:gd name="connsiteX6" fmla="*/ 59284 w 297245"/>
              <a:gd name="connsiteY6" fmla="*/ 295275 h 297272"/>
              <a:gd name="connsiteX7" fmla="*/ 0 w 297245"/>
              <a:gd name="connsiteY7" fmla="*/ 295275 h 297272"/>
              <a:gd name="connsiteX8" fmla="*/ 763 w 297245"/>
              <a:gd name="connsiteY8" fmla="*/ 122365 h 297272"/>
              <a:gd name="connsiteX0" fmla="*/ 763 w 297262"/>
              <a:gd name="connsiteY0" fmla="*/ 122365 h 298144"/>
              <a:gd name="connsiteX1" fmla="*/ 123128 w 297262"/>
              <a:gd name="connsiteY1" fmla="*/ 0 h 298144"/>
              <a:gd name="connsiteX2" fmla="*/ 173673 w 297262"/>
              <a:gd name="connsiteY2" fmla="*/ 0 h 298144"/>
              <a:gd name="connsiteX3" fmla="*/ 296038 w 297262"/>
              <a:gd name="connsiteY3" fmla="*/ 122365 h 298144"/>
              <a:gd name="connsiteX4" fmla="*/ 297245 w 297262"/>
              <a:gd name="connsiteY4" fmla="*/ 297272 h 298144"/>
              <a:gd name="connsiteX5" fmla="*/ 242090 w 297262"/>
              <a:gd name="connsiteY5" fmla="*/ 295275 h 298144"/>
              <a:gd name="connsiteX6" fmla="*/ 59284 w 297262"/>
              <a:gd name="connsiteY6" fmla="*/ 295275 h 298144"/>
              <a:gd name="connsiteX7" fmla="*/ 0 w 297262"/>
              <a:gd name="connsiteY7" fmla="*/ 295275 h 298144"/>
              <a:gd name="connsiteX8" fmla="*/ 763 w 297262"/>
              <a:gd name="connsiteY8" fmla="*/ 122365 h 298144"/>
              <a:gd name="connsiteX0" fmla="*/ 763 w 297279"/>
              <a:gd name="connsiteY0" fmla="*/ 122365 h 298957"/>
              <a:gd name="connsiteX1" fmla="*/ 123128 w 297279"/>
              <a:gd name="connsiteY1" fmla="*/ 0 h 298957"/>
              <a:gd name="connsiteX2" fmla="*/ 173673 w 297279"/>
              <a:gd name="connsiteY2" fmla="*/ 0 h 298957"/>
              <a:gd name="connsiteX3" fmla="*/ 296038 w 297279"/>
              <a:gd name="connsiteY3" fmla="*/ 122365 h 298957"/>
              <a:gd name="connsiteX4" fmla="*/ 297262 w 297279"/>
              <a:gd name="connsiteY4" fmla="*/ 298144 h 298957"/>
              <a:gd name="connsiteX5" fmla="*/ 242090 w 297279"/>
              <a:gd name="connsiteY5" fmla="*/ 295275 h 298957"/>
              <a:gd name="connsiteX6" fmla="*/ 59284 w 297279"/>
              <a:gd name="connsiteY6" fmla="*/ 295275 h 298957"/>
              <a:gd name="connsiteX7" fmla="*/ 0 w 297279"/>
              <a:gd name="connsiteY7" fmla="*/ 295275 h 298957"/>
              <a:gd name="connsiteX8" fmla="*/ 763 w 297279"/>
              <a:gd name="connsiteY8" fmla="*/ 122365 h 298957"/>
              <a:gd name="connsiteX0" fmla="*/ 763 w 297279"/>
              <a:gd name="connsiteY0" fmla="*/ 122365 h 298957"/>
              <a:gd name="connsiteX1" fmla="*/ 123128 w 297279"/>
              <a:gd name="connsiteY1" fmla="*/ 0 h 298957"/>
              <a:gd name="connsiteX2" fmla="*/ 173673 w 297279"/>
              <a:gd name="connsiteY2" fmla="*/ 0 h 298957"/>
              <a:gd name="connsiteX3" fmla="*/ 296038 w 297279"/>
              <a:gd name="connsiteY3" fmla="*/ 122365 h 298957"/>
              <a:gd name="connsiteX4" fmla="*/ 297262 w 297279"/>
              <a:gd name="connsiteY4" fmla="*/ 298144 h 298957"/>
              <a:gd name="connsiteX5" fmla="*/ 242090 w 297279"/>
              <a:gd name="connsiteY5" fmla="*/ 295275 h 298957"/>
              <a:gd name="connsiteX6" fmla="*/ 59284 w 297279"/>
              <a:gd name="connsiteY6" fmla="*/ 295275 h 298957"/>
              <a:gd name="connsiteX7" fmla="*/ 0 w 297279"/>
              <a:gd name="connsiteY7" fmla="*/ 295275 h 298957"/>
              <a:gd name="connsiteX8" fmla="*/ 763 w 297279"/>
              <a:gd name="connsiteY8" fmla="*/ 122365 h 298957"/>
              <a:gd name="connsiteX0" fmla="*/ 763 w 297296"/>
              <a:gd name="connsiteY0" fmla="*/ 122365 h 295275"/>
              <a:gd name="connsiteX1" fmla="*/ 123128 w 297296"/>
              <a:gd name="connsiteY1" fmla="*/ 0 h 295275"/>
              <a:gd name="connsiteX2" fmla="*/ 173673 w 297296"/>
              <a:gd name="connsiteY2" fmla="*/ 0 h 295275"/>
              <a:gd name="connsiteX3" fmla="*/ 296038 w 297296"/>
              <a:gd name="connsiteY3" fmla="*/ 122365 h 295275"/>
              <a:gd name="connsiteX4" fmla="*/ 297279 w 297296"/>
              <a:gd name="connsiteY4" fmla="*/ 286694 h 295275"/>
              <a:gd name="connsiteX5" fmla="*/ 242090 w 297296"/>
              <a:gd name="connsiteY5" fmla="*/ 295275 h 295275"/>
              <a:gd name="connsiteX6" fmla="*/ 59284 w 297296"/>
              <a:gd name="connsiteY6" fmla="*/ 295275 h 295275"/>
              <a:gd name="connsiteX7" fmla="*/ 0 w 297296"/>
              <a:gd name="connsiteY7" fmla="*/ 295275 h 295275"/>
              <a:gd name="connsiteX8" fmla="*/ 763 w 297296"/>
              <a:gd name="connsiteY8" fmla="*/ 122365 h 295275"/>
              <a:gd name="connsiteX0" fmla="*/ 763 w 297279"/>
              <a:gd name="connsiteY0" fmla="*/ 122365 h 301753"/>
              <a:gd name="connsiteX1" fmla="*/ 123128 w 297279"/>
              <a:gd name="connsiteY1" fmla="*/ 0 h 301753"/>
              <a:gd name="connsiteX2" fmla="*/ 173673 w 297279"/>
              <a:gd name="connsiteY2" fmla="*/ 0 h 301753"/>
              <a:gd name="connsiteX3" fmla="*/ 296038 w 297279"/>
              <a:gd name="connsiteY3" fmla="*/ 122365 h 301753"/>
              <a:gd name="connsiteX4" fmla="*/ 297279 w 297279"/>
              <a:gd name="connsiteY4" fmla="*/ 286694 h 301753"/>
              <a:gd name="connsiteX5" fmla="*/ 59284 w 297279"/>
              <a:gd name="connsiteY5" fmla="*/ 295275 h 301753"/>
              <a:gd name="connsiteX6" fmla="*/ 0 w 297279"/>
              <a:gd name="connsiteY6" fmla="*/ 295275 h 301753"/>
              <a:gd name="connsiteX7" fmla="*/ 763 w 297279"/>
              <a:gd name="connsiteY7" fmla="*/ 122365 h 301753"/>
              <a:gd name="connsiteX0" fmla="*/ 763 w 297279"/>
              <a:gd name="connsiteY0" fmla="*/ 122365 h 312470"/>
              <a:gd name="connsiteX1" fmla="*/ 123128 w 297279"/>
              <a:gd name="connsiteY1" fmla="*/ 0 h 312470"/>
              <a:gd name="connsiteX2" fmla="*/ 173673 w 297279"/>
              <a:gd name="connsiteY2" fmla="*/ 0 h 312470"/>
              <a:gd name="connsiteX3" fmla="*/ 296038 w 297279"/>
              <a:gd name="connsiteY3" fmla="*/ 122365 h 312470"/>
              <a:gd name="connsiteX4" fmla="*/ 297279 w 297279"/>
              <a:gd name="connsiteY4" fmla="*/ 286694 h 312470"/>
              <a:gd name="connsiteX5" fmla="*/ 0 w 297279"/>
              <a:gd name="connsiteY5" fmla="*/ 295275 h 312470"/>
              <a:gd name="connsiteX6" fmla="*/ 763 w 297279"/>
              <a:gd name="connsiteY6" fmla="*/ 122365 h 312470"/>
              <a:gd name="connsiteX0" fmla="*/ 763 w 297279"/>
              <a:gd name="connsiteY0" fmla="*/ 122365 h 312470"/>
              <a:gd name="connsiteX1" fmla="*/ 123128 w 297279"/>
              <a:gd name="connsiteY1" fmla="*/ 0 h 312470"/>
              <a:gd name="connsiteX2" fmla="*/ 173673 w 297279"/>
              <a:gd name="connsiteY2" fmla="*/ 0 h 312470"/>
              <a:gd name="connsiteX3" fmla="*/ 296038 w 297279"/>
              <a:gd name="connsiteY3" fmla="*/ 122365 h 312470"/>
              <a:gd name="connsiteX4" fmla="*/ 297279 w 297279"/>
              <a:gd name="connsiteY4" fmla="*/ 286694 h 312470"/>
              <a:gd name="connsiteX5" fmla="*/ 0 w 297279"/>
              <a:gd name="connsiteY5" fmla="*/ 295275 h 312470"/>
              <a:gd name="connsiteX6" fmla="*/ 763 w 297279"/>
              <a:gd name="connsiteY6" fmla="*/ 122365 h 312470"/>
              <a:gd name="connsiteX0" fmla="*/ 763 w 297279"/>
              <a:gd name="connsiteY0" fmla="*/ 122365 h 303640"/>
              <a:gd name="connsiteX1" fmla="*/ 123128 w 297279"/>
              <a:gd name="connsiteY1" fmla="*/ 0 h 303640"/>
              <a:gd name="connsiteX2" fmla="*/ 173673 w 297279"/>
              <a:gd name="connsiteY2" fmla="*/ 0 h 303640"/>
              <a:gd name="connsiteX3" fmla="*/ 296038 w 297279"/>
              <a:gd name="connsiteY3" fmla="*/ 122365 h 303640"/>
              <a:gd name="connsiteX4" fmla="*/ 297279 w 297279"/>
              <a:gd name="connsiteY4" fmla="*/ 286694 h 303640"/>
              <a:gd name="connsiteX5" fmla="*/ 0 w 297279"/>
              <a:gd name="connsiteY5" fmla="*/ 295275 h 303640"/>
              <a:gd name="connsiteX6" fmla="*/ 763 w 297279"/>
              <a:gd name="connsiteY6" fmla="*/ 122365 h 303640"/>
              <a:gd name="connsiteX0" fmla="*/ 763 w 297279"/>
              <a:gd name="connsiteY0" fmla="*/ 122365 h 296987"/>
              <a:gd name="connsiteX1" fmla="*/ 123128 w 297279"/>
              <a:gd name="connsiteY1" fmla="*/ 0 h 296987"/>
              <a:gd name="connsiteX2" fmla="*/ 173673 w 297279"/>
              <a:gd name="connsiteY2" fmla="*/ 0 h 296987"/>
              <a:gd name="connsiteX3" fmla="*/ 296038 w 297279"/>
              <a:gd name="connsiteY3" fmla="*/ 122365 h 296987"/>
              <a:gd name="connsiteX4" fmla="*/ 297279 w 297279"/>
              <a:gd name="connsiteY4" fmla="*/ 286694 h 296987"/>
              <a:gd name="connsiteX5" fmla="*/ 0 w 297279"/>
              <a:gd name="connsiteY5" fmla="*/ 295275 h 296987"/>
              <a:gd name="connsiteX6" fmla="*/ 763 w 297279"/>
              <a:gd name="connsiteY6" fmla="*/ 122365 h 296987"/>
              <a:gd name="connsiteX0" fmla="*/ 763 w 297279"/>
              <a:gd name="connsiteY0" fmla="*/ 122365 h 301154"/>
              <a:gd name="connsiteX1" fmla="*/ 123128 w 297279"/>
              <a:gd name="connsiteY1" fmla="*/ 0 h 301154"/>
              <a:gd name="connsiteX2" fmla="*/ 173673 w 297279"/>
              <a:gd name="connsiteY2" fmla="*/ 0 h 301154"/>
              <a:gd name="connsiteX3" fmla="*/ 296038 w 297279"/>
              <a:gd name="connsiteY3" fmla="*/ 122365 h 301154"/>
              <a:gd name="connsiteX4" fmla="*/ 297279 w 297279"/>
              <a:gd name="connsiteY4" fmla="*/ 296987 h 301154"/>
              <a:gd name="connsiteX5" fmla="*/ 0 w 297279"/>
              <a:gd name="connsiteY5" fmla="*/ 295275 h 301154"/>
              <a:gd name="connsiteX6" fmla="*/ 763 w 297279"/>
              <a:gd name="connsiteY6" fmla="*/ 122365 h 301154"/>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6987 h 299572"/>
              <a:gd name="connsiteX5" fmla="*/ 0 w 297279"/>
              <a:gd name="connsiteY5" fmla="*/ 295275 h 299572"/>
              <a:gd name="connsiteX6" fmla="*/ 763 w 297279"/>
              <a:gd name="connsiteY6" fmla="*/ 122365 h 299572"/>
              <a:gd name="connsiteX0" fmla="*/ 763 w 297279"/>
              <a:gd name="connsiteY0" fmla="*/ 122365 h 301415"/>
              <a:gd name="connsiteX1" fmla="*/ 123128 w 297279"/>
              <a:gd name="connsiteY1" fmla="*/ 0 h 301415"/>
              <a:gd name="connsiteX2" fmla="*/ 173673 w 297279"/>
              <a:gd name="connsiteY2" fmla="*/ 0 h 301415"/>
              <a:gd name="connsiteX3" fmla="*/ 296038 w 297279"/>
              <a:gd name="connsiteY3" fmla="*/ 122365 h 301415"/>
              <a:gd name="connsiteX4" fmla="*/ 297279 w 297279"/>
              <a:gd name="connsiteY4" fmla="*/ 299572 h 301415"/>
              <a:gd name="connsiteX5" fmla="*/ 0 w 297279"/>
              <a:gd name="connsiteY5" fmla="*/ 295275 h 301415"/>
              <a:gd name="connsiteX6" fmla="*/ 763 w 297279"/>
              <a:gd name="connsiteY6" fmla="*/ 122365 h 301415"/>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300785"/>
              <a:gd name="connsiteX1" fmla="*/ 123128 w 297279"/>
              <a:gd name="connsiteY1" fmla="*/ 0 h 300785"/>
              <a:gd name="connsiteX2" fmla="*/ 173673 w 297279"/>
              <a:gd name="connsiteY2" fmla="*/ 0 h 300785"/>
              <a:gd name="connsiteX3" fmla="*/ 296038 w 297279"/>
              <a:gd name="connsiteY3" fmla="*/ 122365 h 300785"/>
              <a:gd name="connsiteX4" fmla="*/ 297279 w 297279"/>
              <a:gd name="connsiteY4" fmla="*/ 299572 h 300785"/>
              <a:gd name="connsiteX5" fmla="*/ 0 w 297279"/>
              <a:gd name="connsiteY5" fmla="*/ 299572 h 300785"/>
              <a:gd name="connsiteX6" fmla="*/ 763 w 297279"/>
              <a:gd name="connsiteY6" fmla="*/ 122365 h 300785"/>
              <a:gd name="connsiteX0" fmla="*/ 763 w 297279"/>
              <a:gd name="connsiteY0" fmla="*/ 122365 h 300785"/>
              <a:gd name="connsiteX1" fmla="*/ 123128 w 297279"/>
              <a:gd name="connsiteY1" fmla="*/ 0 h 300785"/>
              <a:gd name="connsiteX2" fmla="*/ 173673 w 297279"/>
              <a:gd name="connsiteY2" fmla="*/ 0 h 300785"/>
              <a:gd name="connsiteX3" fmla="*/ 296038 w 297279"/>
              <a:gd name="connsiteY3" fmla="*/ 122365 h 300785"/>
              <a:gd name="connsiteX4" fmla="*/ 297279 w 297279"/>
              <a:gd name="connsiteY4" fmla="*/ 299572 h 300785"/>
              <a:gd name="connsiteX5" fmla="*/ 0 w 297279"/>
              <a:gd name="connsiteY5" fmla="*/ 299572 h 300785"/>
              <a:gd name="connsiteX6" fmla="*/ 763 w 297279"/>
              <a:gd name="connsiteY6" fmla="*/ 122365 h 300785"/>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299572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301167 h 301167"/>
              <a:gd name="connsiteX6" fmla="*/ 763 w 297279"/>
              <a:gd name="connsiteY6" fmla="*/ 122365 h 30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279" h="301167">
                <a:moveTo>
                  <a:pt x="763" y="122365"/>
                </a:moveTo>
                <a:cubicBezTo>
                  <a:pt x="763" y="54785"/>
                  <a:pt x="55548" y="0"/>
                  <a:pt x="123128" y="0"/>
                </a:cubicBezTo>
                <a:lnTo>
                  <a:pt x="173673" y="0"/>
                </a:lnTo>
                <a:cubicBezTo>
                  <a:pt x="241253" y="0"/>
                  <a:pt x="296038" y="54785"/>
                  <a:pt x="296038" y="122365"/>
                </a:cubicBezTo>
                <a:cubicBezTo>
                  <a:pt x="296413" y="151419"/>
                  <a:pt x="296904" y="291196"/>
                  <a:pt x="297279" y="301167"/>
                </a:cubicBezTo>
                <a:lnTo>
                  <a:pt x="0" y="301167"/>
                </a:lnTo>
                <a:cubicBezTo>
                  <a:pt x="135" y="257496"/>
                  <a:pt x="628" y="166036"/>
                  <a:pt x="763" y="122365"/>
                </a:cubicBezTo>
                <a:close/>
              </a:path>
            </a:pathLst>
          </a:custGeom>
          <a:solidFill>
            <a:srgbClr val="C2E2AC"/>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defTabSz="342788">
              <a:defRPr/>
            </a:pPr>
            <a:endParaRPr lang="en-US" sz="1050" kern="0" dirty="0">
              <a:solidFill>
                <a:sysClr val="window" lastClr="FFFFFF"/>
              </a:solidFill>
              <a:latin typeface="Calibri" panose="020F0502020204030204" pitchFamily="34" charset="0"/>
            </a:endParaRPr>
          </a:p>
        </p:txBody>
      </p:sp>
      <p:sp>
        <p:nvSpPr>
          <p:cNvPr id="305" name="Diamond 231"/>
          <p:cNvSpPr/>
          <p:nvPr/>
        </p:nvSpPr>
        <p:spPr>
          <a:xfrm>
            <a:off x="3582799" y="1987486"/>
            <a:ext cx="37600" cy="93712"/>
          </a:xfrm>
          <a:custGeom>
            <a:avLst/>
            <a:gdLst>
              <a:gd name="connsiteX0" fmla="*/ 0 w 111125"/>
              <a:gd name="connsiteY0" fmla="*/ 143510 h 287020"/>
              <a:gd name="connsiteX1" fmla="*/ 55563 w 111125"/>
              <a:gd name="connsiteY1" fmla="*/ 0 h 287020"/>
              <a:gd name="connsiteX2" fmla="*/ 111125 w 111125"/>
              <a:gd name="connsiteY2" fmla="*/ 143510 h 287020"/>
              <a:gd name="connsiteX3" fmla="*/ 55563 w 111125"/>
              <a:gd name="connsiteY3" fmla="*/ 287020 h 287020"/>
              <a:gd name="connsiteX4" fmla="*/ 0 w 111125"/>
              <a:gd name="connsiteY4" fmla="*/ 143510 h 287020"/>
              <a:gd name="connsiteX0" fmla="*/ 0 w 111125"/>
              <a:gd name="connsiteY0" fmla="*/ 218239 h 287020"/>
              <a:gd name="connsiteX1" fmla="*/ 55563 w 111125"/>
              <a:gd name="connsiteY1" fmla="*/ 0 h 287020"/>
              <a:gd name="connsiteX2" fmla="*/ 111125 w 111125"/>
              <a:gd name="connsiteY2" fmla="*/ 143510 h 287020"/>
              <a:gd name="connsiteX3" fmla="*/ 55563 w 111125"/>
              <a:gd name="connsiteY3" fmla="*/ 287020 h 287020"/>
              <a:gd name="connsiteX4" fmla="*/ 0 w 111125"/>
              <a:gd name="connsiteY4" fmla="*/ 218239 h 287020"/>
              <a:gd name="connsiteX0" fmla="*/ 0 w 111125"/>
              <a:gd name="connsiteY0" fmla="*/ 218239 h 287020"/>
              <a:gd name="connsiteX1" fmla="*/ 55563 w 111125"/>
              <a:gd name="connsiteY1" fmla="*/ 0 h 287020"/>
              <a:gd name="connsiteX2" fmla="*/ 111125 w 111125"/>
              <a:gd name="connsiteY2" fmla="*/ 218239 h 287020"/>
              <a:gd name="connsiteX3" fmla="*/ 55563 w 111125"/>
              <a:gd name="connsiteY3" fmla="*/ 287020 h 287020"/>
              <a:gd name="connsiteX4" fmla="*/ 0 w 111125"/>
              <a:gd name="connsiteY4" fmla="*/ 218239 h 287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25" h="287020">
                <a:moveTo>
                  <a:pt x="0" y="218239"/>
                </a:moveTo>
                <a:lnTo>
                  <a:pt x="55563" y="0"/>
                </a:lnTo>
                <a:lnTo>
                  <a:pt x="111125" y="218239"/>
                </a:lnTo>
                <a:lnTo>
                  <a:pt x="55563" y="287020"/>
                </a:lnTo>
                <a:lnTo>
                  <a:pt x="0" y="218239"/>
                </a:lnTo>
                <a:close/>
              </a:path>
            </a:pathLst>
          </a:custGeom>
          <a:solidFill>
            <a:sysClr val="window" lastClr="FFFFFF"/>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algn="ctr" defTabSz="342788">
              <a:lnSpc>
                <a:spcPct val="115000"/>
              </a:lnSpc>
              <a:defRPr/>
            </a:pPr>
            <a:r>
              <a:rPr lang="en-US" sz="1050" kern="0" dirty="0">
                <a:solidFill>
                  <a:sysClr val="window" lastClr="FFFFFF"/>
                </a:solidFill>
                <a:highlight>
                  <a:srgbClr val="FFFF00"/>
                </a:highlight>
                <a:latin typeface="Calibri" panose="020F0502020204030204" pitchFamily="34" charset="0"/>
                <a:ea typeface="Calibri"/>
                <a:cs typeface="Times New Roman"/>
              </a:rPr>
              <a:t>­­­­­­­­</a:t>
            </a:r>
            <a:endParaRPr lang="en-US" sz="1050" kern="0" dirty="0">
              <a:solidFill>
                <a:sysClr val="window" lastClr="FFFFFF"/>
              </a:solidFill>
              <a:latin typeface="Calibri" panose="020F0502020204030204" pitchFamily="34" charset="0"/>
              <a:ea typeface="Calibri"/>
              <a:cs typeface="Times New Roman"/>
            </a:endParaRPr>
          </a:p>
        </p:txBody>
      </p:sp>
      <p:cxnSp>
        <p:nvCxnSpPr>
          <p:cNvPr id="306" name="Elbow Connector 305"/>
          <p:cNvCxnSpPr/>
          <p:nvPr/>
        </p:nvCxnSpPr>
        <p:spPr>
          <a:xfrm flipV="1">
            <a:off x="4015251" y="1973013"/>
            <a:ext cx="1302667" cy="195716"/>
          </a:xfrm>
          <a:prstGeom prst="bentConnector3">
            <a:avLst>
              <a:gd name="adj1" fmla="val 100306"/>
            </a:avLst>
          </a:prstGeom>
          <a:noFill/>
          <a:ln w="15875" cap="flat" cmpd="sng" algn="ctr">
            <a:solidFill>
              <a:srgbClr val="72CDF4"/>
            </a:solidFill>
            <a:prstDash val="sysDash"/>
            <a:headEnd type="triangle" w="med" len="med"/>
            <a:tailEnd type="triangle" w="med" len="med"/>
          </a:ln>
          <a:effectLst/>
        </p:spPr>
      </p:cxnSp>
      <p:sp>
        <p:nvSpPr>
          <p:cNvPr id="307" name="Text Box 2069"/>
          <p:cNvSpPr txBox="1"/>
          <p:nvPr/>
        </p:nvSpPr>
        <p:spPr>
          <a:xfrm rot="16200000">
            <a:off x="-158195" y="869587"/>
            <a:ext cx="1097280" cy="201191"/>
          </a:xfrm>
          <a:prstGeom prst="round2SameRect">
            <a:avLst/>
          </a:prstGeom>
          <a:solidFill>
            <a:srgbClr val="DA1E2B"/>
          </a:solidFill>
          <a:ln w="6350">
            <a:solidFill>
              <a:srgbClr val="DA1E2B"/>
            </a:solidFill>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algn="ctr" defTabSz="342788">
              <a:lnSpc>
                <a:spcPct val="115000"/>
              </a:lnSpc>
              <a:defRPr/>
            </a:pPr>
            <a:r>
              <a:rPr lang="en-US" sz="1200" b="1" kern="0" dirty="0">
                <a:solidFill>
                  <a:srgbClr val="FFFFFF"/>
                </a:solidFill>
                <a:latin typeface="Calibri" panose="020F0502020204030204" pitchFamily="34" charset="0"/>
                <a:ea typeface="Calibri"/>
                <a:cs typeface="Arial" panose="020B0604020202020204" pitchFamily="34" charset="0"/>
              </a:rPr>
              <a:t>Bi-Weekly</a:t>
            </a:r>
          </a:p>
        </p:txBody>
      </p:sp>
      <p:sp>
        <p:nvSpPr>
          <p:cNvPr id="308" name="Text Box 2069"/>
          <p:cNvSpPr txBox="1"/>
          <p:nvPr/>
        </p:nvSpPr>
        <p:spPr>
          <a:xfrm rot="16200000">
            <a:off x="-158195" y="3023936"/>
            <a:ext cx="1097280" cy="201191"/>
          </a:xfrm>
          <a:prstGeom prst="round2SameRect">
            <a:avLst/>
          </a:prstGeom>
          <a:solidFill>
            <a:srgbClr val="00B050"/>
          </a:solidFill>
          <a:ln w="6350">
            <a:noFill/>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algn="ctr" defTabSz="342788">
              <a:lnSpc>
                <a:spcPct val="115000"/>
              </a:lnSpc>
              <a:defRPr/>
            </a:pPr>
            <a:r>
              <a:rPr lang="en-US" sz="1200" b="1" kern="0" dirty="0">
                <a:solidFill>
                  <a:srgbClr val="FFFFFF"/>
                </a:solidFill>
                <a:latin typeface="Calibri" panose="020F0502020204030204" pitchFamily="34" charset="0"/>
                <a:ea typeface="Calibri"/>
                <a:cs typeface="Arial" panose="020B0604020202020204" pitchFamily="34" charset="0"/>
              </a:rPr>
              <a:t>Daily</a:t>
            </a:r>
          </a:p>
        </p:txBody>
      </p:sp>
      <p:sp>
        <p:nvSpPr>
          <p:cNvPr id="309" name="Round Same Side Corner Rectangle 308"/>
          <p:cNvSpPr/>
          <p:nvPr/>
        </p:nvSpPr>
        <p:spPr>
          <a:xfrm>
            <a:off x="3063962" y="3714646"/>
            <a:ext cx="2529801" cy="221477"/>
          </a:xfrm>
          <a:prstGeom prst="round2SameRect">
            <a:avLst>
              <a:gd name="adj1" fmla="val 29993"/>
              <a:gd name="adj2" fmla="val 0"/>
            </a:avLst>
          </a:prstGeom>
          <a:solidFill>
            <a:srgbClr val="0070C0"/>
          </a:solidFill>
          <a:ln w="6350" cap="flat" cmpd="sng" algn="ctr">
            <a:solidFill>
              <a:srgbClr val="0070C0"/>
            </a:solid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algn="ctr" defTabSz="342788">
              <a:lnSpc>
                <a:spcPct val="115000"/>
              </a:lnSpc>
              <a:defRPr/>
            </a:pPr>
            <a:r>
              <a:rPr lang="en-US" sz="1050" b="1" kern="0" dirty="0">
                <a:solidFill>
                  <a:sysClr val="window" lastClr="FFFFFF"/>
                </a:solidFill>
                <a:latin typeface="Calibri" panose="020F0502020204030204" pitchFamily="34" charset="0"/>
                <a:ea typeface="Calibri"/>
                <a:cs typeface="Arial" panose="020B0604020202020204" pitchFamily="34" charset="0"/>
              </a:rPr>
              <a:t>Transition Management Office</a:t>
            </a:r>
          </a:p>
        </p:txBody>
      </p:sp>
      <p:sp>
        <p:nvSpPr>
          <p:cNvPr id="310" name="Round Same Side Corner Rectangle 309"/>
          <p:cNvSpPr/>
          <p:nvPr/>
        </p:nvSpPr>
        <p:spPr>
          <a:xfrm>
            <a:off x="5650298" y="3714646"/>
            <a:ext cx="2296569" cy="221477"/>
          </a:xfrm>
          <a:prstGeom prst="round2SameRect">
            <a:avLst>
              <a:gd name="adj1" fmla="val 29993"/>
              <a:gd name="adj2" fmla="val 0"/>
            </a:avLst>
          </a:prstGeom>
          <a:solidFill>
            <a:srgbClr val="00B050"/>
          </a:solidFill>
          <a:ln w="6350" cap="flat" cmpd="sng" algn="ctr">
            <a:solidFill>
              <a:srgbClr val="00B050"/>
            </a:solid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algn="ctr" defTabSz="342788">
              <a:lnSpc>
                <a:spcPct val="115000"/>
              </a:lnSpc>
              <a:defRPr/>
            </a:pPr>
            <a:r>
              <a:rPr lang="en-US" sz="1050" b="1" kern="0" dirty="0">
                <a:solidFill>
                  <a:sysClr val="window" lastClr="FFFFFF"/>
                </a:solidFill>
                <a:latin typeface="Calibri" panose="020F0502020204030204" pitchFamily="34" charset="0"/>
                <a:ea typeface="Calibri"/>
                <a:cs typeface="Arial" panose="020B0604020202020204" pitchFamily="34" charset="0"/>
              </a:rPr>
              <a:t>Transition Operations Team</a:t>
            </a:r>
          </a:p>
        </p:txBody>
      </p:sp>
      <p:grpSp>
        <p:nvGrpSpPr>
          <p:cNvPr id="2" name="Group 1"/>
          <p:cNvGrpSpPr/>
          <p:nvPr/>
        </p:nvGrpSpPr>
        <p:grpSpPr>
          <a:xfrm>
            <a:off x="4161819" y="948741"/>
            <a:ext cx="276612" cy="193201"/>
            <a:chOff x="5461507" y="1276909"/>
            <a:chExt cx="410872" cy="286975"/>
          </a:xfrm>
        </p:grpSpPr>
        <p:grpSp>
          <p:nvGrpSpPr>
            <p:cNvPr id="189" name="Group 188"/>
            <p:cNvGrpSpPr/>
            <p:nvPr/>
          </p:nvGrpSpPr>
          <p:grpSpPr>
            <a:xfrm>
              <a:off x="5692734" y="1276909"/>
              <a:ext cx="179645" cy="286975"/>
              <a:chOff x="0" y="4885"/>
              <a:chExt cx="297180" cy="496130"/>
            </a:xfrm>
          </p:grpSpPr>
          <p:sp>
            <p:nvSpPr>
              <p:cNvPr id="190" name="Oval 189"/>
              <p:cNvSpPr/>
              <p:nvPr/>
            </p:nvSpPr>
            <p:spPr>
              <a:xfrm>
                <a:off x="57150" y="4885"/>
                <a:ext cx="182882" cy="182880"/>
              </a:xfrm>
              <a:prstGeom prst="ellipse">
                <a:avLst/>
              </a:prstGeom>
              <a:solidFill>
                <a:srgbClr val="4BACC6">
                  <a:lumMod val="60000"/>
                  <a:lumOff val="40000"/>
                </a:srgbClr>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defTabSz="342788">
                  <a:defRPr/>
                </a:pPr>
                <a:endParaRPr lang="en-US" sz="1050" kern="0" dirty="0">
                  <a:solidFill>
                    <a:sysClr val="window" lastClr="FFFFFF"/>
                  </a:solidFill>
                  <a:latin typeface="Calibri" panose="020F0502020204030204" pitchFamily="34" charset="0"/>
                  <a:cs typeface="Arial" panose="020B0604020202020204" pitchFamily="34" charset="0"/>
                </a:endParaRPr>
              </a:p>
            </p:txBody>
          </p:sp>
          <p:sp>
            <p:nvSpPr>
              <p:cNvPr id="191" name="Rounded Rectangle 230"/>
              <p:cNvSpPr/>
              <p:nvPr/>
            </p:nvSpPr>
            <p:spPr>
              <a:xfrm>
                <a:off x="0" y="200025"/>
                <a:ext cx="297180" cy="300990"/>
              </a:xfrm>
              <a:custGeom>
                <a:avLst/>
                <a:gdLst>
                  <a:gd name="connsiteX0" fmla="*/ 0 w 295275"/>
                  <a:gd name="connsiteY0" fmla="*/ 122365 h 295275"/>
                  <a:gd name="connsiteX1" fmla="*/ 122365 w 295275"/>
                  <a:gd name="connsiteY1" fmla="*/ 0 h 295275"/>
                  <a:gd name="connsiteX2" fmla="*/ 172910 w 295275"/>
                  <a:gd name="connsiteY2" fmla="*/ 0 h 295275"/>
                  <a:gd name="connsiteX3" fmla="*/ 295275 w 295275"/>
                  <a:gd name="connsiteY3" fmla="*/ 122365 h 295275"/>
                  <a:gd name="connsiteX4" fmla="*/ 295275 w 295275"/>
                  <a:gd name="connsiteY4" fmla="*/ 172910 h 295275"/>
                  <a:gd name="connsiteX5" fmla="*/ 172910 w 295275"/>
                  <a:gd name="connsiteY5" fmla="*/ 295275 h 295275"/>
                  <a:gd name="connsiteX6" fmla="*/ 122365 w 295275"/>
                  <a:gd name="connsiteY6" fmla="*/ 295275 h 295275"/>
                  <a:gd name="connsiteX7" fmla="*/ 0 w 295275"/>
                  <a:gd name="connsiteY7" fmla="*/ 172910 h 295275"/>
                  <a:gd name="connsiteX8" fmla="*/ 0 w 295275"/>
                  <a:gd name="connsiteY8" fmla="*/ 122365 h 295275"/>
                  <a:gd name="connsiteX0" fmla="*/ 404 w 295679"/>
                  <a:gd name="connsiteY0" fmla="*/ 122365 h 295275"/>
                  <a:gd name="connsiteX1" fmla="*/ 122769 w 295679"/>
                  <a:gd name="connsiteY1" fmla="*/ 0 h 295275"/>
                  <a:gd name="connsiteX2" fmla="*/ 173314 w 295679"/>
                  <a:gd name="connsiteY2" fmla="*/ 0 h 295275"/>
                  <a:gd name="connsiteX3" fmla="*/ 295679 w 295679"/>
                  <a:gd name="connsiteY3" fmla="*/ 122365 h 295275"/>
                  <a:gd name="connsiteX4" fmla="*/ 295679 w 295679"/>
                  <a:gd name="connsiteY4" fmla="*/ 172910 h 295275"/>
                  <a:gd name="connsiteX5" fmla="*/ 173314 w 295679"/>
                  <a:gd name="connsiteY5" fmla="*/ 295275 h 295275"/>
                  <a:gd name="connsiteX6" fmla="*/ 58925 w 295679"/>
                  <a:gd name="connsiteY6" fmla="*/ 295275 h 295275"/>
                  <a:gd name="connsiteX7" fmla="*/ 404 w 295679"/>
                  <a:gd name="connsiteY7" fmla="*/ 172910 h 295275"/>
                  <a:gd name="connsiteX8" fmla="*/ 404 w 295679"/>
                  <a:gd name="connsiteY8" fmla="*/ 122365 h 295275"/>
                  <a:gd name="connsiteX0" fmla="*/ 404 w 296805"/>
                  <a:gd name="connsiteY0" fmla="*/ 122365 h 295275"/>
                  <a:gd name="connsiteX1" fmla="*/ 122769 w 296805"/>
                  <a:gd name="connsiteY1" fmla="*/ 0 h 295275"/>
                  <a:gd name="connsiteX2" fmla="*/ 173314 w 296805"/>
                  <a:gd name="connsiteY2" fmla="*/ 0 h 295275"/>
                  <a:gd name="connsiteX3" fmla="*/ 295679 w 296805"/>
                  <a:gd name="connsiteY3" fmla="*/ 122365 h 295275"/>
                  <a:gd name="connsiteX4" fmla="*/ 295679 w 296805"/>
                  <a:gd name="connsiteY4" fmla="*/ 172910 h 295275"/>
                  <a:gd name="connsiteX5" fmla="*/ 241731 w 296805"/>
                  <a:gd name="connsiteY5" fmla="*/ 295275 h 295275"/>
                  <a:gd name="connsiteX6" fmla="*/ 58925 w 296805"/>
                  <a:gd name="connsiteY6" fmla="*/ 295275 h 295275"/>
                  <a:gd name="connsiteX7" fmla="*/ 404 w 296805"/>
                  <a:gd name="connsiteY7" fmla="*/ 172910 h 295275"/>
                  <a:gd name="connsiteX8" fmla="*/ 404 w 296805"/>
                  <a:gd name="connsiteY8" fmla="*/ 122365 h 295275"/>
                  <a:gd name="connsiteX0" fmla="*/ 763 w 297164"/>
                  <a:gd name="connsiteY0" fmla="*/ 122365 h 300064"/>
                  <a:gd name="connsiteX1" fmla="*/ 123128 w 297164"/>
                  <a:gd name="connsiteY1" fmla="*/ 0 h 300064"/>
                  <a:gd name="connsiteX2" fmla="*/ 173673 w 297164"/>
                  <a:gd name="connsiteY2" fmla="*/ 0 h 300064"/>
                  <a:gd name="connsiteX3" fmla="*/ 296038 w 297164"/>
                  <a:gd name="connsiteY3" fmla="*/ 122365 h 300064"/>
                  <a:gd name="connsiteX4" fmla="*/ 296038 w 297164"/>
                  <a:gd name="connsiteY4" fmla="*/ 172910 h 300064"/>
                  <a:gd name="connsiteX5" fmla="*/ 242090 w 297164"/>
                  <a:gd name="connsiteY5" fmla="*/ 295275 h 300064"/>
                  <a:gd name="connsiteX6" fmla="*/ 59284 w 297164"/>
                  <a:gd name="connsiteY6" fmla="*/ 295275 h 300064"/>
                  <a:gd name="connsiteX7" fmla="*/ 359 w 297164"/>
                  <a:gd name="connsiteY7" fmla="*/ 253378 h 300064"/>
                  <a:gd name="connsiteX8" fmla="*/ 763 w 297164"/>
                  <a:gd name="connsiteY8" fmla="*/ 122365 h 300064"/>
                  <a:gd name="connsiteX0" fmla="*/ 763 w 298076"/>
                  <a:gd name="connsiteY0" fmla="*/ 122365 h 300064"/>
                  <a:gd name="connsiteX1" fmla="*/ 123128 w 298076"/>
                  <a:gd name="connsiteY1" fmla="*/ 0 h 300064"/>
                  <a:gd name="connsiteX2" fmla="*/ 173673 w 298076"/>
                  <a:gd name="connsiteY2" fmla="*/ 0 h 300064"/>
                  <a:gd name="connsiteX3" fmla="*/ 296038 w 298076"/>
                  <a:gd name="connsiteY3" fmla="*/ 122365 h 300064"/>
                  <a:gd name="connsiteX4" fmla="*/ 297164 w 298076"/>
                  <a:gd name="connsiteY4" fmla="*/ 209528 h 300064"/>
                  <a:gd name="connsiteX5" fmla="*/ 242090 w 298076"/>
                  <a:gd name="connsiteY5" fmla="*/ 295275 h 300064"/>
                  <a:gd name="connsiteX6" fmla="*/ 59284 w 298076"/>
                  <a:gd name="connsiteY6" fmla="*/ 295275 h 300064"/>
                  <a:gd name="connsiteX7" fmla="*/ 359 w 298076"/>
                  <a:gd name="connsiteY7" fmla="*/ 253378 h 300064"/>
                  <a:gd name="connsiteX8" fmla="*/ 763 w 298076"/>
                  <a:gd name="connsiteY8" fmla="*/ 122365 h 300064"/>
                  <a:gd name="connsiteX0" fmla="*/ 1085 w 298398"/>
                  <a:gd name="connsiteY0" fmla="*/ 122365 h 295275"/>
                  <a:gd name="connsiteX1" fmla="*/ 123450 w 298398"/>
                  <a:gd name="connsiteY1" fmla="*/ 0 h 295275"/>
                  <a:gd name="connsiteX2" fmla="*/ 173995 w 298398"/>
                  <a:gd name="connsiteY2" fmla="*/ 0 h 295275"/>
                  <a:gd name="connsiteX3" fmla="*/ 296360 w 298398"/>
                  <a:gd name="connsiteY3" fmla="*/ 122365 h 295275"/>
                  <a:gd name="connsiteX4" fmla="*/ 297486 w 298398"/>
                  <a:gd name="connsiteY4" fmla="*/ 209528 h 295275"/>
                  <a:gd name="connsiteX5" fmla="*/ 242412 w 298398"/>
                  <a:gd name="connsiteY5" fmla="*/ 295275 h 295275"/>
                  <a:gd name="connsiteX6" fmla="*/ 59606 w 298398"/>
                  <a:gd name="connsiteY6" fmla="*/ 295275 h 295275"/>
                  <a:gd name="connsiteX7" fmla="*/ 322 w 298398"/>
                  <a:gd name="connsiteY7" fmla="*/ 220774 h 295275"/>
                  <a:gd name="connsiteX8" fmla="*/ 1085 w 298398"/>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20774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20774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361867"/>
                  <a:gd name="connsiteY0" fmla="*/ 122365 h 299752"/>
                  <a:gd name="connsiteX1" fmla="*/ 123128 w 361867"/>
                  <a:gd name="connsiteY1" fmla="*/ 0 h 299752"/>
                  <a:gd name="connsiteX2" fmla="*/ 173673 w 361867"/>
                  <a:gd name="connsiteY2" fmla="*/ 0 h 299752"/>
                  <a:gd name="connsiteX3" fmla="*/ 296038 w 361867"/>
                  <a:gd name="connsiteY3" fmla="*/ 122365 h 299752"/>
                  <a:gd name="connsiteX4" fmla="*/ 297164 w 361867"/>
                  <a:gd name="connsiteY4" fmla="*/ 209528 h 299752"/>
                  <a:gd name="connsiteX5" fmla="*/ 361070 w 361867"/>
                  <a:gd name="connsiteY5" fmla="*/ 295390 h 299752"/>
                  <a:gd name="connsiteX6" fmla="*/ 242090 w 361867"/>
                  <a:gd name="connsiteY6" fmla="*/ 295275 h 299752"/>
                  <a:gd name="connsiteX7" fmla="*/ 59284 w 361867"/>
                  <a:gd name="connsiteY7" fmla="*/ 295275 h 299752"/>
                  <a:gd name="connsiteX8" fmla="*/ 0 w 361867"/>
                  <a:gd name="connsiteY8" fmla="*/ 295275 h 299752"/>
                  <a:gd name="connsiteX9" fmla="*/ 763 w 361867"/>
                  <a:gd name="connsiteY9" fmla="*/ 122365 h 299752"/>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79673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79673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586"/>
                  <a:gd name="connsiteY0" fmla="*/ 122365 h 295275"/>
                  <a:gd name="connsiteX1" fmla="*/ 123128 w 297586"/>
                  <a:gd name="connsiteY1" fmla="*/ 0 h 295275"/>
                  <a:gd name="connsiteX2" fmla="*/ 173673 w 297586"/>
                  <a:gd name="connsiteY2" fmla="*/ 0 h 295275"/>
                  <a:gd name="connsiteX3" fmla="*/ 296038 w 297586"/>
                  <a:gd name="connsiteY3" fmla="*/ 122365 h 295275"/>
                  <a:gd name="connsiteX4" fmla="*/ 297164 w 297586"/>
                  <a:gd name="connsiteY4" fmla="*/ 279673 h 295275"/>
                  <a:gd name="connsiteX5" fmla="*/ 242090 w 297586"/>
                  <a:gd name="connsiteY5" fmla="*/ 295275 h 295275"/>
                  <a:gd name="connsiteX6" fmla="*/ 59284 w 297586"/>
                  <a:gd name="connsiteY6" fmla="*/ 295275 h 295275"/>
                  <a:gd name="connsiteX7" fmla="*/ 0 w 297586"/>
                  <a:gd name="connsiteY7" fmla="*/ 295275 h 295275"/>
                  <a:gd name="connsiteX8" fmla="*/ 763 w 297586"/>
                  <a:gd name="connsiteY8" fmla="*/ 122365 h 295275"/>
                  <a:gd name="connsiteX0" fmla="*/ 763 w 297211"/>
                  <a:gd name="connsiteY0" fmla="*/ 122365 h 295275"/>
                  <a:gd name="connsiteX1" fmla="*/ 123128 w 297211"/>
                  <a:gd name="connsiteY1" fmla="*/ 0 h 295275"/>
                  <a:gd name="connsiteX2" fmla="*/ 173673 w 297211"/>
                  <a:gd name="connsiteY2" fmla="*/ 0 h 295275"/>
                  <a:gd name="connsiteX3" fmla="*/ 296038 w 297211"/>
                  <a:gd name="connsiteY3" fmla="*/ 122365 h 295275"/>
                  <a:gd name="connsiteX4" fmla="*/ 297164 w 297211"/>
                  <a:gd name="connsiteY4" fmla="*/ 279673 h 295275"/>
                  <a:gd name="connsiteX5" fmla="*/ 242090 w 297211"/>
                  <a:gd name="connsiteY5" fmla="*/ 295275 h 295275"/>
                  <a:gd name="connsiteX6" fmla="*/ 59284 w 297211"/>
                  <a:gd name="connsiteY6" fmla="*/ 295275 h 295275"/>
                  <a:gd name="connsiteX7" fmla="*/ 0 w 297211"/>
                  <a:gd name="connsiteY7" fmla="*/ 295275 h 295275"/>
                  <a:gd name="connsiteX8" fmla="*/ 763 w 297211"/>
                  <a:gd name="connsiteY8" fmla="*/ 122365 h 295275"/>
                  <a:gd name="connsiteX0" fmla="*/ 763 w 297258"/>
                  <a:gd name="connsiteY0" fmla="*/ 122365 h 295804"/>
                  <a:gd name="connsiteX1" fmla="*/ 123128 w 297258"/>
                  <a:gd name="connsiteY1" fmla="*/ 0 h 295804"/>
                  <a:gd name="connsiteX2" fmla="*/ 173673 w 297258"/>
                  <a:gd name="connsiteY2" fmla="*/ 0 h 295804"/>
                  <a:gd name="connsiteX3" fmla="*/ 296038 w 297258"/>
                  <a:gd name="connsiteY3" fmla="*/ 122365 h 295804"/>
                  <a:gd name="connsiteX4" fmla="*/ 297211 w 297258"/>
                  <a:gd name="connsiteY4" fmla="*/ 295275 h 295804"/>
                  <a:gd name="connsiteX5" fmla="*/ 242090 w 297258"/>
                  <a:gd name="connsiteY5" fmla="*/ 295275 h 295804"/>
                  <a:gd name="connsiteX6" fmla="*/ 59284 w 297258"/>
                  <a:gd name="connsiteY6" fmla="*/ 295275 h 295804"/>
                  <a:gd name="connsiteX7" fmla="*/ 0 w 297258"/>
                  <a:gd name="connsiteY7" fmla="*/ 295275 h 295804"/>
                  <a:gd name="connsiteX8" fmla="*/ 763 w 297258"/>
                  <a:gd name="connsiteY8" fmla="*/ 122365 h 295804"/>
                  <a:gd name="connsiteX0" fmla="*/ 763 w 297227"/>
                  <a:gd name="connsiteY0" fmla="*/ 122365 h 297919"/>
                  <a:gd name="connsiteX1" fmla="*/ 123128 w 297227"/>
                  <a:gd name="connsiteY1" fmla="*/ 0 h 297919"/>
                  <a:gd name="connsiteX2" fmla="*/ 173673 w 297227"/>
                  <a:gd name="connsiteY2" fmla="*/ 0 h 297919"/>
                  <a:gd name="connsiteX3" fmla="*/ 296038 w 297227"/>
                  <a:gd name="connsiteY3" fmla="*/ 122365 h 297919"/>
                  <a:gd name="connsiteX4" fmla="*/ 297211 w 297227"/>
                  <a:gd name="connsiteY4" fmla="*/ 295275 h 297919"/>
                  <a:gd name="connsiteX5" fmla="*/ 242090 w 297227"/>
                  <a:gd name="connsiteY5" fmla="*/ 295275 h 297919"/>
                  <a:gd name="connsiteX6" fmla="*/ 59284 w 297227"/>
                  <a:gd name="connsiteY6" fmla="*/ 295275 h 297919"/>
                  <a:gd name="connsiteX7" fmla="*/ 0 w 297227"/>
                  <a:gd name="connsiteY7" fmla="*/ 295275 h 297919"/>
                  <a:gd name="connsiteX8" fmla="*/ 763 w 297227"/>
                  <a:gd name="connsiteY8" fmla="*/ 122365 h 297919"/>
                  <a:gd name="connsiteX0" fmla="*/ 763 w 297228"/>
                  <a:gd name="connsiteY0" fmla="*/ 122365 h 296324"/>
                  <a:gd name="connsiteX1" fmla="*/ 123128 w 297228"/>
                  <a:gd name="connsiteY1" fmla="*/ 0 h 296324"/>
                  <a:gd name="connsiteX2" fmla="*/ 173673 w 297228"/>
                  <a:gd name="connsiteY2" fmla="*/ 0 h 296324"/>
                  <a:gd name="connsiteX3" fmla="*/ 296038 w 297228"/>
                  <a:gd name="connsiteY3" fmla="*/ 122365 h 296324"/>
                  <a:gd name="connsiteX4" fmla="*/ 297211 w 297228"/>
                  <a:gd name="connsiteY4" fmla="*/ 295275 h 296324"/>
                  <a:gd name="connsiteX5" fmla="*/ 242090 w 297228"/>
                  <a:gd name="connsiteY5" fmla="*/ 295275 h 296324"/>
                  <a:gd name="connsiteX6" fmla="*/ 59284 w 297228"/>
                  <a:gd name="connsiteY6" fmla="*/ 295275 h 296324"/>
                  <a:gd name="connsiteX7" fmla="*/ 0 w 297228"/>
                  <a:gd name="connsiteY7" fmla="*/ 295275 h 296324"/>
                  <a:gd name="connsiteX8" fmla="*/ 763 w 297228"/>
                  <a:gd name="connsiteY8" fmla="*/ 122365 h 296324"/>
                  <a:gd name="connsiteX0" fmla="*/ 763 w 297245"/>
                  <a:gd name="connsiteY0" fmla="*/ 122365 h 297272"/>
                  <a:gd name="connsiteX1" fmla="*/ 123128 w 297245"/>
                  <a:gd name="connsiteY1" fmla="*/ 0 h 297272"/>
                  <a:gd name="connsiteX2" fmla="*/ 173673 w 297245"/>
                  <a:gd name="connsiteY2" fmla="*/ 0 h 297272"/>
                  <a:gd name="connsiteX3" fmla="*/ 296038 w 297245"/>
                  <a:gd name="connsiteY3" fmla="*/ 122365 h 297272"/>
                  <a:gd name="connsiteX4" fmla="*/ 297228 w 297245"/>
                  <a:gd name="connsiteY4" fmla="*/ 296324 h 297272"/>
                  <a:gd name="connsiteX5" fmla="*/ 242090 w 297245"/>
                  <a:gd name="connsiteY5" fmla="*/ 295275 h 297272"/>
                  <a:gd name="connsiteX6" fmla="*/ 59284 w 297245"/>
                  <a:gd name="connsiteY6" fmla="*/ 295275 h 297272"/>
                  <a:gd name="connsiteX7" fmla="*/ 0 w 297245"/>
                  <a:gd name="connsiteY7" fmla="*/ 295275 h 297272"/>
                  <a:gd name="connsiteX8" fmla="*/ 763 w 297245"/>
                  <a:gd name="connsiteY8" fmla="*/ 122365 h 297272"/>
                  <a:gd name="connsiteX0" fmla="*/ 763 w 297262"/>
                  <a:gd name="connsiteY0" fmla="*/ 122365 h 298144"/>
                  <a:gd name="connsiteX1" fmla="*/ 123128 w 297262"/>
                  <a:gd name="connsiteY1" fmla="*/ 0 h 298144"/>
                  <a:gd name="connsiteX2" fmla="*/ 173673 w 297262"/>
                  <a:gd name="connsiteY2" fmla="*/ 0 h 298144"/>
                  <a:gd name="connsiteX3" fmla="*/ 296038 w 297262"/>
                  <a:gd name="connsiteY3" fmla="*/ 122365 h 298144"/>
                  <a:gd name="connsiteX4" fmla="*/ 297245 w 297262"/>
                  <a:gd name="connsiteY4" fmla="*/ 297272 h 298144"/>
                  <a:gd name="connsiteX5" fmla="*/ 242090 w 297262"/>
                  <a:gd name="connsiteY5" fmla="*/ 295275 h 298144"/>
                  <a:gd name="connsiteX6" fmla="*/ 59284 w 297262"/>
                  <a:gd name="connsiteY6" fmla="*/ 295275 h 298144"/>
                  <a:gd name="connsiteX7" fmla="*/ 0 w 297262"/>
                  <a:gd name="connsiteY7" fmla="*/ 295275 h 298144"/>
                  <a:gd name="connsiteX8" fmla="*/ 763 w 297262"/>
                  <a:gd name="connsiteY8" fmla="*/ 122365 h 298144"/>
                  <a:gd name="connsiteX0" fmla="*/ 763 w 297279"/>
                  <a:gd name="connsiteY0" fmla="*/ 122365 h 298957"/>
                  <a:gd name="connsiteX1" fmla="*/ 123128 w 297279"/>
                  <a:gd name="connsiteY1" fmla="*/ 0 h 298957"/>
                  <a:gd name="connsiteX2" fmla="*/ 173673 w 297279"/>
                  <a:gd name="connsiteY2" fmla="*/ 0 h 298957"/>
                  <a:gd name="connsiteX3" fmla="*/ 296038 w 297279"/>
                  <a:gd name="connsiteY3" fmla="*/ 122365 h 298957"/>
                  <a:gd name="connsiteX4" fmla="*/ 297262 w 297279"/>
                  <a:gd name="connsiteY4" fmla="*/ 298144 h 298957"/>
                  <a:gd name="connsiteX5" fmla="*/ 242090 w 297279"/>
                  <a:gd name="connsiteY5" fmla="*/ 295275 h 298957"/>
                  <a:gd name="connsiteX6" fmla="*/ 59284 w 297279"/>
                  <a:gd name="connsiteY6" fmla="*/ 295275 h 298957"/>
                  <a:gd name="connsiteX7" fmla="*/ 0 w 297279"/>
                  <a:gd name="connsiteY7" fmla="*/ 295275 h 298957"/>
                  <a:gd name="connsiteX8" fmla="*/ 763 w 297279"/>
                  <a:gd name="connsiteY8" fmla="*/ 122365 h 298957"/>
                  <a:gd name="connsiteX0" fmla="*/ 763 w 297279"/>
                  <a:gd name="connsiteY0" fmla="*/ 122365 h 298957"/>
                  <a:gd name="connsiteX1" fmla="*/ 123128 w 297279"/>
                  <a:gd name="connsiteY1" fmla="*/ 0 h 298957"/>
                  <a:gd name="connsiteX2" fmla="*/ 173673 w 297279"/>
                  <a:gd name="connsiteY2" fmla="*/ 0 h 298957"/>
                  <a:gd name="connsiteX3" fmla="*/ 296038 w 297279"/>
                  <a:gd name="connsiteY3" fmla="*/ 122365 h 298957"/>
                  <a:gd name="connsiteX4" fmla="*/ 297262 w 297279"/>
                  <a:gd name="connsiteY4" fmla="*/ 298144 h 298957"/>
                  <a:gd name="connsiteX5" fmla="*/ 242090 w 297279"/>
                  <a:gd name="connsiteY5" fmla="*/ 295275 h 298957"/>
                  <a:gd name="connsiteX6" fmla="*/ 59284 w 297279"/>
                  <a:gd name="connsiteY6" fmla="*/ 295275 h 298957"/>
                  <a:gd name="connsiteX7" fmla="*/ 0 w 297279"/>
                  <a:gd name="connsiteY7" fmla="*/ 295275 h 298957"/>
                  <a:gd name="connsiteX8" fmla="*/ 763 w 297279"/>
                  <a:gd name="connsiteY8" fmla="*/ 122365 h 298957"/>
                  <a:gd name="connsiteX0" fmla="*/ 763 w 297296"/>
                  <a:gd name="connsiteY0" fmla="*/ 122365 h 295275"/>
                  <a:gd name="connsiteX1" fmla="*/ 123128 w 297296"/>
                  <a:gd name="connsiteY1" fmla="*/ 0 h 295275"/>
                  <a:gd name="connsiteX2" fmla="*/ 173673 w 297296"/>
                  <a:gd name="connsiteY2" fmla="*/ 0 h 295275"/>
                  <a:gd name="connsiteX3" fmla="*/ 296038 w 297296"/>
                  <a:gd name="connsiteY3" fmla="*/ 122365 h 295275"/>
                  <a:gd name="connsiteX4" fmla="*/ 297279 w 297296"/>
                  <a:gd name="connsiteY4" fmla="*/ 286694 h 295275"/>
                  <a:gd name="connsiteX5" fmla="*/ 242090 w 297296"/>
                  <a:gd name="connsiteY5" fmla="*/ 295275 h 295275"/>
                  <a:gd name="connsiteX6" fmla="*/ 59284 w 297296"/>
                  <a:gd name="connsiteY6" fmla="*/ 295275 h 295275"/>
                  <a:gd name="connsiteX7" fmla="*/ 0 w 297296"/>
                  <a:gd name="connsiteY7" fmla="*/ 295275 h 295275"/>
                  <a:gd name="connsiteX8" fmla="*/ 763 w 297296"/>
                  <a:gd name="connsiteY8" fmla="*/ 122365 h 295275"/>
                  <a:gd name="connsiteX0" fmla="*/ 763 w 297279"/>
                  <a:gd name="connsiteY0" fmla="*/ 122365 h 301753"/>
                  <a:gd name="connsiteX1" fmla="*/ 123128 w 297279"/>
                  <a:gd name="connsiteY1" fmla="*/ 0 h 301753"/>
                  <a:gd name="connsiteX2" fmla="*/ 173673 w 297279"/>
                  <a:gd name="connsiteY2" fmla="*/ 0 h 301753"/>
                  <a:gd name="connsiteX3" fmla="*/ 296038 w 297279"/>
                  <a:gd name="connsiteY3" fmla="*/ 122365 h 301753"/>
                  <a:gd name="connsiteX4" fmla="*/ 297279 w 297279"/>
                  <a:gd name="connsiteY4" fmla="*/ 286694 h 301753"/>
                  <a:gd name="connsiteX5" fmla="*/ 59284 w 297279"/>
                  <a:gd name="connsiteY5" fmla="*/ 295275 h 301753"/>
                  <a:gd name="connsiteX6" fmla="*/ 0 w 297279"/>
                  <a:gd name="connsiteY6" fmla="*/ 295275 h 301753"/>
                  <a:gd name="connsiteX7" fmla="*/ 763 w 297279"/>
                  <a:gd name="connsiteY7" fmla="*/ 122365 h 301753"/>
                  <a:gd name="connsiteX0" fmla="*/ 763 w 297279"/>
                  <a:gd name="connsiteY0" fmla="*/ 122365 h 312470"/>
                  <a:gd name="connsiteX1" fmla="*/ 123128 w 297279"/>
                  <a:gd name="connsiteY1" fmla="*/ 0 h 312470"/>
                  <a:gd name="connsiteX2" fmla="*/ 173673 w 297279"/>
                  <a:gd name="connsiteY2" fmla="*/ 0 h 312470"/>
                  <a:gd name="connsiteX3" fmla="*/ 296038 w 297279"/>
                  <a:gd name="connsiteY3" fmla="*/ 122365 h 312470"/>
                  <a:gd name="connsiteX4" fmla="*/ 297279 w 297279"/>
                  <a:gd name="connsiteY4" fmla="*/ 286694 h 312470"/>
                  <a:gd name="connsiteX5" fmla="*/ 0 w 297279"/>
                  <a:gd name="connsiteY5" fmla="*/ 295275 h 312470"/>
                  <a:gd name="connsiteX6" fmla="*/ 763 w 297279"/>
                  <a:gd name="connsiteY6" fmla="*/ 122365 h 312470"/>
                  <a:gd name="connsiteX0" fmla="*/ 763 w 297279"/>
                  <a:gd name="connsiteY0" fmla="*/ 122365 h 312470"/>
                  <a:gd name="connsiteX1" fmla="*/ 123128 w 297279"/>
                  <a:gd name="connsiteY1" fmla="*/ 0 h 312470"/>
                  <a:gd name="connsiteX2" fmla="*/ 173673 w 297279"/>
                  <a:gd name="connsiteY2" fmla="*/ 0 h 312470"/>
                  <a:gd name="connsiteX3" fmla="*/ 296038 w 297279"/>
                  <a:gd name="connsiteY3" fmla="*/ 122365 h 312470"/>
                  <a:gd name="connsiteX4" fmla="*/ 297279 w 297279"/>
                  <a:gd name="connsiteY4" fmla="*/ 286694 h 312470"/>
                  <a:gd name="connsiteX5" fmla="*/ 0 w 297279"/>
                  <a:gd name="connsiteY5" fmla="*/ 295275 h 312470"/>
                  <a:gd name="connsiteX6" fmla="*/ 763 w 297279"/>
                  <a:gd name="connsiteY6" fmla="*/ 122365 h 312470"/>
                  <a:gd name="connsiteX0" fmla="*/ 763 w 297279"/>
                  <a:gd name="connsiteY0" fmla="*/ 122365 h 303640"/>
                  <a:gd name="connsiteX1" fmla="*/ 123128 w 297279"/>
                  <a:gd name="connsiteY1" fmla="*/ 0 h 303640"/>
                  <a:gd name="connsiteX2" fmla="*/ 173673 w 297279"/>
                  <a:gd name="connsiteY2" fmla="*/ 0 h 303640"/>
                  <a:gd name="connsiteX3" fmla="*/ 296038 w 297279"/>
                  <a:gd name="connsiteY3" fmla="*/ 122365 h 303640"/>
                  <a:gd name="connsiteX4" fmla="*/ 297279 w 297279"/>
                  <a:gd name="connsiteY4" fmla="*/ 286694 h 303640"/>
                  <a:gd name="connsiteX5" fmla="*/ 0 w 297279"/>
                  <a:gd name="connsiteY5" fmla="*/ 295275 h 303640"/>
                  <a:gd name="connsiteX6" fmla="*/ 763 w 297279"/>
                  <a:gd name="connsiteY6" fmla="*/ 122365 h 303640"/>
                  <a:gd name="connsiteX0" fmla="*/ 763 w 297279"/>
                  <a:gd name="connsiteY0" fmla="*/ 122365 h 296987"/>
                  <a:gd name="connsiteX1" fmla="*/ 123128 w 297279"/>
                  <a:gd name="connsiteY1" fmla="*/ 0 h 296987"/>
                  <a:gd name="connsiteX2" fmla="*/ 173673 w 297279"/>
                  <a:gd name="connsiteY2" fmla="*/ 0 h 296987"/>
                  <a:gd name="connsiteX3" fmla="*/ 296038 w 297279"/>
                  <a:gd name="connsiteY3" fmla="*/ 122365 h 296987"/>
                  <a:gd name="connsiteX4" fmla="*/ 297279 w 297279"/>
                  <a:gd name="connsiteY4" fmla="*/ 286694 h 296987"/>
                  <a:gd name="connsiteX5" fmla="*/ 0 w 297279"/>
                  <a:gd name="connsiteY5" fmla="*/ 295275 h 296987"/>
                  <a:gd name="connsiteX6" fmla="*/ 763 w 297279"/>
                  <a:gd name="connsiteY6" fmla="*/ 122365 h 296987"/>
                  <a:gd name="connsiteX0" fmla="*/ 763 w 297279"/>
                  <a:gd name="connsiteY0" fmla="*/ 122365 h 301154"/>
                  <a:gd name="connsiteX1" fmla="*/ 123128 w 297279"/>
                  <a:gd name="connsiteY1" fmla="*/ 0 h 301154"/>
                  <a:gd name="connsiteX2" fmla="*/ 173673 w 297279"/>
                  <a:gd name="connsiteY2" fmla="*/ 0 h 301154"/>
                  <a:gd name="connsiteX3" fmla="*/ 296038 w 297279"/>
                  <a:gd name="connsiteY3" fmla="*/ 122365 h 301154"/>
                  <a:gd name="connsiteX4" fmla="*/ 297279 w 297279"/>
                  <a:gd name="connsiteY4" fmla="*/ 296987 h 301154"/>
                  <a:gd name="connsiteX5" fmla="*/ 0 w 297279"/>
                  <a:gd name="connsiteY5" fmla="*/ 295275 h 301154"/>
                  <a:gd name="connsiteX6" fmla="*/ 763 w 297279"/>
                  <a:gd name="connsiteY6" fmla="*/ 122365 h 301154"/>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6987 h 299572"/>
                  <a:gd name="connsiteX5" fmla="*/ 0 w 297279"/>
                  <a:gd name="connsiteY5" fmla="*/ 295275 h 299572"/>
                  <a:gd name="connsiteX6" fmla="*/ 763 w 297279"/>
                  <a:gd name="connsiteY6" fmla="*/ 122365 h 299572"/>
                  <a:gd name="connsiteX0" fmla="*/ 763 w 297279"/>
                  <a:gd name="connsiteY0" fmla="*/ 122365 h 301415"/>
                  <a:gd name="connsiteX1" fmla="*/ 123128 w 297279"/>
                  <a:gd name="connsiteY1" fmla="*/ 0 h 301415"/>
                  <a:gd name="connsiteX2" fmla="*/ 173673 w 297279"/>
                  <a:gd name="connsiteY2" fmla="*/ 0 h 301415"/>
                  <a:gd name="connsiteX3" fmla="*/ 296038 w 297279"/>
                  <a:gd name="connsiteY3" fmla="*/ 122365 h 301415"/>
                  <a:gd name="connsiteX4" fmla="*/ 297279 w 297279"/>
                  <a:gd name="connsiteY4" fmla="*/ 299572 h 301415"/>
                  <a:gd name="connsiteX5" fmla="*/ 0 w 297279"/>
                  <a:gd name="connsiteY5" fmla="*/ 295275 h 301415"/>
                  <a:gd name="connsiteX6" fmla="*/ 763 w 297279"/>
                  <a:gd name="connsiteY6" fmla="*/ 122365 h 301415"/>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300785"/>
                  <a:gd name="connsiteX1" fmla="*/ 123128 w 297279"/>
                  <a:gd name="connsiteY1" fmla="*/ 0 h 300785"/>
                  <a:gd name="connsiteX2" fmla="*/ 173673 w 297279"/>
                  <a:gd name="connsiteY2" fmla="*/ 0 h 300785"/>
                  <a:gd name="connsiteX3" fmla="*/ 296038 w 297279"/>
                  <a:gd name="connsiteY3" fmla="*/ 122365 h 300785"/>
                  <a:gd name="connsiteX4" fmla="*/ 297279 w 297279"/>
                  <a:gd name="connsiteY4" fmla="*/ 299572 h 300785"/>
                  <a:gd name="connsiteX5" fmla="*/ 0 w 297279"/>
                  <a:gd name="connsiteY5" fmla="*/ 299572 h 300785"/>
                  <a:gd name="connsiteX6" fmla="*/ 763 w 297279"/>
                  <a:gd name="connsiteY6" fmla="*/ 122365 h 300785"/>
                  <a:gd name="connsiteX0" fmla="*/ 763 w 297279"/>
                  <a:gd name="connsiteY0" fmla="*/ 122365 h 300785"/>
                  <a:gd name="connsiteX1" fmla="*/ 123128 w 297279"/>
                  <a:gd name="connsiteY1" fmla="*/ 0 h 300785"/>
                  <a:gd name="connsiteX2" fmla="*/ 173673 w 297279"/>
                  <a:gd name="connsiteY2" fmla="*/ 0 h 300785"/>
                  <a:gd name="connsiteX3" fmla="*/ 296038 w 297279"/>
                  <a:gd name="connsiteY3" fmla="*/ 122365 h 300785"/>
                  <a:gd name="connsiteX4" fmla="*/ 297279 w 297279"/>
                  <a:gd name="connsiteY4" fmla="*/ 299572 h 300785"/>
                  <a:gd name="connsiteX5" fmla="*/ 0 w 297279"/>
                  <a:gd name="connsiteY5" fmla="*/ 299572 h 300785"/>
                  <a:gd name="connsiteX6" fmla="*/ 763 w 297279"/>
                  <a:gd name="connsiteY6" fmla="*/ 122365 h 300785"/>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299572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301167 h 301167"/>
                  <a:gd name="connsiteX6" fmla="*/ 763 w 297279"/>
                  <a:gd name="connsiteY6" fmla="*/ 122365 h 30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279" h="301167">
                    <a:moveTo>
                      <a:pt x="763" y="122365"/>
                    </a:moveTo>
                    <a:cubicBezTo>
                      <a:pt x="763" y="54785"/>
                      <a:pt x="55548" y="0"/>
                      <a:pt x="123128" y="0"/>
                    </a:cubicBezTo>
                    <a:lnTo>
                      <a:pt x="173673" y="0"/>
                    </a:lnTo>
                    <a:cubicBezTo>
                      <a:pt x="241253" y="0"/>
                      <a:pt x="296038" y="54785"/>
                      <a:pt x="296038" y="122365"/>
                    </a:cubicBezTo>
                    <a:cubicBezTo>
                      <a:pt x="296413" y="151419"/>
                      <a:pt x="296904" y="291196"/>
                      <a:pt x="297279" y="301167"/>
                    </a:cubicBezTo>
                    <a:lnTo>
                      <a:pt x="0" y="301167"/>
                    </a:lnTo>
                    <a:cubicBezTo>
                      <a:pt x="135" y="257496"/>
                      <a:pt x="628" y="166036"/>
                      <a:pt x="763" y="122365"/>
                    </a:cubicBezTo>
                    <a:close/>
                  </a:path>
                </a:pathLst>
              </a:custGeom>
              <a:solidFill>
                <a:srgbClr val="4BACC6">
                  <a:lumMod val="60000"/>
                  <a:lumOff val="40000"/>
                </a:srgbClr>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defTabSz="342788">
                  <a:defRPr/>
                </a:pPr>
                <a:endParaRPr lang="en-US" sz="1050" kern="0" dirty="0">
                  <a:solidFill>
                    <a:sysClr val="window" lastClr="FFFFFF"/>
                  </a:solidFill>
                  <a:latin typeface="Calibri" panose="020F0502020204030204" pitchFamily="34" charset="0"/>
                  <a:cs typeface="Arial" panose="020B0604020202020204" pitchFamily="34" charset="0"/>
                </a:endParaRPr>
              </a:p>
            </p:txBody>
          </p:sp>
          <p:sp>
            <p:nvSpPr>
              <p:cNvPr id="192" name="Diamond 231"/>
              <p:cNvSpPr/>
              <p:nvPr/>
            </p:nvSpPr>
            <p:spPr>
              <a:xfrm>
                <a:off x="85725" y="190500"/>
                <a:ext cx="111125" cy="287020"/>
              </a:xfrm>
              <a:custGeom>
                <a:avLst/>
                <a:gdLst>
                  <a:gd name="connsiteX0" fmla="*/ 0 w 111125"/>
                  <a:gd name="connsiteY0" fmla="*/ 143510 h 287020"/>
                  <a:gd name="connsiteX1" fmla="*/ 55563 w 111125"/>
                  <a:gd name="connsiteY1" fmla="*/ 0 h 287020"/>
                  <a:gd name="connsiteX2" fmla="*/ 111125 w 111125"/>
                  <a:gd name="connsiteY2" fmla="*/ 143510 h 287020"/>
                  <a:gd name="connsiteX3" fmla="*/ 55563 w 111125"/>
                  <a:gd name="connsiteY3" fmla="*/ 287020 h 287020"/>
                  <a:gd name="connsiteX4" fmla="*/ 0 w 111125"/>
                  <a:gd name="connsiteY4" fmla="*/ 143510 h 287020"/>
                  <a:gd name="connsiteX0" fmla="*/ 0 w 111125"/>
                  <a:gd name="connsiteY0" fmla="*/ 218239 h 287020"/>
                  <a:gd name="connsiteX1" fmla="*/ 55563 w 111125"/>
                  <a:gd name="connsiteY1" fmla="*/ 0 h 287020"/>
                  <a:gd name="connsiteX2" fmla="*/ 111125 w 111125"/>
                  <a:gd name="connsiteY2" fmla="*/ 143510 h 287020"/>
                  <a:gd name="connsiteX3" fmla="*/ 55563 w 111125"/>
                  <a:gd name="connsiteY3" fmla="*/ 287020 h 287020"/>
                  <a:gd name="connsiteX4" fmla="*/ 0 w 111125"/>
                  <a:gd name="connsiteY4" fmla="*/ 218239 h 287020"/>
                  <a:gd name="connsiteX0" fmla="*/ 0 w 111125"/>
                  <a:gd name="connsiteY0" fmla="*/ 218239 h 287020"/>
                  <a:gd name="connsiteX1" fmla="*/ 55563 w 111125"/>
                  <a:gd name="connsiteY1" fmla="*/ 0 h 287020"/>
                  <a:gd name="connsiteX2" fmla="*/ 111125 w 111125"/>
                  <a:gd name="connsiteY2" fmla="*/ 218239 h 287020"/>
                  <a:gd name="connsiteX3" fmla="*/ 55563 w 111125"/>
                  <a:gd name="connsiteY3" fmla="*/ 287020 h 287020"/>
                  <a:gd name="connsiteX4" fmla="*/ 0 w 111125"/>
                  <a:gd name="connsiteY4" fmla="*/ 218239 h 287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25" h="287020">
                    <a:moveTo>
                      <a:pt x="0" y="218239"/>
                    </a:moveTo>
                    <a:lnTo>
                      <a:pt x="55563" y="0"/>
                    </a:lnTo>
                    <a:lnTo>
                      <a:pt x="111125" y="218239"/>
                    </a:lnTo>
                    <a:lnTo>
                      <a:pt x="55563" y="287020"/>
                    </a:lnTo>
                    <a:lnTo>
                      <a:pt x="0" y="218239"/>
                    </a:lnTo>
                    <a:close/>
                  </a:path>
                </a:pathLst>
              </a:custGeom>
              <a:solidFill>
                <a:sysClr val="window" lastClr="FFFFFF"/>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algn="ctr" defTabSz="342788">
                  <a:lnSpc>
                    <a:spcPct val="115000"/>
                  </a:lnSpc>
                  <a:defRPr/>
                </a:pPr>
                <a:r>
                  <a:rPr lang="en-US" sz="1050" kern="0" dirty="0">
                    <a:solidFill>
                      <a:sysClr val="window" lastClr="FFFFFF"/>
                    </a:solidFill>
                    <a:highlight>
                      <a:srgbClr val="FFFF00"/>
                    </a:highlight>
                    <a:latin typeface="Calibri" panose="020F0502020204030204" pitchFamily="34" charset="0"/>
                    <a:ea typeface="Calibri"/>
                    <a:cs typeface="Arial" panose="020B0604020202020204" pitchFamily="34" charset="0"/>
                  </a:rPr>
                  <a:t>­­­­­­­­</a:t>
                </a:r>
                <a:endParaRPr lang="en-US" sz="1050" kern="0" dirty="0">
                  <a:solidFill>
                    <a:sysClr val="window" lastClr="FFFFFF"/>
                  </a:solidFill>
                  <a:latin typeface="Calibri" panose="020F0502020204030204" pitchFamily="34" charset="0"/>
                  <a:ea typeface="Calibri"/>
                  <a:cs typeface="Arial" panose="020B0604020202020204" pitchFamily="34" charset="0"/>
                </a:endParaRPr>
              </a:p>
            </p:txBody>
          </p:sp>
        </p:grpSp>
        <p:grpSp>
          <p:nvGrpSpPr>
            <p:cNvPr id="311" name="Group 310"/>
            <p:cNvGrpSpPr/>
            <p:nvPr/>
          </p:nvGrpSpPr>
          <p:grpSpPr>
            <a:xfrm>
              <a:off x="5461507" y="1276909"/>
              <a:ext cx="179645" cy="286975"/>
              <a:chOff x="0" y="4885"/>
              <a:chExt cx="297180" cy="496130"/>
            </a:xfrm>
          </p:grpSpPr>
          <p:sp>
            <p:nvSpPr>
              <p:cNvPr id="312" name="Oval 311"/>
              <p:cNvSpPr/>
              <p:nvPr/>
            </p:nvSpPr>
            <p:spPr>
              <a:xfrm>
                <a:off x="57150" y="4885"/>
                <a:ext cx="182882" cy="182880"/>
              </a:xfrm>
              <a:prstGeom prst="ellipse">
                <a:avLst/>
              </a:prstGeom>
              <a:solidFill>
                <a:srgbClr val="4BACC6">
                  <a:lumMod val="60000"/>
                  <a:lumOff val="40000"/>
                </a:srgbClr>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defTabSz="342788">
                  <a:defRPr/>
                </a:pPr>
                <a:endParaRPr lang="en-US" sz="1050" kern="0" dirty="0">
                  <a:solidFill>
                    <a:sysClr val="window" lastClr="FFFFFF"/>
                  </a:solidFill>
                  <a:latin typeface="Calibri" panose="020F0502020204030204" pitchFamily="34" charset="0"/>
                  <a:cs typeface="Arial" panose="020B0604020202020204" pitchFamily="34" charset="0"/>
                </a:endParaRPr>
              </a:p>
            </p:txBody>
          </p:sp>
          <p:sp>
            <p:nvSpPr>
              <p:cNvPr id="313" name="Rounded Rectangle 230"/>
              <p:cNvSpPr/>
              <p:nvPr/>
            </p:nvSpPr>
            <p:spPr>
              <a:xfrm>
                <a:off x="0" y="200025"/>
                <a:ext cx="297180" cy="300990"/>
              </a:xfrm>
              <a:custGeom>
                <a:avLst/>
                <a:gdLst>
                  <a:gd name="connsiteX0" fmla="*/ 0 w 295275"/>
                  <a:gd name="connsiteY0" fmla="*/ 122365 h 295275"/>
                  <a:gd name="connsiteX1" fmla="*/ 122365 w 295275"/>
                  <a:gd name="connsiteY1" fmla="*/ 0 h 295275"/>
                  <a:gd name="connsiteX2" fmla="*/ 172910 w 295275"/>
                  <a:gd name="connsiteY2" fmla="*/ 0 h 295275"/>
                  <a:gd name="connsiteX3" fmla="*/ 295275 w 295275"/>
                  <a:gd name="connsiteY3" fmla="*/ 122365 h 295275"/>
                  <a:gd name="connsiteX4" fmla="*/ 295275 w 295275"/>
                  <a:gd name="connsiteY4" fmla="*/ 172910 h 295275"/>
                  <a:gd name="connsiteX5" fmla="*/ 172910 w 295275"/>
                  <a:gd name="connsiteY5" fmla="*/ 295275 h 295275"/>
                  <a:gd name="connsiteX6" fmla="*/ 122365 w 295275"/>
                  <a:gd name="connsiteY6" fmla="*/ 295275 h 295275"/>
                  <a:gd name="connsiteX7" fmla="*/ 0 w 295275"/>
                  <a:gd name="connsiteY7" fmla="*/ 172910 h 295275"/>
                  <a:gd name="connsiteX8" fmla="*/ 0 w 295275"/>
                  <a:gd name="connsiteY8" fmla="*/ 122365 h 295275"/>
                  <a:gd name="connsiteX0" fmla="*/ 404 w 295679"/>
                  <a:gd name="connsiteY0" fmla="*/ 122365 h 295275"/>
                  <a:gd name="connsiteX1" fmla="*/ 122769 w 295679"/>
                  <a:gd name="connsiteY1" fmla="*/ 0 h 295275"/>
                  <a:gd name="connsiteX2" fmla="*/ 173314 w 295679"/>
                  <a:gd name="connsiteY2" fmla="*/ 0 h 295275"/>
                  <a:gd name="connsiteX3" fmla="*/ 295679 w 295679"/>
                  <a:gd name="connsiteY3" fmla="*/ 122365 h 295275"/>
                  <a:gd name="connsiteX4" fmla="*/ 295679 w 295679"/>
                  <a:gd name="connsiteY4" fmla="*/ 172910 h 295275"/>
                  <a:gd name="connsiteX5" fmla="*/ 173314 w 295679"/>
                  <a:gd name="connsiteY5" fmla="*/ 295275 h 295275"/>
                  <a:gd name="connsiteX6" fmla="*/ 58925 w 295679"/>
                  <a:gd name="connsiteY6" fmla="*/ 295275 h 295275"/>
                  <a:gd name="connsiteX7" fmla="*/ 404 w 295679"/>
                  <a:gd name="connsiteY7" fmla="*/ 172910 h 295275"/>
                  <a:gd name="connsiteX8" fmla="*/ 404 w 295679"/>
                  <a:gd name="connsiteY8" fmla="*/ 122365 h 295275"/>
                  <a:gd name="connsiteX0" fmla="*/ 404 w 296805"/>
                  <a:gd name="connsiteY0" fmla="*/ 122365 h 295275"/>
                  <a:gd name="connsiteX1" fmla="*/ 122769 w 296805"/>
                  <a:gd name="connsiteY1" fmla="*/ 0 h 295275"/>
                  <a:gd name="connsiteX2" fmla="*/ 173314 w 296805"/>
                  <a:gd name="connsiteY2" fmla="*/ 0 h 295275"/>
                  <a:gd name="connsiteX3" fmla="*/ 295679 w 296805"/>
                  <a:gd name="connsiteY3" fmla="*/ 122365 h 295275"/>
                  <a:gd name="connsiteX4" fmla="*/ 295679 w 296805"/>
                  <a:gd name="connsiteY4" fmla="*/ 172910 h 295275"/>
                  <a:gd name="connsiteX5" fmla="*/ 241731 w 296805"/>
                  <a:gd name="connsiteY5" fmla="*/ 295275 h 295275"/>
                  <a:gd name="connsiteX6" fmla="*/ 58925 w 296805"/>
                  <a:gd name="connsiteY6" fmla="*/ 295275 h 295275"/>
                  <a:gd name="connsiteX7" fmla="*/ 404 w 296805"/>
                  <a:gd name="connsiteY7" fmla="*/ 172910 h 295275"/>
                  <a:gd name="connsiteX8" fmla="*/ 404 w 296805"/>
                  <a:gd name="connsiteY8" fmla="*/ 122365 h 295275"/>
                  <a:gd name="connsiteX0" fmla="*/ 763 w 297164"/>
                  <a:gd name="connsiteY0" fmla="*/ 122365 h 300064"/>
                  <a:gd name="connsiteX1" fmla="*/ 123128 w 297164"/>
                  <a:gd name="connsiteY1" fmla="*/ 0 h 300064"/>
                  <a:gd name="connsiteX2" fmla="*/ 173673 w 297164"/>
                  <a:gd name="connsiteY2" fmla="*/ 0 h 300064"/>
                  <a:gd name="connsiteX3" fmla="*/ 296038 w 297164"/>
                  <a:gd name="connsiteY3" fmla="*/ 122365 h 300064"/>
                  <a:gd name="connsiteX4" fmla="*/ 296038 w 297164"/>
                  <a:gd name="connsiteY4" fmla="*/ 172910 h 300064"/>
                  <a:gd name="connsiteX5" fmla="*/ 242090 w 297164"/>
                  <a:gd name="connsiteY5" fmla="*/ 295275 h 300064"/>
                  <a:gd name="connsiteX6" fmla="*/ 59284 w 297164"/>
                  <a:gd name="connsiteY6" fmla="*/ 295275 h 300064"/>
                  <a:gd name="connsiteX7" fmla="*/ 359 w 297164"/>
                  <a:gd name="connsiteY7" fmla="*/ 253378 h 300064"/>
                  <a:gd name="connsiteX8" fmla="*/ 763 w 297164"/>
                  <a:gd name="connsiteY8" fmla="*/ 122365 h 300064"/>
                  <a:gd name="connsiteX0" fmla="*/ 763 w 298076"/>
                  <a:gd name="connsiteY0" fmla="*/ 122365 h 300064"/>
                  <a:gd name="connsiteX1" fmla="*/ 123128 w 298076"/>
                  <a:gd name="connsiteY1" fmla="*/ 0 h 300064"/>
                  <a:gd name="connsiteX2" fmla="*/ 173673 w 298076"/>
                  <a:gd name="connsiteY2" fmla="*/ 0 h 300064"/>
                  <a:gd name="connsiteX3" fmla="*/ 296038 w 298076"/>
                  <a:gd name="connsiteY3" fmla="*/ 122365 h 300064"/>
                  <a:gd name="connsiteX4" fmla="*/ 297164 w 298076"/>
                  <a:gd name="connsiteY4" fmla="*/ 209528 h 300064"/>
                  <a:gd name="connsiteX5" fmla="*/ 242090 w 298076"/>
                  <a:gd name="connsiteY5" fmla="*/ 295275 h 300064"/>
                  <a:gd name="connsiteX6" fmla="*/ 59284 w 298076"/>
                  <a:gd name="connsiteY6" fmla="*/ 295275 h 300064"/>
                  <a:gd name="connsiteX7" fmla="*/ 359 w 298076"/>
                  <a:gd name="connsiteY7" fmla="*/ 253378 h 300064"/>
                  <a:gd name="connsiteX8" fmla="*/ 763 w 298076"/>
                  <a:gd name="connsiteY8" fmla="*/ 122365 h 300064"/>
                  <a:gd name="connsiteX0" fmla="*/ 1085 w 298398"/>
                  <a:gd name="connsiteY0" fmla="*/ 122365 h 295275"/>
                  <a:gd name="connsiteX1" fmla="*/ 123450 w 298398"/>
                  <a:gd name="connsiteY1" fmla="*/ 0 h 295275"/>
                  <a:gd name="connsiteX2" fmla="*/ 173995 w 298398"/>
                  <a:gd name="connsiteY2" fmla="*/ 0 h 295275"/>
                  <a:gd name="connsiteX3" fmla="*/ 296360 w 298398"/>
                  <a:gd name="connsiteY3" fmla="*/ 122365 h 295275"/>
                  <a:gd name="connsiteX4" fmla="*/ 297486 w 298398"/>
                  <a:gd name="connsiteY4" fmla="*/ 209528 h 295275"/>
                  <a:gd name="connsiteX5" fmla="*/ 242412 w 298398"/>
                  <a:gd name="connsiteY5" fmla="*/ 295275 h 295275"/>
                  <a:gd name="connsiteX6" fmla="*/ 59606 w 298398"/>
                  <a:gd name="connsiteY6" fmla="*/ 295275 h 295275"/>
                  <a:gd name="connsiteX7" fmla="*/ 322 w 298398"/>
                  <a:gd name="connsiteY7" fmla="*/ 220774 h 295275"/>
                  <a:gd name="connsiteX8" fmla="*/ 1085 w 298398"/>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20774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20774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361867"/>
                  <a:gd name="connsiteY0" fmla="*/ 122365 h 299752"/>
                  <a:gd name="connsiteX1" fmla="*/ 123128 w 361867"/>
                  <a:gd name="connsiteY1" fmla="*/ 0 h 299752"/>
                  <a:gd name="connsiteX2" fmla="*/ 173673 w 361867"/>
                  <a:gd name="connsiteY2" fmla="*/ 0 h 299752"/>
                  <a:gd name="connsiteX3" fmla="*/ 296038 w 361867"/>
                  <a:gd name="connsiteY3" fmla="*/ 122365 h 299752"/>
                  <a:gd name="connsiteX4" fmla="*/ 297164 w 361867"/>
                  <a:gd name="connsiteY4" fmla="*/ 209528 h 299752"/>
                  <a:gd name="connsiteX5" fmla="*/ 361070 w 361867"/>
                  <a:gd name="connsiteY5" fmla="*/ 295390 h 299752"/>
                  <a:gd name="connsiteX6" fmla="*/ 242090 w 361867"/>
                  <a:gd name="connsiteY6" fmla="*/ 295275 h 299752"/>
                  <a:gd name="connsiteX7" fmla="*/ 59284 w 361867"/>
                  <a:gd name="connsiteY7" fmla="*/ 295275 h 299752"/>
                  <a:gd name="connsiteX8" fmla="*/ 0 w 361867"/>
                  <a:gd name="connsiteY8" fmla="*/ 295275 h 299752"/>
                  <a:gd name="connsiteX9" fmla="*/ 763 w 361867"/>
                  <a:gd name="connsiteY9" fmla="*/ 122365 h 299752"/>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79673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79673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586"/>
                  <a:gd name="connsiteY0" fmla="*/ 122365 h 295275"/>
                  <a:gd name="connsiteX1" fmla="*/ 123128 w 297586"/>
                  <a:gd name="connsiteY1" fmla="*/ 0 h 295275"/>
                  <a:gd name="connsiteX2" fmla="*/ 173673 w 297586"/>
                  <a:gd name="connsiteY2" fmla="*/ 0 h 295275"/>
                  <a:gd name="connsiteX3" fmla="*/ 296038 w 297586"/>
                  <a:gd name="connsiteY3" fmla="*/ 122365 h 295275"/>
                  <a:gd name="connsiteX4" fmla="*/ 297164 w 297586"/>
                  <a:gd name="connsiteY4" fmla="*/ 279673 h 295275"/>
                  <a:gd name="connsiteX5" fmla="*/ 242090 w 297586"/>
                  <a:gd name="connsiteY5" fmla="*/ 295275 h 295275"/>
                  <a:gd name="connsiteX6" fmla="*/ 59284 w 297586"/>
                  <a:gd name="connsiteY6" fmla="*/ 295275 h 295275"/>
                  <a:gd name="connsiteX7" fmla="*/ 0 w 297586"/>
                  <a:gd name="connsiteY7" fmla="*/ 295275 h 295275"/>
                  <a:gd name="connsiteX8" fmla="*/ 763 w 297586"/>
                  <a:gd name="connsiteY8" fmla="*/ 122365 h 295275"/>
                  <a:gd name="connsiteX0" fmla="*/ 763 w 297211"/>
                  <a:gd name="connsiteY0" fmla="*/ 122365 h 295275"/>
                  <a:gd name="connsiteX1" fmla="*/ 123128 w 297211"/>
                  <a:gd name="connsiteY1" fmla="*/ 0 h 295275"/>
                  <a:gd name="connsiteX2" fmla="*/ 173673 w 297211"/>
                  <a:gd name="connsiteY2" fmla="*/ 0 h 295275"/>
                  <a:gd name="connsiteX3" fmla="*/ 296038 w 297211"/>
                  <a:gd name="connsiteY3" fmla="*/ 122365 h 295275"/>
                  <a:gd name="connsiteX4" fmla="*/ 297164 w 297211"/>
                  <a:gd name="connsiteY4" fmla="*/ 279673 h 295275"/>
                  <a:gd name="connsiteX5" fmla="*/ 242090 w 297211"/>
                  <a:gd name="connsiteY5" fmla="*/ 295275 h 295275"/>
                  <a:gd name="connsiteX6" fmla="*/ 59284 w 297211"/>
                  <a:gd name="connsiteY6" fmla="*/ 295275 h 295275"/>
                  <a:gd name="connsiteX7" fmla="*/ 0 w 297211"/>
                  <a:gd name="connsiteY7" fmla="*/ 295275 h 295275"/>
                  <a:gd name="connsiteX8" fmla="*/ 763 w 297211"/>
                  <a:gd name="connsiteY8" fmla="*/ 122365 h 295275"/>
                  <a:gd name="connsiteX0" fmla="*/ 763 w 297258"/>
                  <a:gd name="connsiteY0" fmla="*/ 122365 h 295804"/>
                  <a:gd name="connsiteX1" fmla="*/ 123128 w 297258"/>
                  <a:gd name="connsiteY1" fmla="*/ 0 h 295804"/>
                  <a:gd name="connsiteX2" fmla="*/ 173673 w 297258"/>
                  <a:gd name="connsiteY2" fmla="*/ 0 h 295804"/>
                  <a:gd name="connsiteX3" fmla="*/ 296038 w 297258"/>
                  <a:gd name="connsiteY3" fmla="*/ 122365 h 295804"/>
                  <a:gd name="connsiteX4" fmla="*/ 297211 w 297258"/>
                  <a:gd name="connsiteY4" fmla="*/ 295275 h 295804"/>
                  <a:gd name="connsiteX5" fmla="*/ 242090 w 297258"/>
                  <a:gd name="connsiteY5" fmla="*/ 295275 h 295804"/>
                  <a:gd name="connsiteX6" fmla="*/ 59284 w 297258"/>
                  <a:gd name="connsiteY6" fmla="*/ 295275 h 295804"/>
                  <a:gd name="connsiteX7" fmla="*/ 0 w 297258"/>
                  <a:gd name="connsiteY7" fmla="*/ 295275 h 295804"/>
                  <a:gd name="connsiteX8" fmla="*/ 763 w 297258"/>
                  <a:gd name="connsiteY8" fmla="*/ 122365 h 295804"/>
                  <a:gd name="connsiteX0" fmla="*/ 763 w 297227"/>
                  <a:gd name="connsiteY0" fmla="*/ 122365 h 297919"/>
                  <a:gd name="connsiteX1" fmla="*/ 123128 w 297227"/>
                  <a:gd name="connsiteY1" fmla="*/ 0 h 297919"/>
                  <a:gd name="connsiteX2" fmla="*/ 173673 w 297227"/>
                  <a:gd name="connsiteY2" fmla="*/ 0 h 297919"/>
                  <a:gd name="connsiteX3" fmla="*/ 296038 w 297227"/>
                  <a:gd name="connsiteY3" fmla="*/ 122365 h 297919"/>
                  <a:gd name="connsiteX4" fmla="*/ 297211 w 297227"/>
                  <a:gd name="connsiteY4" fmla="*/ 295275 h 297919"/>
                  <a:gd name="connsiteX5" fmla="*/ 242090 w 297227"/>
                  <a:gd name="connsiteY5" fmla="*/ 295275 h 297919"/>
                  <a:gd name="connsiteX6" fmla="*/ 59284 w 297227"/>
                  <a:gd name="connsiteY6" fmla="*/ 295275 h 297919"/>
                  <a:gd name="connsiteX7" fmla="*/ 0 w 297227"/>
                  <a:gd name="connsiteY7" fmla="*/ 295275 h 297919"/>
                  <a:gd name="connsiteX8" fmla="*/ 763 w 297227"/>
                  <a:gd name="connsiteY8" fmla="*/ 122365 h 297919"/>
                  <a:gd name="connsiteX0" fmla="*/ 763 w 297228"/>
                  <a:gd name="connsiteY0" fmla="*/ 122365 h 296324"/>
                  <a:gd name="connsiteX1" fmla="*/ 123128 w 297228"/>
                  <a:gd name="connsiteY1" fmla="*/ 0 h 296324"/>
                  <a:gd name="connsiteX2" fmla="*/ 173673 w 297228"/>
                  <a:gd name="connsiteY2" fmla="*/ 0 h 296324"/>
                  <a:gd name="connsiteX3" fmla="*/ 296038 w 297228"/>
                  <a:gd name="connsiteY3" fmla="*/ 122365 h 296324"/>
                  <a:gd name="connsiteX4" fmla="*/ 297211 w 297228"/>
                  <a:gd name="connsiteY4" fmla="*/ 295275 h 296324"/>
                  <a:gd name="connsiteX5" fmla="*/ 242090 w 297228"/>
                  <a:gd name="connsiteY5" fmla="*/ 295275 h 296324"/>
                  <a:gd name="connsiteX6" fmla="*/ 59284 w 297228"/>
                  <a:gd name="connsiteY6" fmla="*/ 295275 h 296324"/>
                  <a:gd name="connsiteX7" fmla="*/ 0 w 297228"/>
                  <a:gd name="connsiteY7" fmla="*/ 295275 h 296324"/>
                  <a:gd name="connsiteX8" fmla="*/ 763 w 297228"/>
                  <a:gd name="connsiteY8" fmla="*/ 122365 h 296324"/>
                  <a:gd name="connsiteX0" fmla="*/ 763 w 297245"/>
                  <a:gd name="connsiteY0" fmla="*/ 122365 h 297272"/>
                  <a:gd name="connsiteX1" fmla="*/ 123128 w 297245"/>
                  <a:gd name="connsiteY1" fmla="*/ 0 h 297272"/>
                  <a:gd name="connsiteX2" fmla="*/ 173673 w 297245"/>
                  <a:gd name="connsiteY2" fmla="*/ 0 h 297272"/>
                  <a:gd name="connsiteX3" fmla="*/ 296038 w 297245"/>
                  <a:gd name="connsiteY3" fmla="*/ 122365 h 297272"/>
                  <a:gd name="connsiteX4" fmla="*/ 297228 w 297245"/>
                  <a:gd name="connsiteY4" fmla="*/ 296324 h 297272"/>
                  <a:gd name="connsiteX5" fmla="*/ 242090 w 297245"/>
                  <a:gd name="connsiteY5" fmla="*/ 295275 h 297272"/>
                  <a:gd name="connsiteX6" fmla="*/ 59284 w 297245"/>
                  <a:gd name="connsiteY6" fmla="*/ 295275 h 297272"/>
                  <a:gd name="connsiteX7" fmla="*/ 0 w 297245"/>
                  <a:gd name="connsiteY7" fmla="*/ 295275 h 297272"/>
                  <a:gd name="connsiteX8" fmla="*/ 763 w 297245"/>
                  <a:gd name="connsiteY8" fmla="*/ 122365 h 297272"/>
                  <a:gd name="connsiteX0" fmla="*/ 763 w 297262"/>
                  <a:gd name="connsiteY0" fmla="*/ 122365 h 298144"/>
                  <a:gd name="connsiteX1" fmla="*/ 123128 w 297262"/>
                  <a:gd name="connsiteY1" fmla="*/ 0 h 298144"/>
                  <a:gd name="connsiteX2" fmla="*/ 173673 w 297262"/>
                  <a:gd name="connsiteY2" fmla="*/ 0 h 298144"/>
                  <a:gd name="connsiteX3" fmla="*/ 296038 w 297262"/>
                  <a:gd name="connsiteY3" fmla="*/ 122365 h 298144"/>
                  <a:gd name="connsiteX4" fmla="*/ 297245 w 297262"/>
                  <a:gd name="connsiteY4" fmla="*/ 297272 h 298144"/>
                  <a:gd name="connsiteX5" fmla="*/ 242090 w 297262"/>
                  <a:gd name="connsiteY5" fmla="*/ 295275 h 298144"/>
                  <a:gd name="connsiteX6" fmla="*/ 59284 w 297262"/>
                  <a:gd name="connsiteY6" fmla="*/ 295275 h 298144"/>
                  <a:gd name="connsiteX7" fmla="*/ 0 w 297262"/>
                  <a:gd name="connsiteY7" fmla="*/ 295275 h 298144"/>
                  <a:gd name="connsiteX8" fmla="*/ 763 w 297262"/>
                  <a:gd name="connsiteY8" fmla="*/ 122365 h 298144"/>
                  <a:gd name="connsiteX0" fmla="*/ 763 w 297279"/>
                  <a:gd name="connsiteY0" fmla="*/ 122365 h 298957"/>
                  <a:gd name="connsiteX1" fmla="*/ 123128 w 297279"/>
                  <a:gd name="connsiteY1" fmla="*/ 0 h 298957"/>
                  <a:gd name="connsiteX2" fmla="*/ 173673 w 297279"/>
                  <a:gd name="connsiteY2" fmla="*/ 0 h 298957"/>
                  <a:gd name="connsiteX3" fmla="*/ 296038 w 297279"/>
                  <a:gd name="connsiteY3" fmla="*/ 122365 h 298957"/>
                  <a:gd name="connsiteX4" fmla="*/ 297262 w 297279"/>
                  <a:gd name="connsiteY4" fmla="*/ 298144 h 298957"/>
                  <a:gd name="connsiteX5" fmla="*/ 242090 w 297279"/>
                  <a:gd name="connsiteY5" fmla="*/ 295275 h 298957"/>
                  <a:gd name="connsiteX6" fmla="*/ 59284 w 297279"/>
                  <a:gd name="connsiteY6" fmla="*/ 295275 h 298957"/>
                  <a:gd name="connsiteX7" fmla="*/ 0 w 297279"/>
                  <a:gd name="connsiteY7" fmla="*/ 295275 h 298957"/>
                  <a:gd name="connsiteX8" fmla="*/ 763 w 297279"/>
                  <a:gd name="connsiteY8" fmla="*/ 122365 h 298957"/>
                  <a:gd name="connsiteX0" fmla="*/ 763 w 297279"/>
                  <a:gd name="connsiteY0" fmla="*/ 122365 h 298957"/>
                  <a:gd name="connsiteX1" fmla="*/ 123128 w 297279"/>
                  <a:gd name="connsiteY1" fmla="*/ 0 h 298957"/>
                  <a:gd name="connsiteX2" fmla="*/ 173673 w 297279"/>
                  <a:gd name="connsiteY2" fmla="*/ 0 h 298957"/>
                  <a:gd name="connsiteX3" fmla="*/ 296038 w 297279"/>
                  <a:gd name="connsiteY3" fmla="*/ 122365 h 298957"/>
                  <a:gd name="connsiteX4" fmla="*/ 297262 w 297279"/>
                  <a:gd name="connsiteY4" fmla="*/ 298144 h 298957"/>
                  <a:gd name="connsiteX5" fmla="*/ 242090 w 297279"/>
                  <a:gd name="connsiteY5" fmla="*/ 295275 h 298957"/>
                  <a:gd name="connsiteX6" fmla="*/ 59284 w 297279"/>
                  <a:gd name="connsiteY6" fmla="*/ 295275 h 298957"/>
                  <a:gd name="connsiteX7" fmla="*/ 0 w 297279"/>
                  <a:gd name="connsiteY7" fmla="*/ 295275 h 298957"/>
                  <a:gd name="connsiteX8" fmla="*/ 763 w 297279"/>
                  <a:gd name="connsiteY8" fmla="*/ 122365 h 298957"/>
                  <a:gd name="connsiteX0" fmla="*/ 763 w 297296"/>
                  <a:gd name="connsiteY0" fmla="*/ 122365 h 295275"/>
                  <a:gd name="connsiteX1" fmla="*/ 123128 w 297296"/>
                  <a:gd name="connsiteY1" fmla="*/ 0 h 295275"/>
                  <a:gd name="connsiteX2" fmla="*/ 173673 w 297296"/>
                  <a:gd name="connsiteY2" fmla="*/ 0 h 295275"/>
                  <a:gd name="connsiteX3" fmla="*/ 296038 w 297296"/>
                  <a:gd name="connsiteY3" fmla="*/ 122365 h 295275"/>
                  <a:gd name="connsiteX4" fmla="*/ 297279 w 297296"/>
                  <a:gd name="connsiteY4" fmla="*/ 286694 h 295275"/>
                  <a:gd name="connsiteX5" fmla="*/ 242090 w 297296"/>
                  <a:gd name="connsiteY5" fmla="*/ 295275 h 295275"/>
                  <a:gd name="connsiteX6" fmla="*/ 59284 w 297296"/>
                  <a:gd name="connsiteY6" fmla="*/ 295275 h 295275"/>
                  <a:gd name="connsiteX7" fmla="*/ 0 w 297296"/>
                  <a:gd name="connsiteY7" fmla="*/ 295275 h 295275"/>
                  <a:gd name="connsiteX8" fmla="*/ 763 w 297296"/>
                  <a:gd name="connsiteY8" fmla="*/ 122365 h 295275"/>
                  <a:gd name="connsiteX0" fmla="*/ 763 w 297279"/>
                  <a:gd name="connsiteY0" fmla="*/ 122365 h 301753"/>
                  <a:gd name="connsiteX1" fmla="*/ 123128 w 297279"/>
                  <a:gd name="connsiteY1" fmla="*/ 0 h 301753"/>
                  <a:gd name="connsiteX2" fmla="*/ 173673 w 297279"/>
                  <a:gd name="connsiteY2" fmla="*/ 0 h 301753"/>
                  <a:gd name="connsiteX3" fmla="*/ 296038 w 297279"/>
                  <a:gd name="connsiteY3" fmla="*/ 122365 h 301753"/>
                  <a:gd name="connsiteX4" fmla="*/ 297279 w 297279"/>
                  <a:gd name="connsiteY4" fmla="*/ 286694 h 301753"/>
                  <a:gd name="connsiteX5" fmla="*/ 59284 w 297279"/>
                  <a:gd name="connsiteY5" fmla="*/ 295275 h 301753"/>
                  <a:gd name="connsiteX6" fmla="*/ 0 w 297279"/>
                  <a:gd name="connsiteY6" fmla="*/ 295275 h 301753"/>
                  <a:gd name="connsiteX7" fmla="*/ 763 w 297279"/>
                  <a:gd name="connsiteY7" fmla="*/ 122365 h 301753"/>
                  <a:gd name="connsiteX0" fmla="*/ 763 w 297279"/>
                  <a:gd name="connsiteY0" fmla="*/ 122365 h 312470"/>
                  <a:gd name="connsiteX1" fmla="*/ 123128 w 297279"/>
                  <a:gd name="connsiteY1" fmla="*/ 0 h 312470"/>
                  <a:gd name="connsiteX2" fmla="*/ 173673 w 297279"/>
                  <a:gd name="connsiteY2" fmla="*/ 0 h 312470"/>
                  <a:gd name="connsiteX3" fmla="*/ 296038 w 297279"/>
                  <a:gd name="connsiteY3" fmla="*/ 122365 h 312470"/>
                  <a:gd name="connsiteX4" fmla="*/ 297279 w 297279"/>
                  <a:gd name="connsiteY4" fmla="*/ 286694 h 312470"/>
                  <a:gd name="connsiteX5" fmla="*/ 0 w 297279"/>
                  <a:gd name="connsiteY5" fmla="*/ 295275 h 312470"/>
                  <a:gd name="connsiteX6" fmla="*/ 763 w 297279"/>
                  <a:gd name="connsiteY6" fmla="*/ 122365 h 312470"/>
                  <a:gd name="connsiteX0" fmla="*/ 763 w 297279"/>
                  <a:gd name="connsiteY0" fmla="*/ 122365 h 312470"/>
                  <a:gd name="connsiteX1" fmla="*/ 123128 w 297279"/>
                  <a:gd name="connsiteY1" fmla="*/ 0 h 312470"/>
                  <a:gd name="connsiteX2" fmla="*/ 173673 w 297279"/>
                  <a:gd name="connsiteY2" fmla="*/ 0 h 312470"/>
                  <a:gd name="connsiteX3" fmla="*/ 296038 w 297279"/>
                  <a:gd name="connsiteY3" fmla="*/ 122365 h 312470"/>
                  <a:gd name="connsiteX4" fmla="*/ 297279 w 297279"/>
                  <a:gd name="connsiteY4" fmla="*/ 286694 h 312470"/>
                  <a:gd name="connsiteX5" fmla="*/ 0 w 297279"/>
                  <a:gd name="connsiteY5" fmla="*/ 295275 h 312470"/>
                  <a:gd name="connsiteX6" fmla="*/ 763 w 297279"/>
                  <a:gd name="connsiteY6" fmla="*/ 122365 h 312470"/>
                  <a:gd name="connsiteX0" fmla="*/ 763 w 297279"/>
                  <a:gd name="connsiteY0" fmla="*/ 122365 h 303640"/>
                  <a:gd name="connsiteX1" fmla="*/ 123128 w 297279"/>
                  <a:gd name="connsiteY1" fmla="*/ 0 h 303640"/>
                  <a:gd name="connsiteX2" fmla="*/ 173673 w 297279"/>
                  <a:gd name="connsiteY2" fmla="*/ 0 h 303640"/>
                  <a:gd name="connsiteX3" fmla="*/ 296038 w 297279"/>
                  <a:gd name="connsiteY3" fmla="*/ 122365 h 303640"/>
                  <a:gd name="connsiteX4" fmla="*/ 297279 w 297279"/>
                  <a:gd name="connsiteY4" fmla="*/ 286694 h 303640"/>
                  <a:gd name="connsiteX5" fmla="*/ 0 w 297279"/>
                  <a:gd name="connsiteY5" fmla="*/ 295275 h 303640"/>
                  <a:gd name="connsiteX6" fmla="*/ 763 w 297279"/>
                  <a:gd name="connsiteY6" fmla="*/ 122365 h 303640"/>
                  <a:gd name="connsiteX0" fmla="*/ 763 w 297279"/>
                  <a:gd name="connsiteY0" fmla="*/ 122365 h 296987"/>
                  <a:gd name="connsiteX1" fmla="*/ 123128 w 297279"/>
                  <a:gd name="connsiteY1" fmla="*/ 0 h 296987"/>
                  <a:gd name="connsiteX2" fmla="*/ 173673 w 297279"/>
                  <a:gd name="connsiteY2" fmla="*/ 0 h 296987"/>
                  <a:gd name="connsiteX3" fmla="*/ 296038 w 297279"/>
                  <a:gd name="connsiteY3" fmla="*/ 122365 h 296987"/>
                  <a:gd name="connsiteX4" fmla="*/ 297279 w 297279"/>
                  <a:gd name="connsiteY4" fmla="*/ 286694 h 296987"/>
                  <a:gd name="connsiteX5" fmla="*/ 0 w 297279"/>
                  <a:gd name="connsiteY5" fmla="*/ 295275 h 296987"/>
                  <a:gd name="connsiteX6" fmla="*/ 763 w 297279"/>
                  <a:gd name="connsiteY6" fmla="*/ 122365 h 296987"/>
                  <a:gd name="connsiteX0" fmla="*/ 763 w 297279"/>
                  <a:gd name="connsiteY0" fmla="*/ 122365 h 301154"/>
                  <a:gd name="connsiteX1" fmla="*/ 123128 w 297279"/>
                  <a:gd name="connsiteY1" fmla="*/ 0 h 301154"/>
                  <a:gd name="connsiteX2" fmla="*/ 173673 w 297279"/>
                  <a:gd name="connsiteY2" fmla="*/ 0 h 301154"/>
                  <a:gd name="connsiteX3" fmla="*/ 296038 w 297279"/>
                  <a:gd name="connsiteY3" fmla="*/ 122365 h 301154"/>
                  <a:gd name="connsiteX4" fmla="*/ 297279 w 297279"/>
                  <a:gd name="connsiteY4" fmla="*/ 296987 h 301154"/>
                  <a:gd name="connsiteX5" fmla="*/ 0 w 297279"/>
                  <a:gd name="connsiteY5" fmla="*/ 295275 h 301154"/>
                  <a:gd name="connsiteX6" fmla="*/ 763 w 297279"/>
                  <a:gd name="connsiteY6" fmla="*/ 122365 h 301154"/>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6987 h 299572"/>
                  <a:gd name="connsiteX5" fmla="*/ 0 w 297279"/>
                  <a:gd name="connsiteY5" fmla="*/ 295275 h 299572"/>
                  <a:gd name="connsiteX6" fmla="*/ 763 w 297279"/>
                  <a:gd name="connsiteY6" fmla="*/ 122365 h 299572"/>
                  <a:gd name="connsiteX0" fmla="*/ 763 w 297279"/>
                  <a:gd name="connsiteY0" fmla="*/ 122365 h 301415"/>
                  <a:gd name="connsiteX1" fmla="*/ 123128 w 297279"/>
                  <a:gd name="connsiteY1" fmla="*/ 0 h 301415"/>
                  <a:gd name="connsiteX2" fmla="*/ 173673 w 297279"/>
                  <a:gd name="connsiteY2" fmla="*/ 0 h 301415"/>
                  <a:gd name="connsiteX3" fmla="*/ 296038 w 297279"/>
                  <a:gd name="connsiteY3" fmla="*/ 122365 h 301415"/>
                  <a:gd name="connsiteX4" fmla="*/ 297279 w 297279"/>
                  <a:gd name="connsiteY4" fmla="*/ 299572 h 301415"/>
                  <a:gd name="connsiteX5" fmla="*/ 0 w 297279"/>
                  <a:gd name="connsiteY5" fmla="*/ 295275 h 301415"/>
                  <a:gd name="connsiteX6" fmla="*/ 763 w 297279"/>
                  <a:gd name="connsiteY6" fmla="*/ 122365 h 301415"/>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300785"/>
                  <a:gd name="connsiteX1" fmla="*/ 123128 w 297279"/>
                  <a:gd name="connsiteY1" fmla="*/ 0 h 300785"/>
                  <a:gd name="connsiteX2" fmla="*/ 173673 w 297279"/>
                  <a:gd name="connsiteY2" fmla="*/ 0 h 300785"/>
                  <a:gd name="connsiteX3" fmla="*/ 296038 w 297279"/>
                  <a:gd name="connsiteY3" fmla="*/ 122365 h 300785"/>
                  <a:gd name="connsiteX4" fmla="*/ 297279 w 297279"/>
                  <a:gd name="connsiteY4" fmla="*/ 299572 h 300785"/>
                  <a:gd name="connsiteX5" fmla="*/ 0 w 297279"/>
                  <a:gd name="connsiteY5" fmla="*/ 299572 h 300785"/>
                  <a:gd name="connsiteX6" fmla="*/ 763 w 297279"/>
                  <a:gd name="connsiteY6" fmla="*/ 122365 h 300785"/>
                  <a:gd name="connsiteX0" fmla="*/ 763 w 297279"/>
                  <a:gd name="connsiteY0" fmla="*/ 122365 h 300785"/>
                  <a:gd name="connsiteX1" fmla="*/ 123128 w 297279"/>
                  <a:gd name="connsiteY1" fmla="*/ 0 h 300785"/>
                  <a:gd name="connsiteX2" fmla="*/ 173673 w 297279"/>
                  <a:gd name="connsiteY2" fmla="*/ 0 h 300785"/>
                  <a:gd name="connsiteX3" fmla="*/ 296038 w 297279"/>
                  <a:gd name="connsiteY3" fmla="*/ 122365 h 300785"/>
                  <a:gd name="connsiteX4" fmla="*/ 297279 w 297279"/>
                  <a:gd name="connsiteY4" fmla="*/ 299572 h 300785"/>
                  <a:gd name="connsiteX5" fmla="*/ 0 w 297279"/>
                  <a:gd name="connsiteY5" fmla="*/ 299572 h 300785"/>
                  <a:gd name="connsiteX6" fmla="*/ 763 w 297279"/>
                  <a:gd name="connsiteY6" fmla="*/ 122365 h 300785"/>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299572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301167 h 301167"/>
                  <a:gd name="connsiteX6" fmla="*/ 763 w 297279"/>
                  <a:gd name="connsiteY6" fmla="*/ 122365 h 30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279" h="301167">
                    <a:moveTo>
                      <a:pt x="763" y="122365"/>
                    </a:moveTo>
                    <a:cubicBezTo>
                      <a:pt x="763" y="54785"/>
                      <a:pt x="55548" y="0"/>
                      <a:pt x="123128" y="0"/>
                    </a:cubicBezTo>
                    <a:lnTo>
                      <a:pt x="173673" y="0"/>
                    </a:lnTo>
                    <a:cubicBezTo>
                      <a:pt x="241253" y="0"/>
                      <a:pt x="296038" y="54785"/>
                      <a:pt x="296038" y="122365"/>
                    </a:cubicBezTo>
                    <a:cubicBezTo>
                      <a:pt x="296413" y="151419"/>
                      <a:pt x="296904" y="291196"/>
                      <a:pt x="297279" y="301167"/>
                    </a:cubicBezTo>
                    <a:lnTo>
                      <a:pt x="0" y="301167"/>
                    </a:lnTo>
                    <a:cubicBezTo>
                      <a:pt x="135" y="257496"/>
                      <a:pt x="628" y="166036"/>
                      <a:pt x="763" y="122365"/>
                    </a:cubicBezTo>
                    <a:close/>
                  </a:path>
                </a:pathLst>
              </a:custGeom>
              <a:solidFill>
                <a:srgbClr val="4BACC6">
                  <a:lumMod val="60000"/>
                  <a:lumOff val="40000"/>
                </a:srgbClr>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defTabSz="342788">
                  <a:defRPr/>
                </a:pPr>
                <a:endParaRPr lang="en-US" sz="1050" kern="0" dirty="0">
                  <a:solidFill>
                    <a:sysClr val="window" lastClr="FFFFFF"/>
                  </a:solidFill>
                  <a:latin typeface="Calibri" panose="020F0502020204030204" pitchFamily="34" charset="0"/>
                  <a:cs typeface="Arial" panose="020B0604020202020204" pitchFamily="34" charset="0"/>
                </a:endParaRPr>
              </a:p>
            </p:txBody>
          </p:sp>
          <p:sp>
            <p:nvSpPr>
              <p:cNvPr id="314" name="Diamond 231"/>
              <p:cNvSpPr/>
              <p:nvPr/>
            </p:nvSpPr>
            <p:spPr>
              <a:xfrm>
                <a:off x="85725" y="190500"/>
                <a:ext cx="111125" cy="287020"/>
              </a:xfrm>
              <a:custGeom>
                <a:avLst/>
                <a:gdLst>
                  <a:gd name="connsiteX0" fmla="*/ 0 w 111125"/>
                  <a:gd name="connsiteY0" fmla="*/ 143510 h 287020"/>
                  <a:gd name="connsiteX1" fmla="*/ 55563 w 111125"/>
                  <a:gd name="connsiteY1" fmla="*/ 0 h 287020"/>
                  <a:gd name="connsiteX2" fmla="*/ 111125 w 111125"/>
                  <a:gd name="connsiteY2" fmla="*/ 143510 h 287020"/>
                  <a:gd name="connsiteX3" fmla="*/ 55563 w 111125"/>
                  <a:gd name="connsiteY3" fmla="*/ 287020 h 287020"/>
                  <a:gd name="connsiteX4" fmla="*/ 0 w 111125"/>
                  <a:gd name="connsiteY4" fmla="*/ 143510 h 287020"/>
                  <a:gd name="connsiteX0" fmla="*/ 0 w 111125"/>
                  <a:gd name="connsiteY0" fmla="*/ 218239 h 287020"/>
                  <a:gd name="connsiteX1" fmla="*/ 55563 w 111125"/>
                  <a:gd name="connsiteY1" fmla="*/ 0 h 287020"/>
                  <a:gd name="connsiteX2" fmla="*/ 111125 w 111125"/>
                  <a:gd name="connsiteY2" fmla="*/ 143510 h 287020"/>
                  <a:gd name="connsiteX3" fmla="*/ 55563 w 111125"/>
                  <a:gd name="connsiteY3" fmla="*/ 287020 h 287020"/>
                  <a:gd name="connsiteX4" fmla="*/ 0 w 111125"/>
                  <a:gd name="connsiteY4" fmla="*/ 218239 h 287020"/>
                  <a:gd name="connsiteX0" fmla="*/ 0 w 111125"/>
                  <a:gd name="connsiteY0" fmla="*/ 218239 h 287020"/>
                  <a:gd name="connsiteX1" fmla="*/ 55563 w 111125"/>
                  <a:gd name="connsiteY1" fmla="*/ 0 h 287020"/>
                  <a:gd name="connsiteX2" fmla="*/ 111125 w 111125"/>
                  <a:gd name="connsiteY2" fmla="*/ 218239 h 287020"/>
                  <a:gd name="connsiteX3" fmla="*/ 55563 w 111125"/>
                  <a:gd name="connsiteY3" fmla="*/ 287020 h 287020"/>
                  <a:gd name="connsiteX4" fmla="*/ 0 w 111125"/>
                  <a:gd name="connsiteY4" fmla="*/ 218239 h 287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25" h="287020">
                    <a:moveTo>
                      <a:pt x="0" y="218239"/>
                    </a:moveTo>
                    <a:lnTo>
                      <a:pt x="55563" y="0"/>
                    </a:lnTo>
                    <a:lnTo>
                      <a:pt x="111125" y="218239"/>
                    </a:lnTo>
                    <a:lnTo>
                      <a:pt x="55563" y="287020"/>
                    </a:lnTo>
                    <a:lnTo>
                      <a:pt x="0" y="218239"/>
                    </a:lnTo>
                    <a:close/>
                  </a:path>
                </a:pathLst>
              </a:custGeom>
              <a:solidFill>
                <a:sysClr val="window" lastClr="FFFFFF"/>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algn="ctr" defTabSz="342788">
                  <a:lnSpc>
                    <a:spcPct val="115000"/>
                  </a:lnSpc>
                  <a:defRPr/>
                </a:pPr>
                <a:r>
                  <a:rPr lang="en-US" sz="1050" kern="0" dirty="0">
                    <a:solidFill>
                      <a:sysClr val="window" lastClr="FFFFFF"/>
                    </a:solidFill>
                    <a:highlight>
                      <a:srgbClr val="FFFF00"/>
                    </a:highlight>
                    <a:latin typeface="Calibri" panose="020F0502020204030204" pitchFamily="34" charset="0"/>
                    <a:ea typeface="Calibri"/>
                    <a:cs typeface="Arial" panose="020B0604020202020204" pitchFamily="34" charset="0"/>
                  </a:rPr>
                  <a:t>­­­­­­­­</a:t>
                </a:r>
                <a:endParaRPr lang="en-US" sz="1050" kern="0" dirty="0">
                  <a:solidFill>
                    <a:sysClr val="window" lastClr="FFFFFF"/>
                  </a:solidFill>
                  <a:latin typeface="Calibri" panose="020F0502020204030204" pitchFamily="34" charset="0"/>
                  <a:ea typeface="Calibri"/>
                  <a:cs typeface="Arial" panose="020B0604020202020204" pitchFamily="34" charset="0"/>
                </a:endParaRPr>
              </a:p>
            </p:txBody>
          </p:sp>
        </p:grpSp>
      </p:grpSp>
      <p:grpSp>
        <p:nvGrpSpPr>
          <p:cNvPr id="3" name="Group 2"/>
          <p:cNvGrpSpPr/>
          <p:nvPr/>
        </p:nvGrpSpPr>
        <p:grpSpPr>
          <a:xfrm>
            <a:off x="4677966" y="948741"/>
            <a:ext cx="120943" cy="193201"/>
            <a:chOff x="6260292" y="1276909"/>
            <a:chExt cx="161257" cy="257601"/>
          </a:xfrm>
        </p:grpSpPr>
        <p:sp>
          <p:nvSpPr>
            <p:cNvPr id="318" name="Oval 317"/>
            <p:cNvSpPr/>
            <p:nvPr/>
          </p:nvSpPr>
          <p:spPr>
            <a:xfrm>
              <a:off x="6291303" y="1276909"/>
              <a:ext cx="99236" cy="94955"/>
            </a:xfrm>
            <a:prstGeom prst="ellipse">
              <a:avLst/>
            </a:prstGeom>
            <a:solidFill>
              <a:srgbClr val="FFC000"/>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defTabSz="342788">
                <a:defRPr/>
              </a:pPr>
              <a:endParaRPr lang="en-US" sz="1050" kern="0" dirty="0">
                <a:solidFill>
                  <a:sysClr val="window" lastClr="FFFFFF"/>
                </a:solidFill>
                <a:latin typeface="Calibri" panose="020F0502020204030204" pitchFamily="34" charset="0"/>
                <a:cs typeface="Arial" panose="020B0604020202020204" pitchFamily="34" charset="0"/>
              </a:endParaRPr>
            </a:p>
          </p:txBody>
        </p:sp>
        <p:sp>
          <p:nvSpPr>
            <p:cNvPr id="319" name="Rounded Rectangle 230"/>
            <p:cNvSpPr/>
            <p:nvPr/>
          </p:nvSpPr>
          <p:spPr>
            <a:xfrm>
              <a:off x="6260292" y="1378230"/>
              <a:ext cx="161257" cy="156280"/>
            </a:xfrm>
            <a:custGeom>
              <a:avLst/>
              <a:gdLst>
                <a:gd name="connsiteX0" fmla="*/ 0 w 295275"/>
                <a:gd name="connsiteY0" fmla="*/ 122365 h 295275"/>
                <a:gd name="connsiteX1" fmla="*/ 122365 w 295275"/>
                <a:gd name="connsiteY1" fmla="*/ 0 h 295275"/>
                <a:gd name="connsiteX2" fmla="*/ 172910 w 295275"/>
                <a:gd name="connsiteY2" fmla="*/ 0 h 295275"/>
                <a:gd name="connsiteX3" fmla="*/ 295275 w 295275"/>
                <a:gd name="connsiteY3" fmla="*/ 122365 h 295275"/>
                <a:gd name="connsiteX4" fmla="*/ 295275 w 295275"/>
                <a:gd name="connsiteY4" fmla="*/ 172910 h 295275"/>
                <a:gd name="connsiteX5" fmla="*/ 172910 w 295275"/>
                <a:gd name="connsiteY5" fmla="*/ 295275 h 295275"/>
                <a:gd name="connsiteX6" fmla="*/ 122365 w 295275"/>
                <a:gd name="connsiteY6" fmla="*/ 295275 h 295275"/>
                <a:gd name="connsiteX7" fmla="*/ 0 w 295275"/>
                <a:gd name="connsiteY7" fmla="*/ 172910 h 295275"/>
                <a:gd name="connsiteX8" fmla="*/ 0 w 295275"/>
                <a:gd name="connsiteY8" fmla="*/ 122365 h 295275"/>
                <a:gd name="connsiteX0" fmla="*/ 404 w 295679"/>
                <a:gd name="connsiteY0" fmla="*/ 122365 h 295275"/>
                <a:gd name="connsiteX1" fmla="*/ 122769 w 295679"/>
                <a:gd name="connsiteY1" fmla="*/ 0 h 295275"/>
                <a:gd name="connsiteX2" fmla="*/ 173314 w 295679"/>
                <a:gd name="connsiteY2" fmla="*/ 0 h 295275"/>
                <a:gd name="connsiteX3" fmla="*/ 295679 w 295679"/>
                <a:gd name="connsiteY3" fmla="*/ 122365 h 295275"/>
                <a:gd name="connsiteX4" fmla="*/ 295679 w 295679"/>
                <a:gd name="connsiteY4" fmla="*/ 172910 h 295275"/>
                <a:gd name="connsiteX5" fmla="*/ 173314 w 295679"/>
                <a:gd name="connsiteY5" fmla="*/ 295275 h 295275"/>
                <a:gd name="connsiteX6" fmla="*/ 58925 w 295679"/>
                <a:gd name="connsiteY6" fmla="*/ 295275 h 295275"/>
                <a:gd name="connsiteX7" fmla="*/ 404 w 295679"/>
                <a:gd name="connsiteY7" fmla="*/ 172910 h 295275"/>
                <a:gd name="connsiteX8" fmla="*/ 404 w 295679"/>
                <a:gd name="connsiteY8" fmla="*/ 122365 h 295275"/>
                <a:gd name="connsiteX0" fmla="*/ 404 w 296805"/>
                <a:gd name="connsiteY0" fmla="*/ 122365 h 295275"/>
                <a:gd name="connsiteX1" fmla="*/ 122769 w 296805"/>
                <a:gd name="connsiteY1" fmla="*/ 0 h 295275"/>
                <a:gd name="connsiteX2" fmla="*/ 173314 w 296805"/>
                <a:gd name="connsiteY2" fmla="*/ 0 h 295275"/>
                <a:gd name="connsiteX3" fmla="*/ 295679 w 296805"/>
                <a:gd name="connsiteY3" fmla="*/ 122365 h 295275"/>
                <a:gd name="connsiteX4" fmla="*/ 295679 w 296805"/>
                <a:gd name="connsiteY4" fmla="*/ 172910 h 295275"/>
                <a:gd name="connsiteX5" fmla="*/ 241731 w 296805"/>
                <a:gd name="connsiteY5" fmla="*/ 295275 h 295275"/>
                <a:gd name="connsiteX6" fmla="*/ 58925 w 296805"/>
                <a:gd name="connsiteY6" fmla="*/ 295275 h 295275"/>
                <a:gd name="connsiteX7" fmla="*/ 404 w 296805"/>
                <a:gd name="connsiteY7" fmla="*/ 172910 h 295275"/>
                <a:gd name="connsiteX8" fmla="*/ 404 w 296805"/>
                <a:gd name="connsiteY8" fmla="*/ 122365 h 295275"/>
                <a:gd name="connsiteX0" fmla="*/ 763 w 297164"/>
                <a:gd name="connsiteY0" fmla="*/ 122365 h 300064"/>
                <a:gd name="connsiteX1" fmla="*/ 123128 w 297164"/>
                <a:gd name="connsiteY1" fmla="*/ 0 h 300064"/>
                <a:gd name="connsiteX2" fmla="*/ 173673 w 297164"/>
                <a:gd name="connsiteY2" fmla="*/ 0 h 300064"/>
                <a:gd name="connsiteX3" fmla="*/ 296038 w 297164"/>
                <a:gd name="connsiteY3" fmla="*/ 122365 h 300064"/>
                <a:gd name="connsiteX4" fmla="*/ 296038 w 297164"/>
                <a:gd name="connsiteY4" fmla="*/ 172910 h 300064"/>
                <a:gd name="connsiteX5" fmla="*/ 242090 w 297164"/>
                <a:gd name="connsiteY5" fmla="*/ 295275 h 300064"/>
                <a:gd name="connsiteX6" fmla="*/ 59284 w 297164"/>
                <a:gd name="connsiteY6" fmla="*/ 295275 h 300064"/>
                <a:gd name="connsiteX7" fmla="*/ 359 w 297164"/>
                <a:gd name="connsiteY7" fmla="*/ 253378 h 300064"/>
                <a:gd name="connsiteX8" fmla="*/ 763 w 297164"/>
                <a:gd name="connsiteY8" fmla="*/ 122365 h 300064"/>
                <a:gd name="connsiteX0" fmla="*/ 763 w 298076"/>
                <a:gd name="connsiteY0" fmla="*/ 122365 h 300064"/>
                <a:gd name="connsiteX1" fmla="*/ 123128 w 298076"/>
                <a:gd name="connsiteY1" fmla="*/ 0 h 300064"/>
                <a:gd name="connsiteX2" fmla="*/ 173673 w 298076"/>
                <a:gd name="connsiteY2" fmla="*/ 0 h 300064"/>
                <a:gd name="connsiteX3" fmla="*/ 296038 w 298076"/>
                <a:gd name="connsiteY3" fmla="*/ 122365 h 300064"/>
                <a:gd name="connsiteX4" fmla="*/ 297164 w 298076"/>
                <a:gd name="connsiteY4" fmla="*/ 209528 h 300064"/>
                <a:gd name="connsiteX5" fmla="*/ 242090 w 298076"/>
                <a:gd name="connsiteY5" fmla="*/ 295275 h 300064"/>
                <a:gd name="connsiteX6" fmla="*/ 59284 w 298076"/>
                <a:gd name="connsiteY6" fmla="*/ 295275 h 300064"/>
                <a:gd name="connsiteX7" fmla="*/ 359 w 298076"/>
                <a:gd name="connsiteY7" fmla="*/ 253378 h 300064"/>
                <a:gd name="connsiteX8" fmla="*/ 763 w 298076"/>
                <a:gd name="connsiteY8" fmla="*/ 122365 h 300064"/>
                <a:gd name="connsiteX0" fmla="*/ 1085 w 298398"/>
                <a:gd name="connsiteY0" fmla="*/ 122365 h 295275"/>
                <a:gd name="connsiteX1" fmla="*/ 123450 w 298398"/>
                <a:gd name="connsiteY1" fmla="*/ 0 h 295275"/>
                <a:gd name="connsiteX2" fmla="*/ 173995 w 298398"/>
                <a:gd name="connsiteY2" fmla="*/ 0 h 295275"/>
                <a:gd name="connsiteX3" fmla="*/ 296360 w 298398"/>
                <a:gd name="connsiteY3" fmla="*/ 122365 h 295275"/>
                <a:gd name="connsiteX4" fmla="*/ 297486 w 298398"/>
                <a:gd name="connsiteY4" fmla="*/ 209528 h 295275"/>
                <a:gd name="connsiteX5" fmla="*/ 242412 w 298398"/>
                <a:gd name="connsiteY5" fmla="*/ 295275 h 295275"/>
                <a:gd name="connsiteX6" fmla="*/ 59606 w 298398"/>
                <a:gd name="connsiteY6" fmla="*/ 295275 h 295275"/>
                <a:gd name="connsiteX7" fmla="*/ 322 w 298398"/>
                <a:gd name="connsiteY7" fmla="*/ 220774 h 295275"/>
                <a:gd name="connsiteX8" fmla="*/ 1085 w 298398"/>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20774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20774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361867"/>
                <a:gd name="connsiteY0" fmla="*/ 122365 h 299752"/>
                <a:gd name="connsiteX1" fmla="*/ 123128 w 361867"/>
                <a:gd name="connsiteY1" fmla="*/ 0 h 299752"/>
                <a:gd name="connsiteX2" fmla="*/ 173673 w 361867"/>
                <a:gd name="connsiteY2" fmla="*/ 0 h 299752"/>
                <a:gd name="connsiteX3" fmla="*/ 296038 w 361867"/>
                <a:gd name="connsiteY3" fmla="*/ 122365 h 299752"/>
                <a:gd name="connsiteX4" fmla="*/ 297164 w 361867"/>
                <a:gd name="connsiteY4" fmla="*/ 209528 h 299752"/>
                <a:gd name="connsiteX5" fmla="*/ 361070 w 361867"/>
                <a:gd name="connsiteY5" fmla="*/ 295390 h 299752"/>
                <a:gd name="connsiteX6" fmla="*/ 242090 w 361867"/>
                <a:gd name="connsiteY6" fmla="*/ 295275 h 299752"/>
                <a:gd name="connsiteX7" fmla="*/ 59284 w 361867"/>
                <a:gd name="connsiteY7" fmla="*/ 295275 h 299752"/>
                <a:gd name="connsiteX8" fmla="*/ 0 w 361867"/>
                <a:gd name="connsiteY8" fmla="*/ 295275 h 299752"/>
                <a:gd name="connsiteX9" fmla="*/ 763 w 361867"/>
                <a:gd name="connsiteY9" fmla="*/ 122365 h 299752"/>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79673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79673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586"/>
                <a:gd name="connsiteY0" fmla="*/ 122365 h 295275"/>
                <a:gd name="connsiteX1" fmla="*/ 123128 w 297586"/>
                <a:gd name="connsiteY1" fmla="*/ 0 h 295275"/>
                <a:gd name="connsiteX2" fmla="*/ 173673 w 297586"/>
                <a:gd name="connsiteY2" fmla="*/ 0 h 295275"/>
                <a:gd name="connsiteX3" fmla="*/ 296038 w 297586"/>
                <a:gd name="connsiteY3" fmla="*/ 122365 h 295275"/>
                <a:gd name="connsiteX4" fmla="*/ 297164 w 297586"/>
                <a:gd name="connsiteY4" fmla="*/ 279673 h 295275"/>
                <a:gd name="connsiteX5" fmla="*/ 242090 w 297586"/>
                <a:gd name="connsiteY5" fmla="*/ 295275 h 295275"/>
                <a:gd name="connsiteX6" fmla="*/ 59284 w 297586"/>
                <a:gd name="connsiteY6" fmla="*/ 295275 h 295275"/>
                <a:gd name="connsiteX7" fmla="*/ 0 w 297586"/>
                <a:gd name="connsiteY7" fmla="*/ 295275 h 295275"/>
                <a:gd name="connsiteX8" fmla="*/ 763 w 297586"/>
                <a:gd name="connsiteY8" fmla="*/ 122365 h 295275"/>
                <a:gd name="connsiteX0" fmla="*/ 763 w 297211"/>
                <a:gd name="connsiteY0" fmla="*/ 122365 h 295275"/>
                <a:gd name="connsiteX1" fmla="*/ 123128 w 297211"/>
                <a:gd name="connsiteY1" fmla="*/ 0 h 295275"/>
                <a:gd name="connsiteX2" fmla="*/ 173673 w 297211"/>
                <a:gd name="connsiteY2" fmla="*/ 0 h 295275"/>
                <a:gd name="connsiteX3" fmla="*/ 296038 w 297211"/>
                <a:gd name="connsiteY3" fmla="*/ 122365 h 295275"/>
                <a:gd name="connsiteX4" fmla="*/ 297164 w 297211"/>
                <a:gd name="connsiteY4" fmla="*/ 279673 h 295275"/>
                <a:gd name="connsiteX5" fmla="*/ 242090 w 297211"/>
                <a:gd name="connsiteY5" fmla="*/ 295275 h 295275"/>
                <a:gd name="connsiteX6" fmla="*/ 59284 w 297211"/>
                <a:gd name="connsiteY6" fmla="*/ 295275 h 295275"/>
                <a:gd name="connsiteX7" fmla="*/ 0 w 297211"/>
                <a:gd name="connsiteY7" fmla="*/ 295275 h 295275"/>
                <a:gd name="connsiteX8" fmla="*/ 763 w 297211"/>
                <a:gd name="connsiteY8" fmla="*/ 122365 h 295275"/>
                <a:gd name="connsiteX0" fmla="*/ 763 w 297258"/>
                <a:gd name="connsiteY0" fmla="*/ 122365 h 295804"/>
                <a:gd name="connsiteX1" fmla="*/ 123128 w 297258"/>
                <a:gd name="connsiteY1" fmla="*/ 0 h 295804"/>
                <a:gd name="connsiteX2" fmla="*/ 173673 w 297258"/>
                <a:gd name="connsiteY2" fmla="*/ 0 h 295804"/>
                <a:gd name="connsiteX3" fmla="*/ 296038 w 297258"/>
                <a:gd name="connsiteY3" fmla="*/ 122365 h 295804"/>
                <a:gd name="connsiteX4" fmla="*/ 297211 w 297258"/>
                <a:gd name="connsiteY4" fmla="*/ 295275 h 295804"/>
                <a:gd name="connsiteX5" fmla="*/ 242090 w 297258"/>
                <a:gd name="connsiteY5" fmla="*/ 295275 h 295804"/>
                <a:gd name="connsiteX6" fmla="*/ 59284 w 297258"/>
                <a:gd name="connsiteY6" fmla="*/ 295275 h 295804"/>
                <a:gd name="connsiteX7" fmla="*/ 0 w 297258"/>
                <a:gd name="connsiteY7" fmla="*/ 295275 h 295804"/>
                <a:gd name="connsiteX8" fmla="*/ 763 w 297258"/>
                <a:gd name="connsiteY8" fmla="*/ 122365 h 295804"/>
                <a:gd name="connsiteX0" fmla="*/ 763 w 297227"/>
                <a:gd name="connsiteY0" fmla="*/ 122365 h 297919"/>
                <a:gd name="connsiteX1" fmla="*/ 123128 w 297227"/>
                <a:gd name="connsiteY1" fmla="*/ 0 h 297919"/>
                <a:gd name="connsiteX2" fmla="*/ 173673 w 297227"/>
                <a:gd name="connsiteY2" fmla="*/ 0 h 297919"/>
                <a:gd name="connsiteX3" fmla="*/ 296038 w 297227"/>
                <a:gd name="connsiteY3" fmla="*/ 122365 h 297919"/>
                <a:gd name="connsiteX4" fmla="*/ 297211 w 297227"/>
                <a:gd name="connsiteY4" fmla="*/ 295275 h 297919"/>
                <a:gd name="connsiteX5" fmla="*/ 242090 w 297227"/>
                <a:gd name="connsiteY5" fmla="*/ 295275 h 297919"/>
                <a:gd name="connsiteX6" fmla="*/ 59284 w 297227"/>
                <a:gd name="connsiteY6" fmla="*/ 295275 h 297919"/>
                <a:gd name="connsiteX7" fmla="*/ 0 w 297227"/>
                <a:gd name="connsiteY7" fmla="*/ 295275 h 297919"/>
                <a:gd name="connsiteX8" fmla="*/ 763 w 297227"/>
                <a:gd name="connsiteY8" fmla="*/ 122365 h 297919"/>
                <a:gd name="connsiteX0" fmla="*/ 763 w 297228"/>
                <a:gd name="connsiteY0" fmla="*/ 122365 h 296324"/>
                <a:gd name="connsiteX1" fmla="*/ 123128 w 297228"/>
                <a:gd name="connsiteY1" fmla="*/ 0 h 296324"/>
                <a:gd name="connsiteX2" fmla="*/ 173673 w 297228"/>
                <a:gd name="connsiteY2" fmla="*/ 0 h 296324"/>
                <a:gd name="connsiteX3" fmla="*/ 296038 w 297228"/>
                <a:gd name="connsiteY3" fmla="*/ 122365 h 296324"/>
                <a:gd name="connsiteX4" fmla="*/ 297211 w 297228"/>
                <a:gd name="connsiteY4" fmla="*/ 295275 h 296324"/>
                <a:gd name="connsiteX5" fmla="*/ 242090 w 297228"/>
                <a:gd name="connsiteY5" fmla="*/ 295275 h 296324"/>
                <a:gd name="connsiteX6" fmla="*/ 59284 w 297228"/>
                <a:gd name="connsiteY6" fmla="*/ 295275 h 296324"/>
                <a:gd name="connsiteX7" fmla="*/ 0 w 297228"/>
                <a:gd name="connsiteY7" fmla="*/ 295275 h 296324"/>
                <a:gd name="connsiteX8" fmla="*/ 763 w 297228"/>
                <a:gd name="connsiteY8" fmla="*/ 122365 h 296324"/>
                <a:gd name="connsiteX0" fmla="*/ 763 w 297245"/>
                <a:gd name="connsiteY0" fmla="*/ 122365 h 297272"/>
                <a:gd name="connsiteX1" fmla="*/ 123128 w 297245"/>
                <a:gd name="connsiteY1" fmla="*/ 0 h 297272"/>
                <a:gd name="connsiteX2" fmla="*/ 173673 w 297245"/>
                <a:gd name="connsiteY2" fmla="*/ 0 h 297272"/>
                <a:gd name="connsiteX3" fmla="*/ 296038 w 297245"/>
                <a:gd name="connsiteY3" fmla="*/ 122365 h 297272"/>
                <a:gd name="connsiteX4" fmla="*/ 297228 w 297245"/>
                <a:gd name="connsiteY4" fmla="*/ 296324 h 297272"/>
                <a:gd name="connsiteX5" fmla="*/ 242090 w 297245"/>
                <a:gd name="connsiteY5" fmla="*/ 295275 h 297272"/>
                <a:gd name="connsiteX6" fmla="*/ 59284 w 297245"/>
                <a:gd name="connsiteY6" fmla="*/ 295275 h 297272"/>
                <a:gd name="connsiteX7" fmla="*/ 0 w 297245"/>
                <a:gd name="connsiteY7" fmla="*/ 295275 h 297272"/>
                <a:gd name="connsiteX8" fmla="*/ 763 w 297245"/>
                <a:gd name="connsiteY8" fmla="*/ 122365 h 297272"/>
                <a:gd name="connsiteX0" fmla="*/ 763 w 297262"/>
                <a:gd name="connsiteY0" fmla="*/ 122365 h 298144"/>
                <a:gd name="connsiteX1" fmla="*/ 123128 w 297262"/>
                <a:gd name="connsiteY1" fmla="*/ 0 h 298144"/>
                <a:gd name="connsiteX2" fmla="*/ 173673 w 297262"/>
                <a:gd name="connsiteY2" fmla="*/ 0 h 298144"/>
                <a:gd name="connsiteX3" fmla="*/ 296038 w 297262"/>
                <a:gd name="connsiteY3" fmla="*/ 122365 h 298144"/>
                <a:gd name="connsiteX4" fmla="*/ 297245 w 297262"/>
                <a:gd name="connsiteY4" fmla="*/ 297272 h 298144"/>
                <a:gd name="connsiteX5" fmla="*/ 242090 w 297262"/>
                <a:gd name="connsiteY5" fmla="*/ 295275 h 298144"/>
                <a:gd name="connsiteX6" fmla="*/ 59284 w 297262"/>
                <a:gd name="connsiteY6" fmla="*/ 295275 h 298144"/>
                <a:gd name="connsiteX7" fmla="*/ 0 w 297262"/>
                <a:gd name="connsiteY7" fmla="*/ 295275 h 298144"/>
                <a:gd name="connsiteX8" fmla="*/ 763 w 297262"/>
                <a:gd name="connsiteY8" fmla="*/ 122365 h 298144"/>
                <a:gd name="connsiteX0" fmla="*/ 763 w 297279"/>
                <a:gd name="connsiteY0" fmla="*/ 122365 h 298957"/>
                <a:gd name="connsiteX1" fmla="*/ 123128 w 297279"/>
                <a:gd name="connsiteY1" fmla="*/ 0 h 298957"/>
                <a:gd name="connsiteX2" fmla="*/ 173673 w 297279"/>
                <a:gd name="connsiteY2" fmla="*/ 0 h 298957"/>
                <a:gd name="connsiteX3" fmla="*/ 296038 w 297279"/>
                <a:gd name="connsiteY3" fmla="*/ 122365 h 298957"/>
                <a:gd name="connsiteX4" fmla="*/ 297262 w 297279"/>
                <a:gd name="connsiteY4" fmla="*/ 298144 h 298957"/>
                <a:gd name="connsiteX5" fmla="*/ 242090 w 297279"/>
                <a:gd name="connsiteY5" fmla="*/ 295275 h 298957"/>
                <a:gd name="connsiteX6" fmla="*/ 59284 w 297279"/>
                <a:gd name="connsiteY6" fmla="*/ 295275 h 298957"/>
                <a:gd name="connsiteX7" fmla="*/ 0 w 297279"/>
                <a:gd name="connsiteY7" fmla="*/ 295275 h 298957"/>
                <a:gd name="connsiteX8" fmla="*/ 763 w 297279"/>
                <a:gd name="connsiteY8" fmla="*/ 122365 h 298957"/>
                <a:gd name="connsiteX0" fmla="*/ 763 w 297279"/>
                <a:gd name="connsiteY0" fmla="*/ 122365 h 298957"/>
                <a:gd name="connsiteX1" fmla="*/ 123128 w 297279"/>
                <a:gd name="connsiteY1" fmla="*/ 0 h 298957"/>
                <a:gd name="connsiteX2" fmla="*/ 173673 w 297279"/>
                <a:gd name="connsiteY2" fmla="*/ 0 h 298957"/>
                <a:gd name="connsiteX3" fmla="*/ 296038 w 297279"/>
                <a:gd name="connsiteY3" fmla="*/ 122365 h 298957"/>
                <a:gd name="connsiteX4" fmla="*/ 297262 w 297279"/>
                <a:gd name="connsiteY4" fmla="*/ 298144 h 298957"/>
                <a:gd name="connsiteX5" fmla="*/ 242090 w 297279"/>
                <a:gd name="connsiteY5" fmla="*/ 295275 h 298957"/>
                <a:gd name="connsiteX6" fmla="*/ 59284 w 297279"/>
                <a:gd name="connsiteY6" fmla="*/ 295275 h 298957"/>
                <a:gd name="connsiteX7" fmla="*/ 0 w 297279"/>
                <a:gd name="connsiteY7" fmla="*/ 295275 h 298957"/>
                <a:gd name="connsiteX8" fmla="*/ 763 w 297279"/>
                <a:gd name="connsiteY8" fmla="*/ 122365 h 298957"/>
                <a:gd name="connsiteX0" fmla="*/ 763 w 297296"/>
                <a:gd name="connsiteY0" fmla="*/ 122365 h 295275"/>
                <a:gd name="connsiteX1" fmla="*/ 123128 w 297296"/>
                <a:gd name="connsiteY1" fmla="*/ 0 h 295275"/>
                <a:gd name="connsiteX2" fmla="*/ 173673 w 297296"/>
                <a:gd name="connsiteY2" fmla="*/ 0 h 295275"/>
                <a:gd name="connsiteX3" fmla="*/ 296038 w 297296"/>
                <a:gd name="connsiteY3" fmla="*/ 122365 h 295275"/>
                <a:gd name="connsiteX4" fmla="*/ 297279 w 297296"/>
                <a:gd name="connsiteY4" fmla="*/ 286694 h 295275"/>
                <a:gd name="connsiteX5" fmla="*/ 242090 w 297296"/>
                <a:gd name="connsiteY5" fmla="*/ 295275 h 295275"/>
                <a:gd name="connsiteX6" fmla="*/ 59284 w 297296"/>
                <a:gd name="connsiteY6" fmla="*/ 295275 h 295275"/>
                <a:gd name="connsiteX7" fmla="*/ 0 w 297296"/>
                <a:gd name="connsiteY7" fmla="*/ 295275 h 295275"/>
                <a:gd name="connsiteX8" fmla="*/ 763 w 297296"/>
                <a:gd name="connsiteY8" fmla="*/ 122365 h 295275"/>
                <a:gd name="connsiteX0" fmla="*/ 763 w 297279"/>
                <a:gd name="connsiteY0" fmla="*/ 122365 h 301753"/>
                <a:gd name="connsiteX1" fmla="*/ 123128 w 297279"/>
                <a:gd name="connsiteY1" fmla="*/ 0 h 301753"/>
                <a:gd name="connsiteX2" fmla="*/ 173673 w 297279"/>
                <a:gd name="connsiteY2" fmla="*/ 0 h 301753"/>
                <a:gd name="connsiteX3" fmla="*/ 296038 w 297279"/>
                <a:gd name="connsiteY3" fmla="*/ 122365 h 301753"/>
                <a:gd name="connsiteX4" fmla="*/ 297279 w 297279"/>
                <a:gd name="connsiteY4" fmla="*/ 286694 h 301753"/>
                <a:gd name="connsiteX5" fmla="*/ 59284 w 297279"/>
                <a:gd name="connsiteY5" fmla="*/ 295275 h 301753"/>
                <a:gd name="connsiteX6" fmla="*/ 0 w 297279"/>
                <a:gd name="connsiteY6" fmla="*/ 295275 h 301753"/>
                <a:gd name="connsiteX7" fmla="*/ 763 w 297279"/>
                <a:gd name="connsiteY7" fmla="*/ 122365 h 301753"/>
                <a:gd name="connsiteX0" fmla="*/ 763 w 297279"/>
                <a:gd name="connsiteY0" fmla="*/ 122365 h 312470"/>
                <a:gd name="connsiteX1" fmla="*/ 123128 w 297279"/>
                <a:gd name="connsiteY1" fmla="*/ 0 h 312470"/>
                <a:gd name="connsiteX2" fmla="*/ 173673 w 297279"/>
                <a:gd name="connsiteY2" fmla="*/ 0 h 312470"/>
                <a:gd name="connsiteX3" fmla="*/ 296038 w 297279"/>
                <a:gd name="connsiteY3" fmla="*/ 122365 h 312470"/>
                <a:gd name="connsiteX4" fmla="*/ 297279 w 297279"/>
                <a:gd name="connsiteY4" fmla="*/ 286694 h 312470"/>
                <a:gd name="connsiteX5" fmla="*/ 0 w 297279"/>
                <a:gd name="connsiteY5" fmla="*/ 295275 h 312470"/>
                <a:gd name="connsiteX6" fmla="*/ 763 w 297279"/>
                <a:gd name="connsiteY6" fmla="*/ 122365 h 312470"/>
                <a:gd name="connsiteX0" fmla="*/ 763 w 297279"/>
                <a:gd name="connsiteY0" fmla="*/ 122365 h 312470"/>
                <a:gd name="connsiteX1" fmla="*/ 123128 w 297279"/>
                <a:gd name="connsiteY1" fmla="*/ 0 h 312470"/>
                <a:gd name="connsiteX2" fmla="*/ 173673 w 297279"/>
                <a:gd name="connsiteY2" fmla="*/ 0 h 312470"/>
                <a:gd name="connsiteX3" fmla="*/ 296038 w 297279"/>
                <a:gd name="connsiteY3" fmla="*/ 122365 h 312470"/>
                <a:gd name="connsiteX4" fmla="*/ 297279 w 297279"/>
                <a:gd name="connsiteY4" fmla="*/ 286694 h 312470"/>
                <a:gd name="connsiteX5" fmla="*/ 0 w 297279"/>
                <a:gd name="connsiteY5" fmla="*/ 295275 h 312470"/>
                <a:gd name="connsiteX6" fmla="*/ 763 w 297279"/>
                <a:gd name="connsiteY6" fmla="*/ 122365 h 312470"/>
                <a:gd name="connsiteX0" fmla="*/ 763 w 297279"/>
                <a:gd name="connsiteY0" fmla="*/ 122365 h 303640"/>
                <a:gd name="connsiteX1" fmla="*/ 123128 w 297279"/>
                <a:gd name="connsiteY1" fmla="*/ 0 h 303640"/>
                <a:gd name="connsiteX2" fmla="*/ 173673 w 297279"/>
                <a:gd name="connsiteY2" fmla="*/ 0 h 303640"/>
                <a:gd name="connsiteX3" fmla="*/ 296038 w 297279"/>
                <a:gd name="connsiteY3" fmla="*/ 122365 h 303640"/>
                <a:gd name="connsiteX4" fmla="*/ 297279 w 297279"/>
                <a:gd name="connsiteY4" fmla="*/ 286694 h 303640"/>
                <a:gd name="connsiteX5" fmla="*/ 0 w 297279"/>
                <a:gd name="connsiteY5" fmla="*/ 295275 h 303640"/>
                <a:gd name="connsiteX6" fmla="*/ 763 w 297279"/>
                <a:gd name="connsiteY6" fmla="*/ 122365 h 303640"/>
                <a:gd name="connsiteX0" fmla="*/ 763 w 297279"/>
                <a:gd name="connsiteY0" fmla="*/ 122365 h 296987"/>
                <a:gd name="connsiteX1" fmla="*/ 123128 w 297279"/>
                <a:gd name="connsiteY1" fmla="*/ 0 h 296987"/>
                <a:gd name="connsiteX2" fmla="*/ 173673 w 297279"/>
                <a:gd name="connsiteY2" fmla="*/ 0 h 296987"/>
                <a:gd name="connsiteX3" fmla="*/ 296038 w 297279"/>
                <a:gd name="connsiteY3" fmla="*/ 122365 h 296987"/>
                <a:gd name="connsiteX4" fmla="*/ 297279 w 297279"/>
                <a:gd name="connsiteY4" fmla="*/ 286694 h 296987"/>
                <a:gd name="connsiteX5" fmla="*/ 0 w 297279"/>
                <a:gd name="connsiteY5" fmla="*/ 295275 h 296987"/>
                <a:gd name="connsiteX6" fmla="*/ 763 w 297279"/>
                <a:gd name="connsiteY6" fmla="*/ 122365 h 296987"/>
                <a:gd name="connsiteX0" fmla="*/ 763 w 297279"/>
                <a:gd name="connsiteY0" fmla="*/ 122365 h 301154"/>
                <a:gd name="connsiteX1" fmla="*/ 123128 w 297279"/>
                <a:gd name="connsiteY1" fmla="*/ 0 h 301154"/>
                <a:gd name="connsiteX2" fmla="*/ 173673 w 297279"/>
                <a:gd name="connsiteY2" fmla="*/ 0 h 301154"/>
                <a:gd name="connsiteX3" fmla="*/ 296038 w 297279"/>
                <a:gd name="connsiteY3" fmla="*/ 122365 h 301154"/>
                <a:gd name="connsiteX4" fmla="*/ 297279 w 297279"/>
                <a:gd name="connsiteY4" fmla="*/ 296987 h 301154"/>
                <a:gd name="connsiteX5" fmla="*/ 0 w 297279"/>
                <a:gd name="connsiteY5" fmla="*/ 295275 h 301154"/>
                <a:gd name="connsiteX6" fmla="*/ 763 w 297279"/>
                <a:gd name="connsiteY6" fmla="*/ 122365 h 301154"/>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6987 h 299572"/>
                <a:gd name="connsiteX5" fmla="*/ 0 w 297279"/>
                <a:gd name="connsiteY5" fmla="*/ 295275 h 299572"/>
                <a:gd name="connsiteX6" fmla="*/ 763 w 297279"/>
                <a:gd name="connsiteY6" fmla="*/ 122365 h 299572"/>
                <a:gd name="connsiteX0" fmla="*/ 763 w 297279"/>
                <a:gd name="connsiteY0" fmla="*/ 122365 h 301415"/>
                <a:gd name="connsiteX1" fmla="*/ 123128 w 297279"/>
                <a:gd name="connsiteY1" fmla="*/ 0 h 301415"/>
                <a:gd name="connsiteX2" fmla="*/ 173673 w 297279"/>
                <a:gd name="connsiteY2" fmla="*/ 0 h 301415"/>
                <a:gd name="connsiteX3" fmla="*/ 296038 w 297279"/>
                <a:gd name="connsiteY3" fmla="*/ 122365 h 301415"/>
                <a:gd name="connsiteX4" fmla="*/ 297279 w 297279"/>
                <a:gd name="connsiteY4" fmla="*/ 299572 h 301415"/>
                <a:gd name="connsiteX5" fmla="*/ 0 w 297279"/>
                <a:gd name="connsiteY5" fmla="*/ 295275 h 301415"/>
                <a:gd name="connsiteX6" fmla="*/ 763 w 297279"/>
                <a:gd name="connsiteY6" fmla="*/ 122365 h 301415"/>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300785"/>
                <a:gd name="connsiteX1" fmla="*/ 123128 w 297279"/>
                <a:gd name="connsiteY1" fmla="*/ 0 h 300785"/>
                <a:gd name="connsiteX2" fmla="*/ 173673 w 297279"/>
                <a:gd name="connsiteY2" fmla="*/ 0 h 300785"/>
                <a:gd name="connsiteX3" fmla="*/ 296038 w 297279"/>
                <a:gd name="connsiteY3" fmla="*/ 122365 h 300785"/>
                <a:gd name="connsiteX4" fmla="*/ 297279 w 297279"/>
                <a:gd name="connsiteY4" fmla="*/ 299572 h 300785"/>
                <a:gd name="connsiteX5" fmla="*/ 0 w 297279"/>
                <a:gd name="connsiteY5" fmla="*/ 299572 h 300785"/>
                <a:gd name="connsiteX6" fmla="*/ 763 w 297279"/>
                <a:gd name="connsiteY6" fmla="*/ 122365 h 300785"/>
                <a:gd name="connsiteX0" fmla="*/ 763 w 297279"/>
                <a:gd name="connsiteY0" fmla="*/ 122365 h 300785"/>
                <a:gd name="connsiteX1" fmla="*/ 123128 w 297279"/>
                <a:gd name="connsiteY1" fmla="*/ 0 h 300785"/>
                <a:gd name="connsiteX2" fmla="*/ 173673 w 297279"/>
                <a:gd name="connsiteY2" fmla="*/ 0 h 300785"/>
                <a:gd name="connsiteX3" fmla="*/ 296038 w 297279"/>
                <a:gd name="connsiteY3" fmla="*/ 122365 h 300785"/>
                <a:gd name="connsiteX4" fmla="*/ 297279 w 297279"/>
                <a:gd name="connsiteY4" fmla="*/ 299572 h 300785"/>
                <a:gd name="connsiteX5" fmla="*/ 0 w 297279"/>
                <a:gd name="connsiteY5" fmla="*/ 299572 h 300785"/>
                <a:gd name="connsiteX6" fmla="*/ 763 w 297279"/>
                <a:gd name="connsiteY6" fmla="*/ 122365 h 300785"/>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299572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301167 h 301167"/>
                <a:gd name="connsiteX6" fmla="*/ 763 w 297279"/>
                <a:gd name="connsiteY6" fmla="*/ 122365 h 30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279" h="301167">
                  <a:moveTo>
                    <a:pt x="763" y="122365"/>
                  </a:moveTo>
                  <a:cubicBezTo>
                    <a:pt x="763" y="54785"/>
                    <a:pt x="55548" y="0"/>
                    <a:pt x="123128" y="0"/>
                  </a:cubicBezTo>
                  <a:lnTo>
                    <a:pt x="173673" y="0"/>
                  </a:lnTo>
                  <a:cubicBezTo>
                    <a:pt x="241253" y="0"/>
                    <a:pt x="296038" y="54785"/>
                    <a:pt x="296038" y="122365"/>
                  </a:cubicBezTo>
                  <a:cubicBezTo>
                    <a:pt x="296413" y="151419"/>
                    <a:pt x="296904" y="291196"/>
                    <a:pt x="297279" y="301167"/>
                  </a:cubicBezTo>
                  <a:lnTo>
                    <a:pt x="0" y="301167"/>
                  </a:lnTo>
                  <a:cubicBezTo>
                    <a:pt x="135" y="257496"/>
                    <a:pt x="628" y="166036"/>
                    <a:pt x="763" y="122365"/>
                  </a:cubicBezTo>
                  <a:close/>
                </a:path>
              </a:pathLst>
            </a:custGeom>
            <a:solidFill>
              <a:srgbClr val="FFC000"/>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defTabSz="342788">
                <a:defRPr/>
              </a:pPr>
              <a:endParaRPr lang="en-US" sz="1050" kern="0" dirty="0">
                <a:solidFill>
                  <a:sysClr val="window" lastClr="FFFFFF"/>
                </a:solidFill>
                <a:latin typeface="Calibri" panose="020F0502020204030204" pitchFamily="34" charset="0"/>
                <a:cs typeface="Arial" panose="020B0604020202020204" pitchFamily="34" charset="0"/>
              </a:endParaRPr>
            </a:p>
          </p:txBody>
        </p:sp>
        <p:sp>
          <p:nvSpPr>
            <p:cNvPr id="320" name="Diamond 231"/>
            <p:cNvSpPr/>
            <p:nvPr/>
          </p:nvSpPr>
          <p:spPr>
            <a:xfrm>
              <a:off x="6306808" y="1373284"/>
              <a:ext cx="60299" cy="149027"/>
            </a:xfrm>
            <a:custGeom>
              <a:avLst/>
              <a:gdLst>
                <a:gd name="connsiteX0" fmla="*/ 0 w 111125"/>
                <a:gd name="connsiteY0" fmla="*/ 143510 h 287020"/>
                <a:gd name="connsiteX1" fmla="*/ 55563 w 111125"/>
                <a:gd name="connsiteY1" fmla="*/ 0 h 287020"/>
                <a:gd name="connsiteX2" fmla="*/ 111125 w 111125"/>
                <a:gd name="connsiteY2" fmla="*/ 143510 h 287020"/>
                <a:gd name="connsiteX3" fmla="*/ 55563 w 111125"/>
                <a:gd name="connsiteY3" fmla="*/ 287020 h 287020"/>
                <a:gd name="connsiteX4" fmla="*/ 0 w 111125"/>
                <a:gd name="connsiteY4" fmla="*/ 143510 h 287020"/>
                <a:gd name="connsiteX0" fmla="*/ 0 w 111125"/>
                <a:gd name="connsiteY0" fmla="*/ 218239 h 287020"/>
                <a:gd name="connsiteX1" fmla="*/ 55563 w 111125"/>
                <a:gd name="connsiteY1" fmla="*/ 0 h 287020"/>
                <a:gd name="connsiteX2" fmla="*/ 111125 w 111125"/>
                <a:gd name="connsiteY2" fmla="*/ 143510 h 287020"/>
                <a:gd name="connsiteX3" fmla="*/ 55563 w 111125"/>
                <a:gd name="connsiteY3" fmla="*/ 287020 h 287020"/>
                <a:gd name="connsiteX4" fmla="*/ 0 w 111125"/>
                <a:gd name="connsiteY4" fmla="*/ 218239 h 287020"/>
                <a:gd name="connsiteX0" fmla="*/ 0 w 111125"/>
                <a:gd name="connsiteY0" fmla="*/ 218239 h 287020"/>
                <a:gd name="connsiteX1" fmla="*/ 55563 w 111125"/>
                <a:gd name="connsiteY1" fmla="*/ 0 h 287020"/>
                <a:gd name="connsiteX2" fmla="*/ 111125 w 111125"/>
                <a:gd name="connsiteY2" fmla="*/ 218239 h 287020"/>
                <a:gd name="connsiteX3" fmla="*/ 55563 w 111125"/>
                <a:gd name="connsiteY3" fmla="*/ 287020 h 287020"/>
                <a:gd name="connsiteX4" fmla="*/ 0 w 111125"/>
                <a:gd name="connsiteY4" fmla="*/ 218239 h 287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25" h="287020">
                  <a:moveTo>
                    <a:pt x="0" y="218239"/>
                  </a:moveTo>
                  <a:lnTo>
                    <a:pt x="55563" y="0"/>
                  </a:lnTo>
                  <a:lnTo>
                    <a:pt x="111125" y="218239"/>
                  </a:lnTo>
                  <a:lnTo>
                    <a:pt x="55563" y="287020"/>
                  </a:lnTo>
                  <a:lnTo>
                    <a:pt x="0" y="218239"/>
                  </a:lnTo>
                  <a:close/>
                </a:path>
              </a:pathLst>
            </a:custGeom>
            <a:solidFill>
              <a:schemeClr val="bg1"/>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algn="ctr" defTabSz="342788">
                <a:lnSpc>
                  <a:spcPct val="115000"/>
                </a:lnSpc>
                <a:defRPr/>
              </a:pPr>
              <a:r>
                <a:rPr lang="en-US" sz="1050" kern="0" dirty="0">
                  <a:solidFill>
                    <a:sysClr val="window" lastClr="FFFFFF"/>
                  </a:solidFill>
                  <a:highlight>
                    <a:srgbClr val="FFFF00"/>
                  </a:highlight>
                  <a:latin typeface="Calibri" panose="020F0502020204030204" pitchFamily="34" charset="0"/>
                  <a:ea typeface="Calibri"/>
                  <a:cs typeface="Arial" panose="020B0604020202020204" pitchFamily="34" charset="0"/>
                </a:rPr>
                <a:t>­­­­­­­­</a:t>
              </a:r>
              <a:endParaRPr lang="en-US" sz="1050" kern="0" dirty="0">
                <a:solidFill>
                  <a:sysClr val="window" lastClr="FFFFFF"/>
                </a:solidFill>
                <a:latin typeface="Calibri" panose="020F0502020204030204" pitchFamily="34" charset="0"/>
                <a:ea typeface="Calibri"/>
                <a:cs typeface="Arial" panose="020B0604020202020204" pitchFamily="34" charset="0"/>
              </a:endParaRPr>
            </a:p>
          </p:txBody>
        </p:sp>
      </p:grpSp>
      <p:grpSp>
        <p:nvGrpSpPr>
          <p:cNvPr id="324" name="Group 323"/>
          <p:cNvGrpSpPr/>
          <p:nvPr/>
        </p:nvGrpSpPr>
        <p:grpSpPr>
          <a:xfrm>
            <a:off x="4824921" y="948741"/>
            <a:ext cx="120943" cy="193201"/>
            <a:chOff x="6260292" y="1276909"/>
            <a:chExt cx="161257" cy="257601"/>
          </a:xfrm>
        </p:grpSpPr>
        <p:sp>
          <p:nvSpPr>
            <p:cNvPr id="325" name="Oval 324"/>
            <p:cNvSpPr/>
            <p:nvPr/>
          </p:nvSpPr>
          <p:spPr>
            <a:xfrm>
              <a:off x="6291303" y="1276909"/>
              <a:ext cx="99236" cy="94955"/>
            </a:xfrm>
            <a:prstGeom prst="ellipse">
              <a:avLst/>
            </a:prstGeom>
            <a:solidFill>
              <a:srgbClr val="FFC000"/>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defTabSz="342788">
                <a:defRPr/>
              </a:pPr>
              <a:endParaRPr lang="en-US" sz="1050" kern="0" dirty="0">
                <a:solidFill>
                  <a:sysClr val="window" lastClr="FFFFFF"/>
                </a:solidFill>
                <a:latin typeface="Calibri" panose="020F0502020204030204" pitchFamily="34" charset="0"/>
                <a:cs typeface="Arial" panose="020B0604020202020204" pitchFamily="34" charset="0"/>
              </a:endParaRPr>
            </a:p>
          </p:txBody>
        </p:sp>
        <p:sp>
          <p:nvSpPr>
            <p:cNvPr id="326" name="Rounded Rectangle 230"/>
            <p:cNvSpPr/>
            <p:nvPr/>
          </p:nvSpPr>
          <p:spPr>
            <a:xfrm>
              <a:off x="6260292" y="1378230"/>
              <a:ext cx="161257" cy="156280"/>
            </a:xfrm>
            <a:custGeom>
              <a:avLst/>
              <a:gdLst>
                <a:gd name="connsiteX0" fmla="*/ 0 w 295275"/>
                <a:gd name="connsiteY0" fmla="*/ 122365 h 295275"/>
                <a:gd name="connsiteX1" fmla="*/ 122365 w 295275"/>
                <a:gd name="connsiteY1" fmla="*/ 0 h 295275"/>
                <a:gd name="connsiteX2" fmla="*/ 172910 w 295275"/>
                <a:gd name="connsiteY2" fmla="*/ 0 h 295275"/>
                <a:gd name="connsiteX3" fmla="*/ 295275 w 295275"/>
                <a:gd name="connsiteY3" fmla="*/ 122365 h 295275"/>
                <a:gd name="connsiteX4" fmla="*/ 295275 w 295275"/>
                <a:gd name="connsiteY4" fmla="*/ 172910 h 295275"/>
                <a:gd name="connsiteX5" fmla="*/ 172910 w 295275"/>
                <a:gd name="connsiteY5" fmla="*/ 295275 h 295275"/>
                <a:gd name="connsiteX6" fmla="*/ 122365 w 295275"/>
                <a:gd name="connsiteY6" fmla="*/ 295275 h 295275"/>
                <a:gd name="connsiteX7" fmla="*/ 0 w 295275"/>
                <a:gd name="connsiteY7" fmla="*/ 172910 h 295275"/>
                <a:gd name="connsiteX8" fmla="*/ 0 w 295275"/>
                <a:gd name="connsiteY8" fmla="*/ 122365 h 295275"/>
                <a:gd name="connsiteX0" fmla="*/ 404 w 295679"/>
                <a:gd name="connsiteY0" fmla="*/ 122365 h 295275"/>
                <a:gd name="connsiteX1" fmla="*/ 122769 w 295679"/>
                <a:gd name="connsiteY1" fmla="*/ 0 h 295275"/>
                <a:gd name="connsiteX2" fmla="*/ 173314 w 295679"/>
                <a:gd name="connsiteY2" fmla="*/ 0 h 295275"/>
                <a:gd name="connsiteX3" fmla="*/ 295679 w 295679"/>
                <a:gd name="connsiteY3" fmla="*/ 122365 h 295275"/>
                <a:gd name="connsiteX4" fmla="*/ 295679 w 295679"/>
                <a:gd name="connsiteY4" fmla="*/ 172910 h 295275"/>
                <a:gd name="connsiteX5" fmla="*/ 173314 w 295679"/>
                <a:gd name="connsiteY5" fmla="*/ 295275 h 295275"/>
                <a:gd name="connsiteX6" fmla="*/ 58925 w 295679"/>
                <a:gd name="connsiteY6" fmla="*/ 295275 h 295275"/>
                <a:gd name="connsiteX7" fmla="*/ 404 w 295679"/>
                <a:gd name="connsiteY7" fmla="*/ 172910 h 295275"/>
                <a:gd name="connsiteX8" fmla="*/ 404 w 295679"/>
                <a:gd name="connsiteY8" fmla="*/ 122365 h 295275"/>
                <a:gd name="connsiteX0" fmla="*/ 404 w 296805"/>
                <a:gd name="connsiteY0" fmla="*/ 122365 h 295275"/>
                <a:gd name="connsiteX1" fmla="*/ 122769 w 296805"/>
                <a:gd name="connsiteY1" fmla="*/ 0 h 295275"/>
                <a:gd name="connsiteX2" fmla="*/ 173314 w 296805"/>
                <a:gd name="connsiteY2" fmla="*/ 0 h 295275"/>
                <a:gd name="connsiteX3" fmla="*/ 295679 w 296805"/>
                <a:gd name="connsiteY3" fmla="*/ 122365 h 295275"/>
                <a:gd name="connsiteX4" fmla="*/ 295679 w 296805"/>
                <a:gd name="connsiteY4" fmla="*/ 172910 h 295275"/>
                <a:gd name="connsiteX5" fmla="*/ 241731 w 296805"/>
                <a:gd name="connsiteY5" fmla="*/ 295275 h 295275"/>
                <a:gd name="connsiteX6" fmla="*/ 58925 w 296805"/>
                <a:gd name="connsiteY6" fmla="*/ 295275 h 295275"/>
                <a:gd name="connsiteX7" fmla="*/ 404 w 296805"/>
                <a:gd name="connsiteY7" fmla="*/ 172910 h 295275"/>
                <a:gd name="connsiteX8" fmla="*/ 404 w 296805"/>
                <a:gd name="connsiteY8" fmla="*/ 122365 h 295275"/>
                <a:gd name="connsiteX0" fmla="*/ 763 w 297164"/>
                <a:gd name="connsiteY0" fmla="*/ 122365 h 300064"/>
                <a:gd name="connsiteX1" fmla="*/ 123128 w 297164"/>
                <a:gd name="connsiteY1" fmla="*/ 0 h 300064"/>
                <a:gd name="connsiteX2" fmla="*/ 173673 w 297164"/>
                <a:gd name="connsiteY2" fmla="*/ 0 h 300064"/>
                <a:gd name="connsiteX3" fmla="*/ 296038 w 297164"/>
                <a:gd name="connsiteY3" fmla="*/ 122365 h 300064"/>
                <a:gd name="connsiteX4" fmla="*/ 296038 w 297164"/>
                <a:gd name="connsiteY4" fmla="*/ 172910 h 300064"/>
                <a:gd name="connsiteX5" fmla="*/ 242090 w 297164"/>
                <a:gd name="connsiteY5" fmla="*/ 295275 h 300064"/>
                <a:gd name="connsiteX6" fmla="*/ 59284 w 297164"/>
                <a:gd name="connsiteY6" fmla="*/ 295275 h 300064"/>
                <a:gd name="connsiteX7" fmla="*/ 359 w 297164"/>
                <a:gd name="connsiteY7" fmla="*/ 253378 h 300064"/>
                <a:gd name="connsiteX8" fmla="*/ 763 w 297164"/>
                <a:gd name="connsiteY8" fmla="*/ 122365 h 300064"/>
                <a:gd name="connsiteX0" fmla="*/ 763 w 298076"/>
                <a:gd name="connsiteY0" fmla="*/ 122365 h 300064"/>
                <a:gd name="connsiteX1" fmla="*/ 123128 w 298076"/>
                <a:gd name="connsiteY1" fmla="*/ 0 h 300064"/>
                <a:gd name="connsiteX2" fmla="*/ 173673 w 298076"/>
                <a:gd name="connsiteY2" fmla="*/ 0 h 300064"/>
                <a:gd name="connsiteX3" fmla="*/ 296038 w 298076"/>
                <a:gd name="connsiteY3" fmla="*/ 122365 h 300064"/>
                <a:gd name="connsiteX4" fmla="*/ 297164 w 298076"/>
                <a:gd name="connsiteY4" fmla="*/ 209528 h 300064"/>
                <a:gd name="connsiteX5" fmla="*/ 242090 w 298076"/>
                <a:gd name="connsiteY5" fmla="*/ 295275 h 300064"/>
                <a:gd name="connsiteX6" fmla="*/ 59284 w 298076"/>
                <a:gd name="connsiteY6" fmla="*/ 295275 h 300064"/>
                <a:gd name="connsiteX7" fmla="*/ 359 w 298076"/>
                <a:gd name="connsiteY7" fmla="*/ 253378 h 300064"/>
                <a:gd name="connsiteX8" fmla="*/ 763 w 298076"/>
                <a:gd name="connsiteY8" fmla="*/ 122365 h 300064"/>
                <a:gd name="connsiteX0" fmla="*/ 1085 w 298398"/>
                <a:gd name="connsiteY0" fmla="*/ 122365 h 295275"/>
                <a:gd name="connsiteX1" fmla="*/ 123450 w 298398"/>
                <a:gd name="connsiteY1" fmla="*/ 0 h 295275"/>
                <a:gd name="connsiteX2" fmla="*/ 173995 w 298398"/>
                <a:gd name="connsiteY2" fmla="*/ 0 h 295275"/>
                <a:gd name="connsiteX3" fmla="*/ 296360 w 298398"/>
                <a:gd name="connsiteY3" fmla="*/ 122365 h 295275"/>
                <a:gd name="connsiteX4" fmla="*/ 297486 w 298398"/>
                <a:gd name="connsiteY4" fmla="*/ 209528 h 295275"/>
                <a:gd name="connsiteX5" fmla="*/ 242412 w 298398"/>
                <a:gd name="connsiteY5" fmla="*/ 295275 h 295275"/>
                <a:gd name="connsiteX6" fmla="*/ 59606 w 298398"/>
                <a:gd name="connsiteY6" fmla="*/ 295275 h 295275"/>
                <a:gd name="connsiteX7" fmla="*/ 322 w 298398"/>
                <a:gd name="connsiteY7" fmla="*/ 220774 h 295275"/>
                <a:gd name="connsiteX8" fmla="*/ 1085 w 298398"/>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20774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20774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8076"/>
                <a:gd name="connsiteY0" fmla="*/ 122365 h 295275"/>
                <a:gd name="connsiteX1" fmla="*/ 123128 w 298076"/>
                <a:gd name="connsiteY1" fmla="*/ 0 h 295275"/>
                <a:gd name="connsiteX2" fmla="*/ 173673 w 298076"/>
                <a:gd name="connsiteY2" fmla="*/ 0 h 295275"/>
                <a:gd name="connsiteX3" fmla="*/ 296038 w 298076"/>
                <a:gd name="connsiteY3" fmla="*/ 122365 h 295275"/>
                <a:gd name="connsiteX4" fmla="*/ 297164 w 298076"/>
                <a:gd name="connsiteY4" fmla="*/ 209528 h 295275"/>
                <a:gd name="connsiteX5" fmla="*/ 242090 w 298076"/>
                <a:gd name="connsiteY5" fmla="*/ 295275 h 295275"/>
                <a:gd name="connsiteX6" fmla="*/ 59284 w 298076"/>
                <a:gd name="connsiteY6" fmla="*/ 295275 h 295275"/>
                <a:gd name="connsiteX7" fmla="*/ 0 w 298076"/>
                <a:gd name="connsiteY7" fmla="*/ 295275 h 295275"/>
                <a:gd name="connsiteX8" fmla="*/ 763 w 298076"/>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298079"/>
                <a:gd name="connsiteY0" fmla="*/ 122365 h 295390"/>
                <a:gd name="connsiteX1" fmla="*/ 123128 w 298079"/>
                <a:gd name="connsiteY1" fmla="*/ 0 h 295390"/>
                <a:gd name="connsiteX2" fmla="*/ 173673 w 298079"/>
                <a:gd name="connsiteY2" fmla="*/ 0 h 295390"/>
                <a:gd name="connsiteX3" fmla="*/ 296038 w 298079"/>
                <a:gd name="connsiteY3" fmla="*/ 122365 h 295390"/>
                <a:gd name="connsiteX4" fmla="*/ 297164 w 298079"/>
                <a:gd name="connsiteY4" fmla="*/ 209528 h 295390"/>
                <a:gd name="connsiteX5" fmla="*/ 242090 w 298079"/>
                <a:gd name="connsiteY5" fmla="*/ 295275 h 295390"/>
                <a:gd name="connsiteX6" fmla="*/ 59284 w 298079"/>
                <a:gd name="connsiteY6" fmla="*/ 295275 h 295390"/>
                <a:gd name="connsiteX7" fmla="*/ 0 w 298079"/>
                <a:gd name="connsiteY7" fmla="*/ 295275 h 295390"/>
                <a:gd name="connsiteX8" fmla="*/ 763 w 298079"/>
                <a:gd name="connsiteY8" fmla="*/ 122365 h 295390"/>
                <a:gd name="connsiteX0" fmla="*/ 763 w 361867"/>
                <a:gd name="connsiteY0" fmla="*/ 122365 h 299752"/>
                <a:gd name="connsiteX1" fmla="*/ 123128 w 361867"/>
                <a:gd name="connsiteY1" fmla="*/ 0 h 299752"/>
                <a:gd name="connsiteX2" fmla="*/ 173673 w 361867"/>
                <a:gd name="connsiteY2" fmla="*/ 0 h 299752"/>
                <a:gd name="connsiteX3" fmla="*/ 296038 w 361867"/>
                <a:gd name="connsiteY3" fmla="*/ 122365 h 299752"/>
                <a:gd name="connsiteX4" fmla="*/ 297164 w 361867"/>
                <a:gd name="connsiteY4" fmla="*/ 209528 h 299752"/>
                <a:gd name="connsiteX5" fmla="*/ 361070 w 361867"/>
                <a:gd name="connsiteY5" fmla="*/ 295390 h 299752"/>
                <a:gd name="connsiteX6" fmla="*/ 242090 w 361867"/>
                <a:gd name="connsiteY6" fmla="*/ 295275 h 299752"/>
                <a:gd name="connsiteX7" fmla="*/ 59284 w 361867"/>
                <a:gd name="connsiteY7" fmla="*/ 295275 h 299752"/>
                <a:gd name="connsiteX8" fmla="*/ 0 w 361867"/>
                <a:gd name="connsiteY8" fmla="*/ 295275 h 299752"/>
                <a:gd name="connsiteX9" fmla="*/ 763 w 361867"/>
                <a:gd name="connsiteY9" fmla="*/ 122365 h 299752"/>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09528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79673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164"/>
                <a:gd name="connsiteY0" fmla="*/ 122365 h 295275"/>
                <a:gd name="connsiteX1" fmla="*/ 123128 w 297164"/>
                <a:gd name="connsiteY1" fmla="*/ 0 h 295275"/>
                <a:gd name="connsiteX2" fmla="*/ 173673 w 297164"/>
                <a:gd name="connsiteY2" fmla="*/ 0 h 295275"/>
                <a:gd name="connsiteX3" fmla="*/ 296038 w 297164"/>
                <a:gd name="connsiteY3" fmla="*/ 122365 h 295275"/>
                <a:gd name="connsiteX4" fmla="*/ 297164 w 297164"/>
                <a:gd name="connsiteY4" fmla="*/ 279673 h 295275"/>
                <a:gd name="connsiteX5" fmla="*/ 242090 w 297164"/>
                <a:gd name="connsiteY5" fmla="*/ 295275 h 295275"/>
                <a:gd name="connsiteX6" fmla="*/ 59284 w 297164"/>
                <a:gd name="connsiteY6" fmla="*/ 295275 h 295275"/>
                <a:gd name="connsiteX7" fmla="*/ 0 w 297164"/>
                <a:gd name="connsiteY7" fmla="*/ 295275 h 295275"/>
                <a:gd name="connsiteX8" fmla="*/ 763 w 297164"/>
                <a:gd name="connsiteY8" fmla="*/ 122365 h 295275"/>
                <a:gd name="connsiteX0" fmla="*/ 763 w 297586"/>
                <a:gd name="connsiteY0" fmla="*/ 122365 h 295275"/>
                <a:gd name="connsiteX1" fmla="*/ 123128 w 297586"/>
                <a:gd name="connsiteY1" fmla="*/ 0 h 295275"/>
                <a:gd name="connsiteX2" fmla="*/ 173673 w 297586"/>
                <a:gd name="connsiteY2" fmla="*/ 0 h 295275"/>
                <a:gd name="connsiteX3" fmla="*/ 296038 w 297586"/>
                <a:gd name="connsiteY3" fmla="*/ 122365 h 295275"/>
                <a:gd name="connsiteX4" fmla="*/ 297164 w 297586"/>
                <a:gd name="connsiteY4" fmla="*/ 279673 h 295275"/>
                <a:gd name="connsiteX5" fmla="*/ 242090 w 297586"/>
                <a:gd name="connsiteY5" fmla="*/ 295275 h 295275"/>
                <a:gd name="connsiteX6" fmla="*/ 59284 w 297586"/>
                <a:gd name="connsiteY6" fmla="*/ 295275 h 295275"/>
                <a:gd name="connsiteX7" fmla="*/ 0 w 297586"/>
                <a:gd name="connsiteY7" fmla="*/ 295275 h 295275"/>
                <a:gd name="connsiteX8" fmla="*/ 763 w 297586"/>
                <a:gd name="connsiteY8" fmla="*/ 122365 h 295275"/>
                <a:gd name="connsiteX0" fmla="*/ 763 w 297211"/>
                <a:gd name="connsiteY0" fmla="*/ 122365 h 295275"/>
                <a:gd name="connsiteX1" fmla="*/ 123128 w 297211"/>
                <a:gd name="connsiteY1" fmla="*/ 0 h 295275"/>
                <a:gd name="connsiteX2" fmla="*/ 173673 w 297211"/>
                <a:gd name="connsiteY2" fmla="*/ 0 h 295275"/>
                <a:gd name="connsiteX3" fmla="*/ 296038 w 297211"/>
                <a:gd name="connsiteY3" fmla="*/ 122365 h 295275"/>
                <a:gd name="connsiteX4" fmla="*/ 297164 w 297211"/>
                <a:gd name="connsiteY4" fmla="*/ 279673 h 295275"/>
                <a:gd name="connsiteX5" fmla="*/ 242090 w 297211"/>
                <a:gd name="connsiteY5" fmla="*/ 295275 h 295275"/>
                <a:gd name="connsiteX6" fmla="*/ 59284 w 297211"/>
                <a:gd name="connsiteY6" fmla="*/ 295275 h 295275"/>
                <a:gd name="connsiteX7" fmla="*/ 0 w 297211"/>
                <a:gd name="connsiteY7" fmla="*/ 295275 h 295275"/>
                <a:gd name="connsiteX8" fmla="*/ 763 w 297211"/>
                <a:gd name="connsiteY8" fmla="*/ 122365 h 295275"/>
                <a:gd name="connsiteX0" fmla="*/ 763 w 297258"/>
                <a:gd name="connsiteY0" fmla="*/ 122365 h 295804"/>
                <a:gd name="connsiteX1" fmla="*/ 123128 w 297258"/>
                <a:gd name="connsiteY1" fmla="*/ 0 h 295804"/>
                <a:gd name="connsiteX2" fmla="*/ 173673 w 297258"/>
                <a:gd name="connsiteY2" fmla="*/ 0 h 295804"/>
                <a:gd name="connsiteX3" fmla="*/ 296038 w 297258"/>
                <a:gd name="connsiteY3" fmla="*/ 122365 h 295804"/>
                <a:gd name="connsiteX4" fmla="*/ 297211 w 297258"/>
                <a:gd name="connsiteY4" fmla="*/ 295275 h 295804"/>
                <a:gd name="connsiteX5" fmla="*/ 242090 w 297258"/>
                <a:gd name="connsiteY5" fmla="*/ 295275 h 295804"/>
                <a:gd name="connsiteX6" fmla="*/ 59284 w 297258"/>
                <a:gd name="connsiteY6" fmla="*/ 295275 h 295804"/>
                <a:gd name="connsiteX7" fmla="*/ 0 w 297258"/>
                <a:gd name="connsiteY7" fmla="*/ 295275 h 295804"/>
                <a:gd name="connsiteX8" fmla="*/ 763 w 297258"/>
                <a:gd name="connsiteY8" fmla="*/ 122365 h 295804"/>
                <a:gd name="connsiteX0" fmla="*/ 763 w 297227"/>
                <a:gd name="connsiteY0" fmla="*/ 122365 h 297919"/>
                <a:gd name="connsiteX1" fmla="*/ 123128 w 297227"/>
                <a:gd name="connsiteY1" fmla="*/ 0 h 297919"/>
                <a:gd name="connsiteX2" fmla="*/ 173673 w 297227"/>
                <a:gd name="connsiteY2" fmla="*/ 0 h 297919"/>
                <a:gd name="connsiteX3" fmla="*/ 296038 w 297227"/>
                <a:gd name="connsiteY3" fmla="*/ 122365 h 297919"/>
                <a:gd name="connsiteX4" fmla="*/ 297211 w 297227"/>
                <a:gd name="connsiteY4" fmla="*/ 295275 h 297919"/>
                <a:gd name="connsiteX5" fmla="*/ 242090 w 297227"/>
                <a:gd name="connsiteY5" fmla="*/ 295275 h 297919"/>
                <a:gd name="connsiteX6" fmla="*/ 59284 w 297227"/>
                <a:gd name="connsiteY6" fmla="*/ 295275 h 297919"/>
                <a:gd name="connsiteX7" fmla="*/ 0 w 297227"/>
                <a:gd name="connsiteY7" fmla="*/ 295275 h 297919"/>
                <a:gd name="connsiteX8" fmla="*/ 763 w 297227"/>
                <a:gd name="connsiteY8" fmla="*/ 122365 h 297919"/>
                <a:gd name="connsiteX0" fmla="*/ 763 w 297228"/>
                <a:gd name="connsiteY0" fmla="*/ 122365 h 296324"/>
                <a:gd name="connsiteX1" fmla="*/ 123128 w 297228"/>
                <a:gd name="connsiteY1" fmla="*/ 0 h 296324"/>
                <a:gd name="connsiteX2" fmla="*/ 173673 w 297228"/>
                <a:gd name="connsiteY2" fmla="*/ 0 h 296324"/>
                <a:gd name="connsiteX3" fmla="*/ 296038 w 297228"/>
                <a:gd name="connsiteY3" fmla="*/ 122365 h 296324"/>
                <a:gd name="connsiteX4" fmla="*/ 297211 w 297228"/>
                <a:gd name="connsiteY4" fmla="*/ 295275 h 296324"/>
                <a:gd name="connsiteX5" fmla="*/ 242090 w 297228"/>
                <a:gd name="connsiteY5" fmla="*/ 295275 h 296324"/>
                <a:gd name="connsiteX6" fmla="*/ 59284 w 297228"/>
                <a:gd name="connsiteY6" fmla="*/ 295275 h 296324"/>
                <a:gd name="connsiteX7" fmla="*/ 0 w 297228"/>
                <a:gd name="connsiteY7" fmla="*/ 295275 h 296324"/>
                <a:gd name="connsiteX8" fmla="*/ 763 w 297228"/>
                <a:gd name="connsiteY8" fmla="*/ 122365 h 296324"/>
                <a:gd name="connsiteX0" fmla="*/ 763 w 297245"/>
                <a:gd name="connsiteY0" fmla="*/ 122365 h 297272"/>
                <a:gd name="connsiteX1" fmla="*/ 123128 w 297245"/>
                <a:gd name="connsiteY1" fmla="*/ 0 h 297272"/>
                <a:gd name="connsiteX2" fmla="*/ 173673 w 297245"/>
                <a:gd name="connsiteY2" fmla="*/ 0 h 297272"/>
                <a:gd name="connsiteX3" fmla="*/ 296038 w 297245"/>
                <a:gd name="connsiteY3" fmla="*/ 122365 h 297272"/>
                <a:gd name="connsiteX4" fmla="*/ 297228 w 297245"/>
                <a:gd name="connsiteY4" fmla="*/ 296324 h 297272"/>
                <a:gd name="connsiteX5" fmla="*/ 242090 w 297245"/>
                <a:gd name="connsiteY5" fmla="*/ 295275 h 297272"/>
                <a:gd name="connsiteX6" fmla="*/ 59284 w 297245"/>
                <a:gd name="connsiteY6" fmla="*/ 295275 h 297272"/>
                <a:gd name="connsiteX7" fmla="*/ 0 w 297245"/>
                <a:gd name="connsiteY7" fmla="*/ 295275 h 297272"/>
                <a:gd name="connsiteX8" fmla="*/ 763 w 297245"/>
                <a:gd name="connsiteY8" fmla="*/ 122365 h 297272"/>
                <a:gd name="connsiteX0" fmla="*/ 763 w 297262"/>
                <a:gd name="connsiteY0" fmla="*/ 122365 h 298144"/>
                <a:gd name="connsiteX1" fmla="*/ 123128 w 297262"/>
                <a:gd name="connsiteY1" fmla="*/ 0 h 298144"/>
                <a:gd name="connsiteX2" fmla="*/ 173673 w 297262"/>
                <a:gd name="connsiteY2" fmla="*/ 0 h 298144"/>
                <a:gd name="connsiteX3" fmla="*/ 296038 w 297262"/>
                <a:gd name="connsiteY3" fmla="*/ 122365 h 298144"/>
                <a:gd name="connsiteX4" fmla="*/ 297245 w 297262"/>
                <a:gd name="connsiteY4" fmla="*/ 297272 h 298144"/>
                <a:gd name="connsiteX5" fmla="*/ 242090 w 297262"/>
                <a:gd name="connsiteY5" fmla="*/ 295275 h 298144"/>
                <a:gd name="connsiteX6" fmla="*/ 59284 w 297262"/>
                <a:gd name="connsiteY6" fmla="*/ 295275 h 298144"/>
                <a:gd name="connsiteX7" fmla="*/ 0 w 297262"/>
                <a:gd name="connsiteY7" fmla="*/ 295275 h 298144"/>
                <a:gd name="connsiteX8" fmla="*/ 763 w 297262"/>
                <a:gd name="connsiteY8" fmla="*/ 122365 h 298144"/>
                <a:gd name="connsiteX0" fmla="*/ 763 w 297279"/>
                <a:gd name="connsiteY0" fmla="*/ 122365 h 298957"/>
                <a:gd name="connsiteX1" fmla="*/ 123128 w 297279"/>
                <a:gd name="connsiteY1" fmla="*/ 0 h 298957"/>
                <a:gd name="connsiteX2" fmla="*/ 173673 w 297279"/>
                <a:gd name="connsiteY2" fmla="*/ 0 h 298957"/>
                <a:gd name="connsiteX3" fmla="*/ 296038 w 297279"/>
                <a:gd name="connsiteY3" fmla="*/ 122365 h 298957"/>
                <a:gd name="connsiteX4" fmla="*/ 297262 w 297279"/>
                <a:gd name="connsiteY4" fmla="*/ 298144 h 298957"/>
                <a:gd name="connsiteX5" fmla="*/ 242090 w 297279"/>
                <a:gd name="connsiteY5" fmla="*/ 295275 h 298957"/>
                <a:gd name="connsiteX6" fmla="*/ 59284 w 297279"/>
                <a:gd name="connsiteY6" fmla="*/ 295275 h 298957"/>
                <a:gd name="connsiteX7" fmla="*/ 0 w 297279"/>
                <a:gd name="connsiteY7" fmla="*/ 295275 h 298957"/>
                <a:gd name="connsiteX8" fmla="*/ 763 w 297279"/>
                <a:gd name="connsiteY8" fmla="*/ 122365 h 298957"/>
                <a:gd name="connsiteX0" fmla="*/ 763 w 297279"/>
                <a:gd name="connsiteY0" fmla="*/ 122365 h 298957"/>
                <a:gd name="connsiteX1" fmla="*/ 123128 w 297279"/>
                <a:gd name="connsiteY1" fmla="*/ 0 h 298957"/>
                <a:gd name="connsiteX2" fmla="*/ 173673 w 297279"/>
                <a:gd name="connsiteY2" fmla="*/ 0 h 298957"/>
                <a:gd name="connsiteX3" fmla="*/ 296038 w 297279"/>
                <a:gd name="connsiteY3" fmla="*/ 122365 h 298957"/>
                <a:gd name="connsiteX4" fmla="*/ 297262 w 297279"/>
                <a:gd name="connsiteY4" fmla="*/ 298144 h 298957"/>
                <a:gd name="connsiteX5" fmla="*/ 242090 w 297279"/>
                <a:gd name="connsiteY5" fmla="*/ 295275 h 298957"/>
                <a:gd name="connsiteX6" fmla="*/ 59284 w 297279"/>
                <a:gd name="connsiteY6" fmla="*/ 295275 h 298957"/>
                <a:gd name="connsiteX7" fmla="*/ 0 w 297279"/>
                <a:gd name="connsiteY7" fmla="*/ 295275 h 298957"/>
                <a:gd name="connsiteX8" fmla="*/ 763 w 297279"/>
                <a:gd name="connsiteY8" fmla="*/ 122365 h 298957"/>
                <a:gd name="connsiteX0" fmla="*/ 763 w 297296"/>
                <a:gd name="connsiteY0" fmla="*/ 122365 h 295275"/>
                <a:gd name="connsiteX1" fmla="*/ 123128 w 297296"/>
                <a:gd name="connsiteY1" fmla="*/ 0 h 295275"/>
                <a:gd name="connsiteX2" fmla="*/ 173673 w 297296"/>
                <a:gd name="connsiteY2" fmla="*/ 0 h 295275"/>
                <a:gd name="connsiteX3" fmla="*/ 296038 w 297296"/>
                <a:gd name="connsiteY3" fmla="*/ 122365 h 295275"/>
                <a:gd name="connsiteX4" fmla="*/ 297279 w 297296"/>
                <a:gd name="connsiteY4" fmla="*/ 286694 h 295275"/>
                <a:gd name="connsiteX5" fmla="*/ 242090 w 297296"/>
                <a:gd name="connsiteY5" fmla="*/ 295275 h 295275"/>
                <a:gd name="connsiteX6" fmla="*/ 59284 w 297296"/>
                <a:gd name="connsiteY6" fmla="*/ 295275 h 295275"/>
                <a:gd name="connsiteX7" fmla="*/ 0 w 297296"/>
                <a:gd name="connsiteY7" fmla="*/ 295275 h 295275"/>
                <a:gd name="connsiteX8" fmla="*/ 763 w 297296"/>
                <a:gd name="connsiteY8" fmla="*/ 122365 h 295275"/>
                <a:gd name="connsiteX0" fmla="*/ 763 w 297279"/>
                <a:gd name="connsiteY0" fmla="*/ 122365 h 301753"/>
                <a:gd name="connsiteX1" fmla="*/ 123128 w 297279"/>
                <a:gd name="connsiteY1" fmla="*/ 0 h 301753"/>
                <a:gd name="connsiteX2" fmla="*/ 173673 w 297279"/>
                <a:gd name="connsiteY2" fmla="*/ 0 h 301753"/>
                <a:gd name="connsiteX3" fmla="*/ 296038 w 297279"/>
                <a:gd name="connsiteY3" fmla="*/ 122365 h 301753"/>
                <a:gd name="connsiteX4" fmla="*/ 297279 w 297279"/>
                <a:gd name="connsiteY4" fmla="*/ 286694 h 301753"/>
                <a:gd name="connsiteX5" fmla="*/ 59284 w 297279"/>
                <a:gd name="connsiteY5" fmla="*/ 295275 h 301753"/>
                <a:gd name="connsiteX6" fmla="*/ 0 w 297279"/>
                <a:gd name="connsiteY6" fmla="*/ 295275 h 301753"/>
                <a:gd name="connsiteX7" fmla="*/ 763 w 297279"/>
                <a:gd name="connsiteY7" fmla="*/ 122365 h 301753"/>
                <a:gd name="connsiteX0" fmla="*/ 763 w 297279"/>
                <a:gd name="connsiteY0" fmla="*/ 122365 h 312470"/>
                <a:gd name="connsiteX1" fmla="*/ 123128 w 297279"/>
                <a:gd name="connsiteY1" fmla="*/ 0 h 312470"/>
                <a:gd name="connsiteX2" fmla="*/ 173673 w 297279"/>
                <a:gd name="connsiteY2" fmla="*/ 0 h 312470"/>
                <a:gd name="connsiteX3" fmla="*/ 296038 w 297279"/>
                <a:gd name="connsiteY3" fmla="*/ 122365 h 312470"/>
                <a:gd name="connsiteX4" fmla="*/ 297279 w 297279"/>
                <a:gd name="connsiteY4" fmla="*/ 286694 h 312470"/>
                <a:gd name="connsiteX5" fmla="*/ 0 w 297279"/>
                <a:gd name="connsiteY5" fmla="*/ 295275 h 312470"/>
                <a:gd name="connsiteX6" fmla="*/ 763 w 297279"/>
                <a:gd name="connsiteY6" fmla="*/ 122365 h 312470"/>
                <a:gd name="connsiteX0" fmla="*/ 763 w 297279"/>
                <a:gd name="connsiteY0" fmla="*/ 122365 h 312470"/>
                <a:gd name="connsiteX1" fmla="*/ 123128 w 297279"/>
                <a:gd name="connsiteY1" fmla="*/ 0 h 312470"/>
                <a:gd name="connsiteX2" fmla="*/ 173673 w 297279"/>
                <a:gd name="connsiteY2" fmla="*/ 0 h 312470"/>
                <a:gd name="connsiteX3" fmla="*/ 296038 w 297279"/>
                <a:gd name="connsiteY3" fmla="*/ 122365 h 312470"/>
                <a:gd name="connsiteX4" fmla="*/ 297279 w 297279"/>
                <a:gd name="connsiteY4" fmla="*/ 286694 h 312470"/>
                <a:gd name="connsiteX5" fmla="*/ 0 w 297279"/>
                <a:gd name="connsiteY5" fmla="*/ 295275 h 312470"/>
                <a:gd name="connsiteX6" fmla="*/ 763 w 297279"/>
                <a:gd name="connsiteY6" fmla="*/ 122365 h 312470"/>
                <a:gd name="connsiteX0" fmla="*/ 763 w 297279"/>
                <a:gd name="connsiteY0" fmla="*/ 122365 h 303640"/>
                <a:gd name="connsiteX1" fmla="*/ 123128 w 297279"/>
                <a:gd name="connsiteY1" fmla="*/ 0 h 303640"/>
                <a:gd name="connsiteX2" fmla="*/ 173673 w 297279"/>
                <a:gd name="connsiteY2" fmla="*/ 0 h 303640"/>
                <a:gd name="connsiteX3" fmla="*/ 296038 w 297279"/>
                <a:gd name="connsiteY3" fmla="*/ 122365 h 303640"/>
                <a:gd name="connsiteX4" fmla="*/ 297279 w 297279"/>
                <a:gd name="connsiteY4" fmla="*/ 286694 h 303640"/>
                <a:gd name="connsiteX5" fmla="*/ 0 w 297279"/>
                <a:gd name="connsiteY5" fmla="*/ 295275 h 303640"/>
                <a:gd name="connsiteX6" fmla="*/ 763 w 297279"/>
                <a:gd name="connsiteY6" fmla="*/ 122365 h 303640"/>
                <a:gd name="connsiteX0" fmla="*/ 763 w 297279"/>
                <a:gd name="connsiteY0" fmla="*/ 122365 h 296987"/>
                <a:gd name="connsiteX1" fmla="*/ 123128 w 297279"/>
                <a:gd name="connsiteY1" fmla="*/ 0 h 296987"/>
                <a:gd name="connsiteX2" fmla="*/ 173673 w 297279"/>
                <a:gd name="connsiteY2" fmla="*/ 0 h 296987"/>
                <a:gd name="connsiteX3" fmla="*/ 296038 w 297279"/>
                <a:gd name="connsiteY3" fmla="*/ 122365 h 296987"/>
                <a:gd name="connsiteX4" fmla="*/ 297279 w 297279"/>
                <a:gd name="connsiteY4" fmla="*/ 286694 h 296987"/>
                <a:gd name="connsiteX5" fmla="*/ 0 w 297279"/>
                <a:gd name="connsiteY5" fmla="*/ 295275 h 296987"/>
                <a:gd name="connsiteX6" fmla="*/ 763 w 297279"/>
                <a:gd name="connsiteY6" fmla="*/ 122365 h 296987"/>
                <a:gd name="connsiteX0" fmla="*/ 763 w 297279"/>
                <a:gd name="connsiteY0" fmla="*/ 122365 h 301154"/>
                <a:gd name="connsiteX1" fmla="*/ 123128 w 297279"/>
                <a:gd name="connsiteY1" fmla="*/ 0 h 301154"/>
                <a:gd name="connsiteX2" fmla="*/ 173673 w 297279"/>
                <a:gd name="connsiteY2" fmla="*/ 0 h 301154"/>
                <a:gd name="connsiteX3" fmla="*/ 296038 w 297279"/>
                <a:gd name="connsiteY3" fmla="*/ 122365 h 301154"/>
                <a:gd name="connsiteX4" fmla="*/ 297279 w 297279"/>
                <a:gd name="connsiteY4" fmla="*/ 296987 h 301154"/>
                <a:gd name="connsiteX5" fmla="*/ 0 w 297279"/>
                <a:gd name="connsiteY5" fmla="*/ 295275 h 301154"/>
                <a:gd name="connsiteX6" fmla="*/ 763 w 297279"/>
                <a:gd name="connsiteY6" fmla="*/ 122365 h 301154"/>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6987 h 299572"/>
                <a:gd name="connsiteX5" fmla="*/ 0 w 297279"/>
                <a:gd name="connsiteY5" fmla="*/ 295275 h 299572"/>
                <a:gd name="connsiteX6" fmla="*/ 763 w 297279"/>
                <a:gd name="connsiteY6" fmla="*/ 122365 h 299572"/>
                <a:gd name="connsiteX0" fmla="*/ 763 w 297279"/>
                <a:gd name="connsiteY0" fmla="*/ 122365 h 301415"/>
                <a:gd name="connsiteX1" fmla="*/ 123128 w 297279"/>
                <a:gd name="connsiteY1" fmla="*/ 0 h 301415"/>
                <a:gd name="connsiteX2" fmla="*/ 173673 w 297279"/>
                <a:gd name="connsiteY2" fmla="*/ 0 h 301415"/>
                <a:gd name="connsiteX3" fmla="*/ 296038 w 297279"/>
                <a:gd name="connsiteY3" fmla="*/ 122365 h 301415"/>
                <a:gd name="connsiteX4" fmla="*/ 297279 w 297279"/>
                <a:gd name="connsiteY4" fmla="*/ 299572 h 301415"/>
                <a:gd name="connsiteX5" fmla="*/ 0 w 297279"/>
                <a:gd name="connsiteY5" fmla="*/ 295275 h 301415"/>
                <a:gd name="connsiteX6" fmla="*/ 763 w 297279"/>
                <a:gd name="connsiteY6" fmla="*/ 122365 h 301415"/>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299572"/>
                <a:gd name="connsiteX1" fmla="*/ 123128 w 297279"/>
                <a:gd name="connsiteY1" fmla="*/ 0 h 299572"/>
                <a:gd name="connsiteX2" fmla="*/ 173673 w 297279"/>
                <a:gd name="connsiteY2" fmla="*/ 0 h 299572"/>
                <a:gd name="connsiteX3" fmla="*/ 296038 w 297279"/>
                <a:gd name="connsiteY3" fmla="*/ 122365 h 299572"/>
                <a:gd name="connsiteX4" fmla="*/ 297279 w 297279"/>
                <a:gd name="connsiteY4" fmla="*/ 299572 h 299572"/>
                <a:gd name="connsiteX5" fmla="*/ 0 w 297279"/>
                <a:gd name="connsiteY5" fmla="*/ 295275 h 299572"/>
                <a:gd name="connsiteX6" fmla="*/ 763 w 297279"/>
                <a:gd name="connsiteY6" fmla="*/ 122365 h 299572"/>
                <a:gd name="connsiteX0" fmla="*/ 763 w 297279"/>
                <a:gd name="connsiteY0" fmla="*/ 122365 h 300785"/>
                <a:gd name="connsiteX1" fmla="*/ 123128 w 297279"/>
                <a:gd name="connsiteY1" fmla="*/ 0 h 300785"/>
                <a:gd name="connsiteX2" fmla="*/ 173673 w 297279"/>
                <a:gd name="connsiteY2" fmla="*/ 0 h 300785"/>
                <a:gd name="connsiteX3" fmla="*/ 296038 w 297279"/>
                <a:gd name="connsiteY3" fmla="*/ 122365 h 300785"/>
                <a:gd name="connsiteX4" fmla="*/ 297279 w 297279"/>
                <a:gd name="connsiteY4" fmla="*/ 299572 h 300785"/>
                <a:gd name="connsiteX5" fmla="*/ 0 w 297279"/>
                <a:gd name="connsiteY5" fmla="*/ 299572 h 300785"/>
                <a:gd name="connsiteX6" fmla="*/ 763 w 297279"/>
                <a:gd name="connsiteY6" fmla="*/ 122365 h 300785"/>
                <a:gd name="connsiteX0" fmla="*/ 763 w 297279"/>
                <a:gd name="connsiteY0" fmla="*/ 122365 h 300785"/>
                <a:gd name="connsiteX1" fmla="*/ 123128 w 297279"/>
                <a:gd name="connsiteY1" fmla="*/ 0 h 300785"/>
                <a:gd name="connsiteX2" fmla="*/ 173673 w 297279"/>
                <a:gd name="connsiteY2" fmla="*/ 0 h 300785"/>
                <a:gd name="connsiteX3" fmla="*/ 296038 w 297279"/>
                <a:gd name="connsiteY3" fmla="*/ 122365 h 300785"/>
                <a:gd name="connsiteX4" fmla="*/ 297279 w 297279"/>
                <a:gd name="connsiteY4" fmla="*/ 299572 h 300785"/>
                <a:gd name="connsiteX5" fmla="*/ 0 w 297279"/>
                <a:gd name="connsiteY5" fmla="*/ 299572 h 300785"/>
                <a:gd name="connsiteX6" fmla="*/ 763 w 297279"/>
                <a:gd name="connsiteY6" fmla="*/ 122365 h 300785"/>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299572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299572 h 301167"/>
                <a:gd name="connsiteX6" fmla="*/ 763 w 297279"/>
                <a:gd name="connsiteY6" fmla="*/ 122365 h 301167"/>
                <a:gd name="connsiteX0" fmla="*/ 763 w 297279"/>
                <a:gd name="connsiteY0" fmla="*/ 122365 h 301167"/>
                <a:gd name="connsiteX1" fmla="*/ 123128 w 297279"/>
                <a:gd name="connsiteY1" fmla="*/ 0 h 301167"/>
                <a:gd name="connsiteX2" fmla="*/ 173673 w 297279"/>
                <a:gd name="connsiteY2" fmla="*/ 0 h 301167"/>
                <a:gd name="connsiteX3" fmla="*/ 296038 w 297279"/>
                <a:gd name="connsiteY3" fmla="*/ 122365 h 301167"/>
                <a:gd name="connsiteX4" fmla="*/ 297279 w 297279"/>
                <a:gd name="connsiteY4" fmla="*/ 301167 h 301167"/>
                <a:gd name="connsiteX5" fmla="*/ 0 w 297279"/>
                <a:gd name="connsiteY5" fmla="*/ 301167 h 301167"/>
                <a:gd name="connsiteX6" fmla="*/ 763 w 297279"/>
                <a:gd name="connsiteY6" fmla="*/ 122365 h 30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7279" h="301167">
                  <a:moveTo>
                    <a:pt x="763" y="122365"/>
                  </a:moveTo>
                  <a:cubicBezTo>
                    <a:pt x="763" y="54785"/>
                    <a:pt x="55548" y="0"/>
                    <a:pt x="123128" y="0"/>
                  </a:cubicBezTo>
                  <a:lnTo>
                    <a:pt x="173673" y="0"/>
                  </a:lnTo>
                  <a:cubicBezTo>
                    <a:pt x="241253" y="0"/>
                    <a:pt x="296038" y="54785"/>
                    <a:pt x="296038" y="122365"/>
                  </a:cubicBezTo>
                  <a:cubicBezTo>
                    <a:pt x="296413" y="151419"/>
                    <a:pt x="296904" y="291196"/>
                    <a:pt x="297279" y="301167"/>
                  </a:cubicBezTo>
                  <a:lnTo>
                    <a:pt x="0" y="301167"/>
                  </a:lnTo>
                  <a:cubicBezTo>
                    <a:pt x="135" y="257496"/>
                    <a:pt x="628" y="166036"/>
                    <a:pt x="763" y="122365"/>
                  </a:cubicBezTo>
                  <a:close/>
                </a:path>
              </a:pathLst>
            </a:custGeom>
            <a:solidFill>
              <a:srgbClr val="FFC000"/>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defTabSz="342788">
                <a:defRPr/>
              </a:pPr>
              <a:endParaRPr lang="en-US" sz="1050" kern="0" dirty="0">
                <a:solidFill>
                  <a:sysClr val="window" lastClr="FFFFFF"/>
                </a:solidFill>
                <a:latin typeface="Calibri" panose="020F0502020204030204" pitchFamily="34" charset="0"/>
                <a:cs typeface="Arial" panose="020B0604020202020204" pitchFamily="34" charset="0"/>
              </a:endParaRPr>
            </a:p>
          </p:txBody>
        </p:sp>
        <p:sp>
          <p:nvSpPr>
            <p:cNvPr id="327" name="Diamond 231"/>
            <p:cNvSpPr/>
            <p:nvPr/>
          </p:nvSpPr>
          <p:spPr>
            <a:xfrm>
              <a:off x="6306808" y="1373284"/>
              <a:ext cx="60299" cy="149027"/>
            </a:xfrm>
            <a:custGeom>
              <a:avLst/>
              <a:gdLst>
                <a:gd name="connsiteX0" fmla="*/ 0 w 111125"/>
                <a:gd name="connsiteY0" fmla="*/ 143510 h 287020"/>
                <a:gd name="connsiteX1" fmla="*/ 55563 w 111125"/>
                <a:gd name="connsiteY1" fmla="*/ 0 h 287020"/>
                <a:gd name="connsiteX2" fmla="*/ 111125 w 111125"/>
                <a:gd name="connsiteY2" fmla="*/ 143510 h 287020"/>
                <a:gd name="connsiteX3" fmla="*/ 55563 w 111125"/>
                <a:gd name="connsiteY3" fmla="*/ 287020 h 287020"/>
                <a:gd name="connsiteX4" fmla="*/ 0 w 111125"/>
                <a:gd name="connsiteY4" fmla="*/ 143510 h 287020"/>
                <a:gd name="connsiteX0" fmla="*/ 0 w 111125"/>
                <a:gd name="connsiteY0" fmla="*/ 218239 h 287020"/>
                <a:gd name="connsiteX1" fmla="*/ 55563 w 111125"/>
                <a:gd name="connsiteY1" fmla="*/ 0 h 287020"/>
                <a:gd name="connsiteX2" fmla="*/ 111125 w 111125"/>
                <a:gd name="connsiteY2" fmla="*/ 143510 h 287020"/>
                <a:gd name="connsiteX3" fmla="*/ 55563 w 111125"/>
                <a:gd name="connsiteY3" fmla="*/ 287020 h 287020"/>
                <a:gd name="connsiteX4" fmla="*/ 0 w 111125"/>
                <a:gd name="connsiteY4" fmla="*/ 218239 h 287020"/>
                <a:gd name="connsiteX0" fmla="*/ 0 w 111125"/>
                <a:gd name="connsiteY0" fmla="*/ 218239 h 287020"/>
                <a:gd name="connsiteX1" fmla="*/ 55563 w 111125"/>
                <a:gd name="connsiteY1" fmla="*/ 0 h 287020"/>
                <a:gd name="connsiteX2" fmla="*/ 111125 w 111125"/>
                <a:gd name="connsiteY2" fmla="*/ 218239 h 287020"/>
                <a:gd name="connsiteX3" fmla="*/ 55563 w 111125"/>
                <a:gd name="connsiteY3" fmla="*/ 287020 h 287020"/>
                <a:gd name="connsiteX4" fmla="*/ 0 w 111125"/>
                <a:gd name="connsiteY4" fmla="*/ 218239 h 287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25" h="287020">
                  <a:moveTo>
                    <a:pt x="0" y="218239"/>
                  </a:moveTo>
                  <a:lnTo>
                    <a:pt x="55563" y="0"/>
                  </a:lnTo>
                  <a:lnTo>
                    <a:pt x="111125" y="218239"/>
                  </a:lnTo>
                  <a:lnTo>
                    <a:pt x="55563" y="287020"/>
                  </a:lnTo>
                  <a:lnTo>
                    <a:pt x="0" y="218239"/>
                  </a:lnTo>
                  <a:close/>
                </a:path>
              </a:pathLst>
            </a:custGeom>
            <a:solidFill>
              <a:schemeClr val="bg1"/>
            </a:solidFill>
            <a:ln w="25400" cap="flat" cmpd="sng" algn="ctr">
              <a:noFill/>
              <a:prstDash val="solid"/>
            </a:ln>
            <a:effectLst/>
          </p:spPr>
          <p:txBody>
            <a:bodyPr rot="0" spcFirstLastPara="0" vert="horz" wrap="square" lIns="51422" tIns="25712" rIns="51422" bIns="25712" numCol="1" spcCol="0" rtlCol="0" fromWordArt="0" anchor="ctr" anchorCtr="0" forceAA="0" compatLnSpc="1">
              <a:prstTxWarp prst="textNoShape">
                <a:avLst/>
              </a:prstTxWarp>
              <a:noAutofit/>
            </a:bodyPr>
            <a:lstStyle/>
            <a:p>
              <a:pPr algn="ctr" defTabSz="342788">
                <a:lnSpc>
                  <a:spcPct val="115000"/>
                </a:lnSpc>
                <a:defRPr/>
              </a:pPr>
              <a:r>
                <a:rPr lang="en-US" sz="1050" kern="0" dirty="0">
                  <a:solidFill>
                    <a:sysClr val="window" lastClr="FFFFFF"/>
                  </a:solidFill>
                  <a:highlight>
                    <a:srgbClr val="FFFF00"/>
                  </a:highlight>
                  <a:latin typeface="Calibri" panose="020F0502020204030204" pitchFamily="34" charset="0"/>
                  <a:ea typeface="Calibri"/>
                  <a:cs typeface="Arial" panose="020B0604020202020204" pitchFamily="34" charset="0"/>
                </a:rPr>
                <a:t>­­­­­­­­</a:t>
              </a:r>
              <a:endParaRPr lang="en-US" sz="1050" kern="0" dirty="0">
                <a:solidFill>
                  <a:sysClr val="window" lastClr="FFFFFF"/>
                </a:solidFill>
                <a:latin typeface="Calibri" panose="020F0502020204030204" pitchFamily="34" charset="0"/>
                <a:ea typeface="Calibri"/>
                <a:cs typeface="Arial" panose="020B0604020202020204" pitchFamily="34" charset="0"/>
              </a:endParaRPr>
            </a:p>
          </p:txBody>
        </p:sp>
      </p:grpSp>
    </p:spTree>
    <p:extLst>
      <p:ext uri="{BB962C8B-B14F-4D97-AF65-F5344CB8AC3E}">
        <p14:creationId xmlns:p14="http://schemas.microsoft.com/office/powerpoint/2010/main" val="30972024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p:txBody>
          <a:bodyPr>
            <a:normAutofit/>
          </a:bodyPr>
          <a:lstStyle/>
          <a:p>
            <a:r>
              <a:rPr lang="en-US" sz="1800" dirty="0"/>
              <a:t>Key Risks &amp; Mitigations</a:t>
            </a:r>
          </a:p>
        </p:txBody>
      </p:sp>
      <p:grpSp>
        <p:nvGrpSpPr>
          <p:cNvPr id="77" name="Group 76"/>
          <p:cNvGrpSpPr/>
          <p:nvPr/>
        </p:nvGrpSpPr>
        <p:grpSpPr>
          <a:xfrm>
            <a:off x="324428" y="966391"/>
            <a:ext cx="8495145" cy="3380309"/>
            <a:chOff x="325465" y="966391"/>
            <a:chExt cx="8495145" cy="3380309"/>
          </a:xfrm>
        </p:grpSpPr>
        <p:grpSp>
          <p:nvGrpSpPr>
            <p:cNvPr id="78" name="Group 77"/>
            <p:cNvGrpSpPr/>
            <p:nvPr/>
          </p:nvGrpSpPr>
          <p:grpSpPr>
            <a:xfrm>
              <a:off x="325466" y="1288713"/>
              <a:ext cx="3399044" cy="3057986"/>
              <a:chOff x="961084" y="943025"/>
              <a:chExt cx="3399044" cy="3057986"/>
            </a:xfrm>
          </p:grpSpPr>
          <p:sp>
            <p:nvSpPr>
              <p:cNvPr id="116" name="Rectangle 115"/>
              <p:cNvSpPr/>
              <p:nvPr/>
            </p:nvSpPr>
            <p:spPr>
              <a:xfrm>
                <a:off x="961084" y="1486665"/>
                <a:ext cx="656584" cy="410233"/>
              </a:xfrm>
              <a:prstGeom prst="rect">
                <a:avLst/>
              </a:prstGeom>
              <a:solidFill>
                <a:srgbClr val="DA1E2B"/>
              </a:solidFill>
              <a:ln w="3175" cap="flat">
                <a:solidFill>
                  <a:srgbClr val="DA1E2B"/>
                </a:solidFill>
                <a:miter lim="400000"/>
              </a:ln>
              <a:effectLst/>
              <a:sp3d/>
            </p:spPr>
            <p:txBody>
              <a:bodyPr rot="0" spcFirstLastPara="1" vertOverflow="overflow" horzOverflow="overflow" vert="horz" wrap="square" lIns="50733" tIns="50733" rIns="50733" bIns="50733" numCol="1" spcCol="38100" rtlCol="0" anchor="ctr">
                <a:spAutoFit/>
              </a:bodyPr>
              <a:lstStyle/>
              <a:p>
                <a:pPr marL="0" marR="0" lvl="0" indent="0" algn="ctr" defTabSz="583439" eaLnBrk="1"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Calibri" panose="020F0502020204030204" pitchFamily="34" charset="0"/>
                  <a:ea typeface="Helvetica Neue Medium"/>
                  <a:cs typeface="Helvetica Neue Medium"/>
                  <a:sym typeface="Helvetica Neue Medium"/>
                </a:endParaRPr>
              </a:p>
            </p:txBody>
          </p:sp>
          <p:sp>
            <p:nvSpPr>
              <p:cNvPr id="117" name="Rectangle 116"/>
              <p:cNvSpPr/>
              <p:nvPr/>
            </p:nvSpPr>
            <p:spPr>
              <a:xfrm>
                <a:off x="961084" y="2526979"/>
                <a:ext cx="656584" cy="410233"/>
              </a:xfrm>
              <a:prstGeom prst="rect">
                <a:avLst/>
              </a:prstGeom>
              <a:solidFill>
                <a:srgbClr val="DA1E2B"/>
              </a:solidFill>
              <a:ln w="3175" cap="flat">
                <a:solidFill>
                  <a:srgbClr val="DA1E2B"/>
                </a:solidFill>
                <a:miter lim="400000"/>
              </a:ln>
              <a:effectLst/>
              <a:sp3d/>
            </p:spPr>
            <p:txBody>
              <a:bodyPr rot="0" spcFirstLastPara="1" vertOverflow="overflow" horzOverflow="overflow" vert="horz" wrap="square" lIns="50733" tIns="50733" rIns="50733" bIns="50733" numCol="1" spcCol="38100" rtlCol="0" anchor="ctr">
                <a:spAutoFit/>
              </a:bodyPr>
              <a:lstStyle/>
              <a:p>
                <a:pPr marL="0" marR="0" lvl="0" indent="0" algn="ctr" defTabSz="583439" eaLnBrk="1"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Calibri" panose="020F0502020204030204" pitchFamily="34" charset="0"/>
                  <a:ea typeface="Helvetica Neue Medium"/>
                  <a:cs typeface="Helvetica Neue Medium"/>
                  <a:sym typeface="Helvetica Neue Medium"/>
                </a:endParaRPr>
              </a:p>
            </p:txBody>
          </p:sp>
          <p:sp>
            <p:nvSpPr>
              <p:cNvPr id="118" name="Rectangle 117"/>
              <p:cNvSpPr/>
              <p:nvPr/>
            </p:nvSpPr>
            <p:spPr>
              <a:xfrm>
                <a:off x="961084" y="3567294"/>
                <a:ext cx="656584" cy="410233"/>
              </a:xfrm>
              <a:prstGeom prst="rect">
                <a:avLst/>
              </a:prstGeom>
              <a:solidFill>
                <a:srgbClr val="DA1E2B"/>
              </a:solidFill>
              <a:ln w="3175" cap="flat">
                <a:solidFill>
                  <a:srgbClr val="DA1E2B"/>
                </a:solidFill>
                <a:miter lim="400000"/>
              </a:ln>
              <a:effectLst/>
              <a:sp3d/>
            </p:spPr>
            <p:txBody>
              <a:bodyPr rot="0" spcFirstLastPara="1" vertOverflow="overflow" horzOverflow="overflow" vert="horz" wrap="square" lIns="50733" tIns="50733" rIns="50733" bIns="50733" numCol="1" spcCol="38100" rtlCol="0" anchor="ctr">
                <a:spAutoFit/>
              </a:bodyPr>
              <a:lstStyle/>
              <a:p>
                <a:pPr marL="0" marR="0" lvl="0" indent="0" algn="ctr" defTabSz="583439" eaLnBrk="1"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Calibri" panose="020F0502020204030204" pitchFamily="34" charset="0"/>
                  <a:ea typeface="Helvetica Neue Medium"/>
                  <a:cs typeface="Helvetica Neue Medium"/>
                  <a:sym typeface="Helvetica Neue Medium"/>
                </a:endParaRPr>
              </a:p>
            </p:txBody>
          </p:sp>
          <p:sp>
            <p:nvSpPr>
              <p:cNvPr id="119" name="Rectangle 118"/>
              <p:cNvSpPr/>
              <p:nvPr/>
            </p:nvSpPr>
            <p:spPr>
              <a:xfrm>
                <a:off x="961084" y="966508"/>
                <a:ext cx="656584" cy="410233"/>
              </a:xfrm>
              <a:prstGeom prst="rect">
                <a:avLst/>
              </a:prstGeom>
              <a:solidFill>
                <a:srgbClr val="DA1E2B"/>
              </a:solidFill>
              <a:ln w="3175" cap="flat">
                <a:solidFill>
                  <a:srgbClr val="DA1E2B"/>
                </a:solidFill>
                <a:miter lim="400000"/>
              </a:ln>
              <a:effectLst/>
              <a:sp3d/>
            </p:spPr>
            <p:txBody>
              <a:bodyPr rot="0" spcFirstLastPara="1" vertOverflow="overflow" horzOverflow="overflow" vert="horz" wrap="square" lIns="50733" tIns="50733" rIns="50733" bIns="50733" numCol="1" spcCol="38100" rtlCol="0" anchor="ctr">
                <a:spAutoFit/>
              </a:bodyPr>
              <a:lstStyle/>
              <a:p>
                <a:pPr marL="0" marR="0" lvl="0" indent="0" algn="ctr" defTabSz="583439" eaLnBrk="1"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Calibri" panose="020F0502020204030204" pitchFamily="34" charset="0"/>
                  <a:ea typeface="Helvetica Neue Medium"/>
                  <a:cs typeface="Helvetica Neue Medium"/>
                  <a:sym typeface="Helvetica Neue Medium"/>
                </a:endParaRPr>
              </a:p>
            </p:txBody>
          </p:sp>
          <p:sp>
            <p:nvSpPr>
              <p:cNvPr id="126" name="Rectangle 125"/>
              <p:cNvSpPr/>
              <p:nvPr/>
            </p:nvSpPr>
            <p:spPr>
              <a:xfrm>
                <a:off x="961084" y="2006822"/>
                <a:ext cx="656584" cy="410233"/>
              </a:xfrm>
              <a:prstGeom prst="rect">
                <a:avLst/>
              </a:prstGeom>
              <a:solidFill>
                <a:srgbClr val="DA1E2B"/>
              </a:solidFill>
              <a:ln w="3175" cap="flat">
                <a:solidFill>
                  <a:srgbClr val="DA1E2B"/>
                </a:solidFill>
                <a:miter lim="400000"/>
              </a:ln>
              <a:effectLst/>
              <a:sp3d/>
            </p:spPr>
            <p:txBody>
              <a:bodyPr rot="0" spcFirstLastPara="1" vertOverflow="overflow" horzOverflow="overflow" vert="horz" wrap="square" lIns="50733" tIns="50733" rIns="50733" bIns="50733" numCol="1" spcCol="38100" rtlCol="0" anchor="ctr">
                <a:spAutoFit/>
              </a:bodyPr>
              <a:lstStyle/>
              <a:p>
                <a:pPr marL="0" marR="0" lvl="0" indent="0" algn="ctr" defTabSz="583439" eaLnBrk="1"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Calibri" panose="020F0502020204030204" pitchFamily="34" charset="0"/>
                  <a:ea typeface="Helvetica Neue Medium"/>
                  <a:cs typeface="Helvetica Neue Medium"/>
                  <a:sym typeface="Helvetica Neue Medium"/>
                </a:endParaRPr>
              </a:p>
            </p:txBody>
          </p:sp>
          <p:sp>
            <p:nvSpPr>
              <p:cNvPr id="133" name="Rectangle 132"/>
              <p:cNvSpPr/>
              <p:nvPr/>
            </p:nvSpPr>
            <p:spPr>
              <a:xfrm>
                <a:off x="961084" y="3047136"/>
                <a:ext cx="656584" cy="410233"/>
              </a:xfrm>
              <a:prstGeom prst="rect">
                <a:avLst/>
              </a:prstGeom>
              <a:solidFill>
                <a:srgbClr val="DA1E2B"/>
              </a:solidFill>
              <a:ln w="3175" cap="flat">
                <a:solidFill>
                  <a:srgbClr val="DA1E2B"/>
                </a:solidFill>
                <a:miter lim="400000"/>
              </a:ln>
              <a:effectLst/>
              <a:sp3d/>
            </p:spPr>
            <p:txBody>
              <a:bodyPr rot="0" spcFirstLastPara="1" vertOverflow="overflow" horzOverflow="overflow" vert="horz" wrap="square" lIns="50733" tIns="50733" rIns="50733" bIns="50733" numCol="1" spcCol="38100" rtlCol="0" anchor="ctr">
                <a:spAutoFit/>
              </a:bodyPr>
              <a:lstStyle/>
              <a:p>
                <a:pPr marL="0" marR="0" lvl="0" indent="0" algn="ctr" defTabSz="583439" eaLnBrk="1"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Calibri" panose="020F0502020204030204" pitchFamily="34" charset="0"/>
                  <a:ea typeface="Helvetica Neue Medium"/>
                  <a:cs typeface="Helvetica Neue Medium"/>
                  <a:sym typeface="Helvetica Neue Medium"/>
                </a:endParaRPr>
              </a:p>
            </p:txBody>
          </p:sp>
          <p:sp>
            <p:nvSpPr>
              <p:cNvPr id="136" name="Rectangle 135"/>
              <p:cNvSpPr/>
              <p:nvPr/>
            </p:nvSpPr>
            <p:spPr>
              <a:xfrm>
                <a:off x="1628080" y="943025"/>
                <a:ext cx="2732048" cy="457200"/>
              </a:xfrm>
              <a:prstGeom prst="rect">
                <a:avLst/>
              </a:prstGeom>
              <a:solidFill>
                <a:srgbClr val="FFD6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378">
                  <a:lnSpc>
                    <a:spcPct val="90000"/>
                  </a:lnSpc>
                  <a:spcBef>
                    <a:spcPts val="450"/>
                  </a:spcBef>
                </a:pPr>
                <a:r>
                  <a:rPr lang="en-US" sz="1100" kern="0" dirty="0">
                    <a:solidFill>
                      <a:schemeClr val="tx2"/>
                    </a:solidFill>
                    <a:latin typeface="Calibri" panose="020F0502020204030204" pitchFamily="34" charset="0"/>
                    <a:ea typeface="Tahoma" pitchFamily="34" charset="0"/>
                    <a:cs typeface="Calibri" panose="020F0502020204030204" pitchFamily="34" charset="0"/>
                  </a:rPr>
                  <a:t>Stability of Portfolio-Implementation /Modernization projects during KT</a:t>
                </a:r>
                <a:endParaRPr lang="en-US" sz="1100" dirty="0">
                  <a:solidFill>
                    <a:schemeClr val="tx2"/>
                  </a:solidFill>
                  <a:latin typeface="Calibri" panose="020F0502020204030204" pitchFamily="34" charset="0"/>
                  <a:cs typeface="Calibri" panose="020F0502020204030204" pitchFamily="34" charset="0"/>
                </a:endParaRPr>
              </a:p>
            </p:txBody>
          </p:sp>
          <p:sp>
            <p:nvSpPr>
              <p:cNvPr id="141" name="Rectangle 140"/>
              <p:cNvSpPr/>
              <p:nvPr/>
            </p:nvSpPr>
            <p:spPr>
              <a:xfrm>
                <a:off x="1628080" y="1463182"/>
                <a:ext cx="2732048" cy="457200"/>
              </a:xfrm>
              <a:prstGeom prst="rect">
                <a:avLst/>
              </a:prstGeom>
              <a:solidFill>
                <a:srgbClr val="FFD6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tx2"/>
                    </a:solidFill>
                    <a:latin typeface="Calibri" panose="020F0502020204030204" pitchFamily="34" charset="0"/>
                  </a:rPr>
                  <a:t>Multi Vendors- Lack of collaboration and support</a:t>
                </a:r>
                <a:endParaRPr lang="en-US" sz="1100" dirty="0">
                  <a:solidFill>
                    <a:schemeClr val="tx2"/>
                  </a:solidFill>
                  <a:latin typeface="Calibri" panose="020F0502020204030204" pitchFamily="34" charset="0"/>
                </a:endParaRPr>
              </a:p>
            </p:txBody>
          </p:sp>
          <p:sp>
            <p:nvSpPr>
              <p:cNvPr id="145" name="Rectangle 144"/>
              <p:cNvSpPr/>
              <p:nvPr/>
            </p:nvSpPr>
            <p:spPr>
              <a:xfrm>
                <a:off x="1628080" y="1983339"/>
                <a:ext cx="2732048" cy="457200"/>
              </a:xfrm>
              <a:prstGeom prst="rect">
                <a:avLst/>
              </a:prstGeom>
              <a:solidFill>
                <a:srgbClr val="FFD6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8">
                  <a:lnSpc>
                    <a:spcPct val="90000"/>
                  </a:lnSpc>
                  <a:spcBef>
                    <a:spcPts val="450"/>
                  </a:spcBef>
                </a:pPr>
                <a:r>
                  <a:rPr lang="en-US" sz="1100" kern="0">
                    <a:solidFill>
                      <a:schemeClr val="tx2"/>
                    </a:solidFill>
                    <a:latin typeface="Calibri" panose="020F0502020204030204" pitchFamily="34" charset="0"/>
                    <a:ea typeface="Tahoma" pitchFamily="34" charset="0"/>
                    <a:cs typeface="Calibri" panose="020F0502020204030204" pitchFamily="34" charset="0"/>
                  </a:rPr>
                  <a:t>Delay in Onboarding &amp; access during asynchronous and synchronous KT</a:t>
                </a:r>
                <a:endParaRPr lang="en-US" sz="1100" kern="0" dirty="0">
                  <a:solidFill>
                    <a:schemeClr val="tx2"/>
                  </a:solidFill>
                  <a:latin typeface="Calibri" panose="020F0502020204030204" pitchFamily="34" charset="0"/>
                  <a:ea typeface="Tahoma" pitchFamily="34" charset="0"/>
                  <a:cs typeface="Calibri" panose="020F0502020204030204" pitchFamily="34" charset="0"/>
                </a:endParaRPr>
              </a:p>
            </p:txBody>
          </p:sp>
          <p:sp>
            <p:nvSpPr>
              <p:cNvPr id="146" name="Rectangle 145"/>
              <p:cNvSpPr/>
              <p:nvPr/>
            </p:nvSpPr>
            <p:spPr>
              <a:xfrm>
                <a:off x="1628080" y="2503496"/>
                <a:ext cx="2732048" cy="457200"/>
              </a:xfrm>
              <a:prstGeom prst="rect">
                <a:avLst/>
              </a:prstGeom>
              <a:solidFill>
                <a:srgbClr val="FFD6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8">
                  <a:lnSpc>
                    <a:spcPct val="90000"/>
                  </a:lnSpc>
                  <a:spcBef>
                    <a:spcPts val="450"/>
                  </a:spcBef>
                </a:pPr>
                <a:r>
                  <a:rPr lang="en-US" sz="1100" kern="0">
                    <a:solidFill>
                      <a:schemeClr val="tx2"/>
                    </a:solidFill>
                    <a:latin typeface="Calibri" panose="020F0502020204030204" pitchFamily="34" charset="0"/>
                    <a:ea typeface="Tahoma" pitchFamily="34" charset="0"/>
                    <a:cs typeface="Calibri" panose="020F0502020204030204" pitchFamily="34" charset="0"/>
                  </a:rPr>
                  <a:t>Delay in ramp-up owing to talent availability</a:t>
                </a:r>
                <a:endParaRPr lang="en-US" sz="1100" kern="0" dirty="0">
                  <a:solidFill>
                    <a:schemeClr val="tx2"/>
                  </a:solidFill>
                  <a:latin typeface="Calibri" panose="020F0502020204030204" pitchFamily="34" charset="0"/>
                  <a:ea typeface="Tahoma" pitchFamily="34" charset="0"/>
                  <a:cs typeface="Calibri" panose="020F0502020204030204" pitchFamily="34" charset="0"/>
                </a:endParaRPr>
              </a:p>
            </p:txBody>
          </p:sp>
          <p:sp>
            <p:nvSpPr>
              <p:cNvPr id="147" name="Rectangle 146"/>
              <p:cNvSpPr/>
              <p:nvPr/>
            </p:nvSpPr>
            <p:spPr>
              <a:xfrm>
                <a:off x="1628080" y="3023653"/>
                <a:ext cx="2732048" cy="457200"/>
              </a:xfrm>
              <a:prstGeom prst="rect">
                <a:avLst/>
              </a:prstGeom>
              <a:solidFill>
                <a:srgbClr val="FFD6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78224">
                  <a:lnSpc>
                    <a:spcPct val="100000"/>
                  </a:lnSpc>
                  <a:spcBef>
                    <a:spcPts val="0"/>
                  </a:spcBef>
                  <a:defRPr/>
                </a:pPr>
                <a:r>
                  <a:rPr lang="en-US" sz="1100" dirty="0">
                    <a:solidFill>
                      <a:schemeClr val="tx2"/>
                    </a:solidFill>
                    <a:latin typeface="Calibri" panose="020F0502020204030204" pitchFamily="34" charset="0"/>
                  </a:rPr>
                  <a:t>SME Attrition, Premature Release of Partner Resources</a:t>
                </a:r>
              </a:p>
            </p:txBody>
          </p:sp>
          <p:sp>
            <p:nvSpPr>
              <p:cNvPr id="148" name="Rectangle 147"/>
              <p:cNvSpPr/>
              <p:nvPr/>
            </p:nvSpPr>
            <p:spPr>
              <a:xfrm>
                <a:off x="1628080" y="3543811"/>
                <a:ext cx="2732048" cy="457200"/>
              </a:xfrm>
              <a:prstGeom prst="rect">
                <a:avLst/>
              </a:prstGeom>
              <a:solidFill>
                <a:srgbClr val="FFD6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79057">
                  <a:defRPr/>
                </a:pPr>
                <a:r>
                  <a:rPr lang="en-US" sz="1100" kern="0" dirty="0">
                    <a:solidFill>
                      <a:schemeClr val="tx2"/>
                    </a:solidFill>
                    <a:latin typeface="Calibri" panose="020F0502020204030204" pitchFamily="34" charset="0"/>
                    <a:ea typeface="Tahoma" pitchFamily="34" charset="0"/>
                    <a:cs typeface="Calibri" panose="020F0502020204030204" pitchFamily="34" charset="0"/>
                  </a:rPr>
                  <a:t>Surge of support incidents impacting knowledge transfer</a:t>
                </a:r>
              </a:p>
            </p:txBody>
          </p:sp>
          <p:pic>
            <p:nvPicPr>
              <p:cNvPr id="149" name="Picture 148"/>
              <p:cNvPicPr>
                <a:picLocks noChangeAspect="1"/>
              </p:cNvPicPr>
              <p:nvPr/>
            </p:nvPicPr>
            <p:blipFill>
              <a:blip r:embed="rId3" cstate="screen">
                <a:lum bright="70000" contrast="-70000"/>
                <a:extLst>
                  <a:ext uri="{28A0092B-C50C-407E-A947-70E740481C1C}">
                    <a14:useLocalDpi xmlns:a14="http://schemas.microsoft.com/office/drawing/2010/main"/>
                  </a:ext>
                </a:extLst>
              </a:blip>
              <a:stretch>
                <a:fillRect/>
              </a:stretch>
            </p:blipFill>
            <p:spPr>
              <a:xfrm>
                <a:off x="1131101" y="2023828"/>
                <a:ext cx="316551" cy="376222"/>
              </a:xfrm>
              <a:prstGeom prst="rect">
                <a:avLst/>
              </a:prstGeom>
              <a:noFill/>
              <a:ln w="9525">
                <a:noFill/>
                <a:prstDash val="sysDash"/>
                <a:miter lim="800000"/>
                <a:headEnd/>
                <a:tailEnd/>
              </a:ln>
            </p:spPr>
          </p:pic>
          <p:pic>
            <p:nvPicPr>
              <p:cNvPr id="150" name="Picture 149"/>
              <p:cNvPicPr>
                <a:picLocks noChangeAspect="1"/>
              </p:cNvPicPr>
              <p:nvPr/>
            </p:nvPicPr>
            <p:blipFill>
              <a:blip r:embed="rId4" cstate="screen">
                <a:lum bright="70000" contrast="-70000"/>
                <a:extLst>
                  <a:ext uri="{28A0092B-C50C-407E-A947-70E740481C1C}">
                    <a14:useLocalDpi xmlns:a14="http://schemas.microsoft.com/office/drawing/2010/main"/>
                  </a:ext>
                </a:extLst>
              </a:blip>
              <a:stretch>
                <a:fillRect/>
              </a:stretch>
            </p:blipFill>
            <p:spPr>
              <a:xfrm>
                <a:off x="1061515" y="944480"/>
                <a:ext cx="455722" cy="454290"/>
              </a:xfrm>
              <a:prstGeom prst="rect">
                <a:avLst/>
              </a:prstGeom>
              <a:noFill/>
              <a:ln w="9525">
                <a:noFill/>
                <a:prstDash val="sysDash"/>
                <a:miter lim="800000"/>
                <a:headEnd/>
                <a:tailEnd/>
              </a:ln>
            </p:spPr>
          </p:pic>
          <p:pic>
            <p:nvPicPr>
              <p:cNvPr id="151" name="Picture 150"/>
              <p:cNvPicPr>
                <a:picLocks noChangeAspect="1"/>
              </p:cNvPicPr>
              <p:nvPr/>
            </p:nvPicPr>
            <p:blipFill>
              <a:blip r:embed="rId5" cstate="screen">
                <a:lum bright="70000" contrast="-70000"/>
                <a:extLst>
                  <a:ext uri="{28A0092B-C50C-407E-A947-70E740481C1C}">
                    <a14:useLocalDpi xmlns:a14="http://schemas.microsoft.com/office/drawing/2010/main"/>
                  </a:ext>
                </a:extLst>
              </a:blip>
              <a:stretch>
                <a:fillRect/>
              </a:stretch>
            </p:blipFill>
            <p:spPr>
              <a:xfrm>
                <a:off x="1043986" y="3510231"/>
                <a:ext cx="490780" cy="490780"/>
              </a:xfrm>
              <a:prstGeom prst="rect">
                <a:avLst/>
              </a:prstGeom>
              <a:noFill/>
              <a:ln w="9525">
                <a:noFill/>
                <a:prstDash val="sysDash"/>
                <a:miter lim="800000"/>
                <a:headEnd/>
                <a:tailEnd/>
              </a:ln>
            </p:spPr>
          </p:pic>
          <p:pic>
            <p:nvPicPr>
              <p:cNvPr id="157" name="Picture 156"/>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128603" y="3112775"/>
                <a:ext cx="321546" cy="278957"/>
              </a:xfrm>
              <a:prstGeom prst="rect">
                <a:avLst/>
              </a:prstGeom>
            </p:spPr>
          </p:pic>
          <p:pic>
            <p:nvPicPr>
              <p:cNvPr id="158" name="Picture 157"/>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141271" y="2603609"/>
                <a:ext cx="296210" cy="256974"/>
              </a:xfrm>
              <a:prstGeom prst="rect">
                <a:avLst/>
              </a:prstGeom>
            </p:spPr>
          </p:pic>
          <p:pic>
            <p:nvPicPr>
              <p:cNvPr id="164" name="Picture 163"/>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134937" y="1557800"/>
                <a:ext cx="308878" cy="267964"/>
              </a:xfrm>
              <a:prstGeom prst="rect">
                <a:avLst/>
              </a:prstGeom>
            </p:spPr>
          </p:pic>
        </p:grpSp>
        <p:grpSp>
          <p:nvGrpSpPr>
            <p:cNvPr id="79" name="Group 78"/>
            <p:cNvGrpSpPr/>
            <p:nvPr/>
          </p:nvGrpSpPr>
          <p:grpSpPr>
            <a:xfrm>
              <a:off x="4548055" y="1288713"/>
              <a:ext cx="4272555" cy="3057986"/>
              <a:chOff x="4492303" y="943025"/>
              <a:chExt cx="4272555" cy="3057986"/>
            </a:xfrm>
          </p:grpSpPr>
          <p:sp>
            <p:nvSpPr>
              <p:cNvPr id="85" name="Rectangle 84"/>
              <p:cNvSpPr/>
              <p:nvPr/>
            </p:nvSpPr>
            <p:spPr>
              <a:xfrm>
                <a:off x="5150447" y="943025"/>
                <a:ext cx="3614411" cy="457200"/>
              </a:xfrm>
              <a:prstGeom prst="rect">
                <a:avLst/>
              </a:prstGeom>
              <a:solidFill>
                <a:srgbClr val="DC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914378">
                  <a:lnSpc>
                    <a:spcPct val="90000"/>
                  </a:lnSpc>
                  <a:spcBef>
                    <a:spcPts val="450"/>
                  </a:spcBef>
                </a:pPr>
                <a:r>
                  <a:rPr lang="en-US" sz="1050" kern="0" dirty="0">
                    <a:solidFill>
                      <a:schemeClr val="tx2"/>
                    </a:solidFill>
                    <a:latin typeface="Calibri" panose="020F0502020204030204" pitchFamily="34" charset="0"/>
                    <a:ea typeface="Tahoma" pitchFamily="34" charset="0"/>
                    <a:cs typeface="Calibri" panose="020F0502020204030204" pitchFamily="34" charset="0"/>
                  </a:rPr>
                  <a:t>List environment and inflight projects, adjust and agree on timeline during DD, identify core area and work during shadow </a:t>
                </a:r>
                <a:endParaRPr lang="en-US" sz="1050" dirty="0">
                  <a:solidFill>
                    <a:schemeClr val="tx2"/>
                  </a:solidFill>
                  <a:latin typeface="Calibri" panose="020F0502020204030204" pitchFamily="34" charset="0"/>
                  <a:cs typeface="Calibri" panose="020F0502020204030204" pitchFamily="34" charset="0"/>
                </a:endParaRPr>
              </a:p>
            </p:txBody>
          </p:sp>
          <p:sp>
            <p:nvSpPr>
              <p:cNvPr id="86" name="Rectangle 85"/>
              <p:cNvSpPr/>
              <p:nvPr/>
            </p:nvSpPr>
            <p:spPr>
              <a:xfrm>
                <a:off x="5150447" y="1463182"/>
                <a:ext cx="3614411" cy="457200"/>
              </a:xfrm>
              <a:prstGeom prst="rect">
                <a:avLst/>
              </a:prstGeom>
              <a:solidFill>
                <a:srgbClr val="DC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2"/>
                    </a:solidFill>
                    <a:latin typeface="Calibri" panose="020F0502020204030204" pitchFamily="34" charset="0"/>
                  </a:rPr>
                  <a:t>Joint Governance &amp; KT Workflow designed to avoid conflicts Cognizant vendor to vendor and hostile transition approach</a:t>
                </a:r>
              </a:p>
            </p:txBody>
          </p:sp>
          <p:sp>
            <p:nvSpPr>
              <p:cNvPr id="87" name="Rectangle 86"/>
              <p:cNvSpPr/>
              <p:nvPr/>
            </p:nvSpPr>
            <p:spPr>
              <a:xfrm>
                <a:off x="5150447" y="1983339"/>
                <a:ext cx="3614411" cy="457200"/>
              </a:xfrm>
              <a:prstGeom prst="rect">
                <a:avLst/>
              </a:prstGeom>
              <a:solidFill>
                <a:srgbClr val="DC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8">
                  <a:lnSpc>
                    <a:spcPct val="90000"/>
                  </a:lnSpc>
                  <a:spcBef>
                    <a:spcPts val="450"/>
                  </a:spcBef>
                </a:pPr>
                <a:r>
                  <a:rPr lang="en-US" sz="1050" kern="0" dirty="0">
                    <a:solidFill>
                      <a:schemeClr val="tx2"/>
                    </a:solidFill>
                    <a:latin typeface="Calibri" panose="020F0502020204030204" pitchFamily="34" charset="0"/>
                    <a:ea typeface="Tahoma" pitchFamily="34" charset="0"/>
                    <a:cs typeface="Calibri" panose="020F0502020204030204" pitchFamily="34" charset="0"/>
                  </a:rPr>
                  <a:t>Identify dedicated POC for access provisioning </a:t>
                </a:r>
              </a:p>
              <a:p>
                <a:pPr defTabSz="914378">
                  <a:lnSpc>
                    <a:spcPct val="90000"/>
                  </a:lnSpc>
                  <a:spcBef>
                    <a:spcPts val="450"/>
                  </a:spcBef>
                </a:pPr>
                <a:r>
                  <a:rPr lang="en-US" sz="1050" kern="0" dirty="0">
                    <a:solidFill>
                      <a:schemeClr val="tx2"/>
                    </a:solidFill>
                    <a:latin typeface="Calibri" panose="020F0502020204030204" pitchFamily="34" charset="0"/>
                    <a:ea typeface="Tahoma" pitchFamily="34" charset="0"/>
                    <a:cs typeface="Calibri" panose="020F0502020204030204" pitchFamily="34" charset="0"/>
                  </a:rPr>
                  <a:t>Resource readiness heat map, Collect Access requirements</a:t>
                </a:r>
              </a:p>
            </p:txBody>
          </p:sp>
          <p:sp>
            <p:nvSpPr>
              <p:cNvPr id="88" name="Rectangle 87"/>
              <p:cNvSpPr/>
              <p:nvPr/>
            </p:nvSpPr>
            <p:spPr>
              <a:xfrm>
                <a:off x="5150447" y="2503496"/>
                <a:ext cx="3614411" cy="457200"/>
              </a:xfrm>
              <a:prstGeom prst="rect">
                <a:avLst/>
              </a:prstGeom>
              <a:solidFill>
                <a:srgbClr val="DC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8">
                  <a:lnSpc>
                    <a:spcPct val="90000"/>
                  </a:lnSpc>
                  <a:spcBef>
                    <a:spcPts val="450"/>
                  </a:spcBef>
                </a:pPr>
                <a:r>
                  <a:rPr lang="en-US" sz="1050" kern="0" dirty="0">
                    <a:solidFill>
                      <a:schemeClr val="tx2"/>
                    </a:solidFill>
                    <a:latin typeface="Calibri" panose="020F0502020204030204" pitchFamily="34" charset="0"/>
                    <a:ea typeface="Tahoma" pitchFamily="34" charset="0"/>
                    <a:cs typeface="Calibri" panose="020F0502020204030204" pitchFamily="34" charset="0"/>
                  </a:rPr>
                  <a:t>Access to local talent pool and streamlined on-boarding process to fasten onboarding</a:t>
                </a:r>
              </a:p>
            </p:txBody>
          </p:sp>
          <p:sp>
            <p:nvSpPr>
              <p:cNvPr id="89" name="Rectangle 88"/>
              <p:cNvSpPr/>
              <p:nvPr/>
            </p:nvSpPr>
            <p:spPr>
              <a:xfrm>
                <a:off x="5150447" y="3023653"/>
                <a:ext cx="3614411" cy="457200"/>
              </a:xfrm>
              <a:prstGeom prst="rect">
                <a:avLst/>
              </a:prstGeom>
              <a:solidFill>
                <a:srgbClr val="DC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78224">
                  <a:lnSpc>
                    <a:spcPct val="100000"/>
                  </a:lnSpc>
                  <a:spcBef>
                    <a:spcPts val="0"/>
                  </a:spcBef>
                  <a:defRPr/>
                </a:pPr>
                <a:r>
                  <a:rPr lang="en-US" sz="1050" dirty="0">
                    <a:solidFill>
                      <a:schemeClr val="tx2"/>
                    </a:solidFill>
                    <a:latin typeface="Calibri" panose="020F0502020204030204" pitchFamily="34" charset="0"/>
                  </a:rPr>
                  <a:t>Knowledge Mining, Self Learning, Exec. Commitment, Joint Governance &amp; Planning</a:t>
                </a:r>
              </a:p>
            </p:txBody>
          </p:sp>
          <p:sp>
            <p:nvSpPr>
              <p:cNvPr id="90" name="Rectangle 89"/>
              <p:cNvSpPr/>
              <p:nvPr/>
            </p:nvSpPr>
            <p:spPr>
              <a:xfrm>
                <a:off x="5150447" y="3543811"/>
                <a:ext cx="3614411" cy="457200"/>
              </a:xfrm>
              <a:prstGeom prst="rect">
                <a:avLst/>
              </a:prstGeom>
              <a:solidFill>
                <a:srgbClr val="DCE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79057">
                  <a:defRPr/>
                </a:pPr>
                <a:r>
                  <a:rPr lang="en-US" sz="1050" kern="0" dirty="0">
                    <a:solidFill>
                      <a:schemeClr val="tx2"/>
                    </a:solidFill>
                    <a:latin typeface="Calibri" panose="020F0502020204030204" pitchFamily="34" charset="0"/>
                    <a:ea typeface="Tahoma" pitchFamily="34" charset="0"/>
                    <a:cs typeface="Calibri" panose="020F0502020204030204" pitchFamily="34" charset="0"/>
                  </a:rPr>
                  <a:t>Prioritize and align KT timeline to absorb business/IT events and SME availability, Incident analysis</a:t>
                </a:r>
              </a:p>
            </p:txBody>
          </p:sp>
          <p:sp>
            <p:nvSpPr>
              <p:cNvPr id="91" name="Rectangle 90"/>
              <p:cNvSpPr/>
              <p:nvPr/>
            </p:nvSpPr>
            <p:spPr>
              <a:xfrm>
                <a:off x="4492303" y="1486665"/>
                <a:ext cx="656584" cy="410233"/>
              </a:xfrm>
              <a:prstGeom prst="rect">
                <a:avLst/>
              </a:prstGeom>
              <a:solidFill>
                <a:srgbClr val="00B050"/>
              </a:solidFill>
              <a:ln w="3175" cap="flat">
                <a:solidFill>
                  <a:srgbClr val="00B050"/>
                </a:solidFill>
                <a:miter lim="400000"/>
              </a:ln>
              <a:effectLst/>
              <a:sp3d/>
            </p:spPr>
            <p:txBody>
              <a:bodyPr rot="0" spcFirstLastPara="1" vertOverflow="overflow" horzOverflow="overflow" vert="horz" wrap="square" lIns="50733" tIns="50733" rIns="50733" bIns="50733" numCol="1" spcCol="38100" rtlCol="0" anchor="ctr">
                <a:spAutoFit/>
              </a:bodyPr>
              <a:lstStyle/>
              <a:p>
                <a:pPr marL="0" marR="0" lvl="0" indent="0" algn="ctr" defTabSz="583439" eaLnBrk="1"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Calibri" panose="020F0502020204030204" pitchFamily="34" charset="0"/>
                  <a:ea typeface="Helvetica Neue Medium"/>
                  <a:cs typeface="Helvetica Neue Medium"/>
                  <a:sym typeface="Helvetica Neue Medium"/>
                </a:endParaRPr>
              </a:p>
            </p:txBody>
          </p:sp>
          <p:sp>
            <p:nvSpPr>
              <p:cNvPr id="92" name="Rectangle 91"/>
              <p:cNvSpPr/>
              <p:nvPr/>
            </p:nvSpPr>
            <p:spPr>
              <a:xfrm>
                <a:off x="4492303" y="2526979"/>
                <a:ext cx="656584" cy="410233"/>
              </a:xfrm>
              <a:prstGeom prst="rect">
                <a:avLst/>
              </a:prstGeom>
              <a:solidFill>
                <a:srgbClr val="00B050"/>
              </a:solidFill>
              <a:ln w="3175" cap="flat">
                <a:solidFill>
                  <a:srgbClr val="00B050"/>
                </a:solidFill>
                <a:miter lim="400000"/>
              </a:ln>
              <a:effectLst/>
              <a:sp3d/>
            </p:spPr>
            <p:txBody>
              <a:bodyPr rot="0" spcFirstLastPara="1" vertOverflow="overflow" horzOverflow="overflow" vert="horz" wrap="square" lIns="50733" tIns="50733" rIns="50733" bIns="50733" numCol="1" spcCol="38100" rtlCol="0" anchor="ctr">
                <a:spAutoFit/>
              </a:bodyPr>
              <a:lstStyle/>
              <a:p>
                <a:pPr marL="0" marR="0" lvl="0" indent="0" algn="ctr" defTabSz="583439" eaLnBrk="1"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Calibri" panose="020F0502020204030204" pitchFamily="34" charset="0"/>
                  <a:ea typeface="Helvetica Neue Medium"/>
                  <a:cs typeface="Helvetica Neue Medium"/>
                  <a:sym typeface="Helvetica Neue Medium"/>
                </a:endParaRPr>
              </a:p>
            </p:txBody>
          </p:sp>
          <p:sp>
            <p:nvSpPr>
              <p:cNvPr id="93" name="Rectangle 92"/>
              <p:cNvSpPr/>
              <p:nvPr/>
            </p:nvSpPr>
            <p:spPr>
              <a:xfrm>
                <a:off x="4492303" y="3567294"/>
                <a:ext cx="656584" cy="410233"/>
              </a:xfrm>
              <a:prstGeom prst="rect">
                <a:avLst/>
              </a:prstGeom>
              <a:solidFill>
                <a:srgbClr val="00B050"/>
              </a:solidFill>
              <a:ln w="3175" cap="flat">
                <a:solidFill>
                  <a:srgbClr val="00B050"/>
                </a:solidFill>
                <a:miter lim="400000"/>
              </a:ln>
              <a:effectLst/>
              <a:sp3d/>
            </p:spPr>
            <p:txBody>
              <a:bodyPr rot="0" spcFirstLastPara="1" vertOverflow="overflow" horzOverflow="overflow" vert="horz" wrap="square" lIns="50733" tIns="50733" rIns="50733" bIns="50733" numCol="1" spcCol="38100" rtlCol="0" anchor="ctr">
                <a:spAutoFit/>
              </a:bodyPr>
              <a:lstStyle/>
              <a:p>
                <a:pPr marL="0" marR="0" lvl="0" indent="0" algn="ctr" defTabSz="583439" eaLnBrk="1"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Calibri" panose="020F0502020204030204" pitchFamily="34" charset="0"/>
                  <a:ea typeface="Helvetica Neue Medium"/>
                  <a:cs typeface="Helvetica Neue Medium"/>
                  <a:sym typeface="Helvetica Neue Medium"/>
                </a:endParaRPr>
              </a:p>
            </p:txBody>
          </p:sp>
          <p:sp>
            <p:nvSpPr>
              <p:cNvPr id="94" name="Rectangle 93"/>
              <p:cNvSpPr/>
              <p:nvPr/>
            </p:nvSpPr>
            <p:spPr>
              <a:xfrm>
                <a:off x="4492303" y="966508"/>
                <a:ext cx="656584" cy="410233"/>
              </a:xfrm>
              <a:prstGeom prst="rect">
                <a:avLst/>
              </a:prstGeom>
              <a:solidFill>
                <a:srgbClr val="00B050"/>
              </a:solidFill>
              <a:ln w="3175" cap="flat">
                <a:solidFill>
                  <a:srgbClr val="00B050"/>
                </a:solidFill>
                <a:miter lim="400000"/>
              </a:ln>
              <a:effectLst/>
              <a:sp3d/>
            </p:spPr>
            <p:txBody>
              <a:bodyPr rot="0" spcFirstLastPara="1" vertOverflow="overflow" horzOverflow="overflow" vert="horz" wrap="square" lIns="50733" tIns="50733" rIns="50733" bIns="50733" numCol="1" spcCol="38100" rtlCol="0" anchor="ctr">
                <a:spAutoFit/>
              </a:bodyPr>
              <a:lstStyle/>
              <a:p>
                <a:pPr marL="0" marR="0" lvl="0" indent="0" algn="ctr" defTabSz="583439" eaLnBrk="1"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Calibri" panose="020F0502020204030204" pitchFamily="34" charset="0"/>
                  <a:ea typeface="Helvetica Neue Medium"/>
                  <a:cs typeface="Helvetica Neue Medium"/>
                  <a:sym typeface="Helvetica Neue Medium"/>
                </a:endParaRPr>
              </a:p>
            </p:txBody>
          </p:sp>
          <p:sp>
            <p:nvSpPr>
              <p:cNvPr id="95" name="Rectangle 94"/>
              <p:cNvSpPr/>
              <p:nvPr/>
            </p:nvSpPr>
            <p:spPr>
              <a:xfrm>
                <a:off x="4492303" y="2006822"/>
                <a:ext cx="656584" cy="410233"/>
              </a:xfrm>
              <a:prstGeom prst="rect">
                <a:avLst/>
              </a:prstGeom>
              <a:solidFill>
                <a:srgbClr val="00B050"/>
              </a:solidFill>
              <a:ln w="3175" cap="flat">
                <a:solidFill>
                  <a:srgbClr val="00B050"/>
                </a:solidFill>
                <a:miter lim="400000"/>
              </a:ln>
              <a:effectLst/>
              <a:sp3d/>
            </p:spPr>
            <p:txBody>
              <a:bodyPr rot="0" spcFirstLastPara="1" vertOverflow="overflow" horzOverflow="overflow" vert="horz" wrap="square" lIns="50733" tIns="50733" rIns="50733" bIns="50733" numCol="1" spcCol="38100" rtlCol="0" anchor="ctr">
                <a:spAutoFit/>
              </a:bodyPr>
              <a:lstStyle/>
              <a:p>
                <a:pPr marL="0" marR="0" lvl="0" indent="0" algn="ctr" defTabSz="583439" eaLnBrk="1"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Calibri" panose="020F0502020204030204" pitchFamily="34" charset="0"/>
                  <a:ea typeface="Helvetica Neue Medium"/>
                  <a:cs typeface="Helvetica Neue Medium"/>
                  <a:sym typeface="Helvetica Neue Medium"/>
                </a:endParaRPr>
              </a:p>
            </p:txBody>
          </p:sp>
          <p:sp>
            <p:nvSpPr>
              <p:cNvPr id="96" name="Rectangle 95"/>
              <p:cNvSpPr/>
              <p:nvPr/>
            </p:nvSpPr>
            <p:spPr>
              <a:xfrm>
                <a:off x="4492303" y="3047136"/>
                <a:ext cx="656584" cy="410233"/>
              </a:xfrm>
              <a:prstGeom prst="rect">
                <a:avLst/>
              </a:prstGeom>
              <a:solidFill>
                <a:srgbClr val="00B050"/>
              </a:solidFill>
              <a:ln w="3175" cap="flat">
                <a:solidFill>
                  <a:srgbClr val="00B050"/>
                </a:solidFill>
                <a:miter lim="400000"/>
              </a:ln>
              <a:effectLst/>
              <a:sp3d/>
            </p:spPr>
            <p:txBody>
              <a:bodyPr rot="0" spcFirstLastPara="1" vertOverflow="overflow" horzOverflow="overflow" vert="horz" wrap="square" lIns="50733" tIns="50733" rIns="50733" bIns="50733" numCol="1" spcCol="38100" rtlCol="0" anchor="ctr">
                <a:spAutoFit/>
              </a:bodyPr>
              <a:lstStyle/>
              <a:p>
                <a:pPr marL="0" marR="0" lvl="0" indent="0" algn="ctr" defTabSz="583439" eaLnBrk="1"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Calibri" panose="020F0502020204030204" pitchFamily="34" charset="0"/>
                  <a:ea typeface="Helvetica Neue Medium"/>
                  <a:cs typeface="Helvetica Neue Medium"/>
                  <a:sym typeface="Helvetica Neue Medium"/>
                </a:endParaRPr>
              </a:p>
            </p:txBody>
          </p:sp>
          <p:sp>
            <p:nvSpPr>
              <p:cNvPr id="99" name="Freeform 98"/>
              <p:cNvSpPr/>
              <p:nvPr/>
            </p:nvSpPr>
            <p:spPr>
              <a:xfrm flipH="1">
                <a:off x="4676112" y="2109127"/>
                <a:ext cx="288966" cy="205625"/>
              </a:xfrm>
              <a:custGeom>
                <a:avLst/>
                <a:gdLst/>
                <a:ahLst/>
                <a:cxnLst/>
                <a:rect l="l" t="t" r="r" b="b"/>
                <a:pathLst>
                  <a:path w="2915661" h="2074740">
                    <a:moveTo>
                      <a:pt x="354238" y="1598624"/>
                    </a:moveTo>
                    <a:cubicBezTo>
                      <a:pt x="404555" y="1598162"/>
                      <a:pt x="458907" y="1602856"/>
                      <a:pt x="514930" y="1613309"/>
                    </a:cubicBezTo>
                    <a:cubicBezTo>
                      <a:pt x="739022" y="1655118"/>
                      <a:pt x="904994" y="1773228"/>
                      <a:pt x="885639" y="1877113"/>
                    </a:cubicBezTo>
                    <a:cubicBezTo>
                      <a:pt x="866284" y="1980999"/>
                      <a:pt x="668931" y="2031322"/>
                      <a:pt x="444839" y="1989512"/>
                    </a:cubicBezTo>
                    <a:cubicBezTo>
                      <a:pt x="220746" y="1947702"/>
                      <a:pt x="54774" y="1829593"/>
                      <a:pt x="74129" y="1725707"/>
                    </a:cubicBezTo>
                    <a:cubicBezTo>
                      <a:pt x="88646" y="1647793"/>
                      <a:pt x="203286" y="1600008"/>
                      <a:pt x="354238" y="1598624"/>
                    </a:cubicBezTo>
                    <a:close/>
                    <a:moveTo>
                      <a:pt x="2561176" y="1598624"/>
                    </a:moveTo>
                    <a:cubicBezTo>
                      <a:pt x="2712233" y="1600008"/>
                      <a:pt x="2826953" y="1647793"/>
                      <a:pt x="2841480" y="1725707"/>
                    </a:cubicBezTo>
                    <a:cubicBezTo>
                      <a:pt x="2860849" y="1829593"/>
                      <a:pt x="2694761" y="1947702"/>
                      <a:pt x="2470512" y="1989512"/>
                    </a:cubicBezTo>
                    <a:cubicBezTo>
                      <a:pt x="2246263" y="2031322"/>
                      <a:pt x="2048772" y="1980999"/>
                      <a:pt x="2029404" y="1877113"/>
                    </a:cubicBezTo>
                    <a:cubicBezTo>
                      <a:pt x="2010035" y="1773228"/>
                      <a:pt x="2176123" y="1655118"/>
                      <a:pt x="2400372" y="1613309"/>
                    </a:cubicBezTo>
                    <a:cubicBezTo>
                      <a:pt x="2456434" y="1602856"/>
                      <a:pt x="2510824" y="1598162"/>
                      <a:pt x="2561176" y="1598624"/>
                    </a:cubicBezTo>
                    <a:close/>
                    <a:moveTo>
                      <a:pt x="1285988" y="533401"/>
                    </a:moveTo>
                    <a:lnTo>
                      <a:pt x="1285988" y="762001"/>
                    </a:lnTo>
                    <a:lnTo>
                      <a:pt x="1143213" y="885826"/>
                    </a:lnTo>
                    <a:lnTo>
                      <a:pt x="1143213" y="800101"/>
                    </a:lnTo>
                    <a:lnTo>
                      <a:pt x="1200323" y="752476"/>
                    </a:lnTo>
                    <a:lnTo>
                      <a:pt x="1190805" y="666751"/>
                    </a:lnTo>
                    <a:close/>
                    <a:moveTo>
                      <a:pt x="1628775" y="533401"/>
                    </a:moveTo>
                    <a:lnTo>
                      <a:pt x="1724025" y="666751"/>
                    </a:lnTo>
                    <a:lnTo>
                      <a:pt x="1714500" y="752476"/>
                    </a:lnTo>
                    <a:lnTo>
                      <a:pt x="1771650" y="800101"/>
                    </a:lnTo>
                    <a:lnTo>
                      <a:pt x="1771650" y="885826"/>
                    </a:lnTo>
                    <a:lnTo>
                      <a:pt x="1628775" y="762001"/>
                    </a:lnTo>
                    <a:close/>
                    <a:moveTo>
                      <a:pt x="1933575" y="0"/>
                    </a:moveTo>
                    <a:lnTo>
                      <a:pt x="1733550" y="47625"/>
                    </a:lnTo>
                    <a:lnTo>
                      <a:pt x="1628775" y="133350"/>
                    </a:lnTo>
                    <a:lnTo>
                      <a:pt x="1647825" y="247650"/>
                    </a:lnTo>
                    <a:lnTo>
                      <a:pt x="1704975" y="266700"/>
                    </a:lnTo>
                    <a:lnTo>
                      <a:pt x="1733550" y="285750"/>
                    </a:lnTo>
                    <a:lnTo>
                      <a:pt x="1743075" y="304800"/>
                    </a:lnTo>
                    <a:lnTo>
                      <a:pt x="1714500" y="361950"/>
                    </a:lnTo>
                    <a:lnTo>
                      <a:pt x="1685925" y="447675"/>
                    </a:lnTo>
                    <a:lnTo>
                      <a:pt x="1628775" y="447675"/>
                    </a:lnTo>
                    <a:lnTo>
                      <a:pt x="1619250" y="381000"/>
                    </a:lnTo>
                    <a:lnTo>
                      <a:pt x="1609725" y="314325"/>
                    </a:lnTo>
                    <a:lnTo>
                      <a:pt x="1562100" y="304800"/>
                    </a:lnTo>
                    <a:lnTo>
                      <a:pt x="1514475" y="304800"/>
                    </a:lnTo>
                    <a:lnTo>
                      <a:pt x="1514475" y="304801"/>
                    </a:lnTo>
                    <a:lnTo>
                      <a:pt x="1400208" y="304801"/>
                    </a:lnTo>
                    <a:lnTo>
                      <a:pt x="1400208" y="304800"/>
                    </a:lnTo>
                    <a:lnTo>
                      <a:pt x="1352617" y="304800"/>
                    </a:lnTo>
                    <a:lnTo>
                      <a:pt x="1305025" y="314325"/>
                    </a:lnTo>
                    <a:lnTo>
                      <a:pt x="1295507" y="381000"/>
                    </a:lnTo>
                    <a:lnTo>
                      <a:pt x="1285988" y="447675"/>
                    </a:lnTo>
                    <a:lnTo>
                      <a:pt x="1228878" y="447675"/>
                    </a:lnTo>
                    <a:lnTo>
                      <a:pt x="1200323" y="361950"/>
                    </a:lnTo>
                    <a:lnTo>
                      <a:pt x="1171768" y="304800"/>
                    </a:lnTo>
                    <a:lnTo>
                      <a:pt x="1181286" y="285750"/>
                    </a:lnTo>
                    <a:lnTo>
                      <a:pt x="1209841" y="266700"/>
                    </a:lnTo>
                    <a:lnTo>
                      <a:pt x="1266952" y="247650"/>
                    </a:lnTo>
                    <a:lnTo>
                      <a:pt x="1285988" y="133350"/>
                    </a:lnTo>
                    <a:lnTo>
                      <a:pt x="1181286" y="47625"/>
                    </a:lnTo>
                    <a:lnTo>
                      <a:pt x="981401" y="0"/>
                    </a:lnTo>
                    <a:lnTo>
                      <a:pt x="905254" y="38100"/>
                    </a:lnTo>
                    <a:lnTo>
                      <a:pt x="876699" y="104775"/>
                    </a:lnTo>
                    <a:lnTo>
                      <a:pt x="914772" y="142875"/>
                    </a:lnTo>
                    <a:lnTo>
                      <a:pt x="819589" y="276225"/>
                    </a:lnTo>
                    <a:lnTo>
                      <a:pt x="695850" y="266700"/>
                    </a:lnTo>
                    <a:lnTo>
                      <a:pt x="619703" y="304800"/>
                    </a:lnTo>
                    <a:lnTo>
                      <a:pt x="562593" y="409575"/>
                    </a:lnTo>
                    <a:lnTo>
                      <a:pt x="486447" y="533400"/>
                    </a:lnTo>
                    <a:lnTo>
                      <a:pt x="381745" y="704850"/>
                    </a:lnTo>
                    <a:lnTo>
                      <a:pt x="286561" y="914400"/>
                    </a:lnTo>
                    <a:lnTo>
                      <a:pt x="277043" y="1009650"/>
                    </a:lnTo>
                    <a:lnTo>
                      <a:pt x="305598" y="1143000"/>
                    </a:lnTo>
                    <a:lnTo>
                      <a:pt x="39084" y="1562100"/>
                    </a:lnTo>
                    <a:lnTo>
                      <a:pt x="1011" y="1685925"/>
                    </a:lnTo>
                    <a:lnTo>
                      <a:pt x="1011" y="1724025"/>
                    </a:lnTo>
                    <a:lnTo>
                      <a:pt x="1011" y="1752600"/>
                    </a:lnTo>
                    <a:lnTo>
                      <a:pt x="1619" y="1753361"/>
                    </a:lnTo>
                    <a:cubicBezTo>
                      <a:pt x="-19729" y="1873568"/>
                      <a:pt x="172427" y="2009909"/>
                      <a:pt x="431605" y="2058265"/>
                    </a:cubicBezTo>
                    <a:cubicBezTo>
                      <a:pt x="447130" y="2061162"/>
                      <a:pt x="462545" y="2063677"/>
                      <a:pt x="477969" y="2064693"/>
                    </a:cubicBezTo>
                    <a:lnTo>
                      <a:pt x="486447" y="2066925"/>
                    </a:lnTo>
                    <a:lnTo>
                      <a:pt x="490780" y="2066469"/>
                    </a:lnTo>
                    <a:cubicBezTo>
                      <a:pt x="725370" y="2097468"/>
                      <a:pt x="922195" y="2039170"/>
                      <a:pt x="942930" y="1927883"/>
                    </a:cubicBezTo>
                    <a:cubicBezTo>
                      <a:pt x="945810" y="1912424"/>
                      <a:pt x="945152" y="1896693"/>
                      <a:pt x="941060" y="1880963"/>
                    </a:cubicBezTo>
                    <a:lnTo>
                      <a:pt x="971883" y="1819275"/>
                    </a:lnTo>
                    <a:lnTo>
                      <a:pt x="962364" y="1647825"/>
                    </a:lnTo>
                    <a:lnTo>
                      <a:pt x="962364" y="1371600"/>
                    </a:lnTo>
                    <a:lnTo>
                      <a:pt x="1048029" y="1304925"/>
                    </a:lnTo>
                    <a:lnTo>
                      <a:pt x="1114658" y="1295400"/>
                    </a:lnTo>
                    <a:lnTo>
                      <a:pt x="1152731" y="1276350"/>
                    </a:lnTo>
                    <a:lnTo>
                      <a:pt x="1219360" y="1219200"/>
                    </a:lnTo>
                    <a:lnTo>
                      <a:pt x="1209841" y="1095375"/>
                    </a:lnTo>
                    <a:lnTo>
                      <a:pt x="1314543" y="1047750"/>
                    </a:lnTo>
                    <a:lnTo>
                      <a:pt x="1381172" y="1009650"/>
                    </a:lnTo>
                    <a:lnTo>
                      <a:pt x="1447800" y="1047750"/>
                    </a:lnTo>
                    <a:lnTo>
                      <a:pt x="1447800" y="1019175"/>
                    </a:lnTo>
                    <a:lnTo>
                      <a:pt x="1447800" y="952500"/>
                    </a:lnTo>
                    <a:lnTo>
                      <a:pt x="1428764" y="942975"/>
                    </a:lnTo>
                    <a:lnTo>
                      <a:pt x="1400208" y="942975"/>
                    </a:lnTo>
                    <a:lnTo>
                      <a:pt x="1381172" y="904875"/>
                    </a:lnTo>
                    <a:lnTo>
                      <a:pt x="1381172" y="876300"/>
                    </a:lnTo>
                    <a:lnTo>
                      <a:pt x="1381172" y="847725"/>
                    </a:lnTo>
                    <a:lnTo>
                      <a:pt x="1419245" y="828675"/>
                    </a:lnTo>
                    <a:lnTo>
                      <a:pt x="1438282" y="819150"/>
                    </a:lnTo>
                    <a:lnTo>
                      <a:pt x="1437176" y="804212"/>
                    </a:lnTo>
                    <a:lnTo>
                      <a:pt x="1477153" y="808654"/>
                    </a:lnTo>
                    <a:lnTo>
                      <a:pt x="1476375" y="819150"/>
                    </a:lnTo>
                    <a:lnTo>
                      <a:pt x="1495425" y="828675"/>
                    </a:lnTo>
                    <a:lnTo>
                      <a:pt x="1533525" y="847725"/>
                    </a:lnTo>
                    <a:lnTo>
                      <a:pt x="1533525" y="876300"/>
                    </a:lnTo>
                    <a:lnTo>
                      <a:pt x="1533525" y="904875"/>
                    </a:lnTo>
                    <a:lnTo>
                      <a:pt x="1514475" y="942975"/>
                    </a:lnTo>
                    <a:lnTo>
                      <a:pt x="1485900" y="942975"/>
                    </a:lnTo>
                    <a:lnTo>
                      <a:pt x="1466850" y="952500"/>
                    </a:lnTo>
                    <a:lnTo>
                      <a:pt x="1466850" y="1019175"/>
                    </a:lnTo>
                    <a:lnTo>
                      <a:pt x="1466850" y="1047750"/>
                    </a:lnTo>
                    <a:lnTo>
                      <a:pt x="1533525" y="1009650"/>
                    </a:lnTo>
                    <a:lnTo>
                      <a:pt x="1600200" y="1047750"/>
                    </a:lnTo>
                    <a:lnTo>
                      <a:pt x="1704975" y="1095375"/>
                    </a:lnTo>
                    <a:lnTo>
                      <a:pt x="1695450" y="1219200"/>
                    </a:lnTo>
                    <a:lnTo>
                      <a:pt x="1762125" y="1276350"/>
                    </a:lnTo>
                    <a:lnTo>
                      <a:pt x="1800225" y="1295400"/>
                    </a:lnTo>
                    <a:lnTo>
                      <a:pt x="1866900" y="1304925"/>
                    </a:lnTo>
                    <a:lnTo>
                      <a:pt x="1952625" y="1371600"/>
                    </a:lnTo>
                    <a:lnTo>
                      <a:pt x="1952625" y="1647825"/>
                    </a:lnTo>
                    <a:lnTo>
                      <a:pt x="1943100" y="1819275"/>
                    </a:lnTo>
                    <a:lnTo>
                      <a:pt x="1973944" y="1880963"/>
                    </a:lnTo>
                    <a:cubicBezTo>
                      <a:pt x="1969849" y="1896693"/>
                      <a:pt x="1969191" y="1912424"/>
                      <a:pt x="1972073" y="1927883"/>
                    </a:cubicBezTo>
                    <a:cubicBezTo>
                      <a:pt x="1992822" y="2039170"/>
                      <a:pt x="2189785" y="2097468"/>
                      <a:pt x="2424539" y="2066469"/>
                    </a:cubicBezTo>
                    <a:lnTo>
                      <a:pt x="2428875" y="2066925"/>
                    </a:lnTo>
                    <a:lnTo>
                      <a:pt x="2437358" y="2064693"/>
                    </a:lnTo>
                    <a:cubicBezTo>
                      <a:pt x="2452793" y="2063677"/>
                      <a:pt x="2468219" y="2061162"/>
                      <a:pt x="2483755" y="2058265"/>
                    </a:cubicBezTo>
                    <a:cubicBezTo>
                      <a:pt x="2743114" y="2009909"/>
                      <a:pt x="2935404" y="1873568"/>
                      <a:pt x="2914041" y="1753361"/>
                    </a:cubicBezTo>
                    <a:lnTo>
                      <a:pt x="2914650" y="1752600"/>
                    </a:lnTo>
                    <a:lnTo>
                      <a:pt x="2914650" y="1724025"/>
                    </a:lnTo>
                    <a:lnTo>
                      <a:pt x="2914650" y="1685925"/>
                    </a:lnTo>
                    <a:lnTo>
                      <a:pt x="2876550" y="1562100"/>
                    </a:lnTo>
                    <a:lnTo>
                      <a:pt x="2609850" y="1143000"/>
                    </a:lnTo>
                    <a:lnTo>
                      <a:pt x="2638425" y="1009650"/>
                    </a:lnTo>
                    <a:lnTo>
                      <a:pt x="2628900" y="914400"/>
                    </a:lnTo>
                    <a:lnTo>
                      <a:pt x="2533650" y="704850"/>
                    </a:lnTo>
                    <a:lnTo>
                      <a:pt x="2428875" y="533400"/>
                    </a:lnTo>
                    <a:lnTo>
                      <a:pt x="2352675" y="409575"/>
                    </a:lnTo>
                    <a:lnTo>
                      <a:pt x="2295525" y="304800"/>
                    </a:lnTo>
                    <a:lnTo>
                      <a:pt x="2219325" y="266700"/>
                    </a:lnTo>
                    <a:lnTo>
                      <a:pt x="2095500" y="276225"/>
                    </a:lnTo>
                    <a:lnTo>
                      <a:pt x="2000250" y="142875"/>
                    </a:lnTo>
                    <a:lnTo>
                      <a:pt x="2038350" y="104775"/>
                    </a:lnTo>
                    <a:lnTo>
                      <a:pt x="2009775" y="38100"/>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2693" fontAlgn="base">
                  <a:lnSpc>
                    <a:spcPct val="90000"/>
                  </a:lnSpc>
                  <a:spcBef>
                    <a:spcPct val="0"/>
                  </a:spcBef>
                  <a:spcAft>
                    <a:spcPct val="0"/>
                  </a:spcAft>
                </a:pPr>
                <a:endParaRPr lang="en-US" sz="1200" dirty="0">
                  <a:solidFill>
                    <a:schemeClr val="tx1"/>
                  </a:solidFill>
                  <a:latin typeface="Calibri" panose="020F0502020204030204" pitchFamily="34" charset="0"/>
                  <a:cs typeface="Calibri" panose="020F0502020204030204" pitchFamily="34" charset="0"/>
                </a:endParaRPr>
              </a:p>
            </p:txBody>
          </p:sp>
          <p:pic>
            <p:nvPicPr>
              <p:cNvPr id="110" name="Picture 109"/>
              <p:cNvPicPr>
                <a:picLocks noChangeAspect="1"/>
              </p:cNvPicPr>
              <p:nvPr/>
            </p:nvPicPr>
            <p:blipFill>
              <a:blip r:embed="rId8" cstate="screen">
                <a:lum bright="70000" contrast="-70000"/>
                <a:extLst>
                  <a:ext uri="{28A0092B-C50C-407E-A947-70E740481C1C}">
                    <a14:useLocalDpi xmlns:a14="http://schemas.microsoft.com/office/drawing/2010/main"/>
                  </a:ext>
                </a:extLst>
              </a:blip>
              <a:stretch>
                <a:fillRect/>
              </a:stretch>
            </p:blipFill>
            <p:spPr>
              <a:xfrm>
                <a:off x="4626951" y="1014902"/>
                <a:ext cx="387289" cy="313447"/>
              </a:xfrm>
              <a:prstGeom prst="rect">
                <a:avLst/>
              </a:prstGeom>
              <a:noFill/>
              <a:ln w="9525">
                <a:noFill/>
                <a:prstDash val="sysDash"/>
                <a:miter lim="800000"/>
                <a:headEnd/>
                <a:tailEnd/>
              </a:ln>
            </p:spPr>
          </p:pic>
          <p:pic>
            <p:nvPicPr>
              <p:cNvPr id="111" name="Picture 110"/>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670004" y="1539321"/>
                <a:ext cx="301182" cy="304923"/>
              </a:xfrm>
              <a:prstGeom prst="rect">
                <a:avLst/>
              </a:prstGeom>
            </p:spPr>
          </p:pic>
          <p:pic>
            <p:nvPicPr>
              <p:cNvPr id="113" name="Picture 112"/>
              <p:cNvPicPr>
                <a:picLocks noChangeAspect="1"/>
              </p:cNvPicPr>
              <p:nvPr/>
            </p:nvPicPr>
            <p:blipFill>
              <a:blip r:embed="rId8" cstate="screen">
                <a:lum bright="70000" contrast="-70000"/>
                <a:extLst>
                  <a:ext uri="{28A0092B-C50C-407E-A947-70E740481C1C}">
                    <a14:useLocalDpi xmlns:a14="http://schemas.microsoft.com/office/drawing/2010/main"/>
                  </a:ext>
                </a:extLst>
              </a:blip>
              <a:stretch>
                <a:fillRect/>
              </a:stretch>
            </p:blipFill>
            <p:spPr>
              <a:xfrm>
                <a:off x="4626951" y="3615688"/>
                <a:ext cx="387289" cy="313447"/>
              </a:xfrm>
              <a:prstGeom prst="rect">
                <a:avLst/>
              </a:prstGeom>
              <a:noFill/>
              <a:ln w="9525">
                <a:noFill/>
                <a:prstDash val="sysDash"/>
                <a:miter lim="800000"/>
                <a:headEnd/>
                <a:tailEnd/>
              </a:ln>
            </p:spPr>
          </p:pic>
          <p:pic>
            <p:nvPicPr>
              <p:cNvPr id="114" name="Picture 11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670004" y="3099791"/>
                <a:ext cx="301182" cy="304925"/>
              </a:xfrm>
              <a:prstGeom prst="rect">
                <a:avLst/>
              </a:prstGeom>
            </p:spPr>
          </p:pic>
          <p:sp>
            <p:nvSpPr>
              <p:cNvPr id="115" name="Freeform 114"/>
              <p:cNvSpPr/>
              <p:nvPr/>
            </p:nvSpPr>
            <p:spPr>
              <a:xfrm flipH="1">
                <a:off x="4676112" y="2629284"/>
                <a:ext cx="288966" cy="205625"/>
              </a:xfrm>
              <a:custGeom>
                <a:avLst/>
                <a:gdLst/>
                <a:ahLst/>
                <a:cxnLst/>
                <a:rect l="l" t="t" r="r" b="b"/>
                <a:pathLst>
                  <a:path w="2915661" h="2074740">
                    <a:moveTo>
                      <a:pt x="354238" y="1598624"/>
                    </a:moveTo>
                    <a:cubicBezTo>
                      <a:pt x="404555" y="1598162"/>
                      <a:pt x="458907" y="1602856"/>
                      <a:pt x="514930" y="1613309"/>
                    </a:cubicBezTo>
                    <a:cubicBezTo>
                      <a:pt x="739022" y="1655118"/>
                      <a:pt x="904994" y="1773228"/>
                      <a:pt x="885639" y="1877113"/>
                    </a:cubicBezTo>
                    <a:cubicBezTo>
                      <a:pt x="866284" y="1980999"/>
                      <a:pt x="668931" y="2031322"/>
                      <a:pt x="444839" y="1989512"/>
                    </a:cubicBezTo>
                    <a:cubicBezTo>
                      <a:pt x="220746" y="1947702"/>
                      <a:pt x="54774" y="1829593"/>
                      <a:pt x="74129" y="1725707"/>
                    </a:cubicBezTo>
                    <a:cubicBezTo>
                      <a:pt x="88646" y="1647793"/>
                      <a:pt x="203286" y="1600008"/>
                      <a:pt x="354238" y="1598624"/>
                    </a:cubicBezTo>
                    <a:close/>
                    <a:moveTo>
                      <a:pt x="2561176" y="1598624"/>
                    </a:moveTo>
                    <a:cubicBezTo>
                      <a:pt x="2712233" y="1600008"/>
                      <a:pt x="2826953" y="1647793"/>
                      <a:pt x="2841480" y="1725707"/>
                    </a:cubicBezTo>
                    <a:cubicBezTo>
                      <a:pt x="2860849" y="1829593"/>
                      <a:pt x="2694761" y="1947702"/>
                      <a:pt x="2470512" y="1989512"/>
                    </a:cubicBezTo>
                    <a:cubicBezTo>
                      <a:pt x="2246263" y="2031322"/>
                      <a:pt x="2048772" y="1980999"/>
                      <a:pt x="2029404" y="1877113"/>
                    </a:cubicBezTo>
                    <a:cubicBezTo>
                      <a:pt x="2010035" y="1773228"/>
                      <a:pt x="2176123" y="1655118"/>
                      <a:pt x="2400372" y="1613309"/>
                    </a:cubicBezTo>
                    <a:cubicBezTo>
                      <a:pt x="2456434" y="1602856"/>
                      <a:pt x="2510824" y="1598162"/>
                      <a:pt x="2561176" y="1598624"/>
                    </a:cubicBezTo>
                    <a:close/>
                    <a:moveTo>
                      <a:pt x="1285988" y="533401"/>
                    </a:moveTo>
                    <a:lnTo>
                      <a:pt x="1285988" y="762001"/>
                    </a:lnTo>
                    <a:lnTo>
                      <a:pt x="1143213" y="885826"/>
                    </a:lnTo>
                    <a:lnTo>
                      <a:pt x="1143213" y="800101"/>
                    </a:lnTo>
                    <a:lnTo>
                      <a:pt x="1200323" y="752476"/>
                    </a:lnTo>
                    <a:lnTo>
                      <a:pt x="1190805" y="666751"/>
                    </a:lnTo>
                    <a:close/>
                    <a:moveTo>
                      <a:pt x="1628775" y="533401"/>
                    </a:moveTo>
                    <a:lnTo>
                      <a:pt x="1724025" y="666751"/>
                    </a:lnTo>
                    <a:lnTo>
                      <a:pt x="1714500" y="752476"/>
                    </a:lnTo>
                    <a:lnTo>
                      <a:pt x="1771650" y="800101"/>
                    </a:lnTo>
                    <a:lnTo>
                      <a:pt x="1771650" y="885826"/>
                    </a:lnTo>
                    <a:lnTo>
                      <a:pt x="1628775" y="762001"/>
                    </a:lnTo>
                    <a:close/>
                    <a:moveTo>
                      <a:pt x="1933575" y="0"/>
                    </a:moveTo>
                    <a:lnTo>
                      <a:pt x="1733550" y="47625"/>
                    </a:lnTo>
                    <a:lnTo>
                      <a:pt x="1628775" y="133350"/>
                    </a:lnTo>
                    <a:lnTo>
                      <a:pt x="1647825" y="247650"/>
                    </a:lnTo>
                    <a:lnTo>
                      <a:pt x="1704975" y="266700"/>
                    </a:lnTo>
                    <a:lnTo>
                      <a:pt x="1733550" y="285750"/>
                    </a:lnTo>
                    <a:lnTo>
                      <a:pt x="1743075" y="304800"/>
                    </a:lnTo>
                    <a:lnTo>
                      <a:pt x="1714500" y="361950"/>
                    </a:lnTo>
                    <a:lnTo>
                      <a:pt x="1685925" y="447675"/>
                    </a:lnTo>
                    <a:lnTo>
                      <a:pt x="1628775" y="447675"/>
                    </a:lnTo>
                    <a:lnTo>
                      <a:pt x="1619250" y="381000"/>
                    </a:lnTo>
                    <a:lnTo>
                      <a:pt x="1609725" y="314325"/>
                    </a:lnTo>
                    <a:lnTo>
                      <a:pt x="1562100" y="304800"/>
                    </a:lnTo>
                    <a:lnTo>
                      <a:pt x="1514475" y="304800"/>
                    </a:lnTo>
                    <a:lnTo>
                      <a:pt x="1514475" y="304801"/>
                    </a:lnTo>
                    <a:lnTo>
                      <a:pt x="1400208" y="304801"/>
                    </a:lnTo>
                    <a:lnTo>
                      <a:pt x="1400208" y="304800"/>
                    </a:lnTo>
                    <a:lnTo>
                      <a:pt x="1352617" y="304800"/>
                    </a:lnTo>
                    <a:lnTo>
                      <a:pt x="1305025" y="314325"/>
                    </a:lnTo>
                    <a:lnTo>
                      <a:pt x="1295507" y="381000"/>
                    </a:lnTo>
                    <a:lnTo>
                      <a:pt x="1285988" y="447675"/>
                    </a:lnTo>
                    <a:lnTo>
                      <a:pt x="1228878" y="447675"/>
                    </a:lnTo>
                    <a:lnTo>
                      <a:pt x="1200323" y="361950"/>
                    </a:lnTo>
                    <a:lnTo>
                      <a:pt x="1171768" y="304800"/>
                    </a:lnTo>
                    <a:lnTo>
                      <a:pt x="1181286" y="285750"/>
                    </a:lnTo>
                    <a:lnTo>
                      <a:pt x="1209841" y="266700"/>
                    </a:lnTo>
                    <a:lnTo>
                      <a:pt x="1266952" y="247650"/>
                    </a:lnTo>
                    <a:lnTo>
                      <a:pt x="1285988" y="133350"/>
                    </a:lnTo>
                    <a:lnTo>
                      <a:pt x="1181286" y="47625"/>
                    </a:lnTo>
                    <a:lnTo>
                      <a:pt x="981401" y="0"/>
                    </a:lnTo>
                    <a:lnTo>
                      <a:pt x="905254" y="38100"/>
                    </a:lnTo>
                    <a:lnTo>
                      <a:pt x="876699" y="104775"/>
                    </a:lnTo>
                    <a:lnTo>
                      <a:pt x="914772" y="142875"/>
                    </a:lnTo>
                    <a:lnTo>
                      <a:pt x="819589" y="276225"/>
                    </a:lnTo>
                    <a:lnTo>
                      <a:pt x="695850" y="266700"/>
                    </a:lnTo>
                    <a:lnTo>
                      <a:pt x="619703" y="304800"/>
                    </a:lnTo>
                    <a:lnTo>
                      <a:pt x="562593" y="409575"/>
                    </a:lnTo>
                    <a:lnTo>
                      <a:pt x="486447" y="533400"/>
                    </a:lnTo>
                    <a:lnTo>
                      <a:pt x="381745" y="704850"/>
                    </a:lnTo>
                    <a:lnTo>
                      <a:pt x="286561" y="914400"/>
                    </a:lnTo>
                    <a:lnTo>
                      <a:pt x="277043" y="1009650"/>
                    </a:lnTo>
                    <a:lnTo>
                      <a:pt x="305598" y="1143000"/>
                    </a:lnTo>
                    <a:lnTo>
                      <a:pt x="39084" y="1562100"/>
                    </a:lnTo>
                    <a:lnTo>
                      <a:pt x="1011" y="1685925"/>
                    </a:lnTo>
                    <a:lnTo>
                      <a:pt x="1011" y="1724025"/>
                    </a:lnTo>
                    <a:lnTo>
                      <a:pt x="1011" y="1752600"/>
                    </a:lnTo>
                    <a:lnTo>
                      <a:pt x="1619" y="1753361"/>
                    </a:lnTo>
                    <a:cubicBezTo>
                      <a:pt x="-19729" y="1873568"/>
                      <a:pt x="172427" y="2009909"/>
                      <a:pt x="431605" y="2058265"/>
                    </a:cubicBezTo>
                    <a:cubicBezTo>
                      <a:pt x="447130" y="2061162"/>
                      <a:pt x="462545" y="2063677"/>
                      <a:pt x="477969" y="2064693"/>
                    </a:cubicBezTo>
                    <a:lnTo>
                      <a:pt x="486447" y="2066925"/>
                    </a:lnTo>
                    <a:lnTo>
                      <a:pt x="490780" y="2066469"/>
                    </a:lnTo>
                    <a:cubicBezTo>
                      <a:pt x="725370" y="2097468"/>
                      <a:pt x="922195" y="2039170"/>
                      <a:pt x="942930" y="1927883"/>
                    </a:cubicBezTo>
                    <a:cubicBezTo>
                      <a:pt x="945810" y="1912424"/>
                      <a:pt x="945152" y="1896693"/>
                      <a:pt x="941060" y="1880963"/>
                    </a:cubicBezTo>
                    <a:lnTo>
                      <a:pt x="971883" y="1819275"/>
                    </a:lnTo>
                    <a:lnTo>
                      <a:pt x="962364" y="1647825"/>
                    </a:lnTo>
                    <a:lnTo>
                      <a:pt x="962364" y="1371600"/>
                    </a:lnTo>
                    <a:lnTo>
                      <a:pt x="1048029" y="1304925"/>
                    </a:lnTo>
                    <a:lnTo>
                      <a:pt x="1114658" y="1295400"/>
                    </a:lnTo>
                    <a:lnTo>
                      <a:pt x="1152731" y="1276350"/>
                    </a:lnTo>
                    <a:lnTo>
                      <a:pt x="1219360" y="1219200"/>
                    </a:lnTo>
                    <a:lnTo>
                      <a:pt x="1209841" y="1095375"/>
                    </a:lnTo>
                    <a:lnTo>
                      <a:pt x="1314543" y="1047750"/>
                    </a:lnTo>
                    <a:lnTo>
                      <a:pt x="1381172" y="1009650"/>
                    </a:lnTo>
                    <a:lnTo>
                      <a:pt x="1447800" y="1047750"/>
                    </a:lnTo>
                    <a:lnTo>
                      <a:pt x="1447800" y="1019175"/>
                    </a:lnTo>
                    <a:lnTo>
                      <a:pt x="1447800" y="952500"/>
                    </a:lnTo>
                    <a:lnTo>
                      <a:pt x="1428764" y="942975"/>
                    </a:lnTo>
                    <a:lnTo>
                      <a:pt x="1400208" y="942975"/>
                    </a:lnTo>
                    <a:lnTo>
                      <a:pt x="1381172" y="904875"/>
                    </a:lnTo>
                    <a:lnTo>
                      <a:pt x="1381172" y="876300"/>
                    </a:lnTo>
                    <a:lnTo>
                      <a:pt x="1381172" y="847725"/>
                    </a:lnTo>
                    <a:lnTo>
                      <a:pt x="1419245" y="828675"/>
                    </a:lnTo>
                    <a:lnTo>
                      <a:pt x="1438282" y="819150"/>
                    </a:lnTo>
                    <a:lnTo>
                      <a:pt x="1437176" y="804212"/>
                    </a:lnTo>
                    <a:lnTo>
                      <a:pt x="1477153" y="808654"/>
                    </a:lnTo>
                    <a:lnTo>
                      <a:pt x="1476375" y="819150"/>
                    </a:lnTo>
                    <a:lnTo>
                      <a:pt x="1495425" y="828675"/>
                    </a:lnTo>
                    <a:lnTo>
                      <a:pt x="1533525" y="847725"/>
                    </a:lnTo>
                    <a:lnTo>
                      <a:pt x="1533525" y="876300"/>
                    </a:lnTo>
                    <a:lnTo>
                      <a:pt x="1533525" y="904875"/>
                    </a:lnTo>
                    <a:lnTo>
                      <a:pt x="1514475" y="942975"/>
                    </a:lnTo>
                    <a:lnTo>
                      <a:pt x="1485900" y="942975"/>
                    </a:lnTo>
                    <a:lnTo>
                      <a:pt x="1466850" y="952500"/>
                    </a:lnTo>
                    <a:lnTo>
                      <a:pt x="1466850" y="1019175"/>
                    </a:lnTo>
                    <a:lnTo>
                      <a:pt x="1466850" y="1047750"/>
                    </a:lnTo>
                    <a:lnTo>
                      <a:pt x="1533525" y="1009650"/>
                    </a:lnTo>
                    <a:lnTo>
                      <a:pt x="1600200" y="1047750"/>
                    </a:lnTo>
                    <a:lnTo>
                      <a:pt x="1704975" y="1095375"/>
                    </a:lnTo>
                    <a:lnTo>
                      <a:pt x="1695450" y="1219200"/>
                    </a:lnTo>
                    <a:lnTo>
                      <a:pt x="1762125" y="1276350"/>
                    </a:lnTo>
                    <a:lnTo>
                      <a:pt x="1800225" y="1295400"/>
                    </a:lnTo>
                    <a:lnTo>
                      <a:pt x="1866900" y="1304925"/>
                    </a:lnTo>
                    <a:lnTo>
                      <a:pt x="1952625" y="1371600"/>
                    </a:lnTo>
                    <a:lnTo>
                      <a:pt x="1952625" y="1647825"/>
                    </a:lnTo>
                    <a:lnTo>
                      <a:pt x="1943100" y="1819275"/>
                    </a:lnTo>
                    <a:lnTo>
                      <a:pt x="1973944" y="1880963"/>
                    </a:lnTo>
                    <a:cubicBezTo>
                      <a:pt x="1969849" y="1896693"/>
                      <a:pt x="1969191" y="1912424"/>
                      <a:pt x="1972073" y="1927883"/>
                    </a:cubicBezTo>
                    <a:cubicBezTo>
                      <a:pt x="1992822" y="2039170"/>
                      <a:pt x="2189785" y="2097468"/>
                      <a:pt x="2424539" y="2066469"/>
                    </a:cubicBezTo>
                    <a:lnTo>
                      <a:pt x="2428875" y="2066925"/>
                    </a:lnTo>
                    <a:lnTo>
                      <a:pt x="2437358" y="2064693"/>
                    </a:lnTo>
                    <a:cubicBezTo>
                      <a:pt x="2452793" y="2063677"/>
                      <a:pt x="2468219" y="2061162"/>
                      <a:pt x="2483755" y="2058265"/>
                    </a:cubicBezTo>
                    <a:cubicBezTo>
                      <a:pt x="2743114" y="2009909"/>
                      <a:pt x="2935404" y="1873568"/>
                      <a:pt x="2914041" y="1753361"/>
                    </a:cubicBezTo>
                    <a:lnTo>
                      <a:pt x="2914650" y="1752600"/>
                    </a:lnTo>
                    <a:lnTo>
                      <a:pt x="2914650" y="1724025"/>
                    </a:lnTo>
                    <a:lnTo>
                      <a:pt x="2914650" y="1685925"/>
                    </a:lnTo>
                    <a:lnTo>
                      <a:pt x="2876550" y="1562100"/>
                    </a:lnTo>
                    <a:lnTo>
                      <a:pt x="2609850" y="1143000"/>
                    </a:lnTo>
                    <a:lnTo>
                      <a:pt x="2638425" y="1009650"/>
                    </a:lnTo>
                    <a:lnTo>
                      <a:pt x="2628900" y="914400"/>
                    </a:lnTo>
                    <a:lnTo>
                      <a:pt x="2533650" y="704850"/>
                    </a:lnTo>
                    <a:lnTo>
                      <a:pt x="2428875" y="533400"/>
                    </a:lnTo>
                    <a:lnTo>
                      <a:pt x="2352675" y="409575"/>
                    </a:lnTo>
                    <a:lnTo>
                      <a:pt x="2295525" y="304800"/>
                    </a:lnTo>
                    <a:lnTo>
                      <a:pt x="2219325" y="266700"/>
                    </a:lnTo>
                    <a:lnTo>
                      <a:pt x="2095500" y="276225"/>
                    </a:lnTo>
                    <a:lnTo>
                      <a:pt x="2000250" y="142875"/>
                    </a:lnTo>
                    <a:lnTo>
                      <a:pt x="2038350" y="104775"/>
                    </a:lnTo>
                    <a:lnTo>
                      <a:pt x="2009775" y="38100"/>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2693" fontAlgn="base">
                  <a:lnSpc>
                    <a:spcPct val="90000"/>
                  </a:lnSpc>
                  <a:spcBef>
                    <a:spcPct val="0"/>
                  </a:spcBef>
                  <a:spcAft>
                    <a:spcPct val="0"/>
                  </a:spcAft>
                </a:pPr>
                <a:endParaRPr lang="en-US" sz="1200" dirty="0">
                  <a:solidFill>
                    <a:schemeClr val="tx1"/>
                  </a:solidFill>
                  <a:latin typeface="Calibri" panose="020F0502020204030204" pitchFamily="34" charset="0"/>
                  <a:cs typeface="Calibri" panose="020F0502020204030204" pitchFamily="34" charset="0"/>
                </a:endParaRPr>
              </a:p>
            </p:txBody>
          </p:sp>
        </p:grpSp>
        <p:sp>
          <p:nvSpPr>
            <p:cNvPr id="80" name="Isosceles Triangle 79"/>
            <p:cNvSpPr/>
            <p:nvPr/>
          </p:nvSpPr>
          <p:spPr>
            <a:xfrm rot="5400000">
              <a:off x="2607290" y="2575951"/>
              <a:ext cx="3057986" cy="483511"/>
            </a:xfrm>
            <a:prstGeom prst="triangle">
              <a:avLst/>
            </a:prstGeom>
            <a:solidFill>
              <a:schemeClr val="bg1">
                <a:lumMod val="50000"/>
              </a:schemeClr>
            </a:solidFill>
            <a:ln w="12700" cap="flat" cmpd="sng" algn="ctr">
              <a:solidFill>
                <a:schemeClr val="bg1">
                  <a:lumMod val="50000"/>
                </a:schemeClr>
              </a:solidFill>
              <a:prstDash val="solid"/>
              <a:miter lim="800000"/>
            </a:ln>
            <a:effectLst/>
          </p:spPr>
          <p:txBody>
            <a:bodyPr rtlCol="0" anchor="ctr"/>
            <a:lstStyle/>
            <a:p>
              <a:pPr algn="ctr" defTabSz="1207151"/>
              <a:endParaRPr lang="en-US" sz="1200" kern="0" dirty="0">
                <a:latin typeface="Calibri" panose="020F0502020204030204" pitchFamily="34" charset="0"/>
                <a:cs typeface="Calibri" panose="020F0502020204030204" pitchFamily="34" charset="0"/>
              </a:endParaRPr>
            </a:p>
          </p:txBody>
        </p:sp>
        <p:sp>
          <p:nvSpPr>
            <p:cNvPr id="81" name="TextBox 80"/>
            <p:cNvSpPr txBox="1"/>
            <p:nvPr/>
          </p:nvSpPr>
          <p:spPr>
            <a:xfrm>
              <a:off x="325465" y="966391"/>
              <a:ext cx="3383280" cy="184666"/>
            </a:xfrm>
            <a:prstGeom prst="rect">
              <a:avLst/>
            </a:prstGeom>
            <a:noFill/>
            <a:ln w="9525">
              <a:noFill/>
              <a:prstDash val="sysDash"/>
              <a:miter lim="800000"/>
              <a:headEnd/>
              <a:tailEnd/>
            </a:ln>
          </p:spPr>
          <p:txBody>
            <a:bodyPr vert="horz" wrap="square" lIns="0" tIns="0" rIns="0" bIns="0" numCol="1" rtlCol="0" anchor="ctr" anchorCtr="0" compatLnSpc="1">
              <a:prstTxWarp prst="textNoShape">
                <a:avLst/>
              </a:prstTxWarp>
              <a:spAutoFit/>
            </a:bodyPr>
            <a:lstStyle>
              <a:defPPr>
                <a:defRPr lang="en-US"/>
              </a:defPPr>
              <a:lvl1pPr indent="0" algn="ctr" defTabSz="653156">
                <a:spcBef>
                  <a:spcPct val="20000"/>
                </a:spcBef>
                <a:buFont typeface="Arial"/>
                <a:buNone/>
                <a:defRPr sz="1600" b="1">
                  <a:solidFill>
                    <a:srgbClr val="005E96"/>
                  </a:solidFill>
                </a:defRPr>
              </a:lvl1pPr>
              <a:lvl2pPr marL="990575" indent="-380990" defTabSz="609585">
                <a:spcBef>
                  <a:spcPct val="20000"/>
                </a:spcBef>
                <a:buFont typeface="Arial"/>
                <a:buChar char="–"/>
                <a:defRPr sz="3733"/>
              </a:lvl2pPr>
              <a:lvl3pPr marL="1523962" indent="-304792" defTabSz="609585">
                <a:spcBef>
                  <a:spcPct val="20000"/>
                </a:spcBef>
                <a:buFont typeface="Arial"/>
                <a:buChar char="•"/>
                <a:defRPr sz="3200"/>
              </a:lvl3pPr>
              <a:lvl4pPr marL="2133547" indent="-304792" defTabSz="609585">
                <a:spcBef>
                  <a:spcPct val="20000"/>
                </a:spcBef>
                <a:buFont typeface="Arial"/>
                <a:buChar char="–"/>
                <a:defRPr sz="2667"/>
              </a:lvl4pPr>
              <a:lvl5pPr marL="2743131" indent="-304792" defTabSz="609585">
                <a:spcBef>
                  <a:spcPct val="20000"/>
                </a:spcBef>
                <a:buFont typeface="Arial"/>
                <a:buChar char="»"/>
                <a:defRPr sz="2667"/>
              </a:lvl5pPr>
              <a:lvl6pPr marL="3352716" indent="-304792" defTabSz="609585">
                <a:spcBef>
                  <a:spcPct val="20000"/>
                </a:spcBef>
                <a:buFont typeface="Arial"/>
                <a:buChar char="•"/>
                <a:defRPr sz="2667"/>
              </a:lvl6pPr>
              <a:lvl7pPr marL="3962301" indent="-304792" defTabSz="609585">
                <a:spcBef>
                  <a:spcPct val="20000"/>
                </a:spcBef>
                <a:buFont typeface="Arial"/>
                <a:buChar char="•"/>
                <a:defRPr sz="2667"/>
              </a:lvl7pPr>
              <a:lvl8pPr marL="4571886" indent="-304792" defTabSz="609585">
                <a:spcBef>
                  <a:spcPct val="20000"/>
                </a:spcBef>
                <a:buFont typeface="Arial"/>
                <a:buChar char="•"/>
                <a:defRPr sz="2667"/>
              </a:lvl8pPr>
              <a:lvl9pPr marL="5181470" indent="-304792" defTabSz="609585">
                <a:spcBef>
                  <a:spcPct val="20000"/>
                </a:spcBef>
                <a:buFont typeface="Arial"/>
                <a:buChar char="•"/>
                <a:defRPr sz="2667"/>
              </a:lvl9pPr>
            </a:lstStyle>
            <a:p>
              <a:r>
                <a:rPr lang="en-US" sz="1200" dirty="0">
                  <a:solidFill>
                    <a:schemeClr val="tx2">
                      <a:lumMod val="85000"/>
                      <a:lumOff val="15000"/>
                    </a:schemeClr>
                  </a:solidFill>
                  <a:latin typeface="Calibri" panose="020F0502020204030204" pitchFamily="34" charset="0"/>
                  <a:cs typeface="Calibri" panose="020F0502020204030204" pitchFamily="34" charset="0"/>
                </a:rPr>
                <a:t>Key Risks</a:t>
              </a:r>
            </a:p>
          </p:txBody>
        </p:sp>
        <p:sp>
          <p:nvSpPr>
            <p:cNvPr id="83" name="TextBox 82"/>
            <p:cNvSpPr txBox="1"/>
            <p:nvPr/>
          </p:nvSpPr>
          <p:spPr>
            <a:xfrm>
              <a:off x="4548054" y="980690"/>
              <a:ext cx="4272556" cy="184666"/>
            </a:xfrm>
            <a:prstGeom prst="rect">
              <a:avLst/>
            </a:prstGeom>
            <a:noFill/>
            <a:ln w="9525">
              <a:noFill/>
              <a:prstDash val="sysDash"/>
              <a:miter lim="800000"/>
              <a:headEnd/>
              <a:tailEnd/>
            </a:ln>
          </p:spPr>
          <p:txBody>
            <a:bodyPr vert="horz" wrap="square" lIns="0" tIns="0" rIns="0" bIns="0" numCol="1" rtlCol="0" anchor="ctr" anchorCtr="0" compatLnSpc="1">
              <a:prstTxWarp prst="textNoShape">
                <a:avLst/>
              </a:prstTxWarp>
              <a:spAutoFit/>
            </a:bodyPr>
            <a:lstStyle>
              <a:defPPr>
                <a:defRPr lang="en-US"/>
              </a:defPPr>
              <a:lvl1pPr indent="0" algn="ctr" defTabSz="653156">
                <a:spcBef>
                  <a:spcPct val="20000"/>
                </a:spcBef>
                <a:buFont typeface="Arial"/>
                <a:buNone/>
                <a:defRPr sz="1400" b="1">
                  <a:latin typeface="Calibiri"/>
                  <a:cs typeface="Calibri" panose="020F0502020204030204" pitchFamily="34" charset="0"/>
                </a:defRPr>
              </a:lvl1pPr>
              <a:lvl2pPr marL="990575" indent="-380990" defTabSz="609585">
                <a:spcBef>
                  <a:spcPct val="20000"/>
                </a:spcBef>
                <a:buFont typeface="Arial"/>
                <a:buChar char="–"/>
                <a:defRPr sz="3733"/>
              </a:lvl2pPr>
              <a:lvl3pPr marL="1523962" indent="-304792" defTabSz="609585">
                <a:spcBef>
                  <a:spcPct val="20000"/>
                </a:spcBef>
                <a:buFont typeface="Arial"/>
                <a:buChar char="•"/>
                <a:defRPr sz="3200"/>
              </a:lvl3pPr>
              <a:lvl4pPr marL="2133547" indent="-304792" defTabSz="609585">
                <a:spcBef>
                  <a:spcPct val="20000"/>
                </a:spcBef>
                <a:buFont typeface="Arial"/>
                <a:buChar char="–"/>
                <a:defRPr sz="2667"/>
              </a:lvl4pPr>
              <a:lvl5pPr marL="2743131" indent="-304792" defTabSz="609585">
                <a:spcBef>
                  <a:spcPct val="20000"/>
                </a:spcBef>
                <a:buFont typeface="Arial"/>
                <a:buChar char="»"/>
                <a:defRPr sz="2667"/>
              </a:lvl5pPr>
              <a:lvl6pPr marL="3352716" indent="-304792" defTabSz="609585">
                <a:spcBef>
                  <a:spcPct val="20000"/>
                </a:spcBef>
                <a:buFont typeface="Arial"/>
                <a:buChar char="•"/>
                <a:defRPr sz="2667"/>
              </a:lvl6pPr>
              <a:lvl7pPr marL="3962301" indent="-304792" defTabSz="609585">
                <a:spcBef>
                  <a:spcPct val="20000"/>
                </a:spcBef>
                <a:buFont typeface="Arial"/>
                <a:buChar char="•"/>
                <a:defRPr sz="2667"/>
              </a:lvl7pPr>
              <a:lvl8pPr marL="4571886" indent="-304792" defTabSz="609585">
                <a:spcBef>
                  <a:spcPct val="20000"/>
                </a:spcBef>
                <a:buFont typeface="Arial"/>
                <a:buChar char="•"/>
                <a:defRPr sz="2667"/>
              </a:lvl8pPr>
              <a:lvl9pPr marL="5181470" indent="-304792" defTabSz="609585">
                <a:spcBef>
                  <a:spcPct val="20000"/>
                </a:spcBef>
                <a:buFont typeface="Arial"/>
                <a:buChar char="•"/>
                <a:defRPr sz="2667"/>
              </a:lvl9pPr>
            </a:lstStyle>
            <a:p>
              <a:r>
                <a:rPr lang="en-US" sz="1200" dirty="0">
                  <a:solidFill>
                    <a:schemeClr val="tx2">
                      <a:lumMod val="85000"/>
                      <a:lumOff val="15000"/>
                    </a:schemeClr>
                  </a:solidFill>
                  <a:latin typeface="Calibri" panose="020F0502020204030204" pitchFamily="34" charset="0"/>
                </a:rPr>
                <a:t>Mitigation</a:t>
              </a:r>
            </a:p>
          </p:txBody>
        </p:sp>
      </p:grpSp>
    </p:spTree>
    <p:extLst>
      <p:ext uri="{BB962C8B-B14F-4D97-AF65-F5344CB8AC3E}">
        <p14:creationId xmlns:p14="http://schemas.microsoft.com/office/powerpoint/2010/main" val="10659263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1800" dirty="0"/>
              <a:t>Proven Change Adoption Framework</a:t>
            </a:r>
          </a:p>
        </p:txBody>
      </p:sp>
      <p:grpSp>
        <p:nvGrpSpPr>
          <p:cNvPr id="44" name="Group 43"/>
          <p:cNvGrpSpPr/>
          <p:nvPr/>
        </p:nvGrpSpPr>
        <p:grpSpPr>
          <a:xfrm>
            <a:off x="162212" y="552082"/>
            <a:ext cx="8819577" cy="4305553"/>
            <a:chOff x="104503" y="552082"/>
            <a:chExt cx="8819577" cy="4305553"/>
          </a:xfrm>
        </p:grpSpPr>
        <p:sp>
          <p:nvSpPr>
            <p:cNvPr id="46" name="Round Same Side Corner Rectangle 45"/>
            <p:cNvSpPr/>
            <p:nvPr/>
          </p:nvSpPr>
          <p:spPr>
            <a:xfrm>
              <a:off x="6770463" y="3642268"/>
              <a:ext cx="2153617" cy="1188720"/>
            </a:xfrm>
            <a:prstGeom prst="round2SameRect">
              <a:avLst>
                <a:gd name="adj1" fmla="val 0"/>
                <a:gd name="adj2" fmla="val 4849"/>
              </a:avLst>
            </a:prstGeom>
            <a:solidFill>
              <a:srgbClr val="FFFFFF"/>
            </a:solidFill>
            <a:ln w="9525" cap="flat" cmpd="sng" algn="ctr">
              <a:solidFill>
                <a:srgbClr val="0070C0"/>
              </a:solidFill>
              <a:prstDash val="solid"/>
            </a:ln>
            <a:effectLst/>
          </p:spPr>
          <p:txBody>
            <a:bodyPr rtlCol="0" anchor="t"/>
            <a:lstStyle/>
            <a:p>
              <a:pPr marL="228600" indent="-228600">
                <a:buFont typeface="Arial" panose="020B0604020202020204" pitchFamily="34" charset="0"/>
                <a:buChar char="•"/>
              </a:pPr>
              <a:r>
                <a:rPr lang="en-US" sz="1100" dirty="0">
                  <a:solidFill>
                    <a:srgbClr val="000000"/>
                  </a:solidFill>
                  <a:latin typeface="Calibri" panose="020F0502020204030204" pitchFamily="34" charset="0"/>
                  <a:cs typeface="Calibri" panose="020F0502020204030204" pitchFamily="34" charset="0"/>
                </a:rPr>
                <a:t>Engage with impacted stakeholder groups to prepare them </a:t>
              </a:r>
            </a:p>
            <a:p>
              <a:pPr marL="228600" indent="-228600">
                <a:buFont typeface="Arial" panose="020B0604020202020204" pitchFamily="34" charset="0"/>
                <a:buChar char="•"/>
              </a:pPr>
              <a:r>
                <a:rPr lang="en-US" sz="1100" dirty="0">
                  <a:solidFill>
                    <a:srgbClr val="000000"/>
                  </a:solidFill>
                  <a:latin typeface="Calibri" panose="020F0502020204030204" pitchFamily="34" charset="0"/>
                  <a:cs typeface="Calibri" panose="020F0502020204030204" pitchFamily="34" charset="0"/>
                </a:rPr>
                <a:t>Planning, development, and delivery of messages</a:t>
              </a:r>
            </a:p>
          </p:txBody>
        </p:sp>
        <p:sp>
          <p:nvSpPr>
            <p:cNvPr id="47" name="Freeform 10"/>
            <p:cNvSpPr/>
            <p:nvPr/>
          </p:nvSpPr>
          <p:spPr>
            <a:xfrm>
              <a:off x="6770462" y="3175907"/>
              <a:ext cx="2153618" cy="466361"/>
            </a:xfrm>
            <a:prstGeom prst="snipRoundRect">
              <a:avLst/>
            </a:prstGeom>
            <a:solidFill>
              <a:srgbClr val="0070C0"/>
            </a:solidFill>
            <a:ln w="25400" cap="flat" cmpd="sng" algn="ctr">
              <a:solidFill>
                <a:srgbClr val="0070C0"/>
              </a:solidFill>
              <a:prstDash val="solid"/>
            </a:ln>
            <a:effectLst/>
          </p:spPr>
          <p:txBody>
            <a:bodyPr spcFirstLastPara="0" vert="horz" wrap="square" lIns="822960" tIns="103770" rIns="103770" bIns="103770" numCol="1" spcCol="1270" anchor="ctr" anchorCtr="0">
              <a:noAutofit/>
            </a:bodyPr>
            <a:lstStyle/>
            <a:p>
              <a:pPr marL="0" marR="0" lvl="0" indent="0" defTabSz="457200" eaLnBrk="1" fontAlgn="ctr"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p:txBody>
        </p:sp>
        <p:sp>
          <p:nvSpPr>
            <p:cNvPr id="48" name="Rectangle 47"/>
            <p:cNvSpPr/>
            <p:nvPr/>
          </p:nvSpPr>
          <p:spPr>
            <a:xfrm>
              <a:off x="6767756" y="3244148"/>
              <a:ext cx="2153618" cy="329878"/>
            </a:xfrm>
            <a:prstGeom prst="rect">
              <a:avLst/>
            </a:prstGeom>
            <a:noFill/>
            <a:ln w="9525" cap="flat" cmpd="sng" algn="ctr">
              <a:noFill/>
              <a:prstDash val="solid"/>
            </a:ln>
            <a:effectLst/>
          </p:spPr>
          <p:txBody>
            <a:bodyPr rtlCol="0" anchor="ctr"/>
            <a:lstStyle/>
            <a:p>
              <a:pPr algn="ctr">
                <a:lnSpc>
                  <a:spcPct val="120000"/>
                </a:lnSpc>
              </a:pPr>
              <a:r>
                <a:rPr lang="en-US" sz="1200" b="1" dirty="0">
                  <a:solidFill>
                    <a:schemeClr val="bg1"/>
                  </a:solidFill>
                  <a:latin typeface="Calibri" panose="020F0502020204030204" pitchFamily="34" charset="0"/>
                  <a:cs typeface="Calibri" panose="020F0502020204030204" pitchFamily="34" charset="0"/>
                </a:rPr>
                <a:t>Communications</a:t>
              </a:r>
            </a:p>
          </p:txBody>
        </p:sp>
        <p:cxnSp>
          <p:nvCxnSpPr>
            <p:cNvPr id="49" name="Straight Connector 48"/>
            <p:cNvCxnSpPr/>
            <p:nvPr/>
          </p:nvCxnSpPr>
          <p:spPr>
            <a:xfrm>
              <a:off x="7377538" y="4611835"/>
              <a:ext cx="693572" cy="0"/>
            </a:xfrm>
            <a:prstGeom prst="line">
              <a:avLst/>
            </a:prstGeom>
            <a:noFill/>
            <a:ln w="9525" cap="flat" cmpd="sng" algn="ctr">
              <a:solidFill>
                <a:sysClr val="window" lastClr="FFFFFF"/>
              </a:solidFill>
              <a:prstDash val="solid"/>
            </a:ln>
            <a:effectLst/>
          </p:spPr>
        </p:cxnSp>
        <p:sp>
          <p:nvSpPr>
            <p:cNvPr id="50" name="Round Same Side Corner Rectangle 49"/>
            <p:cNvSpPr/>
            <p:nvPr/>
          </p:nvSpPr>
          <p:spPr>
            <a:xfrm>
              <a:off x="6770462" y="1918273"/>
              <a:ext cx="2153618" cy="1188720"/>
            </a:xfrm>
            <a:prstGeom prst="round2SameRect">
              <a:avLst>
                <a:gd name="adj1" fmla="val 0"/>
                <a:gd name="adj2" fmla="val 3375"/>
              </a:avLst>
            </a:prstGeom>
            <a:solidFill>
              <a:srgbClr val="FFFFFF"/>
            </a:solidFill>
            <a:ln w="9525" cap="flat" cmpd="sng" algn="ctr">
              <a:solidFill>
                <a:srgbClr val="DA1E2B"/>
              </a:solidFill>
              <a:prstDash val="solid"/>
            </a:ln>
            <a:effectLst/>
          </p:spPr>
          <p:txBody>
            <a:bodyPr rtlCol="0" anchor="t"/>
            <a:lstStyle/>
            <a:p>
              <a:pPr marL="228600" indent="-228600">
                <a:buFont typeface="Arial" panose="020B0604020202020204" pitchFamily="34" charset="0"/>
                <a:buChar char="•"/>
              </a:pPr>
              <a:r>
                <a:rPr lang="en-US" sz="1100" dirty="0">
                  <a:solidFill>
                    <a:srgbClr val="000000"/>
                  </a:solidFill>
                  <a:latin typeface="Calibri" panose="020F0502020204030204" pitchFamily="34" charset="0"/>
                  <a:cs typeface="Calibri" panose="020F0502020204030204" pitchFamily="34" charset="0"/>
                </a:rPr>
                <a:t>Prepare end users to successfully perform their role </a:t>
              </a:r>
              <a:br>
                <a:rPr lang="en-US" sz="1100" dirty="0">
                  <a:solidFill>
                    <a:srgbClr val="000000"/>
                  </a:solidFill>
                  <a:latin typeface="Calibri" panose="020F0502020204030204" pitchFamily="34" charset="0"/>
                  <a:cs typeface="Calibri" panose="020F0502020204030204" pitchFamily="34" charset="0"/>
                </a:rPr>
              </a:br>
              <a:r>
                <a:rPr lang="en-US" sz="1100" dirty="0">
                  <a:solidFill>
                    <a:srgbClr val="000000"/>
                  </a:solidFill>
                  <a:latin typeface="Calibri" panose="020F0502020204030204" pitchFamily="34" charset="0"/>
                  <a:cs typeface="Calibri" panose="020F0502020204030204" pitchFamily="34" charset="0"/>
                </a:rPr>
                <a:t>using new systems, processes, tools and operating models</a:t>
              </a:r>
            </a:p>
          </p:txBody>
        </p:sp>
        <p:sp>
          <p:nvSpPr>
            <p:cNvPr id="51" name="Freeform 7"/>
            <p:cNvSpPr/>
            <p:nvPr/>
          </p:nvSpPr>
          <p:spPr>
            <a:xfrm>
              <a:off x="6770462" y="1451912"/>
              <a:ext cx="2153618" cy="466361"/>
            </a:xfrm>
            <a:prstGeom prst="snipRoundRect">
              <a:avLst/>
            </a:prstGeom>
            <a:solidFill>
              <a:srgbClr val="DA1E2B"/>
            </a:solidFill>
            <a:ln w="25400" cap="flat" cmpd="sng" algn="ctr">
              <a:solidFill>
                <a:srgbClr val="DA1E2B"/>
              </a:solidFill>
              <a:prstDash val="solid"/>
            </a:ln>
            <a:effectLst/>
          </p:spPr>
          <p:txBody>
            <a:bodyPr spcFirstLastPara="0" vert="horz" wrap="square" lIns="822960" tIns="103770" rIns="103770" bIns="103770" numCol="1" spcCol="1270" anchor="ctr" anchorCtr="0">
              <a:noAutofit/>
            </a:bodyPr>
            <a:lstStyle/>
            <a:p>
              <a:pPr marL="0" marR="0" lvl="0" indent="0" defTabSz="457200" eaLnBrk="1" fontAlgn="ctr"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p:txBody>
        </p:sp>
        <p:sp>
          <p:nvSpPr>
            <p:cNvPr id="52" name="TextBox 51"/>
            <p:cNvSpPr txBox="1"/>
            <p:nvPr/>
          </p:nvSpPr>
          <p:spPr>
            <a:xfrm>
              <a:off x="6770461" y="1520153"/>
              <a:ext cx="2153618" cy="329878"/>
            </a:xfrm>
            <a:prstGeom prst="rect">
              <a:avLst/>
            </a:prstGeom>
            <a:noFill/>
            <a:ln w="9525" cap="flat" cmpd="sng" algn="ctr">
              <a:noFill/>
              <a:prstDash val="solid"/>
            </a:ln>
            <a:effectLst/>
          </p:spPr>
          <p:txBody>
            <a:bodyPr rtlCol="0" anchor="ctr"/>
            <a:lstStyle>
              <a:defPPr>
                <a:defRPr lang="en-US"/>
              </a:defPPr>
              <a:lvl1pPr algn="ctr">
                <a:defRPr sz="2000">
                  <a:solidFill>
                    <a:srgbClr val="00B0F0"/>
                  </a:solidFill>
                  <a:latin typeface="Segoe UI Semilight" panose="020B0402040204020203" pitchFamily="34" charset="0"/>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20000"/>
                </a:lnSpc>
              </a:pPr>
              <a:r>
                <a:rPr lang="en-US" sz="1200" b="1" dirty="0">
                  <a:solidFill>
                    <a:schemeClr val="bg1"/>
                  </a:solidFill>
                  <a:latin typeface="Calibri" panose="020F0502020204030204" pitchFamily="34" charset="0"/>
                  <a:cs typeface="Calibri" panose="020F0502020204030204" pitchFamily="34" charset="0"/>
                </a:rPr>
                <a:t>Learning &amp; Development</a:t>
              </a:r>
            </a:p>
          </p:txBody>
        </p:sp>
        <p:sp>
          <p:nvSpPr>
            <p:cNvPr id="60" name="Round Same Side Corner Rectangle 59"/>
            <p:cNvSpPr/>
            <p:nvPr/>
          </p:nvSpPr>
          <p:spPr>
            <a:xfrm>
              <a:off x="105746" y="1918273"/>
              <a:ext cx="2153618" cy="1188720"/>
            </a:xfrm>
            <a:prstGeom prst="round2SameRect">
              <a:avLst>
                <a:gd name="adj1" fmla="val 0"/>
                <a:gd name="adj2" fmla="val 4849"/>
              </a:avLst>
            </a:prstGeom>
            <a:solidFill>
              <a:srgbClr val="FFFFFF"/>
            </a:solidFill>
            <a:ln w="9525" cap="flat" cmpd="sng" algn="ctr">
              <a:solidFill>
                <a:srgbClr val="0070C0"/>
              </a:solidFill>
              <a:prstDash val="solid"/>
            </a:ln>
            <a:effectLst/>
          </p:spPr>
          <p:txBody>
            <a:bodyPr rtlCol="0" anchor="t"/>
            <a:lstStyle/>
            <a:p>
              <a:pPr marL="228600" lvl="0" indent="-228600">
                <a:buFont typeface="Arial" panose="020B0604020202020204" pitchFamily="34" charset="0"/>
                <a:buChar char="•"/>
              </a:pPr>
              <a:r>
                <a:rPr lang="en-US" sz="1100" dirty="0">
                  <a:solidFill>
                    <a:srgbClr val="000000"/>
                  </a:solidFill>
                  <a:latin typeface="Calibri" panose="020F0502020204030204" pitchFamily="34" charset="0"/>
                  <a:cs typeface="Calibri" panose="020F0502020204030204" pitchFamily="34" charset="0"/>
                </a:rPr>
                <a:t>Set overarching strategy for managing change</a:t>
              </a:r>
            </a:p>
            <a:p>
              <a:pPr marL="228600" lvl="0" indent="-228600">
                <a:buFont typeface="Arial" panose="020B0604020202020204" pitchFamily="34" charset="0"/>
                <a:buChar char="•"/>
              </a:pPr>
              <a:r>
                <a:rPr lang="en-US" sz="1100" dirty="0">
                  <a:solidFill>
                    <a:srgbClr val="000000"/>
                  </a:solidFill>
                  <a:latin typeface="Calibri" panose="020F0502020204030204" pitchFamily="34" charset="0"/>
                  <a:cs typeface="Calibri" panose="020F0502020204030204" pitchFamily="34" charset="0"/>
                </a:rPr>
                <a:t>Establish case for change and project governance structure</a:t>
              </a:r>
            </a:p>
          </p:txBody>
        </p:sp>
        <p:sp>
          <p:nvSpPr>
            <p:cNvPr id="61" name="Freeform 9"/>
            <p:cNvSpPr/>
            <p:nvPr/>
          </p:nvSpPr>
          <p:spPr>
            <a:xfrm>
              <a:off x="105746" y="1451912"/>
              <a:ext cx="2153618" cy="466361"/>
            </a:xfrm>
            <a:prstGeom prst="snipRoundRect">
              <a:avLst/>
            </a:prstGeom>
            <a:solidFill>
              <a:srgbClr val="0070C0"/>
            </a:solidFill>
            <a:ln w="25400" cap="flat" cmpd="sng" algn="ctr">
              <a:solidFill>
                <a:srgbClr val="0070C0"/>
              </a:solidFill>
              <a:prstDash val="solid"/>
            </a:ln>
            <a:effectLst/>
          </p:spPr>
          <p:txBody>
            <a:bodyPr spcFirstLastPara="0" vert="horz" wrap="square" lIns="822960" tIns="103770" rIns="103770" bIns="103770" numCol="1" spcCol="1270" anchor="ctr" anchorCtr="0">
              <a:noAutofit/>
            </a:bodyPr>
            <a:lstStyle/>
            <a:p>
              <a:pPr marL="0" marR="0" lvl="0" indent="0" defTabSz="457200" eaLnBrk="1" fontAlgn="ctr"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p:txBody>
        </p:sp>
        <p:sp>
          <p:nvSpPr>
            <p:cNvPr id="62" name="TextBox 61"/>
            <p:cNvSpPr txBox="1"/>
            <p:nvPr/>
          </p:nvSpPr>
          <p:spPr>
            <a:xfrm>
              <a:off x="104503" y="1520153"/>
              <a:ext cx="2153618" cy="329878"/>
            </a:xfrm>
            <a:prstGeom prst="rect">
              <a:avLst/>
            </a:prstGeom>
            <a:noFill/>
            <a:ln w="9525" cap="flat" cmpd="sng" algn="ctr">
              <a:noFill/>
              <a:prstDash val="solid"/>
            </a:ln>
            <a:effectLst/>
          </p:spPr>
          <p:txBody>
            <a:bodyPr rtlCol="0" anchor="ctr"/>
            <a:lstStyle>
              <a:defPPr>
                <a:defRPr lang="en-US"/>
              </a:defPPr>
              <a:lvl1pPr algn="ctr">
                <a:defRPr sz="2000">
                  <a:solidFill>
                    <a:srgbClr val="00B0F0"/>
                  </a:solidFill>
                  <a:latin typeface="Segoe UI Semilight" panose="020B0402040204020203" pitchFamily="34" charset="0"/>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20000"/>
                </a:lnSpc>
              </a:pPr>
              <a:r>
                <a:rPr lang="en-US" sz="1200" b="1" dirty="0">
                  <a:solidFill>
                    <a:schemeClr val="bg1"/>
                  </a:solidFill>
                  <a:latin typeface="Calibri" panose="020F0502020204030204" pitchFamily="34" charset="0"/>
                  <a:cs typeface="Calibri" panose="020F0502020204030204" pitchFamily="34" charset="0"/>
                </a:rPr>
                <a:t>Change Strategy</a:t>
              </a:r>
            </a:p>
          </p:txBody>
        </p:sp>
        <p:cxnSp>
          <p:nvCxnSpPr>
            <p:cNvPr id="63" name="Straight Connector 62"/>
            <p:cNvCxnSpPr/>
            <p:nvPr/>
          </p:nvCxnSpPr>
          <p:spPr>
            <a:xfrm>
              <a:off x="686627" y="2908571"/>
              <a:ext cx="693572" cy="0"/>
            </a:xfrm>
            <a:prstGeom prst="line">
              <a:avLst/>
            </a:prstGeom>
            <a:noFill/>
            <a:ln w="9525" cap="flat" cmpd="sng" algn="ctr">
              <a:solidFill>
                <a:sysClr val="window" lastClr="FFFFFF"/>
              </a:solidFill>
              <a:prstDash val="solid"/>
            </a:ln>
            <a:effectLst/>
          </p:spPr>
        </p:cxnSp>
        <p:sp>
          <p:nvSpPr>
            <p:cNvPr id="64" name="Round Same Side Corner Rectangle 63"/>
            <p:cNvSpPr/>
            <p:nvPr/>
          </p:nvSpPr>
          <p:spPr>
            <a:xfrm>
              <a:off x="2327253" y="1918273"/>
              <a:ext cx="2153618" cy="1188720"/>
            </a:xfrm>
            <a:prstGeom prst="round2SameRect">
              <a:avLst>
                <a:gd name="adj1" fmla="val 0"/>
                <a:gd name="adj2" fmla="val 4357"/>
              </a:avLst>
            </a:prstGeom>
            <a:solidFill>
              <a:srgbClr val="FFFFFF"/>
            </a:solidFill>
            <a:ln w="9525" cap="flat" cmpd="sng" algn="ctr">
              <a:solidFill>
                <a:srgbClr val="DA1E2B"/>
              </a:solidFill>
              <a:prstDash val="solid"/>
            </a:ln>
            <a:effectLst/>
          </p:spPr>
          <p:txBody>
            <a:bodyPr rtlCol="0" anchor="t"/>
            <a:lstStyle/>
            <a:p>
              <a:pPr marL="228600" indent="-228600">
                <a:buFont typeface="Arial" panose="020B0604020202020204" pitchFamily="34" charset="0"/>
                <a:buChar char="•"/>
              </a:pPr>
              <a:r>
                <a:rPr lang="en-US" sz="1100" dirty="0">
                  <a:solidFill>
                    <a:srgbClr val="000000"/>
                  </a:solidFill>
                  <a:latin typeface="Calibri" panose="020F0502020204030204" pitchFamily="34" charset="0"/>
                  <a:cs typeface="Calibri" panose="020F0502020204030204" pitchFamily="34" charset="0"/>
                </a:rPr>
                <a:t>Identify the impacted stakeholder groups</a:t>
              </a:r>
            </a:p>
            <a:p>
              <a:pPr marL="228600" indent="-228600">
                <a:buFont typeface="Arial" panose="020B0604020202020204" pitchFamily="34" charset="0"/>
                <a:buChar char="•"/>
              </a:pPr>
              <a:r>
                <a:rPr lang="en-US" sz="1100" dirty="0">
                  <a:solidFill>
                    <a:srgbClr val="000000"/>
                  </a:solidFill>
                  <a:latin typeface="Calibri" panose="020F0502020204030204" pitchFamily="34" charset="0"/>
                  <a:cs typeface="Calibri" panose="020F0502020204030204" pitchFamily="34" charset="0"/>
                </a:rPr>
                <a:t>Develop working plan to align &amp; engage with leadership</a:t>
              </a:r>
            </a:p>
          </p:txBody>
        </p:sp>
        <p:sp>
          <p:nvSpPr>
            <p:cNvPr id="65" name="Freeform 8"/>
            <p:cNvSpPr/>
            <p:nvPr/>
          </p:nvSpPr>
          <p:spPr>
            <a:xfrm>
              <a:off x="2327253" y="1451912"/>
              <a:ext cx="2153618" cy="466361"/>
            </a:xfrm>
            <a:prstGeom prst="snipRoundRect">
              <a:avLst/>
            </a:prstGeom>
            <a:solidFill>
              <a:srgbClr val="DA1E2B"/>
            </a:solidFill>
            <a:ln w="25400" cap="flat" cmpd="sng" algn="ctr">
              <a:solidFill>
                <a:srgbClr val="DA1E2B"/>
              </a:solidFill>
              <a:prstDash val="solid"/>
            </a:ln>
            <a:effectLst/>
          </p:spPr>
          <p:txBody>
            <a:bodyPr spcFirstLastPara="0" vert="horz" wrap="square" lIns="822960" tIns="103770" rIns="103770" bIns="103770" numCol="1" spcCol="1270" anchor="ctr" anchorCtr="0">
              <a:noAutofit/>
            </a:bodyPr>
            <a:lstStyle/>
            <a:p>
              <a:pPr marL="0" marR="0" lvl="0" indent="0" defTabSz="457200" eaLnBrk="1" fontAlgn="ctr"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p:txBody>
        </p:sp>
        <p:sp>
          <p:nvSpPr>
            <p:cNvPr id="66" name="TextBox 65"/>
            <p:cNvSpPr txBox="1"/>
            <p:nvPr/>
          </p:nvSpPr>
          <p:spPr>
            <a:xfrm>
              <a:off x="2325997" y="1520153"/>
              <a:ext cx="2153618" cy="329878"/>
            </a:xfrm>
            <a:prstGeom prst="rect">
              <a:avLst/>
            </a:prstGeom>
            <a:noFill/>
            <a:ln w="9525" cap="flat" cmpd="sng" algn="ctr">
              <a:noFill/>
              <a:prstDash val="solid"/>
            </a:ln>
            <a:effectLst/>
          </p:spPr>
          <p:txBody>
            <a:bodyPr rtlCol="0" anchor="ctr"/>
            <a:lstStyle>
              <a:defPPr>
                <a:defRPr lang="en-US"/>
              </a:defPPr>
              <a:lvl1pPr algn="ctr">
                <a:defRPr sz="2000">
                  <a:solidFill>
                    <a:srgbClr val="00B0F0"/>
                  </a:solidFill>
                  <a:latin typeface="Segoe UI Semilight" panose="020B0402040204020203" pitchFamily="34" charset="0"/>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20000"/>
                </a:lnSpc>
              </a:pPr>
              <a:r>
                <a:rPr lang="en-US" sz="1200" b="1" dirty="0">
                  <a:solidFill>
                    <a:schemeClr val="bg1"/>
                  </a:solidFill>
                  <a:latin typeface="Calibri" panose="020F0502020204030204" pitchFamily="34" charset="0"/>
                  <a:cs typeface="Calibri" panose="020F0502020204030204" pitchFamily="34" charset="0"/>
                </a:rPr>
                <a:t>Stakeholder Management</a:t>
              </a:r>
            </a:p>
          </p:txBody>
        </p:sp>
        <p:cxnSp>
          <p:nvCxnSpPr>
            <p:cNvPr id="67" name="Straight Connector 66"/>
            <p:cNvCxnSpPr/>
            <p:nvPr/>
          </p:nvCxnSpPr>
          <p:spPr>
            <a:xfrm>
              <a:off x="2921230" y="2908571"/>
              <a:ext cx="693572" cy="0"/>
            </a:xfrm>
            <a:prstGeom prst="line">
              <a:avLst/>
            </a:prstGeom>
            <a:noFill/>
            <a:ln w="9525" cap="flat" cmpd="sng" algn="ctr">
              <a:solidFill>
                <a:sysClr val="window" lastClr="FFFFFF"/>
              </a:solidFill>
              <a:prstDash val="solid"/>
            </a:ln>
            <a:effectLst/>
          </p:spPr>
        </p:cxnSp>
        <p:sp>
          <p:nvSpPr>
            <p:cNvPr id="68" name="Round Same Side Corner Rectangle 67"/>
            <p:cNvSpPr/>
            <p:nvPr/>
          </p:nvSpPr>
          <p:spPr>
            <a:xfrm>
              <a:off x="4550211" y="1918273"/>
              <a:ext cx="2153617" cy="1188720"/>
            </a:xfrm>
            <a:prstGeom prst="round2SameRect">
              <a:avLst>
                <a:gd name="adj1" fmla="val 0"/>
                <a:gd name="adj2" fmla="val 4849"/>
              </a:avLst>
            </a:prstGeom>
            <a:solidFill>
              <a:srgbClr val="FFFFFF"/>
            </a:solidFill>
            <a:ln w="9525" cap="flat" cmpd="sng" algn="ctr">
              <a:solidFill>
                <a:srgbClr val="0070C0"/>
              </a:solidFill>
              <a:prstDash val="solid"/>
            </a:ln>
            <a:effectLst/>
          </p:spPr>
          <p:txBody>
            <a:bodyPr rtlCol="0" anchor="t"/>
            <a:lstStyle/>
            <a:p>
              <a:pPr marL="228600" indent="-228600">
                <a:buFont typeface="Arial" panose="020B0604020202020204" pitchFamily="34" charset="0"/>
                <a:buChar char="•"/>
              </a:pPr>
              <a:r>
                <a:rPr lang="en-US" sz="1100" dirty="0">
                  <a:solidFill>
                    <a:srgbClr val="000000"/>
                  </a:solidFill>
                  <a:latin typeface="Calibri" panose="020F0502020204030204" pitchFamily="34" charset="0"/>
                  <a:cs typeface="Calibri" panose="020F0502020204030204" pitchFamily="34" charset="0"/>
                </a:rPr>
                <a:t>Analyze organization’s design department structure, </a:t>
              </a:r>
              <a:br>
                <a:rPr lang="en-US" sz="1100" dirty="0">
                  <a:solidFill>
                    <a:srgbClr val="000000"/>
                  </a:solidFill>
                  <a:latin typeface="Calibri" panose="020F0502020204030204" pitchFamily="34" charset="0"/>
                  <a:cs typeface="Calibri" panose="020F0502020204030204" pitchFamily="34" charset="0"/>
                </a:rPr>
              </a:br>
              <a:r>
                <a:rPr lang="en-US" sz="1100" dirty="0">
                  <a:solidFill>
                    <a:srgbClr val="000000"/>
                  </a:solidFill>
                  <a:latin typeface="Calibri" panose="020F0502020204030204" pitchFamily="34" charset="0"/>
                  <a:cs typeface="Calibri" panose="020F0502020204030204" pitchFamily="34" charset="0"/>
                </a:rPr>
                <a:t>reporting hierarchy, job definition for transition needs</a:t>
              </a:r>
            </a:p>
          </p:txBody>
        </p:sp>
        <p:sp>
          <p:nvSpPr>
            <p:cNvPr id="69" name="Freeform 10"/>
            <p:cNvSpPr/>
            <p:nvPr/>
          </p:nvSpPr>
          <p:spPr>
            <a:xfrm>
              <a:off x="4550210" y="1451912"/>
              <a:ext cx="2153618" cy="466361"/>
            </a:xfrm>
            <a:prstGeom prst="snipRoundRect">
              <a:avLst/>
            </a:prstGeom>
            <a:solidFill>
              <a:srgbClr val="0070C0"/>
            </a:solidFill>
            <a:ln w="25400" cap="flat" cmpd="sng" algn="ctr">
              <a:solidFill>
                <a:srgbClr val="0070C0"/>
              </a:solidFill>
              <a:prstDash val="solid"/>
            </a:ln>
            <a:effectLst/>
          </p:spPr>
          <p:txBody>
            <a:bodyPr spcFirstLastPara="0" vert="horz" wrap="square" lIns="822960" tIns="103770" rIns="103770" bIns="103770" numCol="1" spcCol="1270" anchor="ctr" anchorCtr="0">
              <a:noAutofit/>
            </a:bodyPr>
            <a:lstStyle/>
            <a:p>
              <a:pPr marL="0" marR="0" lvl="0" indent="0" defTabSz="457200" eaLnBrk="1" fontAlgn="ctr"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p:txBody>
        </p:sp>
        <p:sp>
          <p:nvSpPr>
            <p:cNvPr id="70" name="Rectangle 69"/>
            <p:cNvSpPr/>
            <p:nvPr/>
          </p:nvSpPr>
          <p:spPr>
            <a:xfrm>
              <a:off x="4547504" y="1520153"/>
              <a:ext cx="2153618" cy="329878"/>
            </a:xfrm>
            <a:prstGeom prst="rect">
              <a:avLst/>
            </a:prstGeom>
            <a:noFill/>
            <a:ln w="9525" cap="flat" cmpd="sng" algn="ctr">
              <a:noFill/>
              <a:prstDash val="solid"/>
            </a:ln>
            <a:effectLst/>
          </p:spPr>
          <p:txBody>
            <a:bodyPr rtlCol="0" anchor="ctr"/>
            <a:lstStyle/>
            <a:p>
              <a:pPr algn="ctr">
                <a:lnSpc>
                  <a:spcPct val="120000"/>
                </a:lnSpc>
              </a:pPr>
              <a:r>
                <a:rPr lang="en-US" sz="1200" b="1" dirty="0">
                  <a:solidFill>
                    <a:schemeClr val="bg1"/>
                  </a:solidFill>
                  <a:latin typeface="Calibri" panose="020F0502020204030204" pitchFamily="34" charset="0"/>
                  <a:cs typeface="Calibri" panose="020F0502020204030204" pitchFamily="34" charset="0"/>
                </a:rPr>
                <a:t>Organization Design</a:t>
              </a:r>
            </a:p>
          </p:txBody>
        </p:sp>
        <p:cxnSp>
          <p:nvCxnSpPr>
            <p:cNvPr id="71" name="Straight Connector 70"/>
            <p:cNvCxnSpPr/>
            <p:nvPr/>
          </p:nvCxnSpPr>
          <p:spPr>
            <a:xfrm>
              <a:off x="5157286" y="2908571"/>
              <a:ext cx="693572" cy="0"/>
            </a:xfrm>
            <a:prstGeom prst="line">
              <a:avLst/>
            </a:prstGeom>
            <a:noFill/>
            <a:ln w="9525" cap="flat" cmpd="sng" algn="ctr">
              <a:solidFill>
                <a:sysClr val="window" lastClr="FFFFFF"/>
              </a:solidFill>
              <a:prstDash val="solid"/>
            </a:ln>
            <a:effectLst/>
          </p:spPr>
        </p:cxnSp>
        <p:sp>
          <p:nvSpPr>
            <p:cNvPr id="72" name="Round Same Side Corner Rectangle 71"/>
            <p:cNvSpPr/>
            <p:nvPr/>
          </p:nvSpPr>
          <p:spPr>
            <a:xfrm>
              <a:off x="4547505" y="3642268"/>
              <a:ext cx="2153618" cy="1188720"/>
            </a:xfrm>
            <a:prstGeom prst="round2SameRect">
              <a:avLst>
                <a:gd name="adj1" fmla="val 0"/>
                <a:gd name="adj2" fmla="val 3375"/>
              </a:avLst>
            </a:prstGeom>
            <a:solidFill>
              <a:srgbClr val="FFFFFF"/>
            </a:solidFill>
            <a:ln w="9525" cap="flat" cmpd="sng" algn="ctr">
              <a:solidFill>
                <a:srgbClr val="DA1E2B"/>
              </a:solidFill>
              <a:prstDash val="solid"/>
            </a:ln>
            <a:effectLst/>
          </p:spPr>
          <p:txBody>
            <a:bodyPr rtlCol="0" anchor="t"/>
            <a:lstStyle/>
            <a:p>
              <a:pPr marL="228600" indent="-228600">
                <a:buFont typeface="Arial" panose="020B0604020202020204" pitchFamily="34" charset="0"/>
                <a:buChar char="•"/>
              </a:pPr>
              <a:r>
                <a:rPr lang="en-US" sz="1100" dirty="0">
                  <a:solidFill>
                    <a:srgbClr val="000000"/>
                  </a:solidFill>
                  <a:latin typeface="Calibri" panose="020F0502020204030204" pitchFamily="34" charset="0"/>
                  <a:cs typeface="Calibri" panose="020F0502020204030204" pitchFamily="34" charset="0"/>
                </a:rPr>
                <a:t>Identify audience impact</a:t>
              </a:r>
            </a:p>
            <a:p>
              <a:pPr marL="228600" indent="-228600">
                <a:buFont typeface="Arial" panose="020B0604020202020204" pitchFamily="34" charset="0"/>
                <a:buChar char="•"/>
              </a:pPr>
              <a:r>
                <a:rPr lang="en-US" sz="1100" dirty="0">
                  <a:solidFill>
                    <a:srgbClr val="000000"/>
                  </a:solidFill>
                  <a:latin typeface="Calibri" panose="020F0502020204030204" pitchFamily="34" charset="0"/>
                  <a:cs typeface="Calibri" panose="020F0502020204030204" pitchFamily="34" charset="0"/>
                </a:rPr>
                <a:t>Tracks audience progression towards readiness</a:t>
              </a:r>
            </a:p>
          </p:txBody>
        </p:sp>
        <p:sp>
          <p:nvSpPr>
            <p:cNvPr id="73" name="Freeform 7"/>
            <p:cNvSpPr/>
            <p:nvPr/>
          </p:nvSpPr>
          <p:spPr>
            <a:xfrm>
              <a:off x="4547504" y="3175906"/>
              <a:ext cx="2153618" cy="466361"/>
            </a:xfrm>
            <a:prstGeom prst="snipRoundRect">
              <a:avLst/>
            </a:prstGeom>
            <a:solidFill>
              <a:srgbClr val="DA1E2B"/>
            </a:solidFill>
            <a:ln w="25400" cap="flat" cmpd="sng" algn="ctr">
              <a:solidFill>
                <a:srgbClr val="DA1E2B"/>
              </a:solidFill>
              <a:prstDash val="solid"/>
            </a:ln>
            <a:effectLst/>
          </p:spPr>
          <p:txBody>
            <a:bodyPr spcFirstLastPara="0" vert="horz" wrap="square" lIns="822960" tIns="103770" rIns="103770" bIns="103770" numCol="1" spcCol="1270" anchor="ctr" anchorCtr="0">
              <a:noAutofit/>
            </a:bodyPr>
            <a:lstStyle/>
            <a:p>
              <a:pPr marL="0" marR="0" lvl="0" indent="0" defTabSz="457200" eaLnBrk="1" fontAlgn="ctr"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p:txBody>
        </p:sp>
        <p:sp>
          <p:nvSpPr>
            <p:cNvPr id="74" name="TextBox 73"/>
            <p:cNvSpPr txBox="1"/>
            <p:nvPr/>
          </p:nvSpPr>
          <p:spPr>
            <a:xfrm>
              <a:off x="4547504" y="3244148"/>
              <a:ext cx="2153618" cy="329878"/>
            </a:xfrm>
            <a:prstGeom prst="rect">
              <a:avLst/>
            </a:prstGeom>
            <a:noFill/>
            <a:ln w="9525" cap="flat" cmpd="sng" algn="ctr">
              <a:noFill/>
              <a:prstDash val="solid"/>
            </a:ln>
            <a:effectLst/>
          </p:spPr>
          <p:txBody>
            <a:bodyPr rtlCol="0" anchor="ctr"/>
            <a:lstStyle>
              <a:defPPr>
                <a:defRPr lang="en-US"/>
              </a:defPPr>
              <a:lvl1pPr algn="ctr">
                <a:defRPr sz="2000">
                  <a:solidFill>
                    <a:srgbClr val="00B0F0"/>
                  </a:solidFill>
                  <a:latin typeface="Segoe UI Semilight" panose="020B0402040204020203" pitchFamily="34" charset="0"/>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20000"/>
                </a:lnSpc>
              </a:pPr>
              <a:r>
                <a:rPr lang="en-US" sz="1200" b="1" dirty="0">
                  <a:solidFill>
                    <a:schemeClr val="bg1"/>
                  </a:solidFill>
                  <a:latin typeface="Calibri" panose="020F0502020204030204" pitchFamily="34" charset="0"/>
                  <a:cs typeface="Calibri" panose="020F0502020204030204" pitchFamily="34" charset="0"/>
                </a:rPr>
                <a:t>Impact Identification &amp; Readiness</a:t>
              </a:r>
            </a:p>
          </p:txBody>
        </p:sp>
        <p:sp>
          <p:nvSpPr>
            <p:cNvPr id="75" name="Round Same Side Corner Rectangle 74"/>
            <p:cNvSpPr/>
            <p:nvPr/>
          </p:nvSpPr>
          <p:spPr>
            <a:xfrm>
              <a:off x="2327253" y="3642268"/>
              <a:ext cx="2153618" cy="1188720"/>
            </a:xfrm>
            <a:prstGeom prst="round2SameRect">
              <a:avLst>
                <a:gd name="adj1" fmla="val 0"/>
                <a:gd name="adj2" fmla="val 4849"/>
              </a:avLst>
            </a:prstGeom>
            <a:solidFill>
              <a:srgbClr val="FFFFFF"/>
            </a:solidFill>
            <a:ln w="9525" cap="flat" cmpd="sng" algn="ctr">
              <a:solidFill>
                <a:srgbClr val="0070C0"/>
              </a:solidFill>
              <a:prstDash val="solid"/>
            </a:ln>
            <a:effectLst/>
          </p:spPr>
          <p:txBody>
            <a:bodyPr rtlCol="0" anchor="t"/>
            <a:lstStyle/>
            <a:p>
              <a:pPr marL="228600" indent="-228600">
                <a:buFont typeface="Arial" panose="020B0604020202020204" pitchFamily="34" charset="0"/>
                <a:buChar char="•"/>
              </a:pPr>
              <a:r>
                <a:rPr lang="en-US" sz="1100" dirty="0">
                  <a:solidFill>
                    <a:srgbClr val="000000"/>
                  </a:solidFill>
                  <a:latin typeface="Calibri" panose="020F0502020204030204" pitchFamily="34" charset="0"/>
                  <a:cs typeface="Calibri" panose="020F0502020204030204" pitchFamily="34" charset="0"/>
                </a:rPr>
                <a:t>Define project success measures</a:t>
              </a:r>
            </a:p>
            <a:p>
              <a:pPr marL="228600" indent="-228600">
                <a:buFont typeface="Arial" panose="020B0604020202020204" pitchFamily="34" charset="0"/>
                <a:buChar char="•"/>
              </a:pPr>
              <a:r>
                <a:rPr lang="en-US" sz="1100" dirty="0">
                  <a:solidFill>
                    <a:srgbClr val="000000"/>
                  </a:solidFill>
                  <a:latin typeface="Calibri" panose="020F0502020204030204" pitchFamily="34" charset="0"/>
                  <a:cs typeface="Calibri" panose="020F0502020204030204" pitchFamily="34" charset="0"/>
                </a:rPr>
                <a:t>Track Key Performance Indicators</a:t>
              </a:r>
            </a:p>
          </p:txBody>
        </p:sp>
        <p:sp>
          <p:nvSpPr>
            <p:cNvPr id="76" name="Freeform 9"/>
            <p:cNvSpPr/>
            <p:nvPr/>
          </p:nvSpPr>
          <p:spPr>
            <a:xfrm>
              <a:off x="2327253" y="3175907"/>
              <a:ext cx="2153618" cy="466361"/>
            </a:xfrm>
            <a:prstGeom prst="snipRoundRect">
              <a:avLst/>
            </a:prstGeom>
            <a:solidFill>
              <a:srgbClr val="0070C0"/>
            </a:solidFill>
            <a:ln w="25400" cap="flat" cmpd="sng" algn="ctr">
              <a:solidFill>
                <a:srgbClr val="0070C0"/>
              </a:solidFill>
              <a:prstDash val="solid"/>
            </a:ln>
            <a:effectLst/>
          </p:spPr>
          <p:txBody>
            <a:bodyPr spcFirstLastPara="0" vert="horz" wrap="square" lIns="822960" tIns="103770" rIns="103770" bIns="103770" numCol="1" spcCol="1270" anchor="ctr" anchorCtr="0">
              <a:noAutofit/>
            </a:bodyPr>
            <a:lstStyle/>
            <a:p>
              <a:pPr marL="0" marR="0" lvl="0" indent="0" defTabSz="457200" eaLnBrk="1" fontAlgn="ctr"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p:txBody>
        </p:sp>
        <p:sp>
          <p:nvSpPr>
            <p:cNvPr id="77" name="TextBox 76"/>
            <p:cNvSpPr txBox="1"/>
            <p:nvPr/>
          </p:nvSpPr>
          <p:spPr>
            <a:xfrm>
              <a:off x="2326010" y="3244148"/>
              <a:ext cx="2153618" cy="329878"/>
            </a:xfrm>
            <a:prstGeom prst="rect">
              <a:avLst/>
            </a:prstGeom>
            <a:noFill/>
            <a:ln w="9525" cap="flat" cmpd="sng" algn="ctr">
              <a:noFill/>
              <a:prstDash val="solid"/>
            </a:ln>
            <a:effectLst/>
          </p:spPr>
          <p:txBody>
            <a:bodyPr rtlCol="0" anchor="ctr"/>
            <a:lstStyle>
              <a:defPPr>
                <a:defRPr lang="en-US"/>
              </a:defPPr>
              <a:lvl1pPr algn="ctr">
                <a:defRPr sz="2000">
                  <a:solidFill>
                    <a:srgbClr val="00B0F0"/>
                  </a:solidFill>
                  <a:latin typeface="Segoe UI Semilight" panose="020B0402040204020203" pitchFamily="34" charset="0"/>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20000"/>
                </a:lnSpc>
              </a:pPr>
              <a:r>
                <a:rPr lang="en-US" sz="1200" b="1" dirty="0">
                  <a:solidFill>
                    <a:schemeClr val="bg1"/>
                  </a:solidFill>
                  <a:latin typeface="Calibri" panose="020F0502020204030204" pitchFamily="34" charset="0"/>
                  <a:cs typeface="Calibri" panose="020F0502020204030204" pitchFamily="34" charset="0"/>
                </a:rPr>
                <a:t>Value Acceleration Management</a:t>
              </a:r>
            </a:p>
          </p:txBody>
        </p:sp>
        <p:cxnSp>
          <p:nvCxnSpPr>
            <p:cNvPr id="78" name="Straight Connector 77"/>
            <p:cNvCxnSpPr/>
            <p:nvPr/>
          </p:nvCxnSpPr>
          <p:spPr>
            <a:xfrm>
              <a:off x="2908134" y="4611835"/>
              <a:ext cx="693572" cy="0"/>
            </a:xfrm>
            <a:prstGeom prst="line">
              <a:avLst/>
            </a:prstGeom>
            <a:noFill/>
            <a:ln w="9525" cap="flat" cmpd="sng" algn="ctr">
              <a:solidFill>
                <a:sysClr val="window" lastClr="FFFFFF"/>
              </a:solidFill>
              <a:prstDash val="solid"/>
            </a:ln>
            <a:effectLst/>
          </p:spPr>
        </p:cxnSp>
        <p:sp>
          <p:nvSpPr>
            <p:cNvPr id="79" name="Round Same Side Corner Rectangle 78"/>
            <p:cNvSpPr/>
            <p:nvPr/>
          </p:nvSpPr>
          <p:spPr>
            <a:xfrm>
              <a:off x="105759" y="3642268"/>
              <a:ext cx="2153618" cy="1188720"/>
            </a:xfrm>
            <a:prstGeom prst="round2SameRect">
              <a:avLst>
                <a:gd name="adj1" fmla="val 0"/>
                <a:gd name="adj2" fmla="val 4357"/>
              </a:avLst>
            </a:prstGeom>
            <a:solidFill>
              <a:srgbClr val="FFFFFF"/>
            </a:solidFill>
            <a:ln w="9525" cap="flat" cmpd="sng" algn="ctr">
              <a:solidFill>
                <a:srgbClr val="DA1E2B"/>
              </a:solidFill>
              <a:prstDash val="solid"/>
            </a:ln>
            <a:effectLst/>
          </p:spPr>
          <p:txBody>
            <a:bodyPr rtlCol="0" anchor="t"/>
            <a:lstStyle/>
            <a:p>
              <a:pPr marL="228600" indent="-228600">
                <a:buFont typeface="Arial" panose="020B0604020202020204" pitchFamily="34" charset="0"/>
                <a:buChar char="•"/>
              </a:pPr>
              <a:r>
                <a:rPr lang="en-US" sz="1100" dirty="0">
                  <a:solidFill>
                    <a:srgbClr val="000000"/>
                  </a:solidFill>
                  <a:latin typeface="Calibri" panose="020F0502020204030204" pitchFamily="34" charset="0"/>
                  <a:cs typeface="Calibri" panose="020F0502020204030204" pitchFamily="34" charset="0"/>
                </a:rPr>
                <a:t>Assess elements that drive an organization’s culture</a:t>
              </a:r>
            </a:p>
            <a:p>
              <a:pPr marL="228600" indent="-228600">
                <a:buFont typeface="Arial" panose="020B0604020202020204" pitchFamily="34" charset="0"/>
                <a:buChar char="•"/>
              </a:pPr>
              <a:r>
                <a:rPr lang="en-US" sz="1100" dirty="0">
                  <a:solidFill>
                    <a:srgbClr val="000000"/>
                  </a:solidFill>
                  <a:latin typeface="Calibri" panose="020F0502020204030204" pitchFamily="34" charset="0"/>
                  <a:cs typeface="Calibri" panose="020F0502020204030204" pitchFamily="34" charset="0"/>
                </a:rPr>
                <a:t>Determine way to use elements to drive strategic improvements</a:t>
              </a:r>
            </a:p>
          </p:txBody>
        </p:sp>
        <p:sp>
          <p:nvSpPr>
            <p:cNvPr id="80" name="Freeform 8"/>
            <p:cNvSpPr/>
            <p:nvPr/>
          </p:nvSpPr>
          <p:spPr>
            <a:xfrm>
              <a:off x="104503" y="3175906"/>
              <a:ext cx="2153618" cy="466361"/>
            </a:xfrm>
            <a:prstGeom prst="snipRoundRect">
              <a:avLst/>
            </a:prstGeom>
            <a:solidFill>
              <a:srgbClr val="DA1E2B"/>
            </a:solidFill>
            <a:ln w="25400" cap="flat" cmpd="sng" algn="ctr">
              <a:solidFill>
                <a:srgbClr val="DA1E2B"/>
              </a:solidFill>
              <a:prstDash val="solid"/>
            </a:ln>
            <a:effectLst/>
          </p:spPr>
          <p:txBody>
            <a:bodyPr spcFirstLastPara="0" vert="horz" wrap="square" lIns="822960" tIns="103770" rIns="103770" bIns="103770" numCol="1" spcCol="1270" anchor="ctr" anchorCtr="0">
              <a:noAutofit/>
            </a:bodyPr>
            <a:lstStyle/>
            <a:p>
              <a:pPr marL="0" marR="0" lvl="0" indent="0" defTabSz="457200" eaLnBrk="1" fontAlgn="ctr"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endParaRPr>
            </a:p>
          </p:txBody>
        </p:sp>
        <p:sp>
          <p:nvSpPr>
            <p:cNvPr id="81" name="TextBox 80"/>
            <p:cNvSpPr txBox="1"/>
            <p:nvPr/>
          </p:nvSpPr>
          <p:spPr>
            <a:xfrm>
              <a:off x="104503" y="3244148"/>
              <a:ext cx="2153618" cy="329878"/>
            </a:xfrm>
            <a:prstGeom prst="rect">
              <a:avLst/>
            </a:prstGeom>
            <a:noFill/>
            <a:ln w="9525" cap="flat" cmpd="sng" algn="ctr">
              <a:noFill/>
              <a:prstDash val="solid"/>
            </a:ln>
            <a:effectLst/>
          </p:spPr>
          <p:txBody>
            <a:bodyPr rtlCol="0" anchor="ctr"/>
            <a:lstStyle>
              <a:defPPr>
                <a:defRPr lang="en-US"/>
              </a:defPPr>
              <a:lvl1pPr algn="ctr">
                <a:defRPr sz="2000">
                  <a:solidFill>
                    <a:srgbClr val="00B0F0"/>
                  </a:solidFill>
                  <a:latin typeface="Segoe UI Semilight" panose="020B0402040204020203" pitchFamily="34" charset="0"/>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20000"/>
                </a:lnSpc>
              </a:pPr>
              <a:r>
                <a:rPr lang="en-US" sz="1200" b="1" dirty="0">
                  <a:solidFill>
                    <a:schemeClr val="bg1"/>
                  </a:solidFill>
                  <a:latin typeface="Calibri" panose="020F0502020204030204" pitchFamily="34" charset="0"/>
                  <a:cs typeface="Calibri" panose="020F0502020204030204" pitchFamily="34" charset="0"/>
                </a:rPr>
                <a:t>Culture</a:t>
              </a:r>
            </a:p>
          </p:txBody>
        </p:sp>
        <p:cxnSp>
          <p:nvCxnSpPr>
            <p:cNvPr id="82" name="Straight Connector 81"/>
            <p:cNvCxnSpPr/>
            <p:nvPr/>
          </p:nvCxnSpPr>
          <p:spPr>
            <a:xfrm>
              <a:off x="699736" y="4611835"/>
              <a:ext cx="693572" cy="0"/>
            </a:xfrm>
            <a:prstGeom prst="line">
              <a:avLst/>
            </a:prstGeom>
            <a:noFill/>
            <a:ln w="9525" cap="flat" cmpd="sng" algn="ctr">
              <a:solidFill>
                <a:sysClr val="window" lastClr="FFFFFF"/>
              </a:solidFill>
              <a:prstDash val="solid"/>
            </a:ln>
            <a:effectLst/>
          </p:spPr>
        </p:cxnSp>
        <p:sp>
          <p:nvSpPr>
            <p:cNvPr id="83" name="Rounded Rectangle 82"/>
            <p:cNvSpPr/>
            <p:nvPr/>
          </p:nvSpPr>
          <p:spPr>
            <a:xfrm>
              <a:off x="104503" y="552082"/>
              <a:ext cx="8819576" cy="83314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1"/>
                  </a:solidFill>
                  <a:latin typeface="Calibri" panose="020F0502020204030204" pitchFamily="34" charset="0"/>
                </a:rPr>
                <a:t>Why do we need OCM for Air Canada ?</a:t>
              </a:r>
            </a:p>
            <a:p>
              <a:pPr marL="171450" indent="-171450">
                <a:buFont typeface="Arial" panose="020B0604020202020204" pitchFamily="34" charset="0"/>
                <a:buChar char="•"/>
              </a:pPr>
              <a:r>
                <a:rPr lang="en-US" sz="1050" dirty="0">
                  <a:solidFill>
                    <a:schemeClr val="bg1"/>
                  </a:solidFill>
                  <a:latin typeface="Calibri" panose="020F0502020204030204" pitchFamily="34" charset="0"/>
                </a:rPr>
                <a:t>Infrastructure transformation needs </a:t>
              </a:r>
              <a:r>
                <a:rPr lang="en-US" sz="1050" b="1" i="1" dirty="0">
                  <a:solidFill>
                    <a:schemeClr val="bg1"/>
                  </a:solidFill>
                  <a:latin typeface="Calibri" panose="020F0502020204030204" pitchFamily="34" charset="0"/>
                </a:rPr>
                <a:t>well defined metrics and KPIs </a:t>
              </a:r>
              <a:r>
                <a:rPr lang="en-US" sz="1050" dirty="0">
                  <a:solidFill>
                    <a:schemeClr val="bg1"/>
                  </a:solidFill>
                  <a:latin typeface="Calibri" panose="020F0502020204030204" pitchFamily="34" charset="0"/>
                </a:rPr>
                <a:t>to measure success factors</a:t>
              </a:r>
            </a:p>
            <a:p>
              <a:pPr marL="171450" indent="-171450">
                <a:buFont typeface="Arial" panose="020B0604020202020204" pitchFamily="34" charset="0"/>
                <a:buChar char="•"/>
              </a:pPr>
              <a:r>
                <a:rPr lang="en-US" sz="1050" dirty="0">
                  <a:solidFill>
                    <a:schemeClr val="bg1"/>
                  </a:solidFill>
                  <a:latin typeface="Calibri" panose="020F0502020204030204" pitchFamily="34" charset="0"/>
                </a:rPr>
                <a:t>Multiple stakeholder engagement with need for efficient </a:t>
              </a:r>
              <a:r>
                <a:rPr lang="en-US" sz="1050" b="1" i="1" dirty="0">
                  <a:solidFill>
                    <a:schemeClr val="bg1"/>
                  </a:solidFill>
                  <a:latin typeface="Calibri" panose="020F0502020204030204" pitchFamily="34" charset="0"/>
                </a:rPr>
                <a:t>stakeholder management</a:t>
              </a:r>
            </a:p>
            <a:p>
              <a:pPr marL="171450" indent="-171450">
                <a:buFont typeface="Arial" panose="020B0604020202020204" pitchFamily="34" charset="0"/>
                <a:buChar char="•"/>
              </a:pPr>
              <a:r>
                <a:rPr lang="en-US" sz="1050" b="1" i="1" dirty="0">
                  <a:solidFill>
                    <a:schemeClr val="bg1"/>
                  </a:solidFill>
                  <a:latin typeface="Calibri" panose="020F0502020204030204" pitchFamily="34" charset="0"/>
                </a:rPr>
                <a:t>Culture change </a:t>
              </a:r>
              <a:r>
                <a:rPr lang="en-US" sz="1050" dirty="0">
                  <a:solidFill>
                    <a:schemeClr val="bg1"/>
                  </a:solidFill>
                  <a:latin typeface="Calibri" panose="020F0502020204030204" pitchFamily="34" charset="0"/>
                </a:rPr>
                <a:t>at the heart of strategic improvements</a:t>
              </a:r>
            </a:p>
            <a:p>
              <a:pPr marL="171450" indent="-171450">
                <a:buFont typeface="Arial" panose="020B0604020202020204" pitchFamily="34" charset="0"/>
                <a:buChar char="•"/>
              </a:pPr>
              <a:r>
                <a:rPr lang="en-US" sz="1050" dirty="0">
                  <a:solidFill>
                    <a:schemeClr val="bg1"/>
                  </a:solidFill>
                  <a:latin typeface="Calibri" panose="020F0502020204030204" pitchFamily="34" charset="0"/>
                </a:rPr>
                <a:t>Need to identify the </a:t>
              </a:r>
              <a:r>
                <a:rPr lang="en-US" sz="1050" b="1" i="1" dirty="0">
                  <a:solidFill>
                    <a:schemeClr val="bg1"/>
                  </a:solidFill>
                  <a:latin typeface="Calibri" panose="020F0502020204030204" pitchFamily="34" charset="0"/>
                </a:rPr>
                <a:t>change impact </a:t>
              </a:r>
              <a:r>
                <a:rPr lang="en-US" sz="1050" dirty="0">
                  <a:solidFill>
                    <a:schemeClr val="bg1"/>
                  </a:solidFill>
                  <a:latin typeface="Calibri" panose="020F0502020204030204" pitchFamily="34" charset="0"/>
                </a:rPr>
                <a:t>on users and make them </a:t>
              </a:r>
              <a:r>
                <a:rPr lang="en-US" sz="1050" b="1" i="1" dirty="0">
                  <a:solidFill>
                    <a:schemeClr val="bg1"/>
                  </a:solidFill>
                  <a:latin typeface="Calibri" panose="020F0502020204030204" pitchFamily="34" charset="0"/>
                </a:rPr>
                <a:t>ready for the change</a:t>
              </a:r>
            </a:p>
          </p:txBody>
        </p:sp>
        <p:pic>
          <p:nvPicPr>
            <p:cNvPr id="84" name="Picture 83">
              <a:extLst>
                <a:ext uri="{FF2B5EF4-FFF2-40B4-BE49-F238E27FC236}">
                  <a16:creationId xmlns:a16="http://schemas.microsoft.com/office/drawing/2014/main" id="{8C4E3C64-0D2C-A747-8705-484298CB0ADF}"/>
                </a:ext>
              </a:extLst>
            </p:cNvPr>
            <p:cNvPicPr>
              <a:picLocks noChangeAspect="1"/>
            </p:cNvPicPr>
            <p:nvPr/>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021558" y="4501110"/>
              <a:ext cx="374693" cy="227087"/>
            </a:xfrm>
            <a:prstGeom prst="rect">
              <a:avLst/>
            </a:prstGeom>
          </p:spPr>
        </p:pic>
        <p:pic>
          <p:nvPicPr>
            <p:cNvPr id="85" name="Picture 84">
              <a:extLst>
                <a:ext uri="{FF2B5EF4-FFF2-40B4-BE49-F238E27FC236}">
                  <a16:creationId xmlns:a16="http://schemas.microsoft.com/office/drawing/2014/main" id="{763D282B-2A51-A04A-8F3A-AE17D0880511}"/>
                </a:ext>
              </a:extLst>
            </p:cNvPr>
            <p:cNvPicPr>
              <a:picLocks noChangeAspect="1"/>
            </p:cNvPicPr>
            <p:nvPr/>
          </p:nvPicPr>
          <p:blipFill>
            <a:blip r:embed="rId3" cstate="screen">
              <a:duotone>
                <a:prstClr val="black"/>
                <a:schemeClr val="tx2">
                  <a:tint val="45000"/>
                  <a:satMod val="400000"/>
                </a:schemeClr>
              </a:duotone>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a:ext>
              </a:extLst>
            </a:blip>
            <a:stretch>
              <a:fillRect/>
            </a:stretch>
          </p:blipFill>
          <p:spPr>
            <a:xfrm>
              <a:off x="8459246" y="4437752"/>
              <a:ext cx="437878" cy="419883"/>
            </a:xfrm>
            <a:prstGeom prst="rect">
              <a:avLst/>
            </a:prstGeom>
          </p:spPr>
        </p:pic>
        <p:pic>
          <p:nvPicPr>
            <p:cNvPr id="86" name="Picture 85">
              <a:extLst>
                <a:ext uri="{FF2B5EF4-FFF2-40B4-BE49-F238E27FC236}">
                  <a16:creationId xmlns:a16="http://schemas.microsoft.com/office/drawing/2014/main" id="{87247E12-AAC5-644D-8359-BF2B85498D48}"/>
                </a:ext>
              </a:extLst>
            </p:cNvPr>
            <p:cNvPicPr>
              <a:picLocks noChangeAspect="1"/>
            </p:cNvPicPr>
            <p:nvPr/>
          </p:nvPicPr>
          <p:blipFill>
            <a:blip r:embed="rId5"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6226158" y="2686321"/>
              <a:ext cx="463550" cy="444500"/>
            </a:xfrm>
            <a:prstGeom prst="rect">
              <a:avLst/>
            </a:prstGeom>
          </p:spPr>
        </p:pic>
        <p:pic>
          <p:nvPicPr>
            <p:cNvPr id="87" name="Picture 86">
              <a:extLst>
                <a:ext uri="{FF2B5EF4-FFF2-40B4-BE49-F238E27FC236}">
                  <a16:creationId xmlns:a16="http://schemas.microsoft.com/office/drawing/2014/main" id="{6F44964A-F226-F74E-B817-CC1513EB01DD}"/>
                </a:ext>
              </a:extLst>
            </p:cNvPr>
            <p:cNvPicPr>
              <a:picLocks noChangeAspect="1"/>
            </p:cNvPicPr>
            <p:nvPr/>
          </p:nvPicPr>
          <p:blipFill>
            <a:blip r:embed="rId6"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638537" y="2720756"/>
              <a:ext cx="391728" cy="375630"/>
            </a:xfrm>
            <a:prstGeom prst="rect">
              <a:avLst/>
            </a:prstGeom>
          </p:spPr>
        </p:pic>
        <p:pic>
          <p:nvPicPr>
            <p:cNvPr id="88" name="Picture 87">
              <a:extLst>
                <a:ext uri="{FF2B5EF4-FFF2-40B4-BE49-F238E27FC236}">
                  <a16:creationId xmlns:a16="http://schemas.microsoft.com/office/drawing/2014/main" id="{FF7468FA-5E71-CE4A-980B-CA51D737AAEF}"/>
                </a:ext>
              </a:extLst>
            </p:cNvPr>
            <p:cNvPicPr>
              <a:picLocks noChangeAspect="1"/>
            </p:cNvPicPr>
            <p:nvPr/>
          </p:nvPicPr>
          <p:blipFill>
            <a:blip r:embed="rId7"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8482186" y="2797325"/>
              <a:ext cx="403363" cy="310635"/>
            </a:xfrm>
            <a:prstGeom prst="rect">
              <a:avLst/>
            </a:prstGeom>
          </p:spPr>
        </p:pic>
        <p:pic>
          <p:nvPicPr>
            <p:cNvPr id="89" name="Picture 88">
              <a:extLst>
                <a:ext uri="{FF2B5EF4-FFF2-40B4-BE49-F238E27FC236}">
                  <a16:creationId xmlns:a16="http://schemas.microsoft.com/office/drawing/2014/main" id="{939AA568-29D9-5148-9091-09399373D3A3}"/>
                </a:ext>
              </a:extLst>
            </p:cNvPr>
            <p:cNvPicPr>
              <a:picLocks noChangeAspect="1"/>
            </p:cNvPicPr>
            <p:nvPr/>
          </p:nvPicPr>
          <p:blipFill>
            <a:blip r:embed="rId8"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6269845" y="4396591"/>
              <a:ext cx="431277" cy="413553"/>
            </a:xfrm>
            <a:prstGeom prst="rect">
              <a:avLst/>
            </a:prstGeom>
          </p:spPr>
        </p:pic>
        <p:pic>
          <p:nvPicPr>
            <p:cNvPr id="90" name="Picture 89">
              <a:extLst>
                <a:ext uri="{FF2B5EF4-FFF2-40B4-BE49-F238E27FC236}">
                  <a16:creationId xmlns:a16="http://schemas.microsoft.com/office/drawing/2014/main" id="{11B71F3B-5FED-0D4C-9716-878F237819D5}"/>
                </a:ext>
              </a:extLst>
            </p:cNvPr>
            <p:cNvPicPr>
              <a:picLocks noChangeAspect="1"/>
            </p:cNvPicPr>
            <p:nvPr/>
          </p:nvPicPr>
          <p:blipFill>
            <a:blip r:embed="rId9"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776416" y="4375961"/>
              <a:ext cx="474307" cy="454815"/>
            </a:xfrm>
            <a:prstGeom prst="rect">
              <a:avLst/>
            </a:prstGeom>
          </p:spPr>
        </p:pic>
        <p:pic>
          <p:nvPicPr>
            <p:cNvPr id="91" name="Picture 90">
              <a:extLst>
                <a:ext uri="{FF2B5EF4-FFF2-40B4-BE49-F238E27FC236}">
                  <a16:creationId xmlns:a16="http://schemas.microsoft.com/office/drawing/2014/main" id="{496BCB8F-C4F1-BF48-B9F2-1EB2BBC88543}"/>
                </a:ext>
              </a:extLst>
            </p:cNvPr>
            <p:cNvPicPr>
              <a:picLocks noChangeAspect="1"/>
            </p:cNvPicPr>
            <p:nvPr/>
          </p:nvPicPr>
          <p:blipFill>
            <a:blip r:embed="rId10"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087887" y="2720756"/>
              <a:ext cx="391728" cy="375630"/>
            </a:xfrm>
            <a:prstGeom prst="rect">
              <a:avLst/>
            </a:prstGeom>
          </p:spPr>
        </p:pic>
      </p:grpSp>
    </p:spTree>
    <p:extLst>
      <p:ext uri="{BB962C8B-B14F-4D97-AF65-F5344CB8AC3E}">
        <p14:creationId xmlns:p14="http://schemas.microsoft.com/office/powerpoint/2010/main" val="1444843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dirty="0"/>
              <a:t>We understand your objectives….</a:t>
            </a:r>
          </a:p>
        </p:txBody>
      </p:sp>
      <p:grpSp>
        <p:nvGrpSpPr>
          <p:cNvPr id="3" name="Group 2"/>
          <p:cNvGrpSpPr/>
          <p:nvPr/>
        </p:nvGrpSpPr>
        <p:grpSpPr>
          <a:xfrm>
            <a:off x="275974" y="747876"/>
            <a:ext cx="8592052" cy="3880782"/>
            <a:chOff x="397017" y="747876"/>
            <a:chExt cx="8592052" cy="3880782"/>
          </a:xfrm>
        </p:grpSpPr>
        <p:sp>
          <p:nvSpPr>
            <p:cNvPr id="66" name="Rectangle 65"/>
            <p:cNvSpPr/>
            <p:nvPr/>
          </p:nvSpPr>
          <p:spPr>
            <a:xfrm>
              <a:off x="7011884" y="2830083"/>
              <a:ext cx="1393517" cy="375979"/>
            </a:xfrm>
            <a:prstGeom prst="rect">
              <a:avLst/>
            </a:prstGeom>
            <a:noFill/>
            <a:ln>
              <a:noFill/>
            </a:ln>
          </p:spPr>
          <p:txBody>
            <a:bodyPr wrap="square" anchor="ctr">
              <a:noAutofit/>
            </a:bodyPr>
            <a:lstStyle/>
            <a:p>
              <a:pPr defTabSz="914400" fontAlgn="base">
                <a:spcBef>
                  <a:spcPct val="0"/>
                </a:spcBef>
                <a:spcAft>
                  <a:spcPct val="0"/>
                </a:spcAft>
                <a:defRPr/>
              </a:pPr>
              <a:r>
                <a:rPr lang="en-US" sz="1200" b="1" dirty="0">
                  <a:solidFill>
                    <a:srgbClr val="FFFFFF"/>
                  </a:solidFill>
                  <a:latin typeface="Calibri" panose="020F0502020204030204" pitchFamily="34" charset="0"/>
                </a:rPr>
                <a:t>Efficiency</a:t>
              </a:r>
              <a:r>
                <a:rPr lang="en-US" sz="1200" dirty="0">
                  <a:solidFill>
                    <a:srgbClr val="FFFFFF"/>
                  </a:solidFill>
                  <a:latin typeface="Calibri" panose="020F0502020204030204" pitchFamily="34" charset="0"/>
                </a:rPr>
                <a:t> and </a:t>
              </a:r>
              <a:r>
                <a:rPr lang="en-US" sz="1200" b="1" dirty="0">
                  <a:solidFill>
                    <a:srgbClr val="FFFFFF"/>
                  </a:solidFill>
                  <a:latin typeface="Calibri" panose="020F0502020204030204" pitchFamily="34" charset="0"/>
                </a:rPr>
                <a:t>Cost</a:t>
              </a:r>
            </a:p>
          </p:txBody>
        </p:sp>
        <p:sp>
          <p:nvSpPr>
            <p:cNvPr id="67" name="Rectangle 66"/>
            <p:cNvSpPr/>
            <p:nvPr/>
          </p:nvSpPr>
          <p:spPr>
            <a:xfrm>
              <a:off x="7011884" y="1989739"/>
              <a:ext cx="1428470" cy="375979"/>
            </a:xfrm>
            <a:prstGeom prst="rect">
              <a:avLst/>
            </a:prstGeom>
            <a:noFill/>
            <a:ln>
              <a:noFill/>
            </a:ln>
          </p:spPr>
          <p:txBody>
            <a:bodyPr wrap="square" anchor="ctr">
              <a:noAutofit/>
            </a:bodyPr>
            <a:lstStyle/>
            <a:p>
              <a:pPr defTabSz="914400" fontAlgn="base">
                <a:spcBef>
                  <a:spcPct val="0"/>
                </a:spcBef>
                <a:spcAft>
                  <a:spcPct val="0"/>
                </a:spcAft>
                <a:defRPr/>
              </a:pPr>
              <a:r>
                <a:rPr lang="en-US" sz="1200" dirty="0">
                  <a:solidFill>
                    <a:srgbClr val="FFFFFF"/>
                  </a:solidFill>
                  <a:latin typeface="Calibri" panose="020F0502020204030204" pitchFamily="34" charset="0"/>
                </a:rPr>
                <a:t>Service </a:t>
              </a:r>
              <a:r>
                <a:rPr lang="en-US" sz="1200" b="1" dirty="0">
                  <a:solidFill>
                    <a:srgbClr val="FFFFFF"/>
                  </a:solidFill>
                  <a:latin typeface="Calibri" panose="020F0502020204030204" pitchFamily="34" charset="0"/>
                </a:rPr>
                <a:t>Quality</a:t>
              </a:r>
              <a:r>
                <a:rPr lang="en-US" sz="1200" dirty="0">
                  <a:solidFill>
                    <a:srgbClr val="FFFFFF"/>
                  </a:solidFill>
                  <a:latin typeface="Calibri" panose="020F0502020204030204" pitchFamily="34" charset="0"/>
                </a:rPr>
                <a:t> and </a:t>
              </a:r>
              <a:r>
                <a:rPr lang="en-US" sz="1200" b="1" dirty="0">
                  <a:solidFill>
                    <a:srgbClr val="FFFFFF"/>
                  </a:solidFill>
                  <a:latin typeface="Calibri" panose="020F0502020204030204" pitchFamily="34" charset="0"/>
                </a:rPr>
                <a:t>Continuity</a:t>
              </a:r>
            </a:p>
          </p:txBody>
        </p:sp>
        <p:sp>
          <p:nvSpPr>
            <p:cNvPr id="68" name="Rectangle 67"/>
            <p:cNvSpPr/>
            <p:nvPr/>
          </p:nvSpPr>
          <p:spPr>
            <a:xfrm>
              <a:off x="7043750" y="3288283"/>
              <a:ext cx="1585220" cy="375979"/>
            </a:xfrm>
            <a:prstGeom prst="rect">
              <a:avLst/>
            </a:prstGeom>
            <a:noFill/>
            <a:ln>
              <a:noFill/>
            </a:ln>
          </p:spPr>
          <p:txBody>
            <a:bodyPr wrap="square" anchor="ctr">
              <a:noAutofit/>
            </a:bodyPr>
            <a:lstStyle/>
            <a:p>
              <a:pPr defTabSz="914400" fontAlgn="base">
                <a:spcBef>
                  <a:spcPct val="0"/>
                </a:spcBef>
                <a:spcAft>
                  <a:spcPct val="0"/>
                </a:spcAft>
                <a:defRPr/>
              </a:pPr>
              <a:r>
                <a:rPr lang="en-US" sz="1100" b="1" dirty="0">
                  <a:solidFill>
                    <a:srgbClr val="FFFFFF"/>
                  </a:solidFill>
                  <a:latin typeface="Calibri" panose="020F0502020204030204" pitchFamily="34" charset="0"/>
                </a:rPr>
                <a:t>Business Enablement</a:t>
              </a:r>
            </a:p>
          </p:txBody>
        </p:sp>
        <p:sp>
          <p:nvSpPr>
            <p:cNvPr id="69" name="TextBox 68"/>
            <p:cNvSpPr txBox="1"/>
            <p:nvPr/>
          </p:nvSpPr>
          <p:spPr bwMode="auto">
            <a:xfrm>
              <a:off x="4127609" y="1089138"/>
              <a:ext cx="4785923" cy="3530586"/>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ctr">
                <a:defRPr sz="1200">
                  <a:latin typeface="Calibri" panose="020F0502020204030204" pitchFamily="34" charset="0"/>
                </a:defRPr>
              </a:lvl1pPr>
            </a:lstStyle>
            <a:p>
              <a:endParaRPr lang="en-US" sz="1400" dirty="0"/>
            </a:p>
          </p:txBody>
        </p:sp>
        <p:sp>
          <p:nvSpPr>
            <p:cNvPr id="70" name="Rectangle 69"/>
            <p:cNvSpPr/>
            <p:nvPr/>
          </p:nvSpPr>
          <p:spPr>
            <a:xfrm>
              <a:off x="4113594" y="2322784"/>
              <a:ext cx="2062468" cy="393754"/>
            </a:xfrm>
            <a:prstGeom prst="rect">
              <a:avLst/>
            </a:prstGeom>
            <a:noFill/>
            <a:ln>
              <a:noFill/>
            </a:ln>
          </p:spPr>
          <p:txBody>
            <a:bodyPr wrap="square" anchor="ctr">
              <a:noAutofit/>
            </a:bodyPr>
            <a:lstStyle/>
            <a:p>
              <a:pPr algn="r" defTabSz="914400" fontAlgn="base">
                <a:spcBef>
                  <a:spcPct val="0"/>
                </a:spcBef>
                <a:spcAft>
                  <a:spcPct val="0"/>
                </a:spcAft>
                <a:defRPr/>
              </a:pPr>
              <a:r>
                <a:rPr lang="en-US" sz="1400" b="1" dirty="0">
                  <a:solidFill>
                    <a:schemeClr val="bg2"/>
                  </a:solidFill>
                  <a:latin typeface="Calibri" panose="020F0502020204030204" pitchFamily="34" charset="0"/>
                </a:rPr>
                <a:t>Data &amp; Digital </a:t>
              </a:r>
            </a:p>
            <a:p>
              <a:pPr algn="r" defTabSz="914400" fontAlgn="base">
                <a:spcBef>
                  <a:spcPct val="0"/>
                </a:spcBef>
                <a:spcAft>
                  <a:spcPct val="0"/>
                </a:spcAft>
                <a:defRPr/>
              </a:pPr>
              <a:r>
                <a:rPr lang="en-US" sz="1400" b="1" dirty="0">
                  <a:solidFill>
                    <a:schemeClr val="bg2"/>
                  </a:solidFill>
                  <a:latin typeface="Calibri" panose="020F0502020204030204" pitchFamily="34" charset="0"/>
                </a:rPr>
                <a:t>as the new fuel</a:t>
              </a:r>
            </a:p>
          </p:txBody>
        </p:sp>
        <p:sp>
          <p:nvSpPr>
            <p:cNvPr id="71" name="Rectangle 70"/>
            <p:cNvSpPr/>
            <p:nvPr/>
          </p:nvSpPr>
          <p:spPr>
            <a:xfrm>
              <a:off x="6906765" y="2743968"/>
              <a:ext cx="1539717" cy="393754"/>
            </a:xfrm>
            <a:prstGeom prst="rect">
              <a:avLst/>
            </a:prstGeom>
            <a:noFill/>
            <a:ln>
              <a:noFill/>
            </a:ln>
          </p:spPr>
          <p:txBody>
            <a:bodyPr wrap="square" anchor="ctr">
              <a:noAutofit/>
            </a:bodyPr>
            <a:lstStyle/>
            <a:p>
              <a:pPr defTabSz="914400" fontAlgn="base">
                <a:spcBef>
                  <a:spcPct val="0"/>
                </a:spcBef>
                <a:spcAft>
                  <a:spcPct val="0"/>
                </a:spcAft>
                <a:defRPr/>
              </a:pPr>
              <a:r>
                <a:rPr lang="en-US" sz="1400" b="1" dirty="0">
                  <a:solidFill>
                    <a:schemeClr val="bg2"/>
                  </a:solidFill>
                  <a:latin typeface="Calibri" panose="020F0502020204030204" pitchFamily="34" charset="0"/>
                </a:rPr>
                <a:t>Engaged Teams </a:t>
              </a:r>
            </a:p>
          </p:txBody>
        </p:sp>
        <p:sp>
          <p:nvSpPr>
            <p:cNvPr id="72" name="Rectangle 71"/>
            <p:cNvSpPr/>
            <p:nvPr/>
          </p:nvSpPr>
          <p:spPr>
            <a:xfrm>
              <a:off x="6906765" y="1863894"/>
              <a:ext cx="1766030" cy="393754"/>
            </a:xfrm>
            <a:prstGeom prst="rect">
              <a:avLst/>
            </a:prstGeom>
            <a:noFill/>
            <a:ln>
              <a:noFill/>
            </a:ln>
          </p:spPr>
          <p:txBody>
            <a:bodyPr wrap="square" anchor="ctr">
              <a:noAutofit/>
            </a:bodyPr>
            <a:lstStyle/>
            <a:p>
              <a:pPr defTabSz="914400" fontAlgn="base">
                <a:spcBef>
                  <a:spcPct val="0"/>
                </a:spcBef>
                <a:spcAft>
                  <a:spcPct val="0"/>
                </a:spcAft>
                <a:defRPr/>
              </a:pPr>
              <a:r>
                <a:rPr lang="en-US" sz="1400" b="1" dirty="0">
                  <a:solidFill>
                    <a:schemeClr val="bg2"/>
                  </a:solidFill>
                  <a:latin typeface="Calibri" panose="020F0502020204030204" pitchFamily="34" charset="0"/>
                </a:rPr>
                <a:t>Transformational Programs</a:t>
              </a:r>
            </a:p>
          </p:txBody>
        </p:sp>
        <p:sp>
          <p:nvSpPr>
            <p:cNvPr id="73" name="Rectangle 72"/>
            <p:cNvSpPr/>
            <p:nvPr/>
          </p:nvSpPr>
          <p:spPr>
            <a:xfrm>
              <a:off x="4113594" y="3190200"/>
              <a:ext cx="2062468" cy="393754"/>
            </a:xfrm>
            <a:prstGeom prst="rect">
              <a:avLst/>
            </a:prstGeom>
            <a:noFill/>
            <a:ln>
              <a:noFill/>
            </a:ln>
          </p:spPr>
          <p:txBody>
            <a:bodyPr wrap="square" anchor="ctr">
              <a:noAutofit/>
            </a:bodyPr>
            <a:lstStyle/>
            <a:p>
              <a:pPr algn="r" defTabSz="914400" fontAlgn="base">
                <a:spcBef>
                  <a:spcPct val="0"/>
                </a:spcBef>
                <a:spcAft>
                  <a:spcPct val="0"/>
                </a:spcAft>
                <a:defRPr/>
              </a:pPr>
              <a:r>
                <a:rPr lang="en-US" sz="1400" b="1" dirty="0">
                  <a:solidFill>
                    <a:schemeClr val="bg2"/>
                  </a:solidFill>
                  <a:latin typeface="Calibri" panose="020F0502020204030204" pitchFamily="34" charset="0"/>
                </a:rPr>
                <a:t>Run</a:t>
              </a:r>
              <a:r>
                <a:rPr lang="en-US" sz="1400" dirty="0">
                  <a:solidFill>
                    <a:schemeClr val="bg2"/>
                  </a:solidFill>
                  <a:latin typeface="Calibri" panose="020F0502020204030204" pitchFamily="34" charset="0"/>
                </a:rPr>
                <a:t> &amp; </a:t>
              </a:r>
              <a:r>
                <a:rPr lang="en-US" sz="1400" b="1" dirty="0">
                  <a:solidFill>
                    <a:schemeClr val="bg2"/>
                  </a:solidFill>
                  <a:latin typeface="Calibri" panose="020F0502020204030204" pitchFamily="34" charset="0"/>
                </a:rPr>
                <a:t>Maintain</a:t>
              </a:r>
              <a:r>
                <a:rPr lang="en-US" sz="1400" dirty="0">
                  <a:solidFill>
                    <a:schemeClr val="bg2"/>
                  </a:solidFill>
                  <a:latin typeface="Calibri" panose="020F0502020204030204" pitchFamily="34" charset="0"/>
                </a:rPr>
                <a:t> / </a:t>
              </a:r>
              <a:r>
                <a:rPr lang="en-US" sz="1400" b="1" dirty="0">
                  <a:solidFill>
                    <a:schemeClr val="bg2"/>
                  </a:solidFill>
                  <a:latin typeface="Calibri" panose="020F0502020204030204" pitchFamily="34" charset="0"/>
                </a:rPr>
                <a:t>Transformation</a:t>
              </a:r>
              <a:endParaRPr lang="en-US" sz="1400" dirty="0">
                <a:solidFill>
                  <a:schemeClr val="bg2"/>
                </a:solidFill>
                <a:latin typeface="Calibri" panose="020F0502020204030204" pitchFamily="34" charset="0"/>
              </a:endParaRPr>
            </a:p>
          </p:txBody>
        </p:sp>
        <p:sp>
          <p:nvSpPr>
            <p:cNvPr id="74" name="Rectangle 73"/>
            <p:cNvSpPr/>
            <p:nvPr/>
          </p:nvSpPr>
          <p:spPr>
            <a:xfrm>
              <a:off x="4113594" y="1520750"/>
              <a:ext cx="2062468" cy="393754"/>
            </a:xfrm>
            <a:prstGeom prst="rect">
              <a:avLst/>
            </a:prstGeom>
            <a:noFill/>
            <a:ln>
              <a:noFill/>
            </a:ln>
          </p:spPr>
          <p:txBody>
            <a:bodyPr wrap="square" anchor="ctr">
              <a:noAutofit/>
            </a:bodyPr>
            <a:lstStyle/>
            <a:p>
              <a:pPr algn="r" defTabSz="914400" fontAlgn="base">
                <a:spcBef>
                  <a:spcPct val="0"/>
                </a:spcBef>
                <a:spcAft>
                  <a:spcPct val="0"/>
                </a:spcAft>
                <a:defRPr/>
              </a:pPr>
              <a:r>
                <a:rPr lang="en-US" sz="1400" b="1" dirty="0">
                  <a:solidFill>
                    <a:schemeClr val="bg2"/>
                  </a:solidFill>
                  <a:latin typeface="Calibri" panose="020F0502020204030204" pitchFamily="34" charset="0"/>
                </a:rPr>
                <a:t>Safe, Secure &amp; </a:t>
              </a:r>
            </a:p>
            <a:p>
              <a:pPr algn="r" defTabSz="914400" fontAlgn="base">
                <a:spcBef>
                  <a:spcPct val="0"/>
                </a:spcBef>
                <a:spcAft>
                  <a:spcPct val="0"/>
                </a:spcAft>
                <a:defRPr/>
              </a:pPr>
              <a:r>
                <a:rPr lang="en-US" sz="1400" b="1" dirty="0">
                  <a:solidFill>
                    <a:schemeClr val="bg2"/>
                  </a:solidFill>
                  <a:latin typeface="Calibri" panose="020F0502020204030204" pitchFamily="34" charset="0"/>
                </a:rPr>
                <a:t>Reliable Operations</a:t>
              </a:r>
            </a:p>
          </p:txBody>
        </p:sp>
        <p:cxnSp>
          <p:nvCxnSpPr>
            <p:cNvPr id="75" name="Straight Connector 74"/>
            <p:cNvCxnSpPr/>
            <p:nvPr/>
          </p:nvCxnSpPr>
          <p:spPr>
            <a:xfrm flipH="1">
              <a:off x="6107994" y="2521398"/>
              <a:ext cx="373829" cy="0"/>
            </a:xfrm>
            <a:prstGeom prst="line">
              <a:avLst/>
            </a:prstGeom>
            <a:noFill/>
            <a:ln w="6350" cap="flat" cmpd="sng" algn="ctr">
              <a:solidFill>
                <a:schemeClr val="bg2"/>
              </a:solidFill>
              <a:prstDash val="solid"/>
              <a:miter lim="800000"/>
            </a:ln>
            <a:effectLst/>
          </p:spPr>
        </p:cxnSp>
        <p:cxnSp>
          <p:nvCxnSpPr>
            <p:cNvPr id="76" name="Straight Connector 75"/>
            <p:cNvCxnSpPr/>
            <p:nvPr/>
          </p:nvCxnSpPr>
          <p:spPr>
            <a:xfrm flipH="1">
              <a:off x="6107994" y="3403609"/>
              <a:ext cx="373829" cy="0"/>
            </a:xfrm>
            <a:prstGeom prst="line">
              <a:avLst/>
            </a:prstGeom>
            <a:noFill/>
            <a:ln w="6350" cap="flat" cmpd="sng" algn="ctr">
              <a:solidFill>
                <a:schemeClr val="bg2"/>
              </a:solidFill>
              <a:prstDash val="solid"/>
              <a:miter lim="800000"/>
            </a:ln>
            <a:effectLst/>
          </p:spPr>
        </p:cxnSp>
        <p:cxnSp>
          <p:nvCxnSpPr>
            <p:cNvPr id="77" name="Straight Connector 76"/>
            <p:cNvCxnSpPr/>
            <p:nvPr/>
          </p:nvCxnSpPr>
          <p:spPr>
            <a:xfrm flipH="1">
              <a:off x="6486024" y="2086906"/>
              <a:ext cx="373829" cy="0"/>
            </a:xfrm>
            <a:prstGeom prst="line">
              <a:avLst/>
            </a:prstGeom>
            <a:noFill/>
            <a:ln w="6350" cap="flat" cmpd="sng" algn="ctr">
              <a:solidFill>
                <a:schemeClr val="bg2"/>
              </a:solidFill>
              <a:prstDash val="solid"/>
              <a:miter lim="800000"/>
            </a:ln>
            <a:effectLst/>
          </p:spPr>
        </p:cxnSp>
        <p:cxnSp>
          <p:nvCxnSpPr>
            <p:cNvPr id="78" name="Straight Connector 77"/>
            <p:cNvCxnSpPr/>
            <p:nvPr/>
          </p:nvCxnSpPr>
          <p:spPr>
            <a:xfrm flipH="1">
              <a:off x="6486024" y="2915828"/>
              <a:ext cx="373829" cy="0"/>
            </a:xfrm>
            <a:prstGeom prst="line">
              <a:avLst/>
            </a:prstGeom>
            <a:noFill/>
            <a:ln w="6350" cap="flat" cmpd="sng" algn="ctr">
              <a:solidFill>
                <a:schemeClr val="bg2"/>
              </a:solidFill>
              <a:prstDash val="solid"/>
              <a:miter lim="800000"/>
            </a:ln>
            <a:effectLst/>
          </p:spPr>
        </p:cxnSp>
        <p:cxnSp>
          <p:nvCxnSpPr>
            <p:cNvPr id="79" name="Straight Connector 78"/>
            <p:cNvCxnSpPr/>
            <p:nvPr/>
          </p:nvCxnSpPr>
          <p:spPr>
            <a:xfrm flipH="1">
              <a:off x="6486024" y="3847337"/>
              <a:ext cx="373829" cy="0"/>
            </a:xfrm>
            <a:prstGeom prst="line">
              <a:avLst/>
            </a:prstGeom>
            <a:noFill/>
            <a:ln w="6350" cap="flat" cmpd="sng" algn="ctr">
              <a:solidFill>
                <a:schemeClr val="bg2"/>
              </a:solidFill>
              <a:prstDash val="solid"/>
              <a:miter lim="800000"/>
            </a:ln>
            <a:effectLst/>
          </p:spPr>
        </p:cxnSp>
        <p:cxnSp>
          <p:nvCxnSpPr>
            <p:cNvPr id="80" name="Straight Connector 79"/>
            <p:cNvCxnSpPr/>
            <p:nvPr/>
          </p:nvCxnSpPr>
          <p:spPr>
            <a:xfrm flipH="1">
              <a:off x="6107994" y="1749235"/>
              <a:ext cx="373829" cy="0"/>
            </a:xfrm>
            <a:prstGeom prst="line">
              <a:avLst/>
            </a:prstGeom>
            <a:noFill/>
            <a:ln w="6350" cap="flat" cmpd="sng" algn="ctr">
              <a:solidFill>
                <a:schemeClr val="bg2"/>
              </a:solidFill>
              <a:prstDash val="solid"/>
              <a:miter lim="800000"/>
            </a:ln>
            <a:effectLst/>
          </p:spPr>
        </p:cxnSp>
        <p:cxnSp>
          <p:nvCxnSpPr>
            <p:cNvPr id="81" name="Straight Connector 80"/>
            <p:cNvCxnSpPr/>
            <p:nvPr/>
          </p:nvCxnSpPr>
          <p:spPr>
            <a:xfrm>
              <a:off x="6481823" y="1520750"/>
              <a:ext cx="0" cy="2691484"/>
            </a:xfrm>
            <a:prstGeom prst="line">
              <a:avLst/>
            </a:prstGeom>
            <a:noFill/>
            <a:ln w="38100" cap="flat" cmpd="sng" algn="ctr">
              <a:solidFill>
                <a:schemeClr val="bg2"/>
              </a:solidFill>
              <a:prstDash val="solid"/>
              <a:miter lim="800000"/>
            </a:ln>
            <a:effectLst/>
          </p:spPr>
        </p:cxnSp>
        <p:sp>
          <p:nvSpPr>
            <p:cNvPr id="82" name="Rectangle 81"/>
            <p:cNvSpPr/>
            <p:nvPr/>
          </p:nvSpPr>
          <p:spPr>
            <a:xfrm>
              <a:off x="6937717" y="3624043"/>
              <a:ext cx="1539717" cy="393754"/>
            </a:xfrm>
            <a:prstGeom prst="rect">
              <a:avLst/>
            </a:prstGeom>
            <a:noFill/>
            <a:ln>
              <a:noFill/>
            </a:ln>
          </p:spPr>
          <p:txBody>
            <a:bodyPr wrap="square" anchor="ctr">
              <a:noAutofit/>
            </a:bodyPr>
            <a:lstStyle/>
            <a:p>
              <a:pPr defTabSz="914400" fontAlgn="base">
                <a:spcBef>
                  <a:spcPct val="0"/>
                </a:spcBef>
                <a:spcAft>
                  <a:spcPct val="0"/>
                </a:spcAft>
                <a:defRPr/>
              </a:pPr>
              <a:r>
                <a:rPr lang="en-US" sz="1400" b="1" dirty="0">
                  <a:solidFill>
                    <a:schemeClr val="bg2"/>
                  </a:solidFill>
                  <a:latin typeface="Calibri" panose="020F0502020204030204" pitchFamily="34" charset="0"/>
                </a:rPr>
                <a:t>Business Enablement</a:t>
              </a:r>
            </a:p>
          </p:txBody>
        </p:sp>
        <p:sp>
          <p:nvSpPr>
            <p:cNvPr id="35" name="TextBox 34"/>
            <p:cNvSpPr txBox="1"/>
            <p:nvPr/>
          </p:nvSpPr>
          <p:spPr bwMode="auto">
            <a:xfrm>
              <a:off x="2348702" y="1098072"/>
              <a:ext cx="1703371" cy="3530586"/>
            </a:xfrm>
            <a:prstGeom prst="rect">
              <a:avLst/>
            </a:prstGeom>
            <a:solidFill>
              <a:srgbClr val="00B050"/>
            </a:solidFill>
            <a:ln w="9525" cap="flat" cmpd="sng" algn="ctr">
              <a:noFill/>
              <a:prstDash val="solid"/>
            </a:ln>
            <a:effectLst/>
          </p:spPr>
          <p:txBody>
            <a:bodyPr lIns="91436" tIns="45719" rIns="91436" bIns="45719" rtlCol="0" anchor="ctr"/>
            <a:lstStyle>
              <a:defPPr>
                <a:defRPr lang="en-US"/>
              </a:defPPr>
              <a:lvl1pPr marL="169836" indent="-169836" defTabSz="914280">
                <a:buFont typeface="Arial" pitchFamily="34" charset="0"/>
                <a:buChar char="•"/>
                <a:defRPr sz="900" b="1" kern="0">
                  <a:solidFill>
                    <a:prstClr val="white"/>
                  </a:solidFill>
                  <a:cs typeface="Calibri" panose="020F0502020204030204" pitchFamily="34" charset="0"/>
                </a:defRPr>
              </a:lvl1pPr>
            </a:lstStyle>
            <a:p>
              <a:pPr marL="0" indent="0">
                <a:buNone/>
              </a:pPr>
              <a:r>
                <a:rPr lang="en-US" sz="1600" dirty="0">
                  <a:solidFill>
                    <a:schemeClr val="bg1"/>
                  </a:solidFill>
                  <a:latin typeface="Calibri" panose="020F0502020204030204" pitchFamily="34" charset="0"/>
                </a:rPr>
                <a:t>A Singular Vision</a:t>
              </a:r>
            </a:p>
            <a:p>
              <a:pPr marL="0" indent="0">
                <a:buNone/>
              </a:pPr>
              <a:r>
                <a:rPr lang="en-US" sz="1600" dirty="0">
                  <a:solidFill>
                    <a:schemeClr val="bg1"/>
                  </a:solidFill>
                  <a:latin typeface="Calibri" panose="020F0502020204030204" pitchFamily="34" charset="0"/>
                </a:rPr>
                <a:t>To be a world-class team &amp; trusted technology partner to fuel innovative &amp; digital solutions</a:t>
              </a:r>
            </a:p>
            <a:p>
              <a:endParaRPr lang="en-US" dirty="0">
                <a:solidFill>
                  <a:schemeClr val="bg1"/>
                </a:solidFill>
                <a:latin typeface="Calibri" panose="020F0502020204030204" pitchFamily="34" charset="0"/>
              </a:endParaRPr>
            </a:p>
          </p:txBody>
        </p:sp>
        <p:sp>
          <p:nvSpPr>
            <p:cNvPr id="42" name="TextBox 41"/>
            <p:cNvSpPr txBox="1"/>
            <p:nvPr/>
          </p:nvSpPr>
          <p:spPr>
            <a:xfrm>
              <a:off x="451853" y="1098072"/>
              <a:ext cx="1834213" cy="3530586"/>
            </a:xfrm>
            <a:prstGeom prst="rect">
              <a:avLst/>
            </a:prstGeom>
            <a:solidFill>
              <a:srgbClr val="DA1E2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ctr">
                <a:defRPr sz="1200">
                  <a:solidFill>
                    <a:schemeClr val="lt1"/>
                  </a:solidFill>
                  <a:latin typeface="Calibri" panose="020F05020202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b="1" dirty="0"/>
                <a:t>Customer Engagement</a:t>
              </a:r>
            </a:p>
            <a:p>
              <a:endParaRPr lang="en-US" sz="1400" b="1" dirty="0"/>
            </a:p>
            <a:p>
              <a:r>
                <a:rPr lang="en-US" sz="1400" b="1" dirty="0"/>
                <a:t>Revenue Enhancement &amp; Cost Transformation</a:t>
              </a:r>
            </a:p>
            <a:p>
              <a:endParaRPr lang="en-US" sz="1400" b="1" dirty="0"/>
            </a:p>
            <a:p>
              <a:endParaRPr lang="en-US" sz="1400" b="1" dirty="0"/>
            </a:p>
            <a:p>
              <a:r>
                <a:rPr lang="en-US" sz="1400" b="1" dirty="0"/>
                <a:t>Culture Change</a:t>
              </a:r>
            </a:p>
            <a:p>
              <a:endParaRPr lang="en-US" sz="1400" b="1" dirty="0"/>
            </a:p>
            <a:p>
              <a:endParaRPr lang="en-US" sz="1400" b="1" dirty="0"/>
            </a:p>
            <a:p>
              <a:endParaRPr lang="en-US" sz="1400" b="1" dirty="0"/>
            </a:p>
            <a:p>
              <a:r>
                <a:rPr lang="en-US" sz="1400" b="1" dirty="0"/>
                <a:t>International Growth</a:t>
              </a:r>
            </a:p>
            <a:p>
              <a:endParaRPr lang="en-US" sz="1400" b="1" dirty="0"/>
            </a:p>
          </p:txBody>
        </p:sp>
        <p:sp>
          <p:nvSpPr>
            <p:cNvPr id="43" name="TextBox 42"/>
            <p:cNvSpPr txBox="1"/>
            <p:nvPr/>
          </p:nvSpPr>
          <p:spPr bwMode="auto">
            <a:xfrm>
              <a:off x="4052073" y="1098072"/>
              <a:ext cx="75537" cy="3530586"/>
            </a:xfrm>
            <a:prstGeom prst="rect">
              <a:avLst/>
            </a:prstGeom>
            <a:solidFill>
              <a:schemeClr val="tx2"/>
            </a:solidFill>
            <a:ln w="9525">
              <a:noFill/>
              <a:prstDash val="sysDot"/>
              <a:miter lim="800000"/>
              <a:headEnd/>
              <a:tailEnd/>
            </a:ln>
          </p:spPr>
          <p:txBody>
            <a:bodyPr wrap="square" lIns="41921" tIns="20958" rIns="41921" bIns="20958" rtlCol="0" anchor="ctr">
              <a:prstTxWarp prst="textNoShape">
                <a:avLst/>
              </a:prstTxWarp>
              <a:noAutofit/>
            </a:bodyPr>
            <a:lstStyle>
              <a:defPPr>
                <a:defRPr lang="en-US"/>
              </a:defPPr>
              <a:lvl1pPr marL="58738" defTabSz="457189" eaLnBrk="0" hangingPunct="0">
                <a:lnSpc>
                  <a:spcPct val="130000"/>
                </a:lnSpc>
                <a:spcAft>
                  <a:spcPts val="600"/>
                </a:spcAft>
                <a:defRPr sz="1100" b="1">
                  <a:solidFill>
                    <a:srgbClr val="FFFFFF"/>
                  </a:solidFill>
                  <a:cs typeface="Arial" panose="020B0604020202020204" pitchFamily="34" charset="0"/>
                </a:defRPr>
              </a:lvl1pPr>
            </a:lstStyle>
            <a:p>
              <a:endParaRPr lang="en-US" dirty="0">
                <a:latin typeface="Calibri" panose="020F0502020204030204" pitchFamily="34" charset="0"/>
              </a:endParaRPr>
            </a:p>
          </p:txBody>
        </p:sp>
        <p:sp>
          <p:nvSpPr>
            <p:cNvPr id="44" name="Flowchart: Extract 43"/>
            <p:cNvSpPr/>
            <p:nvPr/>
          </p:nvSpPr>
          <p:spPr>
            <a:xfrm rot="5400000">
              <a:off x="4069361" y="2609362"/>
              <a:ext cx="279740" cy="163242"/>
            </a:xfrm>
            <a:prstGeom prst="flowChartExtract">
              <a:avLst/>
            </a:prstGeom>
            <a:solidFill>
              <a:schemeClr val="tx2"/>
            </a:solidFill>
            <a:ln w="9525">
              <a:noFill/>
              <a:prstDash val="sysDot"/>
              <a:miter lim="800000"/>
              <a:headEnd/>
              <a:tailEnd/>
            </a:ln>
          </p:spPr>
          <p:txBody>
            <a:bodyPr wrap="square" lIns="41921" tIns="20958" rIns="41921" bIns="20958" rtlCol="0" anchor="ctr">
              <a:prstTxWarp prst="textNoShape">
                <a:avLst/>
              </a:prstTxWarp>
              <a:noAutofit/>
            </a:bodyPr>
            <a:lstStyle/>
            <a:p>
              <a:pPr marL="58738" defTabSz="457189" eaLnBrk="0" hangingPunct="0">
                <a:lnSpc>
                  <a:spcPct val="130000"/>
                </a:lnSpc>
                <a:spcAft>
                  <a:spcPts val="600"/>
                </a:spcAft>
              </a:pPr>
              <a:endParaRPr lang="en-US" sz="1100" b="1" dirty="0">
                <a:solidFill>
                  <a:srgbClr val="FFFFFF"/>
                </a:solidFill>
                <a:latin typeface="Calibri" panose="020F0502020204030204" pitchFamily="34" charset="0"/>
                <a:cs typeface="Arial" panose="020B0604020202020204" pitchFamily="34" charset="0"/>
              </a:endParaRPr>
            </a:p>
          </p:txBody>
        </p:sp>
        <p:sp>
          <p:nvSpPr>
            <p:cNvPr id="45" name="TextBox 44"/>
            <p:cNvSpPr txBox="1"/>
            <p:nvPr/>
          </p:nvSpPr>
          <p:spPr bwMode="auto">
            <a:xfrm>
              <a:off x="2280726" y="1098072"/>
              <a:ext cx="75537" cy="3530586"/>
            </a:xfrm>
            <a:prstGeom prst="rect">
              <a:avLst/>
            </a:prstGeom>
            <a:solidFill>
              <a:schemeClr val="tx2"/>
            </a:solidFill>
            <a:ln w="9525">
              <a:noFill/>
              <a:prstDash val="sysDot"/>
              <a:miter lim="800000"/>
              <a:headEnd/>
              <a:tailEnd/>
            </a:ln>
          </p:spPr>
          <p:txBody>
            <a:bodyPr wrap="square" lIns="41921" tIns="20958" rIns="41921" bIns="20958" rtlCol="0" anchor="ctr">
              <a:prstTxWarp prst="textNoShape">
                <a:avLst/>
              </a:prstTxWarp>
              <a:noAutofit/>
            </a:bodyPr>
            <a:lstStyle>
              <a:defPPr>
                <a:defRPr lang="en-US"/>
              </a:defPPr>
              <a:lvl1pPr marL="58738" defTabSz="457189" eaLnBrk="0" hangingPunct="0">
                <a:lnSpc>
                  <a:spcPct val="130000"/>
                </a:lnSpc>
                <a:spcAft>
                  <a:spcPts val="600"/>
                </a:spcAft>
                <a:defRPr sz="1100" b="1">
                  <a:solidFill>
                    <a:srgbClr val="FFFFFF"/>
                  </a:solidFill>
                  <a:cs typeface="Arial" panose="020B0604020202020204" pitchFamily="34" charset="0"/>
                </a:defRPr>
              </a:lvl1pPr>
            </a:lstStyle>
            <a:p>
              <a:endParaRPr lang="en-US" dirty="0">
                <a:latin typeface="Calibri" panose="020F0502020204030204" pitchFamily="34" charset="0"/>
              </a:endParaRPr>
            </a:p>
          </p:txBody>
        </p:sp>
        <p:sp>
          <p:nvSpPr>
            <p:cNvPr id="46" name="TextBox 45"/>
            <p:cNvSpPr txBox="1"/>
            <p:nvPr/>
          </p:nvSpPr>
          <p:spPr bwMode="auto">
            <a:xfrm>
              <a:off x="397017" y="1098072"/>
              <a:ext cx="75537" cy="3530586"/>
            </a:xfrm>
            <a:prstGeom prst="rect">
              <a:avLst/>
            </a:prstGeom>
            <a:solidFill>
              <a:schemeClr val="tx2"/>
            </a:solidFill>
            <a:ln w="9525">
              <a:noFill/>
              <a:prstDash val="sysDot"/>
              <a:miter lim="800000"/>
              <a:headEnd/>
              <a:tailEnd/>
            </a:ln>
          </p:spPr>
          <p:txBody>
            <a:bodyPr wrap="square" lIns="41921" tIns="20958" rIns="41921" bIns="20958" rtlCol="0" anchor="ctr">
              <a:prstTxWarp prst="textNoShape">
                <a:avLst/>
              </a:prstTxWarp>
              <a:noAutofit/>
            </a:bodyPr>
            <a:lstStyle>
              <a:defPPr>
                <a:defRPr lang="en-US"/>
              </a:defPPr>
              <a:lvl1pPr marL="58738" defTabSz="457189" eaLnBrk="0" hangingPunct="0">
                <a:lnSpc>
                  <a:spcPct val="130000"/>
                </a:lnSpc>
                <a:spcAft>
                  <a:spcPts val="600"/>
                </a:spcAft>
                <a:defRPr sz="1100" b="1">
                  <a:solidFill>
                    <a:srgbClr val="FFFFFF"/>
                  </a:solidFill>
                  <a:cs typeface="Arial" panose="020B0604020202020204" pitchFamily="34" charset="0"/>
                </a:defRPr>
              </a:lvl1pPr>
            </a:lstStyle>
            <a:p>
              <a:endParaRPr lang="en-US" dirty="0">
                <a:latin typeface="Calibri" panose="020F0502020204030204" pitchFamily="34" charset="0"/>
              </a:endParaRPr>
            </a:p>
          </p:txBody>
        </p:sp>
        <p:sp>
          <p:nvSpPr>
            <p:cNvPr id="54" name="TextBox 53"/>
            <p:cNvSpPr txBox="1"/>
            <p:nvPr/>
          </p:nvSpPr>
          <p:spPr bwMode="auto">
            <a:xfrm>
              <a:off x="8913532" y="1098072"/>
              <a:ext cx="75537" cy="3530586"/>
            </a:xfrm>
            <a:prstGeom prst="rect">
              <a:avLst/>
            </a:prstGeom>
            <a:solidFill>
              <a:srgbClr val="000000"/>
            </a:solidFill>
            <a:ln w="9525">
              <a:noFill/>
              <a:prstDash val="sysDot"/>
              <a:miter lim="800000"/>
              <a:headEnd/>
              <a:tailEnd/>
            </a:ln>
          </p:spPr>
          <p:txBody>
            <a:bodyPr wrap="square" lIns="41921" tIns="20958" rIns="41921" bIns="20958" rtlCol="0" anchor="ctr">
              <a:prstTxWarp prst="textNoShape">
                <a:avLst/>
              </a:prstTxWarp>
              <a:noAutofit/>
            </a:bodyPr>
            <a:lstStyle/>
            <a:p>
              <a:pPr marL="58738" defTabSz="457189" eaLnBrk="0" hangingPunct="0">
                <a:lnSpc>
                  <a:spcPct val="130000"/>
                </a:lnSpc>
                <a:spcAft>
                  <a:spcPts val="600"/>
                </a:spcAft>
                <a:defRPr/>
              </a:pPr>
              <a:endParaRPr lang="en-US" sz="1100" b="1" dirty="0">
                <a:solidFill>
                  <a:srgbClr val="FFFFFF"/>
                </a:solidFill>
                <a:latin typeface="Calibri" panose="020F0502020204030204" pitchFamily="34" charset="0"/>
                <a:cs typeface="Arial" panose="020B0604020202020204" pitchFamily="34" charset="0"/>
              </a:endParaRPr>
            </a:p>
          </p:txBody>
        </p:sp>
        <p:cxnSp>
          <p:nvCxnSpPr>
            <p:cNvPr id="58" name="Straight Connector 57"/>
            <p:cNvCxnSpPr/>
            <p:nvPr/>
          </p:nvCxnSpPr>
          <p:spPr>
            <a:xfrm flipH="1">
              <a:off x="830498" y="1765123"/>
              <a:ext cx="961041" cy="0"/>
            </a:xfrm>
            <a:prstGeom prst="line">
              <a:avLst/>
            </a:prstGeom>
            <a:noFill/>
            <a:ln w="6350" cap="flat" cmpd="sng" algn="ctr">
              <a:solidFill>
                <a:srgbClr val="FFFFFF">
                  <a:lumMod val="75000"/>
                </a:srgbClr>
              </a:solidFill>
              <a:prstDash val="solid"/>
              <a:miter lim="800000"/>
            </a:ln>
            <a:effectLst/>
          </p:spPr>
        </p:cxnSp>
        <p:cxnSp>
          <p:nvCxnSpPr>
            <p:cNvPr id="59" name="Straight Connector 58"/>
            <p:cNvCxnSpPr/>
            <p:nvPr/>
          </p:nvCxnSpPr>
          <p:spPr>
            <a:xfrm flipH="1">
              <a:off x="830498" y="3664262"/>
              <a:ext cx="961041" cy="0"/>
            </a:xfrm>
            <a:prstGeom prst="line">
              <a:avLst/>
            </a:prstGeom>
            <a:noFill/>
            <a:ln w="6350" cap="flat" cmpd="sng" algn="ctr">
              <a:solidFill>
                <a:srgbClr val="FFFFFF">
                  <a:lumMod val="75000"/>
                </a:srgbClr>
              </a:solidFill>
              <a:prstDash val="solid"/>
              <a:miter lim="800000"/>
            </a:ln>
            <a:effectLst/>
          </p:spPr>
        </p:cxnSp>
        <p:sp>
          <p:nvSpPr>
            <p:cNvPr id="60" name="TextBox 59"/>
            <p:cNvSpPr txBox="1"/>
            <p:nvPr/>
          </p:nvSpPr>
          <p:spPr>
            <a:xfrm>
              <a:off x="419349" y="748184"/>
              <a:ext cx="2011680" cy="265067"/>
            </a:xfrm>
            <a:prstGeom prst="rect">
              <a:avLst/>
            </a:prstGeom>
            <a:noFill/>
          </p:spPr>
          <p:txBody>
            <a:bodyPr wrap="square" rtlCol="0" anchor="ctr">
              <a:noAutofit/>
            </a:bodyPr>
            <a:lstStyle/>
            <a:p>
              <a:pPr algn="ctr" defTabSz="914400">
                <a:defRPr/>
              </a:pPr>
              <a:r>
                <a:rPr lang="en-US" sz="1200" b="1" dirty="0">
                  <a:solidFill>
                    <a:srgbClr val="000000"/>
                  </a:solidFill>
                  <a:latin typeface="Calibri" panose="020F0502020204030204" pitchFamily="34" charset="0"/>
                </a:rPr>
                <a:t>YOUR BUSINESS STRATEGY</a:t>
              </a:r>
            </a:p>
          </p:txBody>
        </p:sp>
        <p:sp>
          <p:nvSpPr>
            <p:cNvPr id="61" name="TextBox 60"/>
            <p:cNvSpPr txBox="1"/>
            <p:nvPr/>
          </p:nvSpPr>
          <p:spPr>
            <a:xfrm>
              <a:off x="5514730" y="747876"/>
              <a:ext cx="2011680" cy="265067"/>
            </a:xfrm>
            <a:prstGeom prst="rect">
              <a:avLst/>
            </a:prstGeom>
            <a:noFill/>
          </p:spPr>
          <p:txBody>
            <a:bodyPr wrap="square" rtlCol="0" anchor="ctr">
              <a:noAutofit/>
            </a:bodyPr>
            <a:lstStyle>
              <a:defPPr>
                <a:defRPr lang="en-US"/>
              </a:defPPr>
              <a:lvl1pPr algn="ctr" defTabSz="914400">
                <a:defRPr sz="1100" b="1">
                  <a:solidFill>
                    <a:srgbClr val="000000"/>
                  </a:solidFill>
                </a:defRPr>
              </a:lvl1pPr>
            </a:lstStyle>
            <a:p>
              <a:r>
                <a:rPr lang="en-US" sz="1200" dirty="0">
                  <a:latin typeface="Calibri" panose="020F0502020204030204" pitchFamily="34" charset="0"/>
                </a:rPr>
                <a:t>PROGRAM OBJECTIVES</a:t>
              </a:r>
            </a:p>
          </p:txBody>
        </p:sp>
        <p:sp>
          <p:nvSpPr>
            <p:cNvPr id="62" name="Rectangle 61"/>
            <p:cNvSpPr/>
            <p:nvPr/>
          </p:nvSpPr>
          <p:spPr>
            <a:xfrm>
              <a:off x="2560307" y="764689"/>
              <a:ext cx="1280160" cy="252676"/>
            </a:xfrm>
            <a:prstGeom prst="rect">
              <a:avLst/>
            </a:prstGeom>
            <a:noFill/>
          </p:spPr>
          <p:txBody>
            <a:bodyPr wrap="square" rtlCol="0" anchor="ctr">
              <a:noAutofit/>
            </a:bodyPr>
            <a:lstStyle/>
            <a:p>
              <a:pPr algn="ctr" defTabSz="914400"/>
              <a:r>
                <a:rPr lang="en-US" sz="1200" b="1" dirty="0">
                  <a:solidFill>
                    <a:srgbClr val="000000"/>
                  </a:solidFill>
                  <a:latin typeface="Calibri" panose="020F0502020204030204" pitchFamily="34" charset="0"/>
                </a:rPr>
                <a:t>..ENABLED BY </a:t>
              </a:r>
            </a:p>
          </p:txBody>
        </p:sp>
        <p:cxnSp>
          <p:nvCxnSpPr>
            <p:cNvPr id="65" name="Straight Connector 64"/>
            <p:cNvCxnSpPr/>
            <p:nvPr/>
          </p:nvCxnSpPr>
          <p:spPr>
            <a:xfrm flipH="1">
              <a:off x="830498" y="2803247"/>
              <a:ext cx="961041" cy="0"/>
            </a:xfrm>
            <a:prstGeom prst="line">
              <a:avLst/>
            </a:prstGeom>
            <a:noFill/>
            <a:ln w="6350" cap="flat" cmpd="sng" algn="ctr">
              <a:solidFill>
                <a:srgbClr val="FFFFFF">
                  <a:lumMod val="75000"/>
                </a:srgbClr>
              </a:solidFill>
              <a:prstDash val="solid"/>
              <a:miter lim="800000"/>
            </a:ln>
            <a:effectLst/>
          </p:spPr>
        </p:cxnSp>
      </p:grpSp>
    </p:spTree>
    <p:extLst>
      <p:ext uri="{BB962C8B-B14F-4D97-AF65-F5344CB8AC3E}">
        <p14:creationId xmlns:p14="http://schemas.microsoft.com/office/powerpoint/2010/main" val="34086886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1800" dirty="0"/>
              <a:t>Using OCM Enablers to Mitigate Possible OCM Challenges</a:t>
            </a:r>
          </a:p>
        </p:txBody>
      </p:sp>
      <p:grpSp>
        <p:nvGrpSpPr>
          <p:cNvPr id="6" name="Group 5"/>
          <p:cNvGrpSpPr/>
          <p:nvPr/>
        </p:nvGrpSpPr>
        <p:grpSpPr>
          <a:xfrm>
            <a:off x="160187" y="712153"/>
            <a:ext cx="8823627" cy="3955356"/>
            <a:chOff x="506311" y="642703"/>
            <a:chExt cx="8116355" cy="3955356"/>
          </a:xfrm>
        </p:grpSpPr>
        <p:sp>
          <p:nvSpPr>
            <p:cNvPr id="18" name="Pentagon 17"/>
            <p:cNvSpPr/>
            <p:nvPr/>
          </p:nvSpPr>
          <p:spPr>
            <a:xfrm>
              <a:off x="4776817" y="642703"/>
              <a:ext cx="3845849" cy="3925896"/>
            </a:xfrm>
            <a:prstGeom prst="homePlate">
              <a:avLst>
                <a:gd name="adj" fmla="val 15136"/>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latin typeface="Calibri" panose="020F0502020204030204" pitchFamily="34" charset="0"/>
              </a:endParaRPr>
            </a:p>
          </p:txBody>
        </p:sp>
        <p:sp>
          <p:nvSpPr>
            <p:cNvPr id="17" name="Pentagon 16"/>
            <p:cNvSpPr/>
            <p:nvPr/>
          </p:nvSpPr>
          <p:spPr>
            <a:xfrm>
              <a:off x="2428847" y="642703"/>
              <a:ext cx="3110264" cy="3925896"/>
            </a:xfrm>
            <a:prstGeom prst="homePlate">
              <a:avLst>
                <a:gd name="adj" fmla="val 16082"/>
              </a:avLst>
            </a:prstGeom>
            <a:solidFill>
              <a:srgbClr val="0070C0"/>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a:latin typeface="Calibri" panose="020F0502020204030204" pitchFamily="34" charset="0"/>
              </a:endParaRPr>
            </a:p>
          </p:txBody>
        </p:sp>
        <p:sp>
          <p:nvSpPr>
            <p:cNvPr id="15" name="Pentagon 14"/>
            <p:cNvSpPr/>
            <p:nvPr/>
          </p:nvSpPr>
          <p:spPr>
            <a:xfrm>
              <a:off x="506311" y="642703"/>
              <a:ext cx="2652069" cy="3925896"/>
            </a:xfrm>
            <a:prstGeom prst="homePlate">
              <a:avLst>
                <a:gd name="adj" fmla="val 21654"/>
              </a:avLst>
            </a:prstGeom>
            <a:solidFill>
              <a:srgbClr val="DA1E2B"/>
            </a:solidFill>
            <a:ln>
              <a:solidFill>
                <a:srgbClr val="DA1E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Calibri" panose="020F0502020204030204" pitchFamily="34" charset="0"/>
              </a:endParaRPr>
            </a:p>
          </p:txBody>
        </p:sp>
        <p:pic>
          <p:nvPicPr>
            <p:cNvPr id="22" name="Picture 21"/>
            <p:cNvPicPr>
              <a:picLocks noChangeAspect="1"/>
            </p:cNvPicPr>
            <p:nvPr/>
          </p:nvPicPr>
          <p:blipFill>
            <a:blip r:embed="rId2" cstate="screen">
              <a:clrChange>
                <a:clrFrom>
                  <a:srgbClr val="FFFFFF"/>
                </a:clrFrom>
                <a:clrTo>
                  <a:srgbClr val="FFFFFF">
                    <a:alpha val="0"/>
                  </a:srgbClr>
                </a:clrTo>
              </a:clrChange>
              <a:biLevel thresh="25000"/>
              <a:extLst>
                <a:ext uri="{28A0092B-C50C-407E-A947-70E740481C1C}">
                  <a14:useLocalDpi xmlns:a14="http://schemas.microsoft.com/office/drawing/2010/main"/>
                </a:ext>
              </a:extLst>
            </a:blip>
            <a:stretch>
              <a:fillRect/>
            </a:stretch>
          </p:blipFill>
          <p:spPr>
            <a:xfrm>
              <a:off x="3051006" y="771341"/>
              <a:ext cx="413525" cy="408036"/>
            </a:xfrm>
            <a:prstGeom prst="rect">
              <a:avLst/>
            </a:prstGeom>
          </p:spPr>
        </p:pic>
        <p:pic>
          <p:nvPicPr>
            <p:cNvPr id="4" name="Picture 3">
              <a:extLst>
                <a:ext uri="{FF2B5EF4-FFF2-40B4-BE49-F238E27FC236}">
                  <a16:creationId xmlns:a16="http://schemas.microsoft.com/office/drawing/2014/main" id="{A3B5C7A9-7410-3143-AD49-9B1B28E9D6C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594200" y="659654"/>
              <a:ext cx="658470" cy="631410"/>
            </a:xfrm>
            <a:prstGeom prst="rect">
              <a:avLst/>
            </a:prstGeom>
          </p:spPr>
        </p:pic>
        <p:pic>
          <p:nvPicPr>
            <p:cNvPr id="2" name="Picture 1"/>
            <p:cNvPicPr>
              <a:picLocks noChangeAspect="1"/>
            </p:cNvPicPr>
            <p:nvPr/>
          </p:nvPicPr>
          <p:blipFill>
            <a:blip r:embed="rId4">
              <a:clrChange>
                <a:clrFrom>
                  <a:srgbClr val="FFFFFF"/>
                </a:clrFrom>
                <a:clrTo>
                  <a:srgbClr val="FFFFFF">
                    <a:alpha val="0"/>
                  </a:srgbClr>
                </a:clrTo>
              </a:clrChange>
              <a:biLevel thresh="25000"/>
            </a:blip>
            <a:stretch>
              <a:fillRect/>
            </a:stretch>
          </p:blipFill>
          <p:spPr>
            <a:xfrm>
              <a:off x="5627429" y="703114"/>
              <a:ext cx="524792" cy="524792"/>
            </a:xfrm>
            <a:prstGeom prst="rect">
              <a:avLst/>
            </a:prstGeom>
          </p:spPr>
        </p:pic>
        <p:sp>
          <p:nvSpPr>
            <p:cNvPr id="19" name="Rectangle 18"/>
            <p:cNvSpPr/>
            <p:nvPr/>
          </p:nvSpPr>
          <p:spPr>
            <a:xfrm>
              <a:off x="1395602" y="821471"/>
              <a:ext cx="802370" cy="276999"/>
            </a:xfrm>
            <a:prstGeom prst="rect">
              <a:avLst/>
            </a:prstGeom>
          </p:spPr>
          <p:txBody>
            <a:bodyPr wrap="none">
              <a:spAutoFit/>
            </a:bodyPr>
            <a:lstStyle/>
            <a:p>
              <a:pPr algn="ctr"/>
              <a:r>
                <a:rPr lang="en-US" sz="1200" b="1" dirty="0">
                  <a:solidFill>
                    <a:schemeClr val="bg1">
                      <a:lumMod val="95000"/>
                    </a:schemeClr>
                  </a:solidFill>
                  <a:latin typeface="Calibri" panose="020F0502020204030204" pitchFamily="34" charset="0"/>
                  <a:cs typeface="Arial" panose="020B0604020202020204" pitchFamily="34" charset="0"/>
                </a:rPr>
                <a:t>Challenges</a:t>
              </a:r>
              <a:endParaRPr lang="en-US" sz="1200" b="1" dirty="0">
                <a:solidFill>
                  <a:schemeClr val="bg1">
                    <a:lumMod val="95000"/>
                  </a:schemeClr>
                </a:solidFill>
                <a:latin typeface="Calibri" panose="020F0502020204030204" pitchFamily="34" charset="0"/>
                <a:ea typeface="Times New Roman"/>
                <a:cs typeface="Arial" panose="020B0604020202020204" pitchFamily="34" charset="0"/>
              </a:endParaRPr>
            </a:p>
          </p:txBody>
        </p:sp>
        <p:sp>
          <p:nvSpPr>
            <p:cNvPr id="21" name="Rectangle 20"/>
            <p:cNvSpPr/>
            <p:nvPr/>
          </p:nvSpPr>
          <p:spPr>
            <a:xfrm>
              <a:off x="6238216" y="821471"/>
              <a:ext cx="1167341" cy="276999"/>
            </a:xfrm>
            <a:prstGeom prst="rect">
              <a:avLst/>
            </a:prstGeom>
          </p:spPr>
          <p:txBody>
            <a:bodyPr wrap="none">
              <a:spAutoFit/>
            </a:bodyPr>
            <a:lstStyle/>
            <a:p>
              <a:pPr algn="ctr"/>
              <a:r>
                <a:rPr lang="en-US" sz="1200" b="1" dirty="0">
                  <a:solidFill>
                    <a:schemeClr val="bg1"/>
                  </a:solidFill>
                  <a:latin typeface="Calibri" panose="020F0502020204030204" pitchFamily="34" charset="0"/>
                  <a:cs typeface="Arial" panose="020B0604020202020204" pitchFamily="34" charset="0"/>
                </a:rPr>
                <a:t>OCM Mitigations</a:t>
              </a:r>
            </a:p>
          </p:txBody>
        </p:sp>
        <p:sp>
          <p:nvSpPr>
            <p:cNvPr id="23" name="Rectangle 22"/>
            <p:cNvSpPr/>
            <p:nvPr/>
          </p:nvSpPr>
          <p:spPr>
            <a:xfrm>
              <a:off x="3677843" y="821471"/>
              <a:ext cx="999778" cy="276999"/>
            </a:xfrm>
            <a:prstGeom prst="rect">
              <a:avLst/>
            </a:prstGeom>
          </p:spPr>
          <p:txBody>
            <a:bodyPr wrap="none">
              <a:spAutoFit/>
            </a:bodyPr>
            <a:lstStyle/>
            <a:p>
              <a:pPr algn="ctr"/>
              <a:r>
                <a:rPr lang="en-US" sz="1200" b="1" dirty="0">
                  <a:solidFill>
                    <a:schemeClr val="bg1"/>
                  </a:solidFill>
                  <a:latin typeface="Calibri" panose="020F0502020204030204" pitchFamily="34" charset="0"/>
                  <a:cs typeface="Arial" panose="020B0604020202020204" pitchFamily="34" charset="0"/>
                </a:rPr>
                <a:t>OCM Enablers</a:t>
              </a:r>
            </a:p>
          </p:txBody>
        </p:sp>
        <p:sp>
          <p:nvSpPr>
            <p:cNvPr id="25" name="Rectangle 24"/>
            <p:cNvSpPr/>
            <p:nvPr/>
          </p:nvSpPr>
          <p:spPr>
            <a:xfrm>
              <a:off x="552527" y="1656173"/>
              <a:ext cx="2318730" cy="2231380"/>
            </a:xfrm>
            <a:prstGeom prst="rect">
              <a:avLst/>
            </a:prstGeom>
          </p:spPr>
          <p:txBody>
            <a:bodyPr wrap="square" tIns="0">
              <a:spAutoFit/>
            </a:bodyPr>
            <a:lstStyle/>
            <a:p>
              <a:pPr marL="285750" indent="-285750" fontAlgn="t">
                <a:buFont typeface="Arial" panose="020B0604020202020204" pitchFamily="34" charset="0"/>
                <a:buChar char="•"/>
              </a:pPr>
              <a:r>
                <a:rPr lang="en-US" sz="1200" b="1" dirty="0">
                  <a:solidFill>
                    <a:schemeClr val="bg2"/>
                  </a:solidFill>
                  <a:latin typeface="Calibri" panose="020F0502020204030204" pitchFamily="34" charset="0"/>
                  <a:cs typeface="Arial" panose="020B0604020202020204" pitchFamily="34" charset="0"/>
                </a:rPr>
                <a:t>Benefits are not realized or don’t last</a:t>
              </a:r>
            </a:p>
            <a:p>
              <a:pPr marL="285750" indent="-285750" fontAlgn="t">
                <a:buFont typeface="Arial" panose="020B0604020202020204" pitchFamily="34" charset="0"/>
                <a:buChar char="•"/>
              </a:pPr>
              <a:endParaRPr lang="en-US" sz="1200" b="1" dirty="0">
                <a:solidFill>
                  <a:schemeClr val="bg2"/>
                </a:solidFill>
                <a:latin typeface="Calibri" panose="020F0502020204030204" pitchFamily="34" charset="0"/>
                <a:cs typeface="Arial" panose="020B0604020202020204" pitchFamily="34" charset="0"/>
              </a:endParaRPr>
            </a:p>
            <a:p>
              <a:pPr marL="285750" indent="-285750" fontAlgn="t">
                <a:buFont typeface="Arial" panose="020B0604020202020204" pitchFamily="34" charset="0"/>
                <a:buChar char="•"/>
              </a:pPr>
              <a:r>
                <a:rPr lang="en-US" sz="1200" b="1" dirty="0">
                  <a:solidFill>
                    <a:schemeClr val="bg2"/>
                  </a:solidFill>
                  <a:latin typeface="Calibri" panose="020F0502020204030204" pitchFamily="34" charset="0"/>
                  <a:cs typeface="Arial" panose="020B0604020202020204" pitchFamily="34" charset="0"/>
                </a:rPr>
                <a:t>End user resistance to adopting new ways of working</a:t>
              </a:r>
            </a:p>
            <a:p>
              <a:pPr marL="285750" indent="-285750" fontAlgn="t">
                <a:buFont typeface="Arial" panose="020B0604020202020204" pitchFamily="34" charset="0"/>
                <a:buChar char="•"/>
              </a:pPr>
              <a:endParaRPr lang="en-US" sz="1200" b="1" dirty="0">
                <a:solidFill>
                  <a:schemeClr val="bg2"/>
                </a:solidFill>
                <a:latin typeface="Calibri" panose="020F0502020204030204" pitchFamily="34" charset="0"/>
                <a:cs typeface="Arial" panose="020B0604020202020204" pitchFamily="34" charset="0"/>
              </a:endParaRPr>
            </a:p>
            <a:p>
              <a:pPr marL="285750" indent="-285750" fontAlgn="t">
                <a:buFont typeface="Arial" panose="020B0604020202020204" pitchFamily="34" charset="0"/>
                <a:buChar char="•"/>
              </a:pPr>
              <a:r>
                <a:rPr lang="en-US" sz="1200" b="1" dirty="0">
                  <a:solidFill>
                    <a:schemeClr val="bg2"/>
                  </a:solidFill>
                  <a:latin typeface="Calibri" panose="020F0502020204030204" pitchFamily="34" charset="0"/>
                  <a:cs typeface="Arial" panose="020B0604020202020204" pitchFamily="34" charset="0"/>
                </a:rPr>
                <a:t>Lack of motivation for learning new skills</a:t>
              </a:r>
            </a:p>
            <a:p>
              <a:pPr marL="285750" indent="-285750" fontAlgn="t">
                <a:buFont typeface="Arial" panose="020B0604020202020204" pitchFamily="34" charset="0"/>
                <a:buChar char="•"/>
              </a:pPr>
              <a:endParaRPr lang="en-US" sz="1200" b="1" dirty="0">
                <a:solidFill>
                  <a:schemeClr val="bg2"/>
                </a:solidFill>
                <a:latin typeface="Calibri" panose="020F0502020204030204" pitchFamily="34" charset="0"/>
                <a:cs typeface="Arial" panose="020B0604020202020204" pitchFamily="34" charset="0"/>
              </a:endParaRPr>
            </a:p>
            <a:p>
              <a:pPr marL="285750" indent="-285750" fontAlgn="t">
                <a:buFont typeface="Arial" panose="020B0604020202020204" pitchFamily="34" charset="0"/>
                <a:buChar char="•"/>
              </a:pPr>
              <a:r>
                <a:rPr lang="en-US" sz="1200" b="1" dirty="0">
                  <a:solidFill>
                    <a:schemeClr val="bg2"/>
                  </a:solidFill>
                  <a:latin typeface="Calibri" panose="020F0502020204030204" pitchFamily="34" charset="0"/>
                  <a:cs typeface="Arial" panose="020B0604020202020204" pitchFamily="34" charset="0"/>
                </a:rPr>
                <a:t>Behavioral aspect of technological change</a:t>
              </a:r>
            </a:p>
            <a:p>
              <a:pPr marL="285750" indent="-285750" fontAlgn="t">
                <a:buFont typeface="Arial" panose="020B0604020202020204" pitchFamily="34" charset="0"/>
                <a:buChar char="•"/>
              </a:pPr>
              <a:endParaRPr lang="en-US" sz="1000" b="1" dirty="0">
                <a:solidFill>
                  <a:schemeClr val="bg2"/>
                </a:solidFill>
                <a:latin typeface="Calibri" panose="020F0502020204030204" pitchFamily="34" charset="0"/>
                <a:cs typeface="Arial" panose="020B0604020202020204" pitchFamily="34" charset="0"/>
              </a:endParaRPr>
            </a:p>
          </p:txBody>
        </p:sp>
        <p:sp>
          <p:nvSpPr>
            <p:cNvPr id="26" name="Rectangle 25"/>
            <p:cNvSpPr/>
            <p:nvPr/>
          </p:nvSpPr>
          <p:spPr>
            <a:xfrm>
              <a:off x="3186503" y="1491066"/>
              <a:ext cx="2361371" cy="1892826"/>
            </a:xfrm>
            <a:prstGeom prst="rect">
              <a:avLst/>
            </a:prstGeom>
          </p:spPr>
          <p:txBody>
            <a:bodyPr wrap="square" tIns="0">
              <a:spAutoFit/>
            </a:bodyPr>
            <a:lstStyle/>
            <a:p>
              <a:pPr marL="285750" indent="-285750" fontAlgn="t">
                <a:lnSpc>
                  <a:spcPct val="200000"/>
                </a:lnSpc>
                <a:buFont typeface="Arial" panose="020B0604020202020204" pitchFamily="34" charset="0"/>
                <a:buChar char="•"/>
              </a:pPr>
              <a:r>
                <a:rPr lang="en-US" sz="1200" b="1" dirty="0">
                  <a:solidFill>
                    <a:schemeClr val="bg1"/>
                  </a:solidFill>
                  <a:latin typeface="Calibri" panose="020F0502020204030204" pitchFamily="34" charset="0"/>
                  <a:cs typeface="Arial" panose="020B0604020202020204" pitchFamily="34" charset="0"/>
                </a:rPr>
                <a:t>Communications</a:t>
              </a:r>
            </a:p>
            <a:p>
              <a:pPr marL="285750" indent="-285750" fontAlgn="t">
                <a:lnSpc>
                  <a:spcPct val="200000"/>
                </a:lnSpc>
                <a:buFont typeface="Arial" panose="020B0604020202020204" pitchFamily="34" charset="0"/>
                <a:buChar char="•"/>
              </a:pPr>
              <a:r>
                <a:rPr lang="en-US" sz="1200" b="1" dirty="0">
                  <a:solidFill>
                    <a:schemeClr val="bg1"/>
                  </a:solidFill>
                  <a:latin typeface="Calibri" panose="020F0502020204030204" pitchFamily="34" charset="0"/>
                  <a:cs typeface="Arial" panose="020B0604020202020204" pitchFamily="34" charset="0"/>
                </a:rPr>
                <a:t>Change Agent Network</a:t>
              </a:r>
            </a:p>
            <a:p>
              <a:pPr marL="285750" indent="-285750" fontAlgn="t">
                <a:lnSpc>
                  <a:spcPct val="200000"/>
                </a:lnSpc>
                <a:buFont typeface="Arial" panose="020B0604020202020204" pitchFamily="34" charset="0"/>
                <a:buChar char="•"/>
              </a:pPr>
              <a:r>
                <a:rPr lang="en-US" sz="1200" b="1" dirty="0">
                  <a:solidFill>
                    <a:schemeClr val="bg1"/>
                  </a:solidFill>
                  <a:latin typeface="Calibri" panose="020F0502020204030204" pitchFamily="34" charset="0"/>
                  <a:cs typeface="Arial" panose="020B0604020202020204" pitchFamily="34" charset="0"/>
                </a:rPr>
                <a:t>Stakeholder Engagement</a:t>
              </a:r>
            </a:p>
            <a:p>
              <a:pPr marL="285750" indent="-285750" fontAlgn="t">
                <a:lnSpc>
                  <a:spcPct val="200000"/>
                </a:lnSpc>
                <a:buFont typeface="Arial" panose="020B0604020202020204" pitchFamily="34" charset="0"/>
                <a:buChar char="•"/>
              </a:pPr>
              <a:r>
                <a:rPr lang="en-US" sz="1200" b="1" dirty="0">
                  <a:solidFill>
                    <a:schemeClr val="bg1"/>
                  </a:solidFill>
                  <a:latin typeface="Calibri" panose="020F0502020204030204" pitchFamily="34" charset="0"/>
                  <a:cs typeface="Arial" panose="020B0604020202020204" pitchFamily="34" charset="0"/>
                </a:rPr>
                <a:t>Impact and Readiness</a:t>
              </a:r>
            </a:p>
            <a:p>
              <a:pPr marL="285750" indent="-285750" fontAlgn="t">
                <a:lnSpc>
                  <a:spcPct val="200000"/>
                </a:lnSpc>
                <a:buFont typeface="Arial" panose="020B0604020202020204" pitchFamily="34" charset="0"/>
                <a:buChar char="•"/>
              </a:pPr>
              <a:r>
                <a:rPr lang="en-US" sz="1200" b="1" dirty="0">
                  <a:solidFill>
                    <a:schemeClr val="bg1"/>
                  </a:solidFill>
                  <a:latin typeface="Calibri" panose="020F0502020204030204" pitchFamily="34" charset="0"/>
                  <a:cs typeface="Arial" panose="020B0604020202020204" pitchFamily="34" charset="0"/>
                </a:rPr>
                <a:t>Learning and Development</a:t>
              </a:r>
            </a:p>
          </p:txBody>
        </p:sp>
        <p:sp>
          <p:nvSpPr>
            <p:cNvPr id="27" name="Rectangle 26"/>
            <p:cNvSpPr/>
            <p:nvPr/>
          </p:nvSpPr>
          <p:spPr>
            <a:xfrm>
              <a:off x="5694653" y="1227906"/>
              <a:ext cx="2618242" cy="3370153"/>
            </a:xfrm>
            <a:prstGeom prst="rect">
              <a:avLst/>
            </a:prstGeom>
          </p:spPr>
          <p:txBody>
            <a:bodyPr wrap="square" tIns="0">
              <a:spAutoFit/>
            </a:bodyPr>
            <a:lstStyle/>
            <a:p>
              <a:pPr marL="285750" indent="-285750" fontAlgn="t">
                <a:buFont typeface="Arial" panose="020B0604020202020204" pitchFamily="34" charset="0"/>
                <a:buChar char="•"/>
              </a:pPr>
              <a:r>
                <a:rPr lang="en-US" sz="1200" b="1" dirty="0">
                  <a:solidFill>
                    <a:schemeClr val="bg1"/>
                  </a:solidFill>
                  <a:latin typeface="Calibri" panose="020F0502020204030204" pitchFamily="34" charset="0"/>
                  <a:cs typeface="Arial" panose="020B0604020202020204" pitchFamily="34" charset="0"/>
                </a:rPr>
                <a:t>Communicate expectations for management, sales organization and distributors</a:t>
              </a:r>
            </a:p>
            <a:p>
              <a:pPr marL="285750" indent="-285750" fontAlgn="t">
                <a:buFont typeface="Arial" panose="020B0604020202020204" pitchFamily="34" charset="0"/>
                <a:buChar char="•"/>
              </a:pPr>
              <a:endParaRPr lang="en-US" sz="1200" b="1" dirty="0">
                <a:solidFill>
                  <a:schemeClr val="bg1"/>
                </a:solidFill>
                <a:latin typeface="Calibri" panose="020F0502020204030204" pitchFamily="34" charset="0"/>
                <a:cs typeface="Arial" panose="020B0604020202020204" pitchFamily="34" charset="0"/>
              </a:endParaRPr>
            </a:p>
            <a:p>
              <a:pPr marL="285750" indent="-285750" fontAlgn="t">
                <a:buFont typeface="Arial" panose="020B0604020202020204" pitchFamily="34" charset="0"/>
                <a:buChar char="•"/>
              </a:pPr>
              <a:r>
                <a:rPr lang="en-US" sz="1200" b="1" dirty="0">
                  <a:solidFill>
                    <a:schemeClr val="bg1"/>
                  </a:solidFill>
                  <a:latin typeface="Calibri" panose="020F0502020204030204" pitchFamily="34" charset="0"/>
                  <a:cs typeface="Arial" panose="020B0604020202020204" pitchFamily="34" charset="0"/>
                </a:rPr>
                <a:t>Employ a Change Agent Network to include local champions from sales organization as an early adopter group to build confidence with distributor network</a:t>
              </a:r>
            </a:p>
            <a:p>
              <a:pPr marL="285750" indent="-285750" fontAlgn="t">
                <a:buFont typeface="Arial" panose="020B0604020202020204" pitchFamily="34" charset="0"/>
                <a:buChar char="•"/>
              </a:pPr>
              <a:endParaRPr lang="en-US" sz="1200" b="1" dirty="0">
                <a:solidFill>
                  <a:schemeClr val="bg1"/>
                </a:solidFill>
                <a:latin typeface="Calibri" panose="020F0502020204030204" pitchFamily="34" charset="0"/>
                <a:cs typeface="Arial" panose="020B0604020202020204" pitchFamily="34" charset="0"/>
              </a:endParaRPr>
            </a:p>
            <a:p>
              <a:pPr marL="285750" indent="-285750" fontAlgn="t">
                <a:buFont typeface="Arial" panose="020B0604020202020204" pitchFamily="34" charset="0"/>
                <a:buChar char="•"/>
              </a:pPr>
              <a:r>
                <a:rPr lang="en-US" sz="1200" b="1" dirty="0">
                  <a:solidFill>
                    <a:schemeClr val="bg1"/>
                  </a:solidFill>
                  <a:latin typeface="Calibri" panose="020F0502020204030204" pitchFamily="34" charset="0"/>
                  <a:cs typeface="Arial" panose="020B0604020202020204" pitchFamily="34" charset="0"/>
                </a:rPr>
                <a:t>Engage leadership to support the change to model desired behavior and influence sales organization</a:t>
              </a:r>
            </a:p>
            <a:p>
              <a:pPr marL="285750" indent="-285750" fontAlgn="t">
                <a:buFont typeface="Arial" panose="020B0604020202020204" pitchFamily="34" charset="0"/>
                <a:buChar char="•"/>
              </a:pPr>
              <a:endParaRPr lang="en-US" sz="1200" b="1" dirty="0">
                <a:solidFill>
                  <a:schemeClr val="bg1"/>
                </a:solidFill>
                <a:latin typeface="Calibri" panose="020F0502020204030204" pitchFamily="34" charset="0"/>
                <a:cs typeface="Arial" panose="020B0604020202020204" pitchFamily="34" charset="0"/>
              </a:endParaRPr>
            </a:p>
            <a:p>
              <a:pPr marL="285750" indent="-285750" fontAlgn="t">
                <a:buFont typeface="Arial" panose="020B0604020202020204" pitchFamily="34" charset="0"/>
                <a:buChar char="•"/>
              </a:pPr>
              <a:r>
                <a:rPr lang="en-US" sz="1200" b="1" dirty="0">
                  <a:solidFill>
                    <a:schemeClr val="bg1"/>
                  </a:solidFill>
                  <a:latin typeface="Calibri" panose="020F0502020204030204" pitchFamily="34" charset="0"/>
                  <a:cs typeface="Arial" panose="020B0604020202020204" pitchFamily="34" charset="0"/>
                </a:rPr>
                <a:t>Build a plan and checkpoints to gauge organizational readiness across people, process, and technology</a:t>
              </a:r>
              <a:endParaRPr lang="en-US" sz="1000" b="1" dirty="0">
                <a:solidFill>
                  <a:schemeClr val="bg1"/>
                </a:solidFill>
                <a:latin typeface="Calibri" panose="020F0502020204030204" pitchFamily="34" charset="0"/>
                <a:cs typeface="Arial" panose="020B0604020202020204" pitchFamily="34" charset="0"/>
              </a:endParaRPr>
            </a:p>
          </p:txBody>
        </p:sp>
      </p:grpSp>
    </p:spTree>
    <p:extLst>
      <p:ext uri="{BB962C8B-B14F-4D97-AF65-F5344CB8AC3E}">
        <p14:creationId xmlns:p14="http://schemas.microsoft.com/office/powerpoint/2010/main" val="18512800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dirty="0"/>
              <a:t>Deep Experience Managing Complex Transitions</a:t>
            </a:r>
          </a:p>
        </p:txBody>
      </p:sp>
      <p:grpSp>
        <p:nvGrpSpPr>
          <p:cNvPr id="5" name="Group 4"/>
          <p:cNvGrpSpPr/>
          <p:nvPr/>
        </p:nvGrpSpPr>
        <p:grpSpPr>
          <a:xfrm>
            <a:off x="162635" y="743116"/>
            <a:ext cx="8818731" cy="3947385"/>
            <a:chOff x="468313" y="662091"/>
            <a:chExt cx="8201071" cy="3947385"/>
          </a:xfrm>
        </p:grpSpPr>
        <p:sp>
          <p:nvSpPr>
            <p:cNvPr id="66" name="Round Same Side Corner Rectangle 65"/>
            <p:cNvSpPr/>
            <p:nvPr/>
          </p:nvSpPr>
          <p:spPr>
            <a:xfrm>
              <a:off x="6904850" y="662091"/>
              <a:ext cx="1715228" cy="387298"/>
            </a:xfrm>
            <a:prstGeom prst="round2Same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b="1" dirty="0">
                <a:solidFill>
                  <a:schemeClr val="tx1"/>
                </a:solidFill>
                <a:latin typeface="Calibri" panose="020F0502020204030204" pitchFamily="34" charset="0"/>
                <a:ea typeface="Verdana" panose="020B0604030504040204" pitchFamily="34" charset="0"/>
                <a:cs typeface="Verdana" panose="020B0604030504040204" pitchFamily="34" charset="0"/>
              </a:endParaRPr>
            </a:p>
          </p:txBody>
        </p:sp>
        <p:sp>
          <p:nvSpPr>
            <p:cNvPr id="46" name="Rectangle 45"/>
            <p:cNvSpPr/>
            <p:nvPr/>
          </p:nvSpPr>
          <p:spPr>
            <a:xfrm>
              <a:off x="6904850" y="1073109"/>
              <a:ext cx="1715228" cy="432454"/>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r>
                <a:rPr lang="en-US" sz="1000" dirty="0">
                  <a:solidFill>
                    <a:schemeClr val="tx2"/>
                  </a:solidFill>
                  <a:latin typeface="Calibri" panose="020F0502020204030204" pitchFamily="34" charset="0"/>
                  <a:ea typeface="Verdana" panose="020B0604030504040204" pitchFamily="34" charset="0"/>
                  <a:cs typeface="Verdana" panose="020B0604030504040204" pitchFamily="34" charset="0"/>
                </a:rPr>
                <a:t>E2E Integrated Infrastructure &amp; Application Support</a:t>
              </a:r>
            </a:p>
          </p:txBody>
        </p:sp>
        <p:sp>
          <p:nvSpPr>
            <p:cNvPr id="47" name="Rectangle 46"/>
            <p:cNvSpPr/>
            <p:nvPr/>
          </p:nvSpPr>
          <p:spPr>
            <a:xfrm>
              <a:off x="6904850" y="1531724"/>
              <a:ext cx="1715228" cy="3235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r>
                <a:rPr lang="en-US" sz="1000" b="1" dirty="0">
                  <a:solidFill>
                    <a:schemeClr val="tx2"/>
                  </a:solidFill>
                  <a:latin typeface="Calibri" panose="020F0502020204030204" pitchFamily="34" charset="0"/>
                  <a:ea typeface="Verdana" panose="020B0604030504040204" pitchFamily="34" charset="0"/>
                  <a:cs typeface="Verdana" panose="020B0604030504040204" pitchFamily="34" charset="0"/>
                </a:rPr>
                <a:t>250+</a:t>
              </a:r>
            </a:p>
          </p:txBody>
        </p:sp>
        <p:sp>
          <p:nvSpPr>
            <p:cNvPr id="48" name="Rectangle 47"/>
            <p:cNvSpPr/>
            <p:nvPr/>
          </p:nvSpPr>
          <p:spPr>
            <a:xfrm>
              <a:off x="6904850" y="1897801"/>
              <a:ext cx="1715228" cy="294044"/>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r>
                <a:rPr lang="en-US" sz="1000" b="1" dirty="0">
                  <a:solidFill>
                    <a:schemeClr val="tx2"/>
                  </a:solidFill>
                  <a:latin typeface="Calibri" panose="020F0502020204030204" pitchFamily="34" charset="0"/>
                  <a:ea typeface="Verdana" panose="020B0604030504040204" pitchFamily="34" charset="0"/>
                  <a:cs typeface="Verdana" panose="020B0604030504040204" pitchFamily="34" charset="0"/>
                </a:rPr>
                <a:t>USA, Canada, UK</a:t>
              </a:r>
            </a:p>
          </p:txBody>
        </p:sp>
        <p:sp>
          <p:nvSpPr>
            <p:cNvPr id="49" name="Rectangle 48"/>
            <p:cNvSpPr/>
            <p:nvPr/>
          </p:nvSpPr>
          <p:spPr>
            <a:xfrm>
              <a:off x="6904850" y="2244167"/>
              <a:ext cx="1715228" cy="309238"/>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r>
                <a:rPr lang="en-US" sz="1000" b="1" dirty="0">
                  <a:solidFill>
                    <a:schemeClr val="tx2"/>
                  </a:solidFill>
                  <a:latin typeface="Calibri" panose="020F0502020204030204" pitchFamily="34" charset="0"/>
                  <a:ea typeface="Verdana" panose="020B0604030504040204" pitchFamily="34" charset="0"/>
                  <a:cs typeface="Verdana" panose="020B0604030504040204" pitchFamily="34" charset="0"/>
                </a:rPr>
                <a:t>~650</a:t>
              </a:r>
            </a:p>
          </p:txBody>
        </p:sp>
        <p:sp>
          <p:nvSpPr>
            <p:cNvPr id="50" name="Rectangle 49"/>
            <p:cNvSpPr/>
            <p:nvPr/>
          </p:nvSpPr>
          <p:spPr>
            <a:xfrm>
              <a:off x="6904850" y="2603889"/>
              <a:ext cx="1715228" cy="327746"/>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r>
                <a:rPr lang="en-US" sz="1000" dirty="0">
                  <a:solidFill>
                    <a:schemeClr val="tx2"/>
                  </a:solidFill>
                  <a:latin typeface="Calibri" panose="020F0502020204030204" pitchFamily="34" charset="0"/>
                  <a:ea typeface="Verdana" panose="020B0604030504040204" pitchFamily="34" charset="0"/>
                  <a:cs typeface="Verdana" panose="020B0604030504040204" pitchFamily="34" charset="0"/>
                </a:rPr>
                <a:t>Fujitsu &amp; In House</a:t>
              </a:r>
            </a:p>
          </p:txBody>
        </p:sp>
        <p:sp>
          <p:nvSpPr>
            <p:cNvPr id="56" name="Round Same Side Corner Rectangle 55"/>
            <p:cNvSpPr/>
            <p:nvPr/>
          </p:nvSpPr>
          <p:spPr>
            <a:xfrm rot="10800000">
              <a:off x="6904850" y="2977820"/>
              <a:ext cx="1715228" cy="1262610"/>
            </a:xfrm>
            <a:prstGeom prst="round2Same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sz="1600">
                <a:solidFill>
                  <a:srgbClr val="002060"/>
                </a:solidFill>
                <a:latin typeface="Calibri" panose="020F0502020204030204" pitchFamily="34" charset="0"/>
              </a:endParaRPr>
            </a:p>
          </p:txBody>
        </p:sp>
        <p:sp>
          <p:nvSpPr>
            <p:cNvPr id="57" name="TextBox 56"/>
            <p:cNvSpPr txBox="1"/>
            <p:nvPr/>
          </p:nvSpPr>
          <p:spPr>
            <a:xfrm>
              <a:off x="6924602" y="2965449"/>
              <a:ext cx="1695475" cy="1272143"/>
            </a:xfrm>
            <a:prstGeom prst="rect">
              <a:avLst/>
            </a:prstGeom>
            <a:noFill/>
          </p:spPr>
          <p:txBody>
            <a:bodyPr wrap="square" rtlCol="0">
              <a:spAutoFit/>
            </a:bodyPr>
            <a:lstStyle>
              <a:defPPr>
                <a:defRPr lang="en-US"/>
              </a:defPPr>
              <a:lvl1pPr marL="137903" indent="-137903" defTabSz="571478" eaLnBrk="0" fontAlgn="base" hangingPunct="0">
                <a:lnSpc>
                  <a:spcPct val="130000"/>
                </a:lnSpc>
                <a:spcBef>
                  <a:spcPts val="375"/>
                </a:spcBef>
                <a:spcAft>
                  <a:spcPct val="0"/>
                </a:spcAft>
                <a:buFont typeface="Arial" panose="020B0604020202020204" pitchFamily="34" charset="0"/>
                <a:buChar char="•"/>
                <a:defRPr sz="900">
                  <a:solidFill>
                    <a:srgbClr val="002060"/>
                  </a:solidFill>
                  <a:ea typeface="Verdana" panose="020B0604030504040204" pitchFamily="34" charset="0"/>
                  <a:cs typeface="Verdana" panose="020B0604030504040204" pitchFamily="34" charset="0"/>
                </a:defRPr>
              </a:lvl1pPr>
            </a:lstStyle>
            <a:p>
              <a:pPr>
                <a:lnSpc>
                  <a:spcPct val="100000"/>
                </a:lnSpc>
              </a:pPr>
              <a:r>
                <a:rPr lang="en-US" sz="1000" dirty="0">
                  <a:solidFill>
                    <a:schemeClr val="tx2"/>
                  </a:solidFill>
                  <a:latin typeface="Calibri" panose="020F0502020204030204" pitchFamily="34" charset="0"/>
                </a:rPr>
                <a:t>Accelerated transition and went live ahead of planned schedule</a:t>
              </a:r>
            </a:p>
            <a:p>
              <a:pPr>
                <a:lnSpc>
                  <a:spcPct val="100000"/>
                </a:lnSpc>
              </a:pPr>
              <a:r>
                <a:rPr lang="en-US" sz="1000" dirty="0">
                  <a:solidFill>
                    <a:schemeClr val="tx2"/>
                  </a:solidFill>
                  <a:latin typeface="Calibri" panose="020F0502020204030204" pitchFamily="34" charset="0"/>
                </a:rPr>
                <a:t>Successfully supported 2018 peak support immediately after transition</a:t>
              </a:r>
            </a:p>
            <a:p>
              <a:pPr>
                <a:lnSpc>
                  <a:spcPct val="100000"/>
                </a:lnSpc>
              </a:pPr>
              <a:r>
                <a:rPr lang="en-US" sz="1000" dirty="0">
                  <a:solidFill>
                    <a:schemeClr val="tx2"/>
                  </a:solidFill>
                  <a:latin typeface="Calibri" panose="020F0502020204030204" pitchFamily="34" charset="0"/>
                </a:rPr>
                <a:t>Unit price pricing model</a:t>
              </a:r>
            </a:p>
          </p:txBody>
        </p:sp>
        <p:pic>
          <p:nvPicPr>
            <p:cNvPr id="60" name="Picture 59"/>
            <p:cNvPicPr>
              <a:picLocks noChangeAspect="1"/>
            </p:cNvPicPr>
            <p:nvPr/>
          </p:nvPicPr>
          <p:blipFill>
            <a:blip r:embed="rId3"/>
            <a:stretch>
              <a:fillRect/>
            </a:stretch>
          </p:blipFill>
          <p:spPr>
            <a:xfrm>
              <a:off x="7566895" y="740639"/>
              <a:ext cx="418993" cy="234697"/>
            </a:xfrm>
            <a:prstGeom prst="rect">
              <a:avLst/>
            </a:prstGeom>
          </p:spPr>
        </p:pic>
        <p:sp>
          <p:nvSpPr>
            <p:cNvPr id="63" name="Rounded Rectangle 62"/>
            <p:cNvSpPr/>
            <p:nvPr/>
          </p:nvSpPr>
          <p:spPr>
            <a:xfrm>
              <a:off x="525733" y="1537004"/>
              <a:ext cx="1090645" cy="303381"/>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latin typeface="Calibri" panose="020F0502020204030204" pitchFamily="34" charset="0"/>
                  <a:ea typeface="Verdana" panose="020B0604030504040204" pitchFamily="34" charset="0"/>
                  <a:cs typeface="Verdana" panose="020B0604030504040204" pitchFamily="34" charset="0"/>
                </a:rPr>
                <a:t>Apps</a:t>
              </a:r>
            </a:p>
          </p:txBody>
        </p:sp>
        <p:sp>
          <p:nvSpPr>
            <p:cNvPr id="4" name="Rounded Rectangle 3"/>
            <p:cNvSpPr/>
            <p:nvPr/>
          </p:nvSpPr>
          <p:spPr>
            <a:xfrm>
              <a:off x="525733" y="1073109"/>
              <a:ext cx="1090645" cy="390376"/>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latin typeface="Calibri" panose="020F0502020204030204" pitchFamily="34" charset="0"/>
                  <a:ea typeface="Verdana" panose="020B0604030504040204" pitchFamily="34" charset="0"/>
                  <a:cs typeface="Verdana" panose="020B0604030504040204" pitchFamily="34" charset="0"/>
                </a:rPr>
                <a:t>Engagement</a:t>
              </a:r>
            </a:p>
          </p:txBody>
        </p:sp>
        <p:sp>
          <p:nvSpPr>
            <p:cNvPr id="64" name="Rounded Rectangle 63"/>
            <p:cNvSpPr/>
            <p:nvPr/>
          </p:nvSpPr>
          <p:spPr>
            <a:xfrm>
              <a:off x="525733" y="1901068"/>
              <a:ext cx="1090645" cy="274903"/>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latin typeface="Calibri" panose="020F0502020204030204" pitchFamily="34" charset="0"/>
                  <a:ea typeface="Verdana" panose="020B0604030504040204" pitchFamily="34" charset="0"/>
                  <a:cs typeface="Verdana" panose="020B0604030504040204" pitchFamily="34" charset="0"/>
                </a:rPr>
                <a:t>Geographies</a:t>
              </a:r>
            </a:p>
          </p:txBody>
        </p:sp>
        <p:sp>
          <p:nvSpPr>
            <p:cNvPr id="72" name="Rounded Rectangle 71"/>
            <p:cNvSpPr/>
            <p:nvPr/>
          </p:nvSpPr>
          <p:spPr>
            <a:xfrm>
              <a:off x="525733" y="2253642"/>
              <a:ext cx="1090645" cy="2848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latin typeface="Calibri" panose="020F0502020204030204" pitchFamily="34" charset="0"/>
                  <a:ea typeface="Verdana" panose="020B0604030504040204" pitchFamily="34" charset="0"/>
                  <a:cs typeface="Verdana" panose="020B0604030504040204" pitchFamily="34" charset="0"/>
                </a:rPr>
                <a:t>FTEs</a:t>
              </a:r>
            </a:p>
          </p:txBody>
        </p:sp>
        <p:sp>
          <p:nvSpPr>
            <p:cNvPr id="74" name="Rounded Rectangle 73"/>
            <p:cNvSpPr/>
            <p:nvPr/>
          </p:nvSpPr>
          <p:spPr>
            <a:xfrm>
              <a:off x="525733" y="2609077"/>
              <a:ext cx="1090645" cy="322559"/>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latin typeface="Calibri" panose="020F0502020204030204" pitchFamily="34" charset="0"/>
                  <a:ea typeface="Verdana" panose="020B0604030504040204" pitchFamily="34" charset="0"/>
                  <a:cs typeface="Verdana" panose="020B0604030504040204" pitchFamily="34" charset="0"/>
                </a:rPr>
                <a:t>Transitioned</a:t>
              </a:r>
            </a:p>
            <a:p>
              <a:r>
                <a:rPr lang="en-US" sz="1200" b="1" dirty="0">
                  <a:latin typeface="Calibri" panose="020F0502020204030204" pitchFamily="34" charset="0"/>
                  <a:ea typeface="Verdana" panose="020B0604030504040204" pitchFamily="34" charset="0"/>
                  <a:cs typeface="Verdana" panose="020B0604030504040204" pitchFamily="34" charset="0"/>
                </a:rPr>
                <a:t>from</a:t>
              </a:r>
            </a:p>
          </p:txBody>
        </p:sp>
        <p:sp>
          <p:nvSpPr>
            <p:cNvPr id="76" name="Rounded Rectangle 75"/>
            <p:cNvSpPr/>
            <p:nvPr/>
          </p:nvSpPr>
          <p:spPr>
            <a:xfrm>
              <a:off x="525733" y="2982118"/>
              <a:ext cx="1428599" cy="1036524"/>
            </a:xfrm>
            <a:prstGeom prst="roundRect">
              <a:avLst>
                <a:gd name="adj" fmla="val 809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latin typeface="Calibri" panose="020F0502020204030204" pitchFamily="34" charset="0"/>
                  <a:ea typeface="Verdana" panose="020B0604030504040204" pitchFamily="34" charset="0"/>
                  <a:cs typeface="Verdana" panose="020B0604030504040204" pitchFamily="34" charset="0"/>
                </a:rPr>
                <a:t>Business</a:t>
              </a:r>
            </a:p>
            <a:p>
              <a:r>
                <a:rPr lang="en-US" sz="1200" b="1" dirty="0">
                  <a:latin typeface="Calibri" panose="020F0502020204030204" pitchFamily="34" charset="0"/>
                  <a:ea typeface="Verdana" panose="020B0604030504040204" pitchFamily="34" charset="0"/>
                  <a:cs typeface="Verdana" panose="020B0604030504040204" pitchFamily="34" charset="0"/>
                </a:rPr>
                <a:t>Benefits</a:t>
              </a:r>
            </a:p>
          </p:txBody>
        </p:sp>
        <p:sp>
          <p:nvSpPr>
            <p:cNvPr id="44" name="Round Same Side Corner Rectangle 43"/>
            <p:cNvSpPr/>
            <p:nvPr/>
          </p:nvSpPr>
          <p:spPr>
            <a:xfrm>
              <a:off x="3264870" y="662091"/>
              <a:ext cx="1715228" cy="387298"/>
            </a:xfrm>
            <a:prstGeom prst="round2Same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b="1" dirty="0">
                <a:solidFill>
                  <a:schemeClr val="tx1"/>
                </a:solidFill>
                <a:latin typeface="Calibri" panose="020F0502020204030204" pitchFamily="34" charset="0"/>
                <a:ea typeface="Verdana" panose="020B0604030504040204" pitchFamily="34" charset="0"/>
                <a:cs typeface="Verdana" panose="020B0604030504040204" pitchFamily="34" charset="0"/>
              </a:endParaRPr>
            </a:p>
          </p:txBody>
        </p:sp>
        <p:pic>
          <p:nvPicPr>
            <p:cNvPr id="62" name="Picture 6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69987" y="723205"/>
              <a:ext cx="754284" cy="273365"/>
            </a:xfrm>
            <a:prstGeom prst="rect">
              <a:avLst/>
            </a:prstGeom>
            <a:effectLst/>
          </p:spPr>
        </p:pic>
        <p:sp>
          <p:nvSpPr>
            <p:cNvPr id="90" name="Rectangle 89"/>
            <p:cNvSpPr/>
            <p:nvPr/>
          </p:nvSpPr>
          <p:spPr>
            <a:xfrm>
              <a:off x="3264870" y="1073109"/>
              <a:ext cx="1715228" cy="432454"/>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a:solidFill>
                    <a:schemeClr val="tx2"/>
                  </a:solidFill>
                  <a:latin typeface="Calibri" panose="020F0502020204030204" pitchFamily="34" charset="0"/>
                  <a:ea typeface="Verdana" panose="020B0604030504040204" pitchFamily="34" charset="0"/>
                  <a:cs typeface="Verdana" panose="020B0604030504040204" pitchFamily="34" charset="0"/>
                </a:rPr>
                <a:t>E2E Infrastructure Support &amp; Testing Services</a:t>
              </a:r>
            </a:p>
          </p:txBody>
        </p:sp>
        <p:sp>
          <p:nvSpPr>
            <p:cNvPr id="91" name="Rectangle 90"/>
            <p:cNvSpPr/>
            <p:nvPr/>
          </p:nvSpPr>
          <p:spPr>
            <a:xfrm>
              <a:off x="3264870" y="1531724"/>
              <a:ext cx="1715228" cy="3235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2"/>
                  </a:solidFill>
                  <a:latin typeface="Calibri" panose="020F0502020204030204" pitchFamily="34" charset="0"/>
                  <a:ea typeface="Verdana" panose="020B0604030504040204" pitchFamily="34" charset="0"/>
                  <a:cs typeface="Verdana" panose="020B0604030504040204" pitchFamily="34" charset="0"/>
                </a:rPr>
                <a:t>600+</a:t>
              </a:r>
            </a:p>
          </p:txBody>
        </p:sp>
        <p:sp>
          <p:nvSpPr>
            <p:cNvPr id="92" name="Rectangle 91"/>
            <p:cNvSpPr/>
            <p:nvPr/>
          </p:nvSpPr>
          <p:spPr>
            <a:xfrm>
              <a:off x="3264870" y="1897801"/>
              <a:ext cx="1715228" cy="294044"/>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2"/>
                  </a:solidFill>
                  <a:latin typeface="Calibri" panose="020F0502020204030204" pitchFamily="34" charset="0"/>
                  <a:ea typeface="Verdana" panose="020B0604030504040204" pitchFamily="34" charset="0"/>
                  <a:cs typeface="Verdana" panose="020B0604030504040204" pitchFamily="34" charset="0"/>
                </a:rPr>
                <a:t>Canada</a:t>
              </a:r>
            </a:p>
          </p:txBody>
        </p:sp>
        <p:sp>
          <p:nvSpPr>
            <p:cNvPr id="93" name="Rectangle 92"/>
            <p:cNvSpPr/>
            <p:nvPr/>
          </p:nvSpPr>
          <p:spPr>
            <a:xfrm>
              <a:off x="3264870" y="2244167"/>
              <a:ext cx="1715228" cy="309238"/>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2"/>
                  </a:solidFill>
                  <a:latin typeface="Calibri" panose="020F0502020204030204" pitchFamily="34" charset="0"/>
                  <a:ea typeface="Verdana" panose="020B0604030504040204" pitchFamily="34" charset="0"/>
                  <a:cs typeface="Verdana" panose="020B0604030504040204" pitchFamily="34" charset="0"/>
                </a:rPr>
                <a:t>700+</a:t>
              </a:r>
            </a:p>
          </p:txBody>
        </p:sp>
        <p:sp>
          <p:nvSpPr>
            <p:cNvPr id="94" name="Rectangle 93"/>
            <p:cNvSpPr/>
            <p:nvPr/>
          </p:nvSpPr>
          <p:spPr>
            <a:xfrm>
              <a:off x="3264870" y="2603889"/>
              <a:ext cx="1715228" cy="327746"/>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kern="0" dirty="0">
                  <a:solidFill>
                    <a:schemeClr val="tx2"/>
                  </a:solidFill>
                  <a:latin typeface="Calibri" panose="020F0502020204030204" pitchFamily="34" charset="0"/>
                  <a:ea typeface="Verdana" panose="020B0604030504040204" pitchFamily="34" charset="0"/>
                  <a:cs typeface="Verdana" panose="020B0604030504040204" pitchFamily="34" charset="0"/>
                </a:rPr>
                <a:t>Accenture, TCS, NTT</a:t>
              </a:r>
              <a:endParaRPr lang="en-US" sz="1000" dirty="0">
                <a:solidFill>
                  <a:schemeClr val="tx2"/>
                </a:solidFill>
                <a:latin typeface="Calibri" panose="020F0502020204030204" pitchFamily="34" charset="0"/>
                <a:ea typeface="Verdana" panose="020B0604030504040204" pitchFamily="34" charset="0"/>
                <a:cs typeface="Verdana" panose="020B0604030504040204" pitchFamily="34" charset="0"/>
              </a:endParaRPr>
            </a:p>
          </p:txBody>
        </p:sp>
        <p:sp>
          <p:nvSpPr>
            <p:cNvPr id="95" name="Round Same Side Corner Rectangle 94"/>
            <p:cNvSpPr/>
            <p:nvPr/>
          </p:nvSpPr>
          <p:spPr>
            <a:xfrm rot="10800000">
              <a:off x="3264871" y="2977821"/>
              <a:ext cx="1715228" cy="1262609"/>
            </a:xfrm>
            <a:prstGeom prst="round2Same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002060"/>
                </a:solidFill>
                <a:latin typeface="Calibri" panose="020F0502020204030204" pitchFamily="34" charset="0"/>
              </a:endParaRPr>
            </a:p>
          </p:txBody>
        </p:sp>
        <p:sp>
          <p:nvSpPr>
            <p:cNvPr id="10" name="TextBox 9"/>
            <p:cNvSpPr txBox="1"/>
            <p:nvPr/>
          </p:nvSpPr>
          <p:spPr>
            <a:xfrm>
              <a:off x="3264096" y="2965449"/>
              <a:ext cx="1712626" cy="1323439"/>
            </a:xfrm>
            <a:prstGeom prst="rect">
              <a:avLst/>
            </a:prstGeom>
            <a:noFill/>
          </p:spPr>
          <p:txBody>
            <a:bodyPr wrap="square" rtlCol="0">
              <a:spAutoFit/>
            </a:bodyPr>
            <a:lstStyle>
              <a:defPPr>
                <a:defRPr lang="en-US"/>
              </a:defPPr>
              <a:lvl1pPr marL="137903" indent="-137903" defTabSz="571478" eaLnBrk="0" fontAlgn="base" hangingPunct="0">
                <a:lnSpc>
                  <a:spcPct val="130000"/>
                </a:lnSpc>
                <a:spcBef>
                  <a:spcPts val="375"/>
                </a:spcBef>
                <a:spcAft>
                  <a:spcPct val="0"/>
                </a:spcAft>
                <a:buFont typeface="Arial" panose="020B0604020202020204" pitchFamily="34" charset="0"/>
                <a:buChar char="•"/>
                <a:defRPr sz="900">
                  <a:solidFill>
                    <a:srgbClr val="002060"/>
                  </a:solidFill>
                  <a:ea typeface="Verdana" panose="020B0604030504040204" pitchFamily="34" charset="0"/>
                  <a:cs typeface="Verdana" panose="020B0604030504040204" pitchFamily="34" charset="0"/>
                </a:defRPr>
              </a:lvl1pPr>
            </a:lstStyle>
            <a:p>
              <a:pPr>
                <a:lnSpc>
                  <a:spcPct val="100000"/>
                </a:lnSpc>
              </a:pPr>
              <a:r>
                <a:rPr lang="en-GB" sz="1000" dirty="0">
                  <a:solidFill>
                    <a:schemeClr val="tx2"/>
                  </a:solidFill>
                  <a:latin typeface="Calibri" panose="020F0502020204030204" pitchFamily="34" charset="0"/>
                </a:rPr>
                <a:t>$15MN+ savings thru DC consolidation, license rationalization and app transformation </a:t>
              </a:r>
            </a:p>
            <a:p>
              <a:pPr>
                <a:lnSpc>
                  <a:spcPct val="100000"/>
                </a:lnSpc>
              </a:pPr>
              <a:r>
                <a:rPr lang="en-GB" sz="1000" dirty="0">
                  <a:solidFill>
                    <a:schemeClr val="tx2"/>
                  </a:solidFill>
                  <a:latin typeface="Calibri" panose="020F0502020204030204" pitchFamily="34" charset="0"/>
                </a:rPr>
                <a:t>40% Infra Automation </a:t>
              </a:r>
            </a:p>
            <a:p>
              <a:pPr>
                <a:lnSpc>
                  <a:spcPct val="100000"/>
                </a:lnSpc>
              </a:pPr>
              <a:r>
                <a:rPr lang="en-US" sz="1000" dirty="0">
                  <a:solidFill>
                    <a:schemeClr val="tx2"/>
                  </a:solidFill>
                  <a:latin typeface="Calibri" panose="020F0502020204030204" pitchFamily="34" charset="0"/>
                </a:rPr>
                <a:t>CSAT Score 4.7/5 </a:t>
              </a:r>
            </a:p>
            <a:p>
              <a:pPr>
                <a:lnSpc>
                  <a:spcPct val="100000"/>
                </a:lnSpc>
              </a:pPr>
              <a:endParaRPr lang="en-US" sz="1000" dirty="0">
                <a:solidFill>
                  <a:schemeClr val="tx2"/>
                </a:solidFill>
                <a:latin typeface="Calibri" panose="020F0502020204030204" pitchFamily="34" charset="0"/>
              </a:endParaRPr>
            </a:p>
          </p:txBody>
        </p:sp>
        <p:sp>
          <p:nvSpPr>
            <p:cNvPr id="41" name="Round Same Side Corner Rectangle 40"/>
            <p:cNvSpPr/>
            <p:nvPr/>
          </p:nvSpPr>
          <p:spPr>
            <a:xfrm>
              <a:off x="1466582" y="662091"/>
              <a:ext cx="1715228" cy="380797"/>
            </a:xfrm>
            <a:prstGeom prst="round2Same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dirty="0">
                <a:solidFill>
                  <a:schemeClr val="tx1"/>
                </a:solidFill>
                <a:latin typeface="Calibri" panose="020F0502020204030204" pitchFamily="34" charset="0"/>
                <a:ea typeface="Verdana" panose="020B0604030504040204" pitchFamily="34" charset="0"/>
                <a:cs typeface="Verdana" panose="020B0604030504040204" pitchFamily="34" charset="0"/>
              </a:endParaRPr>
            </a:p>
          </p:txBody>
        </p:sp>
        <p:sp>
          <p:nvSpPr>
            <p:cNvPr id="3" name="Rectangle 2"/>
            <p:cNvSpPr/>
            <p:nvPr/>
          </p:nvSpPr>
          <p:spPr>
            <a:xfrm>
              <a:off x="1466582" y="1073109"/>
              <a:ext cx="1715228" cy="390376"/>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2"/>
                  </a:solidFill>
                  <a:latin typeface="Calibri" panose="020F0502020204030204" pitchFamily="34" charset="0"/>
                  <a:ea typeface="Verdana" panose="020B0604030504040204" pitchFamily="34" charset="0"/>
                  <a:cs typeface="Verdana" panose="020B0604030504040204" pitchFamily="34" charset="0"/>
                </a:rPr>
                <a:t>Integrated SD, Apps and Infra services</a:t>
              </a:r>
            </a:p>
          </p:txBody>
        </p:sp>
        <p:sp>
          <p:nvSpPr>
            <p:cNvPr id="7" name="Rectangle 6"/>
            <p:cNvSpPr/>
            <p:nvPr/>
          </p:nvSpPr>
          <p:spPr>
            <a:xfrm>
              <a:off x="1466582" y="1531724"/>
              <a:ext cx="1715228" cy="3235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2"/>
                  </a:solidFill>
                  <a:latin typeface="Calibri" panose="020F0502020204030204" pitchFamily="34" charset="0"/>
                  <a:ea typeface="Verdana" panose="020B0604030504040204" pitchFamily="34" charset="0"/>
                  <a:cs typeface="Verdana" panose="020B0604030504040204" pitchFamily="34" charset="0"/>
                </a:rPr>
                <a:t>350+</a:t>
              </a:r>
            </a:p>
          </p:txBody>
        </p:sp>
        <p:sp>
          <p:nvSpPr>
            <p:cNvPr id="71" name="Rectangle 70"/>
            <p:cNvSpPr/>
            <p:nvPr/>
          </p:nvSpPr>
          <p:spPr>
            <a:xfrm>
              <a:off x="1466582" y="1897801"/>
              <a:ext cx="1715228" cy="294044"/>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2"/>
                  </a:solidFill>
                  <a:latin typeface="Calibri" panose="020F0502020204030204" pitchFamily="34" charset="0"/>
                  <a:ea typeface="Verdana" panose="020B0604030504040204" pitchFamily="34" charset="0"/>
                  <a:cs typeface="Verdana" panose="020B0604030504040204" pitchFamily="34" charset="0"/>
                </a:rPr>
                <a:t>US</a:t>
              </a:r>
            </a:p>
          </p:txBody>
        </p:sp>
        <p:sp>
          <p:nvSpPr>
            <p:cNvPr id="73" name="Rectangle 72"/>
            <p:cNvSpPr/>
            <p:nvPr/>
          </p:nvSpPr>
          <p:spPr>
            <a:xfrm>
              <a:off x="1466582" y="2244167"/>
              <a:ext cx="1715228" cy="309238"/>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2"/>
                  </a:solidFill>
                  <a:latin typeface="Calibri" panose="020F0502020204030204" pitchFamily="34" charset="0"/>
                  <a:ea typeface="Verdana" panose="020B0604030504040204" pitchFamily="34" charset="0"/>
                  <a:cs typeface="Verdana" panose="020B0604030504040204" pitchFamily="34" charset="0"/>
                </a:rPr>
                <a:t>470+</a:t>
              </a:r>
            </a:p>
          </p:txBody>
        </p:sp>
        <p:sp>
          <p:nvSpPr>
            <p:cNvPr id="75" name="Rectangle 74"/>
            <p:cNvSpPr/>
            <p:nvPr/>
          </p:nvSpPr>
          <p:spPr>
            <a:xfrm>
              <a:off x="1466582" y="2603889"/>
              <a:ext cx="1715228" cy="327746"/>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kern="0" dirty="0">
                  <a:solidFill>
                    <a:schemeClr val="tx2"/>
                  </a:solidFill>
                  <a:latin typeface="Calibri" panose="020F0502020204030204" pitchFamily="34" charset="0"/>
                  <a:ea typeface="Verdana" panose="020B0604030504040204" pitchFamily="34" charset="0"/>
                  <a:cs typeface="Verdana" panose="020B0604030504040204" pitchFamily="34" charset="0"/>
                </a:rPr>
                <a:t>Wipro, Accenture, IBM, GeoSpan, Internal</a:t>
              </a:r>
              <a:endParaRPr lang="en-US" sz="1000" dirty="0">
                <a:solidFill>
                  <a:schemeClr val="tx2"/>
                </a:solidFill>
                <a:latin typeface="Calibri" panose="020F0502020204030204" pitchFamily="34" charset="0"/>
                <a:ea typeface="Verdana" panose="020B0604030504040204" pitchFamily="34" charset="0"/>
                <a:cs typeface="Verdana" panose="020B0604030504040204" pitchFamily="34" charset="0"/>
              </a:endParaRPr>
            </a:p>
          </p:txBody>
        </p:sp>
        <p:sp>
          <p:nvSpPr>
            <p:cNvPr id="77" name="Round Same Side Corner Rectangle 76"/>
            <p:cNvSpPr/>
            <p:nvPr/>
          </p:nvSpPr>
          <p:spPr>
            <a:xfrm rot="10800000">
              <a:off x="1452386" y="2977821"/>
              <a:ext cx="1715228" cy="1262609"/>
            </a:xfrm>
            <a:prstGeom prst="round2Same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002060"/>
                </a:solidFill>
                <a:latin typeface="Calibri" panose="020F0502020204030204" pitchFamily="34" charset="0"/>
              </a:endParaRPr>
            </a:p>
          </p:txBody>
        </p:sp>
        <p:sp>
          <p:nvSpPr>
            <p:cNvPr id="96" name="TextBox 95"/>
            <p:cNvSpPr txBox="1"/>
            <p:nvPr/>
          </p:nvSpPr>
          <p:spPr>
            <a:xfrm>
              <a:off x="1466583" y="2965449"/>
              <a:ext cx="1715228" cy="1220847"/>
            </a:xfrm>
            <a:prstGeom prst="rect">
              <a:avLst/>
            </a:prstGeom>
            <a:noFill/>
          </p:spPr>
          <p:txBody>
            <a:bodyPr wrap="square" rtlCol="0">
              <a:spAutoFit/>
            </a:bodyPr>
            <a:lstStyle>
              <a:defPPr>
                <a:defRPr lang="en-US"/>
              </a:defPPr>
              <a:lvl1pPr marL="137903" indent="-137903" defTabSz="571478" eaLnBrk="0" fontAlgn="base" hangingPunct="0">
                <a:lnSpc>
                  <a:spcPct val="130000"/>
                </a:lnSpc>
                <a:spcBef>
                  <a:spcPts val="375"/>
                </a:spcBef>
                <a:spcAft>
                  <a:spcPct val="0"/>
                </a:spcAft>
                <a:buFont typeface="Arial" panose="020B0604020202020204" pitchFamily="34" charset="0"/>
                <a:buChar char="•"/>
                <a:defRPr sz="900">
                  <a:solidFill>
                    <a:srgbClr val="002060"/>
                  </a:solidFill>
                  <a:ea typeface="Verdana" panose="020B0604030504040204" pitchFamily="34" charset="0"/>
                  <a:cs typeface="Verdana" panose="020B0604030504040204" pitchFamily="34" charset="0"/>
                </a:defRPr>
              </a:lvl1pPr>
            </a:lstStyle>
            <a:p>
              <a:pPr>
                <a:lnSpc>
                  <a:spcPct val="100000"/>
                </a:lnSpc>
              </a:pPr>
              <a:r>
                <a:rPr lang="en-US" sz="1000" dirty="0">
                  <a:solidFill>
                    <a:schemeClr val="tx2"/>
                  </a:solidFill>
                  <a:latin typeface="Calibri" panose="020F0502020204030204" pitchFamily="34" charset="0"/>
                </a:rPr>
                <a:t>$14.5Mn savings In 4 Years</a:t>
              </a:r>
            </a:p>
            <a:p>
              <a:pPr>
                <a:lnSpc>
                  <a:spcPct val="100000"/>
                </a:lnSpc>
              </a:pPr>
              <a:r>
                <a:rPr lang="en-US" sz="1000" dirty="0">
                  <a:solidFill>
                    <a:schemeClr val="tx2"/>
                  </a:solidFill>
                  <a:latin typeface="Calibri" panose="020F0502020204030204" pitchFamily="34" charset="0"/>
                </a:rPr>
                <a:t>60% Incident Automation</a:t>
              </a:r>
            </a:p>
            <a:p>
              <a:pPr>
                <a:lnSpc>
                  <a:spcPct val="100000"/>
                </a:lnSpc>
              </a:pPr>
              <a:r>
                <a:rPr lang="en-US" sz="1000" dirty="0">
                  <a:solidFill>
                    <a:schemeClr val="tx2"/>
                  </a:solidFill>
                  <a:latin typeface="Calibri" panose="020F0502020204030204" pitchFamily="34" charset="0"/>
                </a:rPr>
                <a:t>55% ↓In resolution time</a:t>
              </a:r>
            </a:p>
            <a:p>
              <a:pPr>
                <a:lnSpc>
                  <a:spcPct val="100000"/>
                </a:lnSpc>
              </a:pPr>
              <a:r>
                <a:rPr lang="en-US" sz="1000" dirty="0">
                  <a:solidFill>
                    <a:schemeClr val="tx2"/>
                  </a:solidFill>
                  <a:latin typeface="Calibri" panose="020F0502020204030204" pitchFamily="34" charset="0"/>
                </a:rPr>
                <a:t>Zero outage during peak support</a:t>
              </a:r>
            </a:p>
            <a:p>
              <a:pPr>
                <a:lnSpc>
                  <a:spcPct val="100000"/>
                </a:lnSpc>
              </a:pPr>
              <a:r>
                <a:rPr lang="en-US" sz="1000" dirty="0">
                  <a:solidFill>
                    <a:schemeClr val="tx2"/>
                  </a:solidFill>
                  <a:latin typeface="Calibri" panose="020F0502020204030204" pitchFamily="34" charset="0"/>
                </a:rPr>
                <a:t>4.44/5 CSAT Score</a:t>
              </a:r>
            </a:p>
          </p:txBody>
        </p:sp>
        <p:sp>
          <p:nvSpPr>
            <p:cNvPr id="65" name="Round Same Side Corner Rectangle 64"/>
            <p:cNvSpPr/>
            <p:nvPr/>
          </p:nvSpPr>
          <p:spPr>
            <a:xfrm>
              <a:off x="5076581" y="662091"/>
              <a:ext cx="1715228" cy="387298"/>
            </a:xfrm>
            <a:prstGeom prst="round2Same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b="1" dirty="0">
                <a:solidFill>
                  <a:schemeClr val="tx1"/>
                </a:solidFill>
                <a:latin typeface="Calibri" panose="020F0502020204030204" pitchFamily="34" charset="0"/>
                <a:ea typeface="Verdana" panose="020B0604030504040204" pitchFamily="34" charset="0"/>
                <a:cs typeface="Verdana" panose="020B0604030504040204" pitchFamily="34" charset="0"/>
              </a:endParaRPr>
            </a:p>
          </p:txBody>
        </p:sp>
        <p:sp>
          <p:nvSpPr>
            <p:cNvPr id="51" name="Rectangle 50"/>
            <p:cNvSpPr/>
            <p:nvPr/>
          </p:nvSpPr>
          <p:spPr>
            <a:xfrm>
              <a:off x="5076581" y="1073109"/>
              <a:ext cx="1715228" cy="432454"/>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r>
                <a:rPr lang="en-US" sz="1000" dirty="0">
                  <a:solidFill>
                    <a:schemeClr val="tx2"/>
                  </a:solidFill>
                  <a:latin typeface="Calibri" panose="020F0502020204030204" pitchFamily="34" charset="0"/>
                  <a:ea typeface="Verdana" panose="020B0604030504040204" pitchFamily="34" charset="0"/>
                  <a:cs typeface="Verdana" panose="020B0604030504040204" pitchFamily="34" charset="0"/>
                </a:rPr>
                <a:t>Multi-tower, cross-technology, dedicated maintenance &amp; support team</a:t>
              </a:r>
            </a:p>
          </p:txBody>
        </p:sp>
        <p:sp>
          <p:nvSpPr>
            <p:cNvPr id="52" name="Rectangle 51"/>
            <p:cNvSpPr/>
            <p:nvPr/>
          </p:nvSpPr>
          <p:spPr>
            <a:xfrm>
              <a:off x="5076581" y="1531724"/>
              <a:ext cx="1715228" cy="3235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1000" b="1" dirty="0">
                  <a:solidFill>
                    <a:schemeClr val="tx2"/>
                  </a:solidFill>
                  <a:latin typeface="Calibri" panose="020F0502020204030204" pitchFamily="34" charset="0"/>
                  <a:ea typeface="Verdana" panose="020B0604030504040204" pitchFamily="34" charset="0"/>
                  <a:cs typeface="Verdana" panose="020B0604030504040204" pitchFamily="34" charset="0"/>
                </a:rPr>
                <a:t>150+</a:t>
              </a:r>
            </a:p>
          </p:txBody>
        </p:sp>
        <p:sp>
          <p:nvSpPr>
            <p:cNvPr id="53" name="Rectangle 52"/>
            <p:cNvSpPr/>
            <p:nvPr/>
          </p:nvSpPr>
          <p:spPr>
            <a:xfrm>
              <a:off x="5076581" y="1897801"/>
              <a:ext cx="1715228" cy="294044"/>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r>
                <a:rPr lang="en-US" sz="1000" b="1" dirty="0">
                  <a:solidFill>
                    <a:schemeClr val="tx2"/>
                  </a:solidFill>
                  <a:latin typeface="Calibri" panose="020F0502020204030204" pitchFamily="34" charset="0"/>
                  <a:ea typeface="Verdana" panose="020B0604030504040204" pitchFamily="34" charset="0"/>
                  <a:cs typeface="Verdana" panose="020B0604030504040204" pitchFamily="34" charset="0"/>
                </a:rPr>
                <a:t>UK</a:t>
              </a:r>
            </a:p>
          </p:txBody>
        </p:sp>
        <p:sp>
          <p:nvSpPr>
            <p:cNvPr id="54" name="Rectangle 53"/>
            <p:cNvSpPr/>
            <p:nvPr/>
          </p:nvSpPr>
          <p:spPr>
            <a:xfrm>
              <a:off x="5076581" y="2244167"/>
              <a:ext cx="1715228" cy="309238"/>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r>
                <a:rPr lang="en-US" sz="1000" b="1" dirty="0">
                  <a:solidFill>
                    <a:schemeClr val="tx2"/>
                  </a:solidFill>
                  <a:latin typeface="Calibri" panose="020F0502020204030204" pitchFamily="34" charset="0"/>
                  <a:ea typeface="Verdana" panose="020B0604030504040204" pitchFamily="34" charset="0"/>
                  <a:cs typeface="Verdana" panose="020B0604030504040204" pitchFamily="34" charset="0"/>
                </a:rPr>
                <a:t>~400</a:t>
              </a:r>
            </a:p>
          </p:txBody>
        </p:sp>
        <p:sp>
          <p:nvSpPr>
            <p:cNvPr id="55" name="Rectangle 54"/>
            <p:cNvSpPr/>
            <p:nvPr/>
          </p:nvSpPr>
          <p:spPr>
            <a:xfrm>
              <a:off x="5076581" y="2603889"/>
              <a:ext cx="1715228" cy="327746"/>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r>
                <a:rPr lang="en-US" sz="1000" dirty="0">
                  <a:solidFill>
                    <a:schemeClr val="tx2"/>
                  </a:solidFill>
                  <a:latin typeface="Calibri" panose="020F0502020204030204" pitchFamily="34" charset="0"/>
                  <a:ea typeface="Verdana" panose="020B0604030504040204" pitchFamily="34" charset="0"/>
                  <a:cs typeface="Verdana" panose="020B0604030504040204" pitchFamily="34" charset="0"/>
                </a:rPr>
                <a:t>NIIT</a:t>
              </a:r>
            </a:p>
          </p:txBody>
        </p:sp>
        <p:sp>
          <p:nvSpPr>
            <p:cNvPr id="58" name="Round Same Side Corner Rectangle 57"/>
            <p:cNvSpPr/>
            <p:nvPr/>
          </p:nvSpPr>
          <p:spPr>
            <a:xfrm rot="10800000">
              <a:off x="5076582" y="2977821"/>
              <a:ext cx="1715228" cy="1262609"/>
            </a:xfrm>
            <a:prstGeom prst="round2Same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sz="1600">
                <a:solidFill>
                  <a:srgbClr val="002060"/>
                </a:solidFill>
                <a:latin typeface="Calibri" panose="020F0502020204030204" pitchFamily="34" charset="0"/>
              </a:endParaRPr>
            </a:p>
          </p:txBody>
        </p:sp>
        <p:sp>
          <p:nvSpPr>
            <p:cNvPr id="59" name="TextBox 58"/>
            <p:cNvSpPr txBox="1"/>
            <p:nvPr/>
          </p:nvSpPr>
          <p:spPr>
            <a:xfrm>
              <a:off x="5099711" y="2965449"/>
              <a:ext cx="1705280" cy="1066959"/>
            </a:xfrm>
            <a:prstGeom prst="rect">
              <a:avLst/>
            </a:prstGeom>
            <a:noFill/>
          </p:spPr>
          <p:txBody>
            <a:bodyPr wrap="square" rtlCol="0">
              <a:spAutoFit/>
            </a:bodyPr>
            <a:lstStyle/>
            <a:p>
              <a:pPr marL="137903" indent="-137903" defTabSz="571478" eaLnBrk="0" fontAlgn="base" hangingPunct="0">
                <a:spcBef>
                  <a:spcPts val="375"/>
                </a:spcBef>
                <a:spcAft>
                  <a:spcPct val="0"/>
                </a:spcAft>
                <a:buFont typeface="Arial" panose="020B0604020202020204" pitchFamily="34" charset="0"/>
                <a:buChar char="•"/>
                <a:defRPr/>
              </a:pPr>
              <a:r>
                <a:rPr lang="en-US" sz="1000" dirty="0">
                  <a:solidFill>
                    <a:schemeClr val="tx2"/>
                  </a:solidFill>
                  <a:latin typeface="Calibri" panose="020F0502020204030204" pitchFamily="34" charset="0"/>
                  <a:ea typeface="Verdana" panose="020B0604030504040204" pitchFamily="34" charset="0"/>
                  <a:cs typeface="Verdana" panose="020B0604030504040204" pitchFamily="34" charset="0"/>
                </a:rPr>
                <a:t>30% reduction of ticket count in 1 year of steady state</a:t>
              </a:r>
            </a:p>
            <a:p>
              <a:pPr marL="137903" indent="-137903" defTabSz="571478" eaLnBrk="0" fontAlgn="base" hangingPunct="0">
                <a:spcBef>
                  <a:spcPts val="375"/>
                </a:spcBef>
                <a:spcAft>
                  <a:spcPct val="0"/>
                </a:spcAft>
                <a:buFont typeface="Arial" panose="020B0604020202020204" pitchFamily="34" charset="0"/>
                <a:buChar char="•"/>
                <a:defRPr/>
              </a:pPr>
              <a:r>
                <a:rPr lang="en-US" sz="1000" dirty="0">
                  <a:solidFill>
                    <a:schemeClr val="tx2"/>
                  </a:solidFill>
                  <a:latin typeface="Calibri" panose="020F0502020204030204" pitchFamily="34" charset="0"/>
                  <a:ea typeface="Verdana" panose="020B0604030504040204" pitchFamily="34" charset="0"/>
                  <a:cs typeface="Verdana" panose="020B0604030504040204" pitchFamily="34" charset="0"/>
                </a:rPr>
                <a:t>More than $1 MN of service optimization and innovation delivered in a year</a:t>
              </a:r>
            </a:p>
          </p:txBody>
        </p:sp>
        <p:pic>
          <p:nvPicPr>
            <p:cNvPr id="67" name="Picture 2" descr="Image result for british airways logo 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283457" y="736240"/>
              <a:ext cx="1522548" cy="239095"/>
            </a:xfrm>
            <a:prstGeom prst="rect">
              <a:avLst/>
            </a:prstGeom>
            <a:noFill/>
            <a:extLst>
              <a:ext uri="{909E8E84-426E-40DD-AFC4-6F175D3DCCD1}">
                <a14:hiddenFill xmlns:a14="http://schemas.microsoft.com/office/drawing/2010/main">
                  <a:solidFill>
                    <a:srgbClr val="FFFFFF"/>
                  </a:solidFill>
                </a14:hiddenFill>
              </a:ext>
            </a:extLst>
          </p:spPr>
        </p:pic>
        <p:sp>
          <p:nvSpPr>
            <p:cNvPr id="68" name="Rounded Rectangle 67"/>
            <p:cNvSpPr/>
            <p:nvPr/>
          </p:nvSpPr>
          <p:spPr>
            <a:xfrm>
              <a:off x="468313" y="4300330"/>
              <a:ext cx="8201071" cy="309146"/>
            </a:xfrm>
            <a:prstGeom prst="roundRect">
              <a:avLst>
                <a:gd name="adj" fmla="val 18536"/>
              </a:avLst>
            </a:prstGeom>
            <a:solidFill>
              <a:srgbClr val="DA1E2B"/>
            </a:solidFill>
            <a:ln>
              <a:solidFill>
                <a:srgbClr val="DA1E2B"/>
              </a:solidFill>
            </a:ln>
          </p:spPr>
          <p:txBody>
            <a:bodyPr wrap="square">
              <a:spAutoFit/>
            </a:bodyPr>
            <a:lstStyle/>
            <a:p>
              <a:pPr algn="ctr" defTabSz="514310"/>
              <a:r>
                <a:rPr lang="en-US" sz="1200" b="1" i="1" dirty="0">
                  <a:solidFill>
                    <a:schemeClr val="bg1"/>
                  </a:solidFill>
                  <a:latin typeface="Calibri" panose="020F0502020204030204" pitchFamily="34" charset="0"/>
                </a:rPr>
                <a:t>We will leverage our experience managing 200+ transitions over the last 3 years, ranging from 50 to 3,000 FTEs.</a:t>
              </a:r>
            </a:p>
          </p:txBody>
        </p:sp>
        <p:pic>
          <p:nvPicPr>
            <p:cNvPr id="70" name="Picture 69">
              <a:extLst>
                <a:ext uri="{FF2B5EF4-FFF2-40B4-BE49-F238E27FC236}">
                  <a16:creationId xmlns:a16="http://schemas.microsoft.com/office/drawing/2014/main" id="{C4C0A9F3-5A97-304C-B054-FCE1331DE34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87587" y="735607"/>
              <a:ext cx="1157961" cy="275705"/>
            </a:xfrm>
            <a:prstGeom prst="rect">
              <a:avLst/>
            </a:prstGeom>
          </p:spPr>
        </p:pic>
      </p:grpSp>
    </p:spTree>
    <p:extLst>
      <p:ext uri="{BB962C8B-B14F-4D97-AF65-F5344CB8AC3E}">
        <p14:creationId xmlns:p14="http://schemas.microsoft.com/office/powerpoint/2010/main" val="32641806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876397"/>
            <a:ext cx="3033132" cy="623887"/>
          </a:xfrm>
        </p:spPr>
        <p:txBody>
          <a:bodyPr>
            <a:normAutofit/>
          </a:bodyPr>
          <a:lstStyle/>
          <a:p>
            <a:pPr algn="ctr"/>
            <a:r>
              <a:rPr lang="en-US" dirty="0">
                <a:latin typeface="Calibri" panose="020F0502020204030204" pitchFamily="34" charset="0"/>
              </a:rPr>
              <a:t>Innovation &amp; Advisory</a:t>
            </a:r>
          </a:p>
        </p:txBody>
      </p:sp>
      <p:grpSp>
        <p:nvGrpSpPr>
          <p:cNvPr id="3" name="Group 2"/>
          <p:cNvGrpSpPr/>
          <p:nvPr/>
        </p:nvGrpSpPr>
        <p:grpSpPr>
          <a:xfrm>
            <a:off x="108769" y="2610296"/>
            <a:ext cx="2747455" cy="892569"/>
            <a:chOff x="108769" y="2610296"/>
            <a:chExt cx="2747455" cy="892569"/>
          </a:xfrm>
        </p:grpSpPr>
        <p:cxnSp>
          <p:nvCxnSpPr>
            <p:cNvPr id="4" name="Straight Connector 3">
              <a:extLst>
                <a:ext uri="{FF2B5EF4-FFF2-40B4-BE49-F238E27FC236}">
                  <a16:creationId xmlns:a16="http://schemas.microsoft.com/office/drawing/2014/main" id="{3D741469-7E9C-9F47-AA40-308F7A99D4A6}"/>
                </a:ext>
              </a:extLst>
            </p:cNvPr>
            <p:cNvCxnSpPr>
              <a:cxnSpLocks/>
            </p:cNvCxnSpPr>
            <p:nvPr/>
          </p:nvCxnSpPr>
          <p:spPr>
            <a:xfrm>
              <a:off x="108769" y="2610296"/>
              <a:ext cx="2747455" cy="0"/>
            </a:xfrm>
            <a:prstGeom prst="line">
              <a:avLst/>
            </a:prstGeom>
            <a:ln w="25400">
              <a:solidFill>
                <a:srgbClr val="00B14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2A2E148-D59C-5D4C-82EF-2E90E604E923}"/>
                </a:ext>
              </a:extLst>
            </p:cNvPr>
            <p:cNvCxnSpPr>
              <a:cxnSpLocks/>
            </p:cNvCxnSpPr>
            <p:nvPr/>
          </p:nvCxnSpPr>
          <p:spPr>
            <a:xfrm flipV="1">
              <a:off x="108769" y="3500284"/>
              <a:ext cx="2747455" cy="2581"/>
            </a:xfrm>
            <a:prstGeom prst="line">
              <a:avLst/>
            </a:prstGeom>
            <a:ln w="25400">
              <a:solidFill>
                <a:srgbClr val="00B14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866862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1800" dirty="0"/>
              <a:t>Managed Innovation and Breakthrough Innovation</a:t>
            </a:r>
          </a:p>
        </p:txBody>
      </p:sp>
      <p:grpSp>
        <p:nvGrpSpPr>
          <p:cNvPr id="7" name="Group 6"/>
          <p:cNvGrpSpPr/>
          <p:nvPr/>
        </p:nvGrpSpPr>
        <p:grpSpPr>
          <a:xfrm>
            <a:off x="111512" y="624468"/>
            <a:ext cx="8898673" cy="4003288"/>
            <a:chOff x="111512" y="624468"/>
            <a:chExt cx="8898673" cy="4003288"/>
          </a:xfrm>
        </p:grpSpPr>
        <p:sp>
          <p:nvSpPr>
            <p:cNvPr id="5" name="Rounded Rectangle 4"/>
            <p:cNvSpPr/>
            <p:nvPr/>
          </p:nvSpPr>
          <p:spPr>
            <a:xfrm>
              <a:off x="111512" y="624468"/>
              <a:ext cx="8898673" cy="4003288"/>
            </a:xfrm>
            <a:prstGeom prst="roundRect">
              <a:avLst>
                <a:gd name="adj" fmla="val 4411"/>
              </a:avLst>
            </a:prstGeom>
            <a:solidFill>
              <a:schemeClr val="bg1">
                <a:lumMod val="95000"/>
              </a:schemeClr>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grpSp>
          <p:nvGrpSpPr>
            <p:cNvPr id="4" name="Group 3"/>
            <p:cNvGrpSpPr/>
            <p:nvPr/>
          </p:nvGrpSpPr>
          <p:grpSpPr>
            <a:xfrm>
              <a:off x="443395" y="740937"/>
              <a:ext cx="8234906" cy="3770351"/>
              <a:chOff x="306928" y="709487"/>
              <a:chExt cx="8387666" cy="3840292"/>
            </a:xfrm>
          </p:grpSpPr>
          <p:sp>
            <p:nvSpPr>
              <p:cNvPr id="56" name="Rounded Rectangle 55"/>
              <p:cNvSpPr>
                <a:spLocks noChangeAspect="1"/>
              </p:cNvSpPr>
              <p:nvPr/>
            </p:nvSpPr>
            <p:spPr>
              <a:xfrm>
                <a:off x="3664652" y="1691748"/>
                <a:ext cx="1310919" cy="807177"/>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ln>
              <a:effectLst>
                <a:outerShdw blurRad="40000" dist="20000" dir="5400000" rotWithShape="0">
                  <a:srgbClr val="000000">
                    <a:alpha val="38000"/>
                  </a:srgbClr>
                </a:outerShdw>
              </a:effectLst>
            </p:spPr>
            <p:txBody>
              <a:bodyPr lIns="44577" tIns="22289" rIns="44577" bIns="22289" rtlCol="0" anchor="ctr"/>
              <a:lstStyle/>
              <a:p>
                <a:pPr algn="ctr" defTabSz="356616">
                  <a:defRPr/>
                </a:pPr>
                <a:endParaRPr lang="en-US" sz="1200" kern="0" dirty="0">
                  <a:solidFill>
                    <a:srgbClr val="000000"/>
                  </a:solidFill>
                  <a:latin typeface="Calibri" panose="020F0502020204030204" pitchFamily="34" charset="0"/>
                </a:endParaRPr>
              </a:p>
            </p:txBody>
          </p:sp>
          <p:sp>
            <p:nvSpPr>
              <p:cNvPr id="57" name="TextBox 56"/>
              <p:cNvSpPr txBox="1">
                <a:spLocks noChangeAspect="1"/>
              </p:cNvSpPr>
              <p:nvPr/>
            </p:nvSpPr>
            <p:spPr>
              <a:xfrm>
                <a:off x="5341902" y="1909313"/>
                <a:ext cx="1811241" cy="124219"/>
              </a:xfrm>
              <a:prstGeom prst="rect">
                <a:avLst/>
              </a:prstGeom>
              <a:noFill/>
            </p:spPr>
            <p:txBody>
              <a:bodyPr wrap="square" lIns="44577" tIns="22289" rIns="44577" bIns="22289" rtlCol="0">
                <a:spAutoFit/>
              </a:bodyPr>
              <a:lstStyle/>
              <a:p>
                <a:pPr defTabSz="356616">
                  <a:lnSpc>
                    <a:spcPts val="585"/>
                  </a:lnSpc>
                  <a:defRPr/>
                </a:pPr>
                <a:r>
                  <a:rPr lang="en-US" sz="975" b="1" kern="0" dirty="0">
                    <a:solidFill>
                      <a:sysClr val="windowText" lastClr="000000">
                        <a:lumMod val="65000"/>
                        <a:lumOff val="35000"/>
                      </a:sysClr>
                    </a:solidFill>
                    <a:latin typeface="Calibri" panose="020F0502020204030204" pitchFamily="34" charset="0"/>
                    <a:cs typeface="Calibri" pitchFamily="34" charset="0"/>
                  </a:rPr>
                  <a:t>Service Analytics Data</a:t>
                </a:r>
              </a:p>
            </p:txBody>
          </p:sp>
          <p:cxnSp>
            <p:nvCxnSpPr>
              <p:cNvPr id="58" name="Straight Arrow Connector 57"/>
              <p:cNvCxnSpPr>
                <a:cxnSpLocks noChangeAspect="1"/>
              </p:cNvCxnSpPr>
              <p:nvPr/>
            </p:nvCxnSpPr>
            <p:spPr>
              <a:xfrm flipH="1">
                <a:off x="4998863" y="2040125"/>
                <a:ext cx="2069812" cy="0"/>
              </a:xfrm>
              <a:prstGeom prst="straightConnector1">
                <a:avLst/>
              </a:prstGeom>
              <a:noFill/>
              <a:ln w="6350" cap="flat" cmpd="sng" algn="ctr">
                <a:solidFill>
                  <a:sysClr val="window" lastClr="FFFFFF">
                    <a:lumMod val="65000"/>
                  </a:sysClr>
                </a:solidFill>
                <a:prstDash val="sysDash"/>
                <a:headEnd type="oval"/>
                <a:tailEnd type="triangle" w="lg" len="med"/>
              </a:ln>
              <a:effectLst/>
            </p:spPr>
          </p:cxnSp>
          <p:cxnSp>
            <p:nvCxnSpPr>
              <p:cNvPr id="59" name="Straight Arrow Connector 58"/>
              <p:cNvCxnSpPr>
                <a:cxnSpLocks noChangeAspect="1"/>
              </p:cNvCxnSpPr>
              <p:nvPr/>
            </p:nvCxnSpPr>
            <p:spPr>
              <a:xfrm>
                <a:off x="5035520" y="2208776"/>
                <a:ext cx="2033154" cy="0"/>
              </a:xfrm>
              <a:prstGeom prst="straightConnector1">
                <a:avLst/>
              </a:prstGeom>
              <a:noFill/>
              <a:ln w="6350" cap="flat" cmpd="sng" algn="ctr">
                <a:solidFill>
                  <a:sysClr val="window" lastClr="FFFFFF">
                    <a:lumMod val="65000"/>
                  </a:sysClr>
                </a:solidFill>
                <a:prstDash val="sysDash"/>
                <a:headEnd type="oval"/>
                <a:tailEnd type="triangle" w="lg" len="med"/>
              </a:ln>
              <a:effectLst/>
            </p:spPr>
          </p:cxnSp>
          <p:sp>
            <p:nvSpPr>
              <p:cNvPr id="60" name="TextBox 59"/>
              <p:cNvSpPr txBox="1">
                <a:spLocks noChangeAspect="1"/>
              </p:cNvSpPr>
              <p:nvPr/>
            </p:nvSpPr>
            <p:spPr>
              <a:xfrm>
                <a:off x="5135162" y="2238887"/>
                <a:ext cx="1868377" cy="150344"/>
              </a:xfrm>
              <a:prstGeom prst="rect">
                <a:avLst/>
              </a:prstGeom>
              <a:noFill/>
            </p:spPr>
            <p:txBody>
              <a:bodyPr wrap="square" lIns="44577" tIns="22289" rIns="44577" bIns="22289" rtlCol="0">
                <a:spAutoFit/>
              </a:bodyPr>
              <a:lstStyle/>
              <a:p>
                <a:pPr algn="ctr" defTabSz="356616">
                  <a:lnSpc>
                    <a:spcPts val="780"/>
                  </a:lnSpc>
                  <a:defRPr/>
                </a:pPr>
                <a:r>
                  <a:rPr lang="en-US" sz="975" b="1" kern="0" dirty="0">
                    <a:solidFill>
                      <a:sysClr val="windowText" lastClr="000000">
                        <a:lumMod val="65000"/>
                        <a:lumOff val="35000"/>
                      </a:sysClr>
                    </a:solidFill>
                    <a:latin typeface="Calibri" panose="020F0502020204030204" pitchFamily="34" charset="0"/>
                    <a:cs typeface="Calibri" pitchFamily="34" charset="0"/>
                  </a:rPr>
                  <a:t>Continuous Improvement Ideas</a:t>
                </a:r>
              </a:p>
            </p:txBody>
          </p:sp>
          <p:sp>
            <p:nvSpPr>
              <p:cNvPr id="62" name="Flowchart: Alternate Process 61"/>
              <p:cNvSpPr/>
              <p:nvPr/>
            </p:nvSpPr>
            <p:spPr>
              <a:xfrm>
                <a:off x="3664652" y="1691749"/>
                <a:ext cx="1310919" cy="807177"/>
              </a:xfrm>
              <a:prstGeom prst="flowChartAlternateProcess">
                <a:avLst/>
              </a:prstGeom>
              <a:solidFill>
                <a:srgbClr val="0033A0"/>
              </a:solidFill>
              <a:ln>
                <a:noFill/>
              </a:ln>
              <a:effectLst/>
              <a:scene3d>
                <a:camera prst="orthographicFront">
                  <a:rot lat="0" lon="0" rev="0"/>
                </a:camera>
                <a:lightRig rig="threePt" dir="t">
                  <a:rot lat="0" lon="0" rev="1200000"/>
                </a:lightRig>
              </a:scene3d>
              <a:sp3d>
                <a:bevelT w="63500" h="25400"/>
              </a:sp3d>
            </p:spPr>
            <p:txBody>
              <a:bodyPr tIns="41148" rIns="164592" rtlCol="0" anchor="ctr"/>
              <a:lstStyle/>
              <a:p>
                <a:pPr algn="ctr" defTabSz="356616">
                  <a:lnSpc>
                    <a:spcPts val="761"/>
                  </a:lnSpc>
                  <a:defRPr/>
                </a:pPr>
                <a:endParaRPr lang="en-US" sz="900" b="1" kern="0" dirty="0">
                  <a:solidFill>
                    <a:sysClr val="window" lastClr="FFFFFF"/>
                  </a:solidFill>
                  <a:latin typeface="Calibri" panose="020F0502020204030204" pitchFamily="34" charset="0"/>
                </a:endParaRPr>
              </a:p>
              <a:p>
                <a:pPr algn="ctr" defTabSz="356616">
                  <a:lnSpc>
                    <a:spcPts val="761"/>
                  </a:lnSpc>
                  <a:defRPr/>
                </a:pPr>
                <a:endParaRPr lang="en-US" sz="900" b="1" kern="0" dirty="0">
                  <a:solidFill>
                    <a:sysClr val="window" lastClr="FFFFFF"/>
                  </a:solidFill>
                  <a:latin typeface="Calibri" panose="020F0502020204030204" pitchFamily="34" charset="0"/>
                </a:endParaRPr>
              </a:p>
              <a:p>
                <a:pPr algn="ctr" defTabSz="356616">
                  <a:lnSpc>
                    <a:spcPts val="761"/>
                  </a:lnSpc>
                  <a:defRPr/>
                </a:pPr>
                <a:endParaRPr lang="en-US" sz="900" b="1" kern="0" dirty="0">
                  <a:solidFill>
                    <a:sysClr val="window" lastClr="FFFFFF"/>
                  </a:solidFill>
                  <a:latin typeface="Calibri" panose="020F0502020204030204" pitchFamily="34" charset="0"/>
                </a:endParaRPr>
              </a:p>
              <a:p>
                <a:pPr algn="ctr" defTabSz="356616">
                  <a:lnSpc>
                    <a:spcPts val="761"/>
                  </a:lnSpc>
                  <a:defRPr/>
                </a:pPr>
                <a:endParaRPr lang="en-US" sz="900" b="1" kern="0" dirty="0">
                  <a:solidFill>
                    <a:sysClr val="window" lastClr="FFFFFF"/>
                  </a:solidFill>
                  <a:latin typeface="Calibri" panose="020F0502020204030204" pitchFamily="34" charset="0"/>
                </a:endParaRPr>
              </a:p>
              <a:p>
                <a:pPr algn="ctr" defTabSz="356616">
                  <a:lnSpc>
                    <a:spcPts val="761"/>
                  </a:lnSpc>
                  <a:defRPr/>
                </a:pPr>
                <a:endParaRPr lang="en-US" sz="900" b="1" kern="0" dirty="0">
                  <a:solidFill>
                    <a:sysClr val="window" lastClr="FFFFFF"/>
                  </a:solidFill>
                  <a:latin typeface="Calibri" panose="020F0502020204030204" pitchFamily="34" charset="0"/>
                </a:endParaRPr>
              </a:p>
              <a:p>
                <a:pPr algn="ctr" defTabSz="356616">
                  <a:lnSpc>
                    <a:spcPts val="761"/>
                  </a:lnSpc>
                  <a:defRPr/>
                </a:pPr>
                <a:endParaRPr lang="en-US" sz="900" b="1" kern="0" dirty="0">
                  <a:solidFill>
                    <a:sysClr val="window" lastClr="FFFFFF"/>
                  </a:solidFill>
                  <a:latin typeface="Calibri" panose="020F0502020204030204" pitchFamily="34" charset="0"/>
                </a:endParaRPr>
              </a:p>
              <a:p>
                <a:pPr algn="ctr" defTabSz="356616">
                  <a:lnSpc>
                    <a:spcPts val="761"/>
                  </a:lnSpc>
                  <a:defRPr/>
                </a:pPr>
                <a:r>
                  <a:rPr lang="en-US" sz="900" b="1" kern="0" dirty="0">
                    <a:solidFill>
                      <a:sysClr val="window" lastClr="FFFFFF"/>
                    </a:solidFill>
                    <a:latin typeface="Calibri" panose="020F0502020204030204" pitchFamily="34" charset="0"/>
                  </a:rPr>
                  <a:t>  Innovation CoE</a:t>
                </a:r>
              </a:p>
            </p:txBody>
          </p:sp>
          <p:sp>
            <p:nvSpPr>
              <p:cNvPr id="64" name="Left Arrow 63"/>
              <p:cNvSpPr>
                <a:spLocks noChangeAspect="1"/>
              </p:cNvSpPr>
              <p:nvPr/>
            </p:nvSpPr>
            <p:spPr>
              <a:xfrm>
                <a:off x="4557147" y="3278879"/>
                <a:ext cx="366056" cy="136599"/>
              </a:xfrm>
              <a:prstGeom prst="leftArrow">
                <a:avLst>
                  <a:gd name="adj1" fmla="val 47615"/>
                  <a:gd name="adj2" fmla="val 59363"/>
                </a:avLst>
              </a:prstGeom>
              <a:noFill/>
              <a:ln w="6350" cap="flat" cmpd="sng" algn="ctr">
                <a:solidFill>
                  <a:sysClr val="window" lastClr="FFFFFF">
                    <a:lumMod val="65000"/>
                  </a:sysClr>
                </a:solidFill>
                <a:prstDash val="sysDash"/>
              </a:ln>
              <a:effectLst/>
            </p:spPr>
            <p:txBody>
              <a:bodyPr lIns="44577" tIns="22289" rIns="44577" bIns="22289" rtlCol="0" anchor="ctr"/>
              <a:lstStyle/>
              <a:p>
                <a:pPr algn="ctr" defTabSz="356616">
                  <a:lnSpc>
                    <a:spcPts val="585"/>
                  </a:lnSpc>
                  <a:defRPr/>
                </a:pPr>
                <a:endParaRPr lang="en-US" sz="750" kern="0" dirty="0">
                  <a:solidFill>
                    <a:sysClr val="windowText" lastClr="000000">
                      <a:lumMod val="65000"/>
                      <a:lumOff val="35000"/>
                    </a:sysClr>
                  </a:solidFill>
                  <a:latin typeface="Calibri" panose="020F0502020204030204" pitchFamily="34" charset="0"/>
                </a:endParaRPr>
              </a:p>
            </p:txBody>
          </p:sp>
          <p:sp>
            <p:nvSpPr>
              <p:cNvPr id="65" name="TextBox 64"/>
              <p:cNvSpPr txBox="1">
                <a:spLocks noChangeAspect="1"/>
              </p:cNvSpPr>
              <p:nvPr/>
            </p:nvSpPr>
            <p:spPr>
              <a:xfrm>
                <a:off x="5208799" y="1528557"/>
                <a:ext cx="2377833" cy="176468"/>
              </a:xfrm>
              <a:prstGeom prst="rect">
                <a:avLst/>
              </a:prstGeom>
              <a:noFill/>
            </p:spPr>
            <p:txBody>
              <a:bodyPr wrap="square" lIns="44577" tIns="22289" rIns="44577" bIns="22289" rtlCol="0">
                <a:spAutoFit/>
              </a:bodyPr>
              <a:lstStyle>
                <a:defPPr>
                  <a:defRPr lang="en-US"/>
                </a:defPPr>
                <a:lvl1pPr algn="r">
                  <a:lnSpc>
                    <a:spcPts val="1000"/>
                  </a:lnSpc>
                  <a:defRPr sz="1100">
                    <a:solidFill>
                      <a:schemeClr val="tx1">
                        <a:lumMod val="65000"/>
                        <a:lumOff val="35000"/>
                      </a:schemeClr>
                    </a:solidFill>
                  </a:defRPr>
                </a:lvl1pPr>
              </a:lstStyle>
              <a:p>
                <a:pPr algn="l" defTabSz="356616">
                  <a:defRPr/>
                </a:pPr>
                <a:r>
                  <a:rPr lang="en-US" sz="975" b="1" kern="0" dirty="0">
                    <a:solidFill>
                      <a:sysClr val="windowText" lastClr="000000">
                        <a:lumMod val="65000"/>
                        <a:lumOff val="35000"/>
                      </a:sysClr>
                    </a:solidFill>
                    <a:latin typeface="Calibri" panose="020F0502020204030204" pitchFamily="34" charset="0"/>
                  </a:rPr>
                  <a:t>Industry Best Practices</a:t>
                </a:r>
              </a:p>
            </p:txBody>
          </p:sp>
          <p:cxnSp>
            <p:nvCxnSpPr>
              <p:cNvPr id="66" name="Elbow Connector 65"/>
              <p:cNvCxnSpPr>
                <a:cxnSpLocks noChangeAspect="1"/>
              </p:cNvCxnSpPr>
              <p:nvPr/>
            </p:nvCxnSpPr>
            <p:spPr>
              <a:xfrm rot="5400000">
                <a:off x="4893613" y="1545605"/>
                <a:ext cx="469625" cy="126351"/>
              </a:xfrm>
              <a:prstGeom prst="bentConnector3">
                <a:avLst>
                  <a:gd name="adj1" fmla="val 100277"/>
                </a:avLst>
              </a:prstGeom>
              <a:noFill/>
              <a:ln w="6350" cap="flat" cmpd="sng" algn="ctr">
                <a:solidFill>
                  <a:sysClr val="window" lastClr="FFFFFF">
                    <a:lumMod val="65000"/>
                  </a:sysClr>
                </a:solidFill>
                <a:prstDash val="sysDash"/>
                <a:headEnd type="oval"/>
                <a:tailEnd type="triangle" w="lg" len="med"/>
              </a:ln>
              <a:effectLst/>
            </p:spPr>
          </p:cxnSp>
          <p:sp>
            <p:nvSpPr>
              <p:cNvPr id="67" name="TextBox 66"/>
              <p:cNvSpPr txBox="1">
                <a:spLocks noChangeAspect="1"/>
              </p:cNvSpPr>
              <p:nvPr/>
            </p:nvSpPr>
            <p:spPr>
              <a:xfrm>
                <a:off x="2477690" y="1525258"/>
                <a:ext cx="1425751" cy="176468"/>
              </a:xfrm>
              <a:prstGeom prst="rect">
                <a:avLst/>
              </a:prstGeom>
              <a:noFill/>
            </p:spPr>
            <p:txBody>
              <a:bodyPr wrap="square" lIns="44577" tIns="22289" rIns="44577" bIns="22289" rtlCol="0">
                <a:spAutoFit/>
              </a:bodyPr>
              <a:lstStyle>
                <a:defPPr>
                  <a:defRPr lang="en-US"/>
                </a:defPPr>
                <a:lvl1pPr algn="r">
                  <a:lnSpc>
                    <a:spcPts val="1000"/>
                  </a:lnSpc>
                  <a:defRPr sz="1100">
                    <a:solidFill>
                      <a:schemeClr val="tx1">
                        <a:lumMod val="65000"/>
                        <a:lumOff val="35000"/>
                      </a:schemeClr>
                    </a:solidFill>
                  </a:defRPr>
                </a:lvl1pPr>
              </a:lstStyle>
              <a:p>
                <a:pPr algn="l" defTabSz="356616">
                  <a:defRPr/>
                </a:pPr>
                <a:r>
                  <a:rPr lang="en-US" sz="975" b="1" kern="0" dirty="0">
                    <a:solidFill>
                      <a:sysClr val="windowText" lastClr="000000">
                        <a:lumMod val="65000"/>
                        <a:lumOff val="35000"/>
                      </a:sysClr>
                    </a:solidFill>
                    <a:latin typeface="Calibri" panose="020F0502020204030204" pitchFamily="34" charset="0"/>
                  </a:rPr>
                  <a:t>Market Trends</a:t>
                </a:r>
              </a:p>
            </p:txBody>
          </p:sp>
          <p:cxnSp>
            <p:nvCxnSpPr>
              <p:cNvPr id="68" name="Elbow Connector 67"/>
              <p:cNvCxnSpPr>
                <a:cxnSpLocks noChangeAspect="1"/>
              </p:cNvCxnSpPr>
              <p:nvPr/>
            </p:nvCxnSpPr>
            <p:spPr>
              <a:xfrm rot="16200000" flipH="1">
                <a:off x="3252424" y="1548543"/>
                <a:ext cx="501243" cy="152094"/>
              </a:xfrm>
              <a:prstGeom prst="bentConnector3">
                <a:avLst>
                  <a:gd name="adj1" fmla="val 99501"/>
                </a:avLst>
              </a:prstGeom>
              <a:noFill/>
              <a:ln w="6350" cap="flat" cmpd="sng" algn="ctr">
                <a:solidFill>
                  <a:sysClr val="window" lastClr="FFFFFF">
                    <a:lumMod val="65000"/>
                  </a:sysClr>
                </a:solidFill>
                <a:prstDash val="sysDash"/>
                <a:headEnd type="oval"/>
                <a:tailEnd type="triangle" w="lg" len="med"/>
              </a:ln>
              <a:effectLst/>
            </p:spPr>
          </p:cxnSp>
          <p:grpSp>
            <p:nvGrpSpPr>
              <p:cNvPr id="69" name="Group 19"/>
              <p:cNvGrpSpPr>
                <a:grpSpLocks noChangeAspect="1"/>
              </p:cNvGrpSpPr>
              <p:nvPr/>
            </p:nvGrpSpPr>
            <p:grpSpPr>
              <a:xfrm>
                <a:off x="3640302" y="2530603"/>
                <a:ext cx="1358561" cy="1331854"/>
                <a:chOff x="3892868" y="4005650"/>
                <a:chExt cx="1547370" cy="1664586"/>
              </a:xfrm>
            </p:grpSpPr>
            <p:graphicFrame>
              <p:nvGraphicFramePr>
                <p:cNvPr id="70" name="Diagram 69"/>
                <p:cNvGraphicFramePr/>
                <p:nvPr/>
              </p:nvGraphicFramePr>
              <p:xfrm>
                <a:off x="4268520" y="4834309"/>
                <a:ext cx="792083" cy="8359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1" name="Group 22"/>
                <p:cNvGrpSpPr/>
                <p:nvPr/>
              </p:nvGrpSpPr>
              <p:grpSpPr>
                <a:xfrm>
                  <a:off x="3968477" y="4211558"/>
                  <a:ext cx="1392169" cy="780787"/>
                  <a:chOff x="3972559" y="4202033"/>
                  <a:chExt cx="1392169" cy="780787"/>
                </a:xfrm>
              </p:grpSpPr>
              <p:grpSp>
                <p:nvGrpSpPr>
                  <p:cNvPr id="73" name="Group 23"/>
                  <p:cNvGrpSpPr/>
                  <p:nvPr/>
                </p:nvGrpSpPr>
                <p:grpSpPr>
                  <a:xfrm>
                    <a:off x="4101601" y="4202033"/>
                    <a:ext cx="1100837" cy="134601"/>
                    <a:chOff x="3733800" y="3210269"/>
                    <a:chExt cx="1793462" cy="239217"/>
                  </a:xfrm>
                </p:grpSpPr>
                <p:sp>
                  <p:nvSpPr>
                    <p:cNvPr id="112" name="Left Arrow 111"/>
                    <p:cNvSpPr/>
                    <p:nvPr/>
                  </p:nvSpPr>
                  <p:spPr>
                    <a:xfrm rot="5400000">
                      <a:off x="5292128" y="3214352"/>
                      <a:ext cx="239217" cy="231051"/>
                    </a:xfrm>
                    <a:prstGeom prst="leftArrow">
                      <a:avLst>
                        <a:gd name="adj1" fmla="val 47615"/>
                        <a:gd name="adj2" fmla="val 50000"/>
                      </a:avLst>
                    </a:prstGeom>
                    <a:solidFill>
                      <a:sysClr val="window" lastClr="FFFFFF"/>
                    </a:solidFill>
                    <a:ln w="6350" cap="flat" cmpd="sng" algn="ctr">
                      <a:solidFill>
                        <a:sysClr val="window" lastClr="FFFFFF">
                          <a:lumMod val="65000"/>
                        </a:sysClr>
                      </a:solidFill>
                      <a:prstDash val="sysDash"/>
                    </a:ln>
                    <a:effectLst/>
                  </p:spPr>
                  <p:txBody>
                    <a:bodyPr rtlCol="0" anchor="ctr"/>
                    <a:lstStyle/>
                    <a:p>
                      <a:pPr algn="ctr" defTabSz="356616">
                        <a:lnSpc>
                          <a:spcPts val="585"/>
                        </a:lnSpc>
                        <a:defRPr/>
                      </a:pPr>
                      <a:endParaRPr lang="en-US" sz="750" kern="0" dirty="0">
                        <a:solidFill>
                          <a:sysClr val="windowText" lastClr="000000">
                            <a:lumMod val="65000"/>
                            <a:lumOff val="35000"/>
                          </a:sysClr>
                        </a:solidFill>
                        <a:latin typeface="Calibri" panose="020F0502020204030204" pitchFamily="34" charset="0"/>
                      </a:endParaRPr>
                    </a:p>
                  </p:txBody>
                </p:sp>
                <p:sp>
                  <p:nvSpPr>
                    <p:cNvPr id="113" name="Left Arrow 112"/>
                    <p:cNvSpPr/>
                    <p:nvPr/>
                  </p:nvSpPr>
                  <p:spPr>
                    <a:xfrm rot="5400000">
                      <a:off x="4872717" y="3214352"/>
                      <a:ext cx="239217" cy="231051"/>
                    </a:xfrm>
                    <a:prstGeom prst="leftArrow">
                      <a:avLst>
                        <a:gd name="adj1" fmla="val 47615"/>
                        <a:gd name="adj2" fmla="val 50000"/>
                      </a:avLst>
                    </a:prstGeom>
                    <a:solidFill>
                      <a:sysClr val="window" lastClr="FFFFFF"/>
                    </a:solidFill>
                    <a:ln w="6350" cap="flat" cmpd="sng" algn="ctr">
                      <a:solidFill>
                        <a:sysClr val="window" lastClr="FFFFFF">
                          <a:lumMod val="65000"/>
                        </a:sysClr>
                      </a:solidFill>
                      <a:prstDash val="sysDash"/>
                    </a:ln>
                    <a:effectLst/>
                  </p:spPr>
                  <p:txBody>
                    <a:bodyPr rtlCol="0" anchor="ctr"/>
                    <a:lstStyle/>
                    <a:p>
                      <a:pPr algn="ctr" defTabSz="356616">
                        <a:lnSpc>
                          <a:spcPts val="585"/>
                        </a:lnSpc>
                        <a:defRPr/>
                      </a:pPr>
                      <a:endParaRPr lang="en-US" sz="750" kern="0" dirty="0">
                        <a:solidFill>
                          <a:sysClr val="windowText" lastClr="000000">
                            <a:lumMod val="65000"/>
                            <a:lumOff val="35000"/>
                          </a:sysClr>
                        </a:solidFill>
                        <a:latin typeface="Calibri" panose="020F0502020204030204" pitchFamily="34" charset="0"/>
                      </a:endParaRPr>
                    </a:p>
                  </p:txBody>
                </p:sp>
                <p:sp>
                  <p:nvSpPr>
                    <p:cNvPr id="114" name="Left Arrow 113"/>
                    <p:cNvSpPr/>
                    <p:nvPr/>
                  </p:nvSpPr>
                  <p:spPr>
                    <a:xfrm rot="5400000">
                      <a:off x="4489266" y="3214352"/>
                      <a:ext cx="239217" cy="231051"/>
                    </a:xfrm>
                    <a:prstGeom prst="leftArrow">
                      <a:avLst>
                        <a:gd name="adj1" fmla="val 47615"/>
                        <a:gd name="adj2" fmla="val 50000"/>
                      </a:avLst>
                    </a:prstGeom>
                    <a:solidFill>
                      <a:sysClr val="window" lastClr="FFFFFF"/>
                    </a:solidFill>
                    <a:ln w="6350" cap="flat" cmpd="sng" algn="ctr">
                      <a:solidFill>
                        <a:sysClr val="window" lastClr="FFFFFF">
                          <a:lumMod val="65000"/>
                        </a:sysClr>
                      </a:solidFill>
                      <a:prstDash val="sysDash"/>
                    </a:ln>
                    <a:effectLst/>
                  </p:spPr>
                  <p:txBody>
                    <a:bodyPr rtlCol="0" anchor="ctr"/>
                    <a:lstStyle/>
                    <a:p>
                      <a:pPr algn="ctr" defTabSz="356616">
                        <a:lnSpc>
                          <a:spcPts val="585"/>
                        </a:lnSpc>
                        <a:defRPr/>
                      </a:pPr>
                      <a:endParaRPr lang="en-US" sz="750" kern="0" dirty="0">
                        <a:solidFill>
                          <a:sysClr val="windowText" lastClr="000000">
                            <a:lumMod val="65000"/>
                            <a:lumOff val="35000"/>
                          </a:sysClr>
                        </a:solidFill>
                        <a:latin typeface="Calibri" panose="020F0502020204030204" pitchFamily="34" charset="0"/>
                      </a:endParaRPr>
                    </a:p>
                  </p:txBody>
                </p:sp>
                <p:sp>
                  <p:nvSpPr>
                    <p:cNvPr id="115" name="Left Arrow 114"/>
                    <p:cNvSpPr/>
                    <p:nvPr/>
                  </p:nvSpPr>
                  <p:spPr>
                    <a:xfrm rot="5400000">
                      <a:off x="4110717" y="3214352"/>
                      <a:ext cx="239217" cy="231051"/>
                    </a:xfrm>
                    <a:prstGeom prst="leftArrow">
                      <a:avLst>
                        <a:gd name="adj1" fmla="val 47615"/>
                        <a:gd name="adj2" fmla="val 50000"/>
                      </a:avLst>
                    </a:prstGeom>
                    <a:solidFill>
                      <a:sysClr val="window" lastClr="FFFFFF"/>
                    </a:solidFill>
                    <a:ln w="6350" cap="flat" cmpd="sng" algn="ctr">
                      <a:solidFill>
                        <a:sysClr val="window" lastClr="FFFFFF">
                          <a:lumMod val="65000"/>
                        </a:sysClr>
                      </a:solidFill>
                      <a:prstDash val="sysDash"/>
                    </a:ln>
                    <a:effectLst/>
                  </p:spPr>
                  <p:txBody>
                    <a:bodyPr rtlCol="0" anchor="ctr"/>
                    <a:lstStyle/>
                    <a:p>
                      <a:pPr algn="ctr" defTabSz="356616">
                        <a:lnSpc>
                          <a:spcPts val="585"/>
                        </a:lnSpc>
                        <a:defRPr/>
                      </a:pPr>
                      <a:endParaRPr lang="en-US" sz="750" kern="0" dirty="0">
                        <a:solidFill>
                          <a:sysClr val="windowText" lastClr="000000">
                            <a:lumMod val="65000"/>
                            <a:lumOff val="35000"/>
                          </a:sysClr>
                        </a:solidFill>
                        <a:latin typeface="Calibri" panose="020F0502020204030204" pitchFamily="34" charset="0"/>
                      </a:endParaRPr>
                    </a:p>
                  </p:txBody>
                </p:sp>
                <p:sp>
                  <p:nvSpPr>
                    <p:cNvPr id="116" name="Left Arrow 115"/>
                    <p:cNvSpPr/>
                    <p:nvPr/>
                  </p:nvSpPr>
                  <p:spPr>
                    <a:xfrm rot="5400000">
                      <a:off x="3729717" y="3214352"/>
                      <a:ext cx="239217" cy="231051"/>
                    </a:xfrm>
                    <a:prstGeom prst="leftArrow">
                      <a:avLst>
                        <a:gd name="adj1" fmla="val 47615"/>
                        <a:gd name="adj2" fmla="val 50000"/>
                      </a:avLst>
                    </a:prstGeom>
                    <a:solidFill>
                      <a:sysClr val="window" lastClr="FFFFFF"/>
                    </a:solidFill>
                    <a:ln w="6350" cap="flat" cmpd="sng" algn="ctr">
                      <a:solidFill>
                        <a:sysClr val="window" lastClr="FFFFFF">
                          <a:lumMod val="65000"/>
                        </a:sysClr>
                      </a:solidFill>
                      <a:prstDash val="sysDash"/>
                    </a:ln>
                    <a:effectLst/>
                  </p:spPr>
                  <p:txBody>
                    <a:bodyPr rtlCol="0" anchor="ctr"/>
                    <a:lstStyle/>
                    <a:p>
                      <a:pPr algn="ctr" defTabSz="356616">
                        <a:lnSpc>
                          <a:spcPts val="585"/>
                        </a:lnSpc>
                        <a:defRPr/>
                      </a:pPr>
                      <a:endParaRPr lang="en-US" sz="750" kern="0" dirty="0">
                        <a:solidFill>
                          <a:sysClr val="windowText" lastClr="000000">
                            <a:lumMod val="65000"/>
                            <a:lumOff val="35000"/>
                          </a:sysClr>
                        </a:solidFill>
                        <a:latin typeface="Calibri" panose="020F0502020204030204" pitchFamily="34" charset="0"/>
                      </a:endParaRPr>
                    </a:p>
                  </p:txBody>
                </p:sp>
              </p:grpSp>
              <p:sp>
                <p:nvSpPr>
                  <p:cNvPr id="74" name="TextBox 73"/>
                  <p:cNvSpPr txBox="1"/>
                  <p:nvPr/>
                </p:nvSpPr>
                <p:spPr>
                  <a:xfrm>
                    <a:off x="4334440" y="4549672"/>
                    <a:ext cx="697774" cy="313442"/>
                  </a:xfrm>
                  <a:prstGeom prst="rect">
                    <a:avLst/>
                  </a:prstGeom>
                  <a:noFill/>
                </p:spPr>
                <p:txBody>
                  <a:bodyPr wrap="square" rtlCol="0">
                    <a:spAutoFit/>
                  </a:bodyPr>
                  <a:lstStyle>
                    <a:defPPr>
                      <a:defRPr lang="en-US"/>
                    </a:defPPr>
                    <a:lvl1pPr>
                      <a:lnSpc>
                        <a:spcPts val="800"/>
                      </a:lnSpc>
                      <a:defRPr sz="1000">
                        <a:solidFill>
                          <a:schemeClr val="tx1">
                            <a:lumMod val="65000"/>
                            <a:lumOff val="35000"/>
                          </a:schemeClr>
                        </a:solidFill>
                      </a:defRPr>
                    </a:lvl1pPr>
                  </a:lstStyle>
                  <a:p>
                    <a:pPr algn="ctr" defTabSz="356616">
                      <a:lnSpc>
                        <a:spcPts val="585"/>
                      </a:lnSpc>
                      <a:defRPr/>
                    </a:pPr>
                    <a:r>
                      <a:rPr lang="en-US" sz="750" b="1" kern="0" dirty="0">
                        <a:solidFill>
                          <a:srgbClr val="141414"/>
                        </a:solidFill>
                        <a:latin typeface="Calibri" panose="020F0502020204030204" pitchFamily="34" charset="0"/>
                        <a:cs typeface="Calibri" pitchFamily="34" charset="0"/>
                      </a:rPr>
                      <a:t>Filtered</a:t>
                    </a:r>
                  </a:p>
                  <a:p>
                    <a:pPr algn="ctr" defTabSz="356616">
                      <a:lnSpc>
                        <a:spcPts val="585"/>
                      </a:lnSpc>
                      <a:defRPr/>
                    </a:pPr>
                    <a:r>
                      <a:rPr lang="en-US" sz="750" b="1" kern="0" dirty="0">
                        <a:solidFill>
                          <a:srgbClr val="141414"/>
                        </a:solidFill>
                        <a:latin typeface="Calibri" panose="020F0502020204030204" pitchFamily="34" charset="0"/>
                        <a:cs typeface="Calibri" pitchFamily="34" charset="0"/>
                      </a:rPr>
                      <a:t>Ideas</a:t>
                    </a:r>
                  </a:p>
                </p:txBody>
              </p:sp>
              <p:grpSp>
                <p:nvGrpSpPr>
                  <p:cNvPr id="75" name="Group 25"/>
                  <p:cNvGrpSpPr/>
                  <p:nvPr/>
                </p:nvGrpSpPr>
                <p:grpSpPr>
                  <a:xfrm>
                    <a:off x="4703595" y="4538670"/>
                    <a:ext cx="661133" cy="444150"/>
                    <a:chOff x="4722649" y="4494917"/>
                    <a:chExt cx="661133" cy="444150"/>
                  </a:xfrm>
                </p:grpSpPr>
                <p:grpSp>
                  <p:nvGrpSpPr>
                    <p:cNvPr id="102" name="Group 52"/>
                    <p:cNvGrpSpPr/>
                    <p:nvPr/>
                  </p:nvGrpSpPr>
                  <p:grpSpPr>
                    <a:xfrm>
                      <a:off x="4722649" y="4494917"/>
                      <a:ext cx="661133" cy="444150"/>
                      <a:chOff x="7168692" y="3489270"/>
                      <a:chExt cx="1151814" cy="809680"/>
                    </a:xfrm>
                  </p:grpSpPr>
                  <p:cxnSp>
                    <p:nvCxnSpPr>
                      <p:cNvPr id="110" name="Straight Connector 109"/>
                      <p:cNvCxnSpPr/>
                      <p:nvPr/>
                    </p:nvCxnSpPr>
                    <p:spPr>
                      <a:xfrm flipH="1">
                        <a:off x="7168692" y="3489270"/>
                        <a:ext cx="778273" cy="610788"/>
                      </a:xfrm>
                      <a:prstGeom prst="line">
                        <a:avLst/>
                      </a:prstGeom>
                      <a:noFill/>
                      <a:ln w="6350" cap="flat" cmpd="sng" algn="ctr">
                        <a:solidFill>
                          <a:sysClr val="window" lastClr="FFFFFF">
                            <a:lumMod val="65000"/>
                          </a:sysClr>
                        </a:solidFill>
                        <a:prstDash val="sysDash"/>
                      </a:ln>
                      <a:effectLst/>
                    </p:spPr>
                  </p:cxnSp>
                  <p:cxnSp>
                    <p:nvCxnSpPr>
                      <p:cNvPr id="111" name="Straight Connector 110"/>
                      <p:cNvCxnSpPr/>
                      <p:nvPr/>
                    </p:nvCxnSpPr>
                    <p:spPr>
                      <a:xfrm flipH="1">
                        <a:off x="7309357" y="3503291"/>
                        <a:ext cx="1011147" cy="795659"/>
                      </a:xfrm>
                      <a:prstGeom prst="line">
                        <a:avLst/>
                      </a:prstGeom>
                      <a:noFill/>
                      <a:ln w="6350" cap="flat" cmpd="sng" algn="ctr">
                        <a:solidFill>
                          <a:sysClr val="window" lastClr="FFFFFF">
                            <a:lumMod val="65000"/>
                          </a:sysClr>
                        </a:solidFill>
                        <a:prstDash val="sysDash"/>
                      </a:ln>
                      <a:effectLst/>
                    </p:spPr>
                  </p:cxnSp>
                </p:grpSp>
                <p:grpSp>
                  <p:nvGrpSpPr>
                    <p:cNvPr id="103" name="Group 53"/>
                    <p:cNvGrpSpPr/>
                    <p:nvPr/>
                  </p:nvGrpSpPr>
                  <p:grpSpPr>
                    <a:xfrm rot="155259">
                      <a:off x="4762444" y="4536886"/>
                      <a:ext cx="461947" cy="348587"/>
                      <a:chOff x="4758450" y="4495866"/>
                      <a:chExt cx="508324" cy="383583"/>
                    </a:xfrm>
                  </p:grpSpPr>
                  <p:sp>
                    <p:nvSpPr>
                      <p:cNvPr id="104" name="Oval 103"/>
                      <p:cNvSpPr/>
                      <p:nvPr/>
                    </p:nvSpPr>
                    <p:spPr>
                      <a:xfrm rot="19381909">
                        <a:off x="4869631" y="4767699"/>
                        <a:ext cx="68533" cy="68535"/>
                      </a:xfrm>
                      <a:prstGeom prst="ellipse">
                        <a:avLst/>
                      </a:prstGeom>
                      <a:solidFill>
                        <a:srgbClr val="EAC5C4"/>
                      </a:solidFill>
                      <a:ln w="9525" cap="flat" cmpd="sng" algn="ctr">
                        <a:noFill/>
                        <a:prstDash val="sysDash"/>
                        <a:headEnd type="oval"/>
                        <a:tailEnd type="triangle" w="lg" len="lg"/>
                      </a:ln>
                      <a:effectLst/>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defTabSz="356616">
                          <a:defRPr/>
                        </a:pPr>
                        <a:endParaRPr lang="en-US" sz="750" kern="0" dirty="0">
                          <a:solidFill>
                            <a:sysClr val="windowText" lastClr="000000"/>
                          </a:solidFill>
                          <a:latin typeface="Calibri" panose="020F0502020204030204" pitchFamily="34" charset="0"/>
                        </a:endParaRPr>
                      </a:p>
                    </p:txBody>
                  </p:sp>
                  <p:sp>
                    <p:nvSpPr>
                      <p:cNvPr id="105" name="Oval 104"/>
                      <p:cNvSpPr/>
                      <p:nvPr/>
                    </p:nvSpPr>
                    <p:spPr>
                      <a:xfrm rot="19381909">
                        <a:off x="4758450" y="4810915"/>
                        <a:ext cx="68533" cy="68534"/>
                      </a:xfrm>
                      <a:prstGeom prst="ellipse">
                        <a:avLst/>
                      </a:prstGeom>
                      <a:solidFill>
                        <a:srgbClr val="EAC5C4"/>
                      </a:solidFill>
                      <a:ln w="9525" cap="flat" cmpd="sng" algn="ctr">
                        <a:noFill/>
                        <a:prstDash val="sysDash"/>
                        <a:headEnd type="oval"/>
                        <a:tailEnd type="triangle" w="lg" len="lg"/>
                      </a:ln>
                      <a:effectLst/>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defTabSz="356616">
                          <a:defRPr/>
                        </a:pPr>
                        <a:endParaRPr lang="en-US" sz="750" kern="0" dirty="0">
                          <a:solidFill>
                            <a:sysClr val="windowText" lastClr="000000"/>
                          </a:solidFill>
                          <a:latin typeface="Calibri" panose="020F0502020204030204" pitchFamily="34" charset="0"/>
                        </a:endParaRPr>
                      </a:p>
                    </p:txBody>
                  </p:sp>
                  <p:sp>
                    <p:nvSpPr>
                      <p:cNvPr id="106" name="Oval 105"/>
                      <p:cNvSpPr/>
                      <p:nvPr/>
                    </p:nvSpPr>
                    <p:spPr>
                      <a:xfrm rot="19381909">
                        <a:off x="4927027" y="4669372"/>
                        <a:ext cx="68533" cy="68535"/>
                      </a:xfrm>
                      <a:prstGeom prst="ellipse">
                        <a:avLst/>
                      </a:prstGeom>
                      <a:solidFill>
                        <a:srgbClr val="EAC5C4"/>
                      </a:solidFill>
                      <a:ln w="9525" cap="flat" cmpd="sng" algn="ctr">
                        <a:noFill/>
                        <a:prstDash val="sysDash"/>
                        <a:headEnd type="oval"/>
                        <a:tailEnd type="triangle" w="lg" len="lg"/>
                      </a:ln>
                      <a:effectLst/>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defTabSz="356616">
                          <a:defRPr/>
                        </a:pPr>
                        <a:endParaRPr lang="en-US" sz="750" kern="0" dirty="0">
                          <a:solidFill>
                            <a:sysClr val="windowText" lastClr="000000"/>
                          </a:solidFill>
                          <a:latin typeface="Calibri" panose="020F0502020204030204" pitchFamily="34" charset="0"/>
                        </a:endParaRPr>
                      </a:p>
                    </p:txBody>
                  </p:sp>
                  <p:sp>
                    <p:nvSpPr>
                      <p:cNvPr id="107" name="Oval 106"/>
                      <p:cNvSpPr/>
                      <p:nvPr/>
                    </p:nvSpPr>
                    <p:spPr>
                      <a:xfrm rot="19381909">
                        <a:off x="5035103" y="4636272"/>
                        <a:ext cx="68533" cy="68535"/>
                      </a:xfrm>
                      <a:prstGeom prst="ellipse">
                        <a:avLst/>
                      </a:prstGeom>
                      <a:solidFill>
                        <a:srgbClr val="EAC5C4"/>
                      </a:solidFill>
                      <a:ln w="9525" cap="flat" cmpd="sng" algn="ctr">
                        <a:noFill/>
                        <a:prstDash val="sysDash"/>
                        <a:headEnd type="oval"/>
                        <a:tailEnd type="triangle" w="lg" len="lg"/>
                      </a:ln>
                      <a:effectLst/>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defTabSz="356616">
                          <a:defRPr/>
                        </a:pPr>
                        <a:endParaRPr lang="en-US" sz="750" kern="0" dirty="0">
                          <a:solidFill>
                            <a:sysClr val="windowText" lastClr="000000"/>
                          </a:solidFill>
                          <a:latin typeface="Calibri" panose="020F0502020204030204" pitchFamily="34" charset="0"/>
                        </a:endParaRPr>
                      </a:p>
                    </p:txBody>
                  </p:sp>
                  <p:sp>
                    <p:nvSpPr>
                      <p:cNvPr id="108" name="Oval 107"/>
                      <p:cNvSpPr/>
                      <p:nvPr/>
                    </p:nvSpPr>
                    <p:spPr>
                      <a:xfrm rot="19381909">
                        <a:off x="5089417" y="4541802"/>
                        <a:ext cx="68533" cy="68535"/>
                      </a:xfrm>
                      <a:prstGeom prst="ellipse">
                        <a:avLst/>
                      </a:prstGeom>
                      <a:solidFill>
                        <a:srgbClr val="EAC5C4"/>
                      </a:solidFill>
                      <a:ln w="9525" cap="flat" cmpd="sng" algn="ctr">
                        <a:noFill/>
                        <a:prstDash val="sysDash"/>
                        <a:headEnd type="oval"/>
                        <a:tailEnd type="triangle" w="lg" len="lg"/>
                      </a:ln>
                      <a:effectLst/>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defTabSz="356616">
                          <a:defRPr/>
                        </a:pPr>
                        <a:endParaRPr lang="en-US" sz="750" kern="0" dirty="0">
                          <a:solidFill>
                            <a:sysClr val="windowText" lastClr="000000"/>
                          </a:solidFill>
                          <a:latin typeface="Calibri" panose="020F0502020204030204" pitchFamily="34" charset="0"/>
                        </a:endParaRPr>
                      </a:p>
                    </p:txBody>
                  </p:sp>
                  <p:sp>
                    <p:nvSpPr>
                      <p:cNvPr id="109" name="Oval 108"/>
                      <p:cNvSpPr/>
                      <p:nvPr/>
                    </p:nvSpPr>
                    <p:spPr>
                      <a:xfrm rot="19381909">
                        <a:off x="5198241" y="4495866"/>
                        <a:ext cx="68533" cy="68535"/>
                      </a:xfrm>
                      <a:prstGeom prst="ellipse">
                        <a:avLst/>
                      </a:prstGeom>
                      <a:solidFill>
                        <a:srgbClr val="EAC5C4"/>
                      </a:solidFill>
                      <a:ln w="9525" cap="flat" cmpd="sng" algn="ctr">
                        <a:noFill/>
                        <a:prstDash val="sysDash"/>
                        <a:headEnd type="oval"/>
                        <a:tailEnd type="triangle" w="lg" len="lg"/>
                      </a:ln>
                      <a:effectLst/>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defTabSz="356616">
                          <a:defRPr/>
                        </a:pPr>
                        <a:endParaRPr lang="en-US" sz="750" kern="0" dirty="0">
                          <a:solidFill>
                            <a:sysClr val="windowText" lastClr="000000"/>
                          </a:solidFill>
                          <a:latin typeface="Calibri" panose="020F0502020204030204" pitchFamily="34" charset="0"/>
                        </a:endParaRPr>
                      </a:p>
                    </p:txBody>
                  </p:sp>
                </p:grpSp>
              </p:grpSp>
              <p:grpSp>
                <p:nvGrpSpPr>
                  <p:cNvPr id="76" name="Group 26"/>
                  <p:cNvGrpSpPr/>
                  <p:nvPr/>
                </p:nvGrpSpPr>
                <p:grpSpPr>
                  <a:xfrm flipH="1">
                    <a:off x="3972559" y="4538670"/>
                    <a:ext cx="661133" cy="444150"/>
                    <a:chOff x="4722649" y="4494917"/>
                    <a:chExt cx="661133" cy="444150"/>
                  </a:xfrm>
                </p:grpSpPr>
                <p:grpSp>
                  <p:nvGrpSpPr>
                    <p:cNvPr id="92" name="Group 42"/>
                    <p:cNvGrpSpPr/>
                    <p:nvPr/>
                  </p:nvGrpSpPr>
                  <p:grpSpPr>
                    <a:xfrm>
                      <a:off x="4722649" y="4494917"/>
                      <a:ext cx="661133" cy="444150"/>
                      <a:chOff x="7168692" y="3489270"/>
                      <a:chExt cx="1151814" cy="809680"/>
                    </a:xfrm>
                  </p:grpSpPr>
                  <p:cxnSp>
                    <p:nvCxnSpPr>
                      <p:cNvPr id="100" name="Straight Connector 99"/>
                      <p:cNvCxnSpPr/>
                      <p:nvPr/>
                    </p:nvCxnSpPr>
                    <p:spPr>
                      <a:xfrm flipH="1">
                        <a:off x="7168692" y="3489270"/>
                        <a:ext cx="778273" cy="610788"/>
                      </a:xfrm>
                      <a:prstGeom prst="line">
                        <a:avLst/>
                      </a:prstGeom>
                      <a:noFill/>
                      <a:ln w="6350" cap="flat" cmpd="sng" algn="ctr">
                        <a:solidFill>
                          <a:sysClr val="window" lastClr="FFFFFF">
                            <a:lumMod val="65000"/>
                          </a:sysClr>
                        </a:solidFill>
                        <a:prstDash val="sysDash"/>
                      </a:ln>
                      <a:effectLst/>
                    </p:spPr>
                  </p:cxnSp>
                  <p:cxnSp>
                    <p:nvCxnSpPr>
                      <p:cNvPr id="101" name="Straight Connector 100"/>
                      <p:cNvCxnSpPr/>
                      <p:nvPr/>
                    </p:nvCxnSpPr>
                    <p:spPr>
                      <a:xfrm flipH="1">
                        <a:off x="7309357" y="3503291"/>
                        <a:ext cx="1011147" cy="795659"/>
                      </a:xfrm>
                      <a:prstGeom prst="line">
                        <a:avLst/>
                      </a:prstGeom>
                      <a:noFill/>
                      <a:ln w="6350" cap="flat" cmpd="sng" algn="ctr">
                        <a:solidFill>
                          <a:sysClr val="window" lastClr="FFFFFF">
                            <a:lumMod val="65000"/>
                          </a:sysClr>
                        </a:solidFill>
                        <a:prstDash val="sysDash"/>
                      </a:ln>
                      <a:effectLst/>
                    </p:spPr>
                  </p:cxnSp>
                </p:grpSp>
                <p:grpSp>
                  <p:nvGrpSpPr>
                    <p:cNvPr id="93" name="Group 43"/>
                    <p:cNvGrpSpPr/>
                    <p:nvPr/>
                  </p:nvGrpSpPr>
                  <p:grpSpPr>
                    <a:xfrm rot="155259">
                      <a:off x="4762444" y="4536886"/>
                      <a:ext cx="461947" cy="348587"/>
                      <a:chOff x="4758450" y="4495866"/>
                      <a:chExt cx="508324" cy="383583"/>
                    </a:xfrm>
                  </p:grpSpPr>
                  <p:sp>
                    <p:nvSpPr>
                      <p:cNvPr id="94" name="Oval 93"/>
                      <p:cNvSpPr/>
                      <p:nvPr/>
                    </p:nvSpPr>
                    <p:spPr>
                      <a:xfrm rot="19381909">
                        <a:off x="4869631" y="4767699"/>
                        <a:ext cx="68533" cy="68535"/>
                      </a:xfrm>
                      <a:prstGeom prst="ellipse">
                        <a:avLst/>
                      </a:prstGeom>
                      <a:solidFill>
                        <a:srgbClr val="EAC5C4"/>
                      </a:solidFill>
                      <a:ln w="9525" cap="flat" cmpd="sng" algn="ctr">
                        <a:noFill/>
                        <a:prstDash val="sysDash"/>
                        <a:headEnd type="oval"/>
                        <a:tailEnd type="triangle" w="lg" len="lg"/>
                      </a:ln>
                      <a:effectLst/>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defTabSz="356616">
                          <a:defRPr/>
                        </a:pPr>
                        <a:endParaRPr lang="en-US" sz="750" kern="0" dirty="0">
                          <a:solidFill>
                            <a:sysClr val="windowText" lastClr="000000"/>
                          </a:solidFill>
                          <a:latin typeface="Calibri" panose="020F0502020204030204" pitchFamily="34" charset="0"/>
                        </a:endParaRPr>
                      </a:p>
                    </p:txBody>
                  </p:sp>
                  <p:sp>
                    <p:nvSpPr>
                      <p:cNvPr id="95" name="Oval 94"/>
                      <p:cNvSpPr/>
                      <p:nvPr/>
                    </p:nvSpPr>
                    <p:spPr>
                      <a:xfrm rot="19381909">
                        <a:off x="4758450" y="4810915"/>
                        <a:ext cx="68533" cy="68534"/>
                      </a:xfrm>
                      <a:prstGeom prst="ellipse">
                        <a:avLst/>
                      </a:prstGeom>
                      <a:solidFill>
                        <a:srgbClr val="EAC5C4"/>
                      </a:solidFill>
                      <a:ln w="9525" cap="flat" cmpd="sng" algn="ctr">
                        <a:noFill/>
                        <a:prstDash val="sysDash"/>
                        <a:headEnd type="oval"/>
                        <a:tailEnd type="triangle" w="lg" len="lg"/>
                      </a:ln>
                      <a:effectLst/>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defTabSz="356616">
                          <a:defRPr/>
                        </a:pPr>
                        <a:endParaRPr lang="en-US" sz="750" kern="0" dirty="0">
                          <a:solidFill>
                            <a:sysClr val="windowText" lastClr="000000"/>
                          </a:solidFill>
                          <a:latin typeface="Calibri" panose="020F0502020204030204" pitchFamily="34" charset="0"/>
                        </a:endParaRPr>
                      </a:p>
                    </p:txBody>
                  </p:sp>
                  <p:sp>
                    <p:nvSpPr>
                      <p:cNvPr id="96" name="Oval 95"/>
                      <p:cNvSpPr/>
                      <p:nvPr/>
                    </p:nvSpPr>
                    <p:spPr>
                      <a:xfrm rot="19381909">
                        <a:off x="4927027" y="4669372"/>
                        <a:ext cx="68533" cy="68535"/>
                      </a:xfrm>
                      <a:prstGeom prst="ellipse">
                        <a:avLst/>
                      </a:prstGeom>
                      <a:solidFill>
                        <a:srgbClr val="EAC5C4"/>
                      </a:solidFill>
                      <a:ln w="9525" cap="flat" cmpd="sng" algn="ctr">
                        <a:noFill/>
                        <a:prstDash val="sysDash"/>
                        <a:headEnd type="oval"/>
                        <a:tailEnd type="triangle" w="lg" len="lg"/>
                      </a:ln>
                      <a:effectLst/>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defTabSz="356616">
                          <a:defRPr/>
                        </a:pPr>
                        <a:endParaRPr lang="en-US" sz="750" kern="0" dirty="0">
                          <a:solidFill>
                            <a:sysClr val="windowText" lastClr="000000"/>
                          </a:solidFill>
                          <a:latin typeface="Calibri" panose="020F0502020204030204" pitchFamily="34" charset="0"/>
                        </a:endParaRPr>
                      </a:p>
                    </p:txBody>
                  </p:sp>
                  <p:sp>
                    <p:nvSpPr>
                      <p:cNvPr id="97" name="Oval 96"/>
                      <p:cNvSpPr/>
                      <p:nvPr/>
                    </p:nvSpPr>
                    <p:spPr>
                      <a:xfrm rot="19381909">
                        <a:off x="5035103" y="4636272"/>
                        <a:ext cx="68533" cy="68535"/>
                      </a:xfrm>
                      <a:prstGeom prst="ellipse">
                        <a:avLst/>
                      </a:prstGeom>
                      <a:solidFill>
                        <a:srgbClr val="EAC5C4"/>
                      </a:solidFill>
                      <a:ln w="9525" cap="flat" cmpd="sng" algn="ctr">
                        <a:noFill/>
                        <a:prstDash val="sysDash"/>
                        <a:headEnd type="oval"/>
                        <a:tailEnd type="triangle" w="lg" len="lg"/>
                      </a:ln>
                      <a:effectLst/>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defTabSz="356616">
                          <a:defRPr/>
                        </a:pPr>
                        <a:endParaRPr lang="en-US" sz="750" kern="0" dirty="0">
                          <a:solidFill>
                            <a:sysClr val="windowText" lastClr="000000"/>
                          </a:solidFill>
                          <a:latin typeface="Calibri" panose="020F0502020204030204" pitchFamily="34" charset="0"/>
                        </a:endParaRPr>
                      </a:p>
                    </p:txBody>
                  </p:sp>
                  <p:sp>
                    <p:nvSpPr>
                      <p:cNvPr id="98" name="Oval 97"/>
                      <p:cNvSpPr/>
                      <p:nvPr/>
                    </p:nvSpPr>
                    <p:spPr>
                      <a:xfrm rot="19381909">
                        <a:off x="5089417" y="4541802"/>
                        <a:ext cx="68533" cy="68535"/>
                      </a:xfrm>
                      <a:prstGeom prst="ellipse">
                        <a:avLst/>
                      </a:prstGeom>
                      <a:solidFill>
                        <a:srgbClr val="EAC5C4"/>
                      </a:solidFill>
                      <a:ln w="9525" cap="flat" cmpd="sng" algn="ctr">
                        <a:noFill/>
                        <a:prstDash val="sysDash"/>
                        <a:headEnd type="oval"/>
                        <a:tailEnd type="triangle" w="lg" len="lg"/>
                      </a:ln>
                      <a:effectLst/>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defTabSz="356616">
                          <a:defRPr/>
                        </a:pPr>
                        <a:endParaRPr lang="en-US" sz="750" kern="0" dirty="0">
                          <a:solidFill>
                            <a:sysClr val="windowText" lastClr="000000"/>
                          </a:solidFill>
                          <a:latin typeface="Calibri" panose="020F0502020204030204" pitchFamily="34" charset="0"/>
                        </a:endParaRPr>
                      </a:p>
                    </p:txBody>
                  </p:sp>
                  <p:sp>
                    <p:nvSpPr>
                      <p:cNvPr id="99" name="Oval 98"/>
                      <p:cNvSpPr/>
                      <p:nvPr/>
                    </p:nvSpPr>
                    <p:spPr>
                      <a:xfrm rot="19381909">
                        <a:off x="5198241" y="4495866"/>
                        <a:ext cx="68533" cy="68535"/>
                      </a:xfrm>
                      <a:prstGeom prst="ellipse">
                        <a:avLst/>
                      </a:prstGeom>
                      <a:solidFill>
                        <a:srgbClr val="EAC5C4"/>
                      </a:solidFill>
                      <a:ln w="9525" cap="flat" cmpd="sng" algn="ctr">
                        <a:noFill/>
                        <a:prstDash val="sysDash"/>
                        <a:headEnd type="oval"/>
                        <a:tailEnd type="triangle" w="lg" len="lg"/>
                      </a:ln>
                      <a:effectLst/>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defTabSz="356616">
                          <a:defRPr/>
                        </a:pPr>
                        <a:endParaRPr lang="en-US" sz="750" kern="0" dirty="0">
                          <a:solidFill>
                            <a:sysClr val="windowText" lastClr="000000"/>
                          </a:solidFill>
                          <a:latin typeface="Calibri" panose="020F0502020204030204" pitchFamily="34" charset="0"/>
                        </a:endParaRPr>
                      </a:p>
                    </p:txBody>
                  </p:sp>
                </p:grpSp>
              </p:grpSp>
              <p:grpSp>
                <p:nvGrpSpPr>
                  <p:cNvPr id="77" name="Group 27"/>
                  <p:cNvGrpSpPr/>
                  <p:nvPr/>
                </p:nvGrpSpPr>
                <p:grpSpPr>
                  <a:xfrm>
                    <a:off x="3991610" y="4383235"/>
                    <a:ext cx="1367661" cy="128581"/>
                    <a:chOff x="3991610" y="4240356"/>
                    <a:chExt cx="1367661" cy="128581"/>
                  </a:xfrm>
                </p:grpSpPr>
                <p:grpSp>
                  <p:nvGrpSpPr>
                    <p:cNvPr id="78" name="Group 28"/>
                    <p:cNvGrpSpPr/>
                    <p:nvPr/>
                  </p:nvGrpSpPr>
                  <p:grpSpPr>
                    <a:xfrm>
                      <a:off x="3991610" y="4240356"/>
                      <a:ext cx="1367661" cy="128581"/>
                      <a:chOff x="3587178" y="4240356"/>
                      <a:chExt cx="2150885" cy="128581"/>
                    </a:xfrm>
                  </p:grpSpPr>
                  <p:cxnSp>
                    <p:nvCxnSpPr>
                      <p:cNvPr id="90" name="Straight Connector 89"/>
                      <p:cNvCxnSpPr/>
                      <p:nvPr/>
                    </p:nvCxnSpPr>
                    <p:spPr>
                      <a:xfrm>
                        <a:off x="3587178" y="4368937"/>
                        <a:ext cx="2150885" cy="0"/>
                      </a:xfrm>
                      <a:prstGeom prst="line">
                        <a:avLst/>
                      </a:prstGeom>
                      <a:noFill/>
                      <a:ln w="6350" cap="flat" cmpd="sng" algn="ctr">
                        <a:solidFill>
                          <a:sysClr val="window" lastClr="FFFFFF">
                            <a:lumMod val="65000"/>
                          </a:sysClr>
                        </a:solidFill>
                        <a:prstDash val="sysDash"/>
                      </a:ln>
                      <a:effectLst/>
                    </p:spPr>
                  </p:cxnSp>
                  <p:cxnSp>
                    <p:nvCxnSpPr>
                      <p:cNvPr id="91" name="Straight Connector 90"/>
                      <p:cNvCxnSpPr/>
                      <p:nvPr/>
                    </p:nvCxnSpPr>
                    <p:spPr>
                      <a:xfrm>
                        <a:off x="3587178" y="4240356"/>
                        <a:ext cx="2150885" cy="0"/>
                      </a:xfrm>
                      <a:prstGeom prst="line">
                        <a:avLst/>
                      </a:prstGeom>
                      <a:noFill/>
                      <a:ln w="6350" cap="flat" cmpd="sng" algn="ctr">
                        <a:solidFill>
                          <a:sysClr val="window" lastClr="FFFFFF">
                            <a:lumMod val="65000"/>
                          </a:sysClr>
                        </a:solidFill>
                        <a:prstDash val="sysDash"/>
                      </a:ln>
                      <a:effectLst/>
                    </p:spPr>
                  </p:cxnSp>
                </p:grpSp>
                <p:grpSp>
                  <p:nvGrpSpPr>
                    <p:cNvPr id="79" name="Group 29"/>
                    <p:cNvGrpSpPr/>
                    <p:nvPr/>
                  </p:nvGrpSpPr>
                  <p:grpSpPr>
                    <a:xfrm>
                      <a:off x="4044010" y="4260633"/>
                      <a:ext cx="1261420" cy="95689"/>
                      <a:chOff x="4005906" y="4255870"/>
                      <a:chExt cx="1261420" cy="95689"/>
                    </a:xfrm>
                    <a:solidFill>
                      <a:srgbClr val="4F81BD">
                        <a:lumMod val="40000"/>
                        <a:lumOff val="60000"/>
                      </a:srgbClr>
                    </a:solidFill>
                  </p:grpSpPr>
                  <p:grpSp>
                    <p:nvGrpSpPr>
                      <p:cNvPr id="80" name="Group 30"/>
                      <p:cNvGrpSpPr/>
                      <p:nvPr/>
                    </p:nvGrpSpPr>
                    <p:grpSpPr>
                      <a:xfrm>
                        <a:off x="4005906" y="4255870"/>
                        <a:ext cx="1083616" cy="57591"/>
                        <a:chOff x="4005906" y="4255870"/>
                        <a:chExt cx="1083616" cy="57591"/>
                      </a:xfrm>
                      <a:grpFill/>
                    </p:grpSpPr>
                    <p:sp>
                      <p:nvSpPr>
                        <p:cNvPr id="86" name="Oval 85"/>
                        <p:cNvSpPr/>
                        <p:nvPr/>
                      </p:nvSpPr>
                      <p:spPr>
                        <a:xfrm flipV="1">
                          <a:off x="4005906" y="4255870"/>
                          <a:ext cx="57591" cy="57591"/>
                        </a:xfrm>
                        <a:prstGeom prst="ellipse">
                          <a:avLst/>
                        </a:prstGeom>
                        <a:grpFill/>
                        <a:ln w="9525" cap="flat" cmpd="sng" algn="ctr">
                          <a:noFill/>
                          <a:prstDash val="sysDash"/>
                          <a:headEnd type="oval"/>
                          <a:tailEnd type="triangle" w="lg" len="lg"/>
                        </a:ln>
                        <a:effectLst/>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defTabSz="356616">
                            <a:defRPr/>
                          </a:pPr>
                          <a:endParaRPr lang="en-US" sz="750" kern="0" dirty="0">
                            <a:solidFill>
                              <a:sysClr val="windowText" lastClr="000000"/>
                            </a:solidFill>
                            <a:latin typeface="Calibri" panose="020F0502020204030204" pitchFamily="34" charset="0"/>
                          </a:endParaRPr>
                        </a:p>
                      </p:txBody>
                    </p:sp>
                    <p:sp>
                      <p:nvSpPr>
                        <p:cNvPr id="87" name="Oval 86"/>
                        <p:cNvSpPr/>
                        <p:nvPr/>
                      </p:nvSpPr>
                      <p:spPr>
                        <a:xfrm flipV="1">
                          <a:off x="4347914" y="4255870"/>
                          <a:ext cx="57591" cy="57591"/>
                        </a:xfrm>
                        <a:prstGeom prst="ellipse">
                          <a:avLst/>
                        </a:prstGeom>
                        <a:grpFill/>
                        <a:ln w="9525" cap="flat" cmpd="sng" algn="ctr">
                          <a:noFill/>
                          <a:prstDash val="sysDash"/>
                          <a:headEnd type="oval"/>
                          <a:tailEnd type="triangle" w="lg" len="lg"/>
                        </a:ln>
                        <a:effectLst/>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defTabSz="356616">
                            <a:defRPr/>
                          </a:pPr>
                          <a:endParaRPr lang="en-US" sz="750" kern="0" dirty="0">
                            <a:solidFill>
                              <a:sysClr val="windowText" lastClr="000000"/>
                            </a:solidFill>
                            <a:latin typeface="Calibri" panose="020F0502020204030204" pitchFamily="34" charset="0"/>
                          </a:endParaRPr>
                        </a:p>
                      </p:txBody>
                    </p:sp>
                    <p:sp>
                      <p:nvSpPr>
                        <p:cNvPr id="88" name="Oval 87"/>
                        <p:cNvSpPr/>
                        <p:nvPr/>
                      </p:nvSpPr>
                      <p:spPr>
                        <a:xfrm flipV="1">
                          <a:off x="4689922" y="4255870"/>
                          <a:ext cx="57591" cy="57591"/>
                        </a:xfrm>
                        <a:prstGeom prst="ellipse">
                          <a:avLst/>
                        </a:prstGeom>
                        <a:grpFill/>
                        <a:ln w="9525" cap="flat" cmpd="sng" algn="ctr">
                          <a:noFill/>
                          <a:prstDash val="sysDash"/>
                          <a:headEnd type="oval"/>
                          <a:tailEnd type="triangle" w="lg" len="lg"/>
                        </a:ln>
                        <a:effectLst/>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defTabSz="356616">
                            <a:defRPr/>
                          </a:pPr>
                          <a:endParaRPr lang="en-US" sz="750" kern="0" dirty="0">
                            <a:solidFill>
                              <a:sysClr val="windowText" lastClr="000000"/>
                            </a:solidFill>
                            <a:latin typeface="Calibri" panose="020F0502020204030204" pitchFamily="34" charset="0"/>
                          </a:endParaRPr>
                        </a:p>
                      </p:txBody>
                    </p:sp>
                    <p:sp>
                      <p:nvSpPr>
                        <p:cNvPr id="89" name="Oval 88"/>
                        <p:cNvSpPr/>
                        <p:nvPr/>
                      </p:nvSpPr>
                      <p:spPr>
                        <a:xfrm flipV="1">
                          <a:off x="5031931" y="4255870"/>
                          <a:ext cx="57591" cy="57591"/>
                        </a:xfrm>
                        <a:prstGeom prst="ellipse">
                          <a:avLst/>
                        </a:prstGeom>
                        <a:grpFill/>
                        <a:ln w="9525" cap="flat" cmpd="sng" algn="ctr">
                          <a:noFill/>
                          <a:prstDash val="sysDash"/>
                          <a:headEnd type="oval"/>
                          <a:tailEnd type="triangle" w="lg" len="lg"/>
                        </a:ln>
                        <a:effectLst/>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defTabSz="356616">
                            <a:defRPr/>
                          </a:pPr>
                          <a:endParaRPr lang="en-US" sz="750" kern="0" dirty="0">
                            <a:solidFill>
                              <a:sysClr val="windowText" lastClr="000000"/>
                            </a:solidFill>
                            <a:latin typeface="Calibri" panose="020F0502020204030204" pitchFamily="34" charset="0"/>
                          </a:endParaRPr>
                        </a:p>
                      </p:txBody>
                    </p:sp>
                  </p:grpSp>
                  <p:grpSp>
                    <p:nvGrpSpPr>
                      <p:cNvPr id="81" name="Group 31"/>
                      <p:cNvGrpSpPr/>
                      <p:nvPr/>
                    </p:nvGrpSpPr>
                    <p:grpSpPr>
                      <a:xfrm>
                        <a:off x="4183710" y="4293968"/>
                        <a:ext cx="1083616" cy="57591"/>
                        <a:chOff x="4005906" y="4255870"/>
                        <a:chExt cx="1083616" cy="57591"/>
                      </a:xfrm>
                      <a:grpFill/>
                    </p:grpSpPr>
                    <p:sp>
                      <p:nvSpPr>
                        <p:cNvPr id="82" name="Oval 81"/>
                        <p:cNvSpPr/>
                        <p:nvPr/>
                      </p:nvSpPr>
                      <p:spPr>
                        <a:xfrm flipV="1">
                          <a:off x="4005906" y="4255870"/>
                          <a:ext cx="57591" cy="57591"/>
                        </a:xfrm>
                        <a:prstGeom prst="ellipse">
                          <a:avLst/>
                        </a:prstGeom>
                        <a:grpFill/>
                        <a:ln w="9525" cap="flat" cmpd="sng" algn="ctr">
                          <a:noFill/>
                          <a:prstDash val="sysDash"/>
                          <a:headEnd type="oval"/>
                          <a:tailEnd type="triangle" w="lg" len="lg"/>
                        </a:ln>
                        <a:effectLst/>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defTabSz="356616">
                            <a:defRPr/>
                          </a:pPr>
                          <a:endParaRPr lang="en-US" sz="750" kern="0" dirty="0">
                            <a:solidFill>
                              <a:sysClr val="windowText" lastClr="000000"/>
                            </a:solidFill>
                            <a:latin typeface="Calibri" panose="020F0502020204030204" pitchFamily="34" charset="0"/>
                          </a:endParaRPr>
                        </a:p>
                      </p:txBody>
                    </p:sp>
                    <p:sp>
                      <p:nvSpPr>
                        <p:cNvPr id="83" name="Oval 82"/>
                        <p:cNvSpPr/>
                        <p:nvPr/>
                      </p:nvSpPr>
                      <p:spPr>
                        <a:xfrm flipV="1">
                          <a:off x="4347914" y="4255870"/>
                          <a:ext cx="57591" cy="57591"/>
                        </a:xfrm>
                        <a:prstGeom prst="ellipse">
                          <a:avLst/>
                        </a:prstGeom>
                        <a:grpFill/>
                        <a:ln w="9525" cap="flat" cmpd="sng" algn="ctr">
                          <a:noFill/>
                          <a:prstDash val="sysDash"/>
                          <a:headEnd type="oval"/>
                          <a:tailEnd type="triangle" w="lg" len="lg"/>
                        </a:ln>
                        <a:effectLst/>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defTabSz="356616">
                            <a:defRPr/>
                          </a:pPr>
                          <a:endParaRPr lang="en-US" sz="750" kern="0" dirty="0">
                            <a:solidFill>
                              <a:sysClr val="windowText" lastClr="000000"/>
                            </a:solidFill>
                            <a:latin typeface="Calibri" panose="020F0502020204030204" pitchFamily="34" charset="0"/>
                          </a:endParaRPr>
                        </a:p>
                      </p:txBody>
                    </p:sp>
                    <p:sp>
                      <p:nvSpPr>
                        <p:cNvPr id="84" name="Oval 83"/>
                        <p:cNvSpPr/>
                        <p:nvPr/>
                      </p:nvSpPr>
                      <p:spPr>
                        <a:xfrm flipV="1">
                          <a:off x="4689922" y="4255870"/>
                          <a:ext cx="57591" cy="57591"/>
                        </a:xfrm>
                        <a:prstGeom prst="ellipse">
                          <a:avLst/>
                        </a:prstGeom>
                        <a:grpFill/>
                        <a:ln w="9525" cap="flat" cmpd="sng" algn="ctr">
                          <a:noFill/>
                          <a:prstDash val="sysDash"/>
                          <a:headEnd type="oval"/>
                          <a:tailEnd type="triangle" w="lg" len="lg"/>
                        </a:ln>
                        <a:effectLst/>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defTabSz="356616">
                            <a:defRPr/>
                          </a:pPr>
                          <a:endParaRPr lang="en-US" sz="750" kern="0" dirty="0">
                            <a:solidFill>
                              <a:sysClr val="windowText" lastClr="000000"/>
                            </a:solidFill>
                            <a:latin typeface="Calibri" panose="020F0502020204030204" pitchFamily="34" charset="0"/>
                          </a:endParaRPr>
                        </a:p>
                      </p:txBody>
                    </p:sp>
                    <p:sp>
                      <p:nvSpPr>
                        <p:cNvPr id="85" name="Oval 84"/>
                        <p:cNvSpPr/>
                        <p:nvPr/>
                      </p:nvSpPr>
                      <p:spPr>
                        <a:xfrm flipV="1">
                          <a:off x="5031931" y="4255870"/>
                          <a:ext cx="57591" cy="57591"/>
                        </a:xfrm>
                        <a:prstGeom prst="ellipse">
                          <a:avLst/>
                        </a:prstGeom>
                        <a:grpFill/>
                        <a:ln w="9525" cap="flat" cmpd="sng" algn="ctr">
                          <a:noFill/>
                          <a:prstDash val="sysDash"/>
                          <a:headEnd type="oval"/>
                          <a:tailEnd type="triangle" w="lg" len="lg"/>
                        </a:ln>
                        <a:effectLst/>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defTabSz="356616">
                            <a:defRPr/>
                          </a:pPr>
                          <a:endParaRPr lang="en-US" sz="750" kern="0" dirty="0">
                            <a:solidFill>
                              <a:sysClr val="windowText" lastClr="000000"/>
                            </a:solidFill>
                            <a:latin typeface="Calibri" panose="020F0502020204030204" pitchFamily="34" charset="0"/>
                          </a:endParaRPr>
                        </a:p>
                      </p:txBody>
                    </p:sp>
                  </p:grpSp>
                </p:grpSp>
              </p:grpSp>
            </p:grpSp>
            <p:sp>
              <p:nvSpPr>
                <p:cNvPr id="72" name="TextBox 71"/>
                <p:cNvSpPr txBox="1"/>
                <p:nvPr/>
              </p:nvSpPr>
              <p:spPr>
                <a:xfrm>
                  <a:off x="3892868" y="4005650"/>
                  <a:ext cx="1547370" cy="280792"/>
                </a:xfrm>
                <a:prstGeom prst="rect">
                  <a:avLst/>
                </a:prstGeom>
                <a:noFill/>
              </p:spPr>
              <p:txBody>
                <a:bodyPr wrap="square" rtlCol="0">
                  <a:spAutoFit/>
                </a:bodyPr>
                <a:lstStyle>
                  <a:defPPr>
                    <a:defRPr lang="en-US"/>
                  </a:defPPr>
                  <a:lvl1pPr algn="r">
                    <a:lnSpc>
                      <a:spcPts val="1000"/>
                    </a:lnSpc>
                    <a:defRPr sz="1100">
                      <a:solidFill>
                        <a:schemeClr val="tx1">
                          <a:lumMod val="65000"/>
                          <a:lumOff val="35000"/>
                        </a:schemeClr>
                      </a:solidFill>
                    </a:defRPr>
                  </a:lvl1pPr>
                </a:lstStyle>
                <a:p>
                  <a:pPr algn="ctr" defTabSz="356616">
                    <a:defRPr/>
                  </a:pPr>
                  <a:r>
                    <a:rPr lang="en-US" sz="900" b="1" kern="0" dirty="0">
                      <a:solidFill>
                        <a:srgbClr val="141414"/>
                      </a:solidFill>
                      <a:latin typeface="Calibri" panose="020F0502020204030204" pitchFamily="34" charset="0"/>
                      <a:cs typeface="Calibri" pitchFamily="34" charset="0"/>
                    </a:rPr>
                    <a:t>Managed Innovation</a:t>
                  </a:r>
                </a:p>
              </p:txBody>
            </p:sp>
          </p:grpSp>
          <p:sp>
            <p:nvSpPr>
              <p:cNvPr id="117" name="Left Arrow 116"/>
              <p:cNvSpPr>
                <a:spLocks noChangeAspect="1"/>
              </p:cNvSpPr>
              <p:nvPr/>
            </p:nvSpPr>
            <p:spPr>
              <a:xfrm rot="10800000">
                <a:off x="3722477" y="3285015"/>
                <a:ext cx="366056" cy="136599"/>
              </a:xfrm>
              <a:prstGeom prst="leftArrow">
                <a:avLst>
                  <a:gd name="adj1" fmla="val 47615"/>
                  <a:gd name="adj2" fmla="val 59363"/>
                </a:avLst>
              </a:prstGeom>
              <a:noFill/>
              <a:ln w="6350" cap="flat" cmpd="sng" algn="ctr">
                <a:solidFill>
                  <a:sysClr val="window" lastClr="FFFFFF">
                    <a:lumMod val="65000"/>
                  </a:sysClr>
                </a:solidFill>
                <a:prstDash val="sysDash"/>
              </a:ln>
              <a:effectLst/>
            </p:spPr>
            <p:txBody>
              <a:bodyPr lIns="44577" tIns="22289" rIns="44577" bIns="22289" rtlCol="0" anchor="ctr"/>
              <a:lstStyle/>
              <a:p>
                <a:pPr algn="ctr" defTabSz="356616">
                  <a:lnSpc>
                    <a:spcPts val="585"/>
                  </a:lnSpc>
                  <a:defRPr/>
                </a:pPr>
                <a:endParaRPr lang="en-US" sz="750" kern="0" dirty="0">
                  <a:solidFill>
                    <a:sysClr val="windowText" lastClr="000000">
                      <a:lumMod val="65000"/>
                      <a:lumOff val="35000"/>
                    </a:sysClr>
                  </a:solidFill>
                  <a:latin typeface="Calibri" panose="020F0502020204030204" pitchFamily="34" charset="0"/>
                </a:endParaRPr>
              </a:p>
            </p:txBody>
          </p:sp>
          <p:sp>
            <p:nvSpPr>
              <p:cNvPr id="118" name="Rounded Rectangle 117"/>
              <p:cNvSpPr>
                <a:spLocks noChangeAspect="1"/>
              </p:cNvSpPr>
              <p:nvPr/>
            </p:nvSpPr>
            <p:spPr>
              <a:xfrm>
                <a:off x="5035517" y="3174717"/>
                <a:ext cx="1968022" cy="470300"/>
              </a:xfrm>
              <a:prstGeom prst="roundRect">
                <a:avLst/>
              </a:prstGeom>
              <a:solidFill>
                <a:srgbClr val="00B140"/>
              </a:solidFill>
              <a:ln/>
              <a:effectLst/>
            </p:spPr>
            <p:style>
              <a:lnRef idx="0">
                <a:schemeClr val="accent1"/>
              </a:lnRef>
              <a:fillRef idx="3">
                <a:schemeClr val="accent1"/>
              </a:fillRef>
              <a:effectRef idx="3">
                <a:schemeClr val="accent1"/>
              </a:effectRef>
              <a:fontRef idx="minor">
                <a:schemeClr val="lt1"/>
              </a:fontRef>
            </p:style>
            <p:txBody>
              <a:bodyPr lIns="44577" tIns="22289" rIns="44577" bIns="22289" rtlCol="0" anchor="ctr"/>
              <a:lstStyle/>
              <a:p>
                <a:pPr algn="ctr" defTabSz="356616">
                  <a:defRPr/>
                </a:pPr>
                <a:endParaRPr lang="en-US" sz="1200" kern="0" dirty="0">
                  <a:solidFill>
                    <a:srgbClr val="FFFFFF"/>
                  </a:solidFill>
                  <a:latin typeface="Calibri" panose="020F0502020204030204" pitchFamily="34" charset="0"/>
                </a:endParaRPr>
              </a:p>
            </p:txBody>
          </p:sp>
          <p:sp>
            <p:nvSpPr>
              <p:cNvPr id="119" name="TextBox 118"/>
              <p:cNvSpPr txBox="1">
                <a:spLocks noChangeAspect="1"/>
              </p:cNvSpPr>
              <p:nvPr/>
            </p:nvSpPr>
            <p:spPr>
              <a:xfrm>
                <a:off x="5506932" y="3248861"/>
                <a:ext cx="1489869" cy="359334"/>
              </a:xfrm>
              <a:prstGeom prst="rect">
                <a:avLst/>
              </a:prstGeom>
              <a:noFill/>
            </p:spPr>
            <p:txBody>
              <a:bodyPr wrap="square" lIns="44577" tIns="22289" rIns="44577" bIns="22289" rtlCol="0">
                <a:spAutoFit/>
              </a:bodyPr>
              <a:lstStyle>
                <a:defPPr>
                  <a:defRPr lang="en-US"/>
                </a:defPPr>
                <a:lvl1pPr algn="r">
                  <a:lnSpc>
                    <a:spcPts val="1000"/>
                  </a:lnSpc>
                  <a:defRPr sz="1100">
                    <a:solidFill>
                      <a:schemeClr val="tx1">
                        <a:lumMod val="65000"/>
                        <a:lumOff val="35000"/>
                      </a:schemeClr>
                    </a:solidFill>
                  </a:defRPr>
                </a:lvl1pPr>
              </a:lstStyle>
              <a:p>
                <a:pPr algn="ctr" defTabSz="356616">
                  <a:lnSpc>
                    <a:spcPct val="100000"/>
                  </a:lnSpc>
                  <a:defRPr/>
                </a:pPr>
                <a:r>
                  <a:rPr lang="en-US" sz="1000" b="1" kern="0" dirty="0">
                    <a:solidFill>
                      <a:schemeClr val="bg1"/>
                    </a:solidFill>
                    <a:latin typeface="Calibri" panose="020F0502020204030204" pitchFamily="34" charset="0"/>
                    <a:cs typeface="Calibri" pitchFamily="34" charset="0"/>
                  </a:rPr>
                  <a:t>Cognizant </a:t>
                </a:r>
              </a:p>
              <a:p>
                <a:pPr algn="ctr" defTabSz="356616">
                  <a:lnSpc>
                    <a:spcPct val="100000"/>
                  </a:lnSpc>
                  <a:defRPr/>
                </a:pPr>
                <a:r>
                  <a:rPr lang="en-US" sz="1000" b="1" kern="0" dirty="0">
                    <a:solidFill>
                      <a:schemeClr val="bg1"/>
                    </a:solidFill>
                    <a:latin typeface="Calibri" panose="020F0502020204030204" pitchFamily="34" charset="0"/>
                    <a:cs typeface="Calibri" pitchFamily="34" charset="0"/>
                  </a:rPr>
                  <a:t>Innovation Champion</a:t>
                </a:r>
              </a:p>
            </p:txBody>
          </p:sp>
          <p:sp>
            <p:nvSpPr>
              <p:cNvPr id="121" name="TextBox 120"/>
              <p:cNvSpPr txBox="1">
                <a:spLocks noChangeAspect="1"/>
              </p:cNvSpPr>
              <p:nvPr/>
            </p:nvSpPr>
            <p:spPr>
              <a:xfrm>
                <a:off x="306928" y="2740946"/>
                <a:ext cx="946269" cy="351497"/>
              </a:xfrm>
              <a:prstGeom prst="rect">
                <a:avLst/>
              </a:prstGeom>
              <a:noFill/>
            </p:spPr>
            <p:txBody>
              <a:bodyPr wrap="square" lIns="44577" tIns="22289" rIns="44577" bIns="22289" rtlCol="0">
                <a:spAutoFit/>
              </a:bodyPr>
              <a:lstStyle>
                <a:defPPr>
                  <a:defRPr lang="en-US"/>
                </a:defPPr>
                <a:lvl1pPr algn="ctr">
                  <a:lnSpc>
                    <a:spcPts val="800"/>
                  </a:lnSpc>
                  <a:defRPr sz="1000">
                    <a:solidFill>
                      <a:schemeClr val="tx1">
                        <a:lumMod val="65000"/>
                        <a:lumOff val="35000"/>
                      </a:schemeClr>
                    </a:solidFill>
                  </a:defRPr>
                </a:lvl1pPr>
              </a:lstStyle>
              <a:p>
                <a:pPr algn="r" defTabSz="356616">
                  <a:lnSpc>
                    <a:spcPct val="100000"/>
                  </a:lnSpc>
                  <a:defRPr/>
                </a:pPr>
                <a:r>
                  <a:rPr lang="en-US" sz="975" b="1" kern="0" dirty="0">
                    <a:solidFill>
                      <a:srgbClr val="141414"/>
                    </a:solidFill>
                    <a:latin typeface="Calibri" panose="020F0502020204030204" pitchFamily="34" charset="0"/>
                    <a:cs typeface="Calibri" pitchFamily="34" charset="0"/>
                  </a:rPr>
                  <a:t>Approved </a:t>
                </a:r>
              </a:p>
              <a:p>
                <a:pPr algn="r" defTabSz="356616">
                  <a:lnSpc>
                    <a:spcPct val="100000"/>
                  </a:lnSpc>
                  <a:defRPr/>
                </a:pPr>
                <a:r>
                  <a:rPr lang="en-US" sz="975" b="1" kern="0" dirty="0">
                    <a:solidFill>
                      <a:srgbClr val="141414"/>
                    </a:solidFill>
                    <a:latin typeface="Calibri" panose="020F0502020204030204" pitchFamily="34" charset="0"/>
                    <a:cs typeface="Calibri" pitchFamily="34" charset="0"/>
                  </a:rPr>
                  <a:t>Projects</a:t>
                </a:r>
              </a:p>
            </p:txBody>
          </p:sp>
          <p:sp>
            <p:nvSpPr>
              <p:cNvPr id="122" name="TextBox 121"/>
              <p:cNvSpPr txBox="1">
                <a:spLocks noChangeAspect="1"/>
              </p:cNvSpPr>
              <p:nvPr/>
            </p:nvSpPr>
            <p:spPr>
              <a:xfrm>
                <a:off x="1475055" y="2744154"/>
                <a:ext cx="1478363" cy="351497"/>
              </a:xfrm>
              <a:prstGeom prst="rect">
                <a:avLst/>
              </a:prstGeom>
              <a:noFill/>
            </p:spPr>
            <p:txBody>
              <a:bodyPr wrap="square" lIns="44577" tIns="22289" rIns="44577" bIns="22289" rtlCol="0">
                <a:spAutoFit/>
              </a:bodyPr>
              <a:lstStyle>
                <a:defPPr>
                  <a:defRPr lang="en-US"/>
                </a:defPPr>
                <a:lvl1pPr marL="0" marR="0" lvl="0" indent="0" algn="ctr" defTabSz="914400" eaLnBrk="1" fontAlgn="auto" latinLnBrk="0" hangingPunct="1">
                  <a:lnSpc>
                    <a:spcPct val="100000"/>
                  </a:lnSpc>
                  <a:spcBef>
                    <a:spcPts val="0"/>
                  </a:spcBef>
                  <a:spcAft>
                    <a:spcPts val="0"/>
                  </a:spcAft>
                  <a:buClrTx/>
                  <a:buSzTx/>
                  <a:buFontTx/>
                  <a:buNone/>
                  <a:tabLst/>
                  <a:defRPr kumimoji="0" sz="1400" i="0" u="none" strike="noStrike" kern="0" cap="none" spc="0" normalizeH="0" baseline="0">
                    <a:ln>
                      <a:noFill/>
                    </a:ln>
                    <a:solidFill>
                      <a:sysClr val="windowText" lastClr="000000">
                        <a:lumMod val="65000"/>
                        <a:lumOff val="35000"/>
                      </a:sysClr>
                    </a:solidFill>
                    <a:effectLst/>
                    <a:uLnTx/>
                    <a:uFillTx/>
                    <a:latin typeface="Calibri" pitchFamily="34" charset="0"/>
                    <a:cs typeface="Calibri" pitchFamily="34" charset="0"/>
                  </a:defRPr>
                </a:lvl1pPr>
              </a:lstStyle>
              <a:p>
                <a:pPr algn="l">
                  <a:defRPr/>
                </a:pPr>
                <a:r>
                  <a:rPr lang="en-US" sz="975" b="1" dirty="0">
                    <a:solidFill>
                      <a:srgbClr val="141414"/>
                    </a:solidFill>
                  </a:rPr>
                  <a:t>Transformational </a:t>
                </a:r>
              </a:p>
              <a:p>
                <a:pPr algn="l">
                  <a:defRPr/>
                </a:pPr>
                <a:r>
                  <a:rPr lang="en-US" sz="975" b="1" dirty="0">
                    <a:solidFill>
                      <a:srgbClr val="141414"/>
                    </a:solidFill>
                  </a:rPr>
                  <a:t>Value</a:t>
                </a:r>
              </a:p>
            </p:txBody>
          </p:sp>
          <p:sp>
            <p:nvSpPr>
              <p:cNvPr id="124" name="Rounded Rectangle 123"/>
              <p:cNvSpPr/>
              <p:nvPr/>
            </p:nvSpPr>
            <p:spPr>
              <a:xfrm>
                <a:off x="753283" y="3932714"/>
                <a:ext cx="1164923" cy="522444"/>
              </a:xfrm>
              <a:prstGeom prst="roundRect">
                <a:avLst/>
              </a:prstGeom>
              <a:solidFill>
                <a:srgbClr val="F4633A"/>
              </a:solid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defTabSz="356616">
                  <a:defRPr/>
                </a:pPr>
                <a:endParaRPr lang="en-US" sz="1200" kern="0" dirty="0">
                  <a:solidFill>
                    <a:srgbClr val="000000"/>
                  </a:solidFill>
                  <a:latin typeface="Calibri" panose="020F0502020204030204" pitchFamily="34" charset="0"/>
                </a:endParaRPr>
              </a:p>
            </p:txBody>
          </p:sp>
          <p:pic>
            <p:nvPicPr>
              <p:cNvPr id="159" name="Picture 158">
                <a:extLst>
                  <a:ext uri="{FF2B5EF4-FFF2-40B4-BE49-F238E27FC236}">
                    <a16:creationId xmlns:a16="http://schemas.microsoft.com/office/drawing/2014/main" id="{5F8281ED-9E92-8F4D-B01E-F1BD6B6DF73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630585" y="4102216"/>
                <a:ext cx="403512" cy="211523"/>
              </a:xfrm>
              <a:prstGeom prst="rect">
                <a:avLst/>
              </a:prstGeom>
            </p:spPr>
          </p:pic>
          <p:sp>
            <p:nvSpPr>
              <p:cNvPr id="127" name="Rounded Rectangle 126"/>
              <p:cNvSpPr>
                <a:spLocks noChangeAspect="1"/>
              </p:cNvSpPr>
              <p:nvPr/>
            </p:nvSpPr>
            <p:spPr>
              <a:xfrm>
                <a:off x="1789291" y="3174717"/>
                <a:ext cx="1863153" cy="491371"/>
              </a:xfrm>
              <a:prstGeom prst="roundRect">
                <a:avLst/>
              </a:prstGeom>
              <a:solidFill>
                <a:srgbClr val="00B140"/>
              </a:solidFill>
              <a:ln/>
              <a:effectLst/>
            </p:spPr>
            <p:style>
              <a:lnRef idx="0">
                <a:schemeClr val="accent1"/>
              </a:lnRef>
              <a:fillRef idx="3">
                <a:schemeClr val="accent1"/>
              </a:fillRef>
              <a:effectRef idx="3">
                <a:schemeClr val="accent1"/>
              </a:effectRef>
              <a:fontRef idx="minor">
                <a:schemeClr val="lt1"/>
              </a:fontRef>
            </p:style>
            <p:txBody>
              <a:bodyPr lIns="44577" tIns="22289" rIns="44577" bIns="22289" rtlCol="0" anchor="ctr"/>
              <a:lstStyle/>
              <a:p>
                <a:pPr algn="ctr" defTabSz="356616">
                  <a:defRPr/>
                </a:pPr>
                <a:endParaRPr lang="en-US" sz="1200" kern="0" dirty="0">
                  <a:solidFill>
                    <a:srgbClr val="FFFFFF"/>
                  </a:solidFill>
                  <a:latin typeface="Calibri" panose="020F0502020204030204" pitchFamily="34" charset="0"/>
                </a:endParaRPr>
              </a:p>
            </p:txBody>
          </p:sp>
          <p:sp>
            <p:nvSpPr>
              <p:cNvPr id="128" name="TextBox 127"/>
              <p:cNvSpPr txBox="1">
                <a:spLocks noChangeAspect="1"/>
              </p:cNvSpPr>
              <p:nvPr/>
            </p:nvSpPr>
            <p:spPr>
              <a:xfrm>
                <a:off x="1894934" y="3245759"/>
                <a:ext cx="1323487" cy="359334"/>
              </a:xfrm>
              <a:prstGeom prst="rect">
                <a:avLst/>
              </a:prstGeom>
              <a:noFill/>
              <a:ln>
                <a:noFill/>
              </a:ln>
            </p:spPr>
            <p:txBody>
              <a:bodyPr wrap="square" lIns="44577" tIns="22289" rIns="44577" bIns="22289" rtlCol="0" anchor="ctr">
                <a:spAutoFit/>
              </a:bodyPr>
              <a:lstStyle>
                <a:defPPr>
                  <a:defRPr lang="en-US"/>
                </a:defPPr>
                <a:lvl1pPr algn="r">
                  <a:lnSpc>
                    <a:spcPts val="1000"/>
                  </a:lnSpc>
                  <a:defRPr sz="1100">
                    <a:solidFill>
                      <a:schemeClr val="tx1">
                        <a:lumMod val="65000"/>
                        <a:lumOff val="35000"/>
                      </a:schemeClr>
                    </a:solidFill>
                  </a:defRPr>
                </a:lvl1pPr>
              </a:lstStyle>
              <a:p>
                <a:pPr algn="ctr" defTabSz="356616">
                  <a:lnSpc>
                    <a:spcPct val="100000"/>
                  </a:lnSpc>
                  <a:defRPr/>
                </a:pPr>
                <a:r>
                  <a:rPr lang="en-US" sz="1000" b="1" kern="0" dirty="0">
                    <a:solidFill>
                      <a:schemeClr val="bg1"/>
                    </a:solidFill>
                    <a:latin typeface="Calibri" panose="020F0502020204030204" pitchFamily="34" charset="0"/>
                    <a:cs typeface="Calibri" pitchFamily="34" charset="0"/>
                  </a:rPr>
                  <a:t>Air Canada</a:t>
                </a:r>
              </a:p>
              <a:p>
                <a:pPr algn="ctr" defTabSz="356616">
                  <a:lnSpc>
                    <a:spcPct val="100000"/>
                  </a:lnSpc>
                  <a:defRPr/>
                </a:pPr>
                <a:r>
                  <a:rPr lang="en-US" sz="1000" b="1" kern="0" dirty="0">
                    <a:solidFill>
                      <a:schemeClr val="bg1"/>
                    </a:solidFill>
                    <a:latin typeface="Calibri" panose="020F0502020204030204" pitchFamily="34" charset="0"/>
                    <a:cs typeface="Calibri" pitchFamily="34" charset="0"/>
                  </a:rPr>
                  <a:t>Innovation Champion </a:t>
                </a:r>
              </a:p>
            </p:txBody>
          </p:sp>
          <p:sp>
            <p:nvSpPr>
              <p:cNvPr id="131" name="Rounded Rectangle 130"/>
              <p:cNvSpPr/>
              <p:nvPr/>
            </p:nvSpPr>
            <p:spPr>
              <a:xfrm>
                <a:off x="4441153" y="4043704"/>
                <a:ext cx="1689149" cy="435697"/>
              </a:xfrm>
              <a:prstGeom prst="roundRect">
                <a:avLst/>
              </a:prstGeom>
              <a:solidFill>
                <a:srgbClr val="87AEF4"/>
              </a:solidFill>
              <a:ln w="38100" cap="flat" cmpd="sng" algn="ctr">
                <a:noFill/>
                <a:prstDash val="solid"/>
              </a:ln>
              <a:effectLst/>
            </p:spPr>
            <p:txBody>
              <a:bodyPr rtlCol="0" anchor="ctr"/>
              <a:lstStyle/>
              <a:p>
                <a:pPr algn="ctr" defTabSz="356616">
                  <a:defRPr/>
                </a:pPr>
                <a:endParaRPr lang="en-US" sz="1200" kern="0" dirty="0">
                  <a:solidFill>
                    <a:srgbClr val="FFFFFF"/>
                  </a:solidFill>
                  <a:latin typeface="Calibri" panose="020F0502020204030204" pitchFamily="34" charset="0"/>
                </a:endParaRPr>
              </a:p>
            </p:txBody>
          </p:sp>
          <p:sp>
            <p:nvSpPr>
              <p:cNvPr id="133" name="TextBox 132"/>
              <p:cNvSpPr txBox="1"/>
              <p:nvPr/>
            </p:nvSpPr>
            <p:spPr>
              <a:xfrm>
                <a:off x="4896248" y="4043704"/>
                <a:ext cx="1203904" cy="423206"/>
              </a:xfrm>
              <a:prstGeom prst="rect">
                <a:avLst/>
              </a:prstGeom>
              <a:noFill/>
            </p:spPr>
            <p:txBody>
              <a:bodyPr wrap="square" rtlCol="0">
                <a:spAutoFit/>
              </a:bodyPr>
              <a:lstStyle>
                <a:defPPr>
                  <a:defRPr lang="en-US"/>
                </a:defPPr>
                <a:lvl1pPr algn="r">
                  <a:lnSpc>
                    <a:spcPts val="1000"/>
                  </a:lnSpc>
                  <a:defRPr sz="1100">
                    <a:solidFill>
                      <a:schemeClr val="tx1">
                        <a:lumMod val="65000"/>
                        <a:lumOff val="35000"/>
                      </a:schemeClr>
                    </a:solidFill>
                  </a:defRPr>
                </a:lvl1pPr>
              </a:lstStyle>
              <a:p>
                <a:pPr algn="ctr" defTabSz="356616">
                  <a:lnSpc>
                    <a:spcPct val="100000"/>
                  </a:lnSpc>
                  <a:defRPr/>
                </a:pPr>
                <a:r>
                  <a:rPr lang="en-US" sz="1050" b="1" kern="0" dirty="0">
                    <a:solidFill>
                      <a:schemeClr val="accent5">
                        <a:lumMod val="10000"/>
                      </a:schemeClr>
                    </a:solidFill>
                    <a:latin typeface="Calibri" panose="020F0502020204030204" pitchFamily="34" charset="0"/>
                    <a:cs typeface="Calibri" pitchFamily="34" charset="0"/>
                  </a:rPr>
                  <a:t>Service </a:t>
                </a:r>
              </a:p>
              <a:p>
                <a:pPr algn="ctr" defTabSz="356616">
                  <a:lnSpc>
                    <a:spcPct val="100000"/>
                  </a:lnSpc>
                  <a:defRPr/>
                </a:pPr>
                <a:r>
                  <a:rPr lang="en-US" sz="1050" b="1" kern="0" dirty="0">
                    <a:solidFill>
                      <a:schemeClr val="accent5">
                        <a:lumMod val="10000"/>
                      </a:schemeClr>
                    </a:solidFill>
                    <a:latin typeface="Calibri" panose="020F0502020204030204" pitchFamily="34" charset="0"/>
                    <a:cs typeface="Calibri" pitchFamily="34" charset="0"/>
                  </a:rPr>
                  <a:t>Delivery Teams</a:t>
                </a:r>
              </a:p>
            </p:txBody>
          </p:sp>
          <p:grpSp>
            <p:nvGrpSpPr>
              <p:cNvPr id="134" name="Group 87"/>
              <p:cNvGrpSpPr>
                <a:grpSpLocks noChangeAspect="1"/>
              </p:cNvGrpSpPr>
              <p:nvPr/>
            </p:nvGrpSpPr>
            <p:grpSpPr>
              <a:xfrm>
                <a:off x="4514224" y="793140"/>
                <a:ext cx="1869820" cy="540039"/>
                <a:chOff x="5190155" y="1144950"/>
                <a:chExt cx="1951705" cy="608016"/>
              </a:xfrm>
            </p:grpSpPr>
            <p:sp>
              <p:nvSpPr>
                <p:cNvPr id="135" name="Rounded Rectangle 134"/>
                <p:cNvSpPr/>
                <p:nvPr/>
              </p:nvSpPr>
              <p:spPr>
                <a:xfrm>
                  <a:off x="5190155" y="1144950"/>
                  <a:ext cx="1951705" cy="608016"/>
                </a:xfrm>
                <a:prstGeom prst="roundRect">
                  <a:avLst/>
                </a:prstGeom>
                <a:solidFill>
                  <a:srgbClr val="F4633A"/>
                </a:solid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defTabSz="356616">
                    <a:defRPr/>
                  </a:pPr>
                  <a:endParaRPr lang="en-US" sz="1575" kern="0" dirty="0">
                    <a:solidFill>
                      <a:srgbClr val="000000"/>
                    </a:solidFill>
                    <a:latin typeface="Calibri" panose="020F0502020204030204" pitchFamily="34" charset="0"/>
                  </a:endParaRPr>
                </a:p>
              </p:txBody>
            </p:sp>
            <p:sp>
              <p:nvSpPr>
                <p:cNvPr id="136" name="TextBox 135"/>
                <p:cNvSpPr txBox="1"/>
                <p:nvPr/>
              </p:nvSpPr>
              <p:spPr>
                <a:xfrm>
                  <a:off x="5721676" y="1346364"/>
                  <a:ext cx="1326567" cy="252944"/>
                </a:xfrm>
                <a:prstGeom prst="rect">
                  <a:avLst/>
                </a:prstGeom>
                <a:noFill/>
                <a:effectLst/>
              </p:spPr>
              <p:style>
                <a:lnRef idx="0">
                  <a:schemeClr val="accent1"/>
                </a:lnRef>
                <a:fillRef idx="3">
                  <a:schemeClr val="accent1"/>
                </a:fillRef>
                <a:effectRef idx="3">
                  <a:schemeClr val="accent1"/>
                </a:effectRef>
                <a:fontRef idx="minor">
                  <a:schemeClr val="lt1"/>
                </a:fontRef>
              </p:style>
              <p:txBody>
                <a:bodyPr wrap="square" rtlCol="0">
                  <a:spAutoFit/>
                </a:bodyPr>
                <a:lstStyle>
                  <a:defPPr>
                    <a:defRPr lang="en-US"/>
                  </a:defPPr>
                  <a:lvl1pPr algn="r">
                    <a:lnSpc>
                      <a:spcPts val="1000"/>
                    </a:lnSpc>
                    <a:defRPr sz="1100">
                      <a:solidFill>
                        <a:schemeClr val="tx1">
                          <a:lumMod val="65000"/>
                          <a:lumOff val="35000"/>
                        </a:schemeClr>
                      </a:solidFill>
                    </a:defRPr>
                  </a:lvl1pPr>
                </a:lstStyle>
                <a:p>
                  <a:pPr algn="ctr" defTabSz="356616">
                    <a:defRPr/>
                  </a:pPr>
                  <a:r>
                    <a:rPr lang="en-US" sz="1200" b="1" kern="0" dirty="0">
                      <a:solidFill>
                        <a:srgbClr val="FFFFFF"/>
                      </a:solidFill>
                      <a:latin typeface="Calibri" panose="020F0502020204030204" pitchFamily="34" charset="0"/>
                    </a:rPr>
                    <a:t>IT Industry</a:t>
                  </a:r>
                </a:p>
              </p:txBody>
            </p:sp>
            <p:pic>
              <p:nvPicPr>
                <p:cNvPr id="137" name="Picture 13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452462" y="1303827"/>
                  <a:ext cx="351194" cy="304495"/>
                </a:xfrm>
                <a:prstGeom prst="rect">
                  <a:avLst/>
                </a:prstGeom>
                <a:noFill/>
                <a:effectLst/>
              </p:spPr>
              <p:style>
                <a:lnRef idx="0">
                  <a:schemeClr val="accent1"/>
                </a:lnRef>
                <a:fillRef idx="3">
                  <a:schemeClr val="accent1"/>
                </a:fillRef>
                <a:effectRef idx="3">
                  <a:schemeClr val="accent1"/>
                </a:effectRef>
                <a:fontRef idx="minor">
                  <a:schemeClr val="lt1"/>
                </a:fontRef>
              </p:style>
            </p:pic>
          </p:grpSp>
          <p:sp>
            <p:nvSpPr>
              <p:cNvPr id="139" name="Rounded Rectangle 138"/>
              <p:cNvSpPr/>
              <p:nvPr/>
            </p:nvSpPr>
            <p:spPr>
              <a:xfrm>
                <a:off x="2532391" y="4044374"/>
                <a:ext cx="1686184" cy="435696"/>
              </a:xfrm>
              <a:prstGeom prst="roundRect">
                <a:avLst/>
              </a:prstGeom>
              <a:solidFill>
                <a:srgbClr val="EB1C24">
                  <a:alpha val="50000"/>
                </a:srgbClr>
              </a:solidFill>
              <a:ln w="38100" cap="flat" cmpd="sng" algn="ctr">
                <a:noFill/>
                <a:prstDash val="solid"/>
              </a:ln>
              <a:effectLst/>
            </p:spPr>
            <p:txBody>
              <a:bodyPr rtlCol="0" anchor="ctr"/>
              <a:lstStyle/>
              <a:p>
                <a:pPr algn="ctr" defTabSz="356616">
                  <a:defRPr/>
                </a:pPr>
                <a:endParaRPr lang="en-US" sz="1200" kern="0" dirty="0">
                  <a:solidFill>
                    <a:srgbClr val="FFFFFF"/>
                  </a:solidFill>
                  <a:latin typeface="Calibri" panose="020F0502020204030204" pitchFamily="34" charset="0"/>
                </a:endParaRPr>
              </a:p>
            </p:txBody>
          </p:sp>
          <p:sp>
            <p:nvSpPr>
              <p:cNvPr id="141" name="TextBox 140"/>
              <p:cNvSpPr txBox="1"/>
              <p:nvPr/>
            </p:nvSpPr>
            <p:spPr>
              <a:xfrm>
                <a:off x="2506194" y="4044374"/>
                <a:ext cx="1276477" cy="423206"/>
              </a:xfrm>
              <a:prstGeom prst="rect">
                <a:avLst/>
              </a:prstGeom>
              <a:noFill/>
            </p:spPr>
            <p:txBody>
              <a:bodyPr wrap="square" rtlCol="0">
                <a:spAutoFit/>
              </a:bodyPr>
              <a:lstStyle>
                <a:defPPr>
                  <a:defRPr lang="en-US"/>
                </a:defPPr>
                <a:lvl1pPr algn="r">
                  <a:lnSpc>
                    <a:spcPts val="1000"/>
                  </a:lnSpc>
                  <a:defRPr sz="1100">
                    <a:solidFill>
                      <a:schemeClr val="tx1">
                        <a:lumMod val="65000"/>
                        <a:lumOff val="35000"/>
                      </a:schemeClr>
                    </a:solidFill>
                  </a:defRPr>
                </a:lvl1pPr>
              </a:lstStyle>
              <a:p>
                <a:pPr algn="ctr" defTabSz="356616">
                  <a:lnSpc>
                    <a:spcPct val="100000"/>
                  </a:lnSpc>
                  <a:defRPr/>
                </a:pPr>
                <a:r>
                  <a:rPr lang="en-US" sz="1050" b="1" kern="0" dirty="0">
                    <a:solidFill>
                      <a:schemeClr val="accent5">
                        <a:lumMod val="10000"/>
                      </a:schemeClr>
                    </a:solidFill>
                    <a:latin typeface="Calibri" panose="020F0502020204030204" pitchFamily="34" charset="0"/>
                    <a:cs typeface="Calibri" pitchFamily="34" charset="0"/>
                  </a:rPr>
                  <a:t>Air Canada’s </a:t>
                </a:r>
              </a:p>
              <a:p>
                <a:pPr algn="ctr" defTabSz="356616">
                  <a:lnSpc>
                    <a:spcPct val="100000"/>
                  </a:lnSpc>
                  <a:defRPr/>
                </a:pPr>
                <a:r>
                  <a:rPr lang="en-US" sz="1050" b="1" kern="0" dirty="0">
                    <a:solidFill>
                      <a:schemeClr val="accent5">
                        <a:lumMod val="10000"/>
                      </a:schemeClr>
                    </a:solidFill>
                    <a:latin typeface="Calibri" panose="020F0502020204030204" pitchFamily="34" charset="0"/>
                    <a:cs typeface="Calibri" pitchFamily="34" charset="0"/>
                  </a:rPr>
                  <a:t>Teams</a:t>
                </a:r>
              </a:p>
            </p:txBody>
          </p:sp>
          <p:sp>
            <p:nvSpPr>
              <p:cNvPr id="143" name="Rounded Rectangle 142"/>
              <p:cNvSpPr/>
              <p:nvPr/>
            </p:nvSpPr>
            <p:spPr>
              <a:xfrm>
                <a:off x="2270826" y="793140"/>
                <a:ext cx="1773439" cy="505778"/>
              </a:xfrm>
              <a:prstGeom prst="roundRect">
                <a:avLst/>
              </a:prstGeom>
              <a:solidFill>
                <a:srgbClr val="FF8F1C"/>
              </a:solid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defTabSz="356616">
                  <a:defRPr/>
                </a:pPr>
                <a:endParaRPr lang="en-US" sz="1575" kern="0" dirty="0">
                  <a:solidFill>
                    <a:srgbClr val="000000"/>
                  </a:solidFill>
                  <a:latin typeface="Calibri" panose="020F0502020204030204" pitchFamily="34" charset="0"/>
                </a:endParaRPr>
              </a:p>
            </p:txBody>
          </p:sp>
          <p:sp>
            <p:nvSpPr>
              <p:cNvPr id="145" name="TextBox 144"/>
              <p:cNvSpPr txBox="1"/>
              <p:nvPr/>
            </p:nvSpPr>
            <p:spPr>
              <a:xfrm>
                <a:off x="2756584" y="861731"/>
                <a:ext cx="1200639" cy="423206"/>
              </a:xfrm>
              <a:prstGeom prst="rect">
                <a:avLst/>
              </a:prstGeom>
              <a:noFill/>
            </p:spPr>
            <p:txBody>
              <a:bodyPr wrap="square" rtlCol="0">
                <a:spAutoFit/>
              </a:bodyPr>
              <a:lstStyle/>
              <a:p>
                <a:pPr algn="ctr" defTabSz="356616">
                  <a:defRPr/>
                </a:pPr>
                <a:r>
                  <a:rPr lang="en-US" sz="1050" b="1" kern="0" dirty="0">
                    <a:solidFill>
                      <a:schemeClr val="bg1"/>
                    </a:solidFill>
                    <a:latin typeface="Calibri" panose="020F0502020204030204" pitchFamily="34" charset="0"/>
                  </a:rPr>
                  <a:t>Airline </a:t>
                </a:r>
              </a:p>
              <a:p>
                <a:pPr algn="ctr" defTabSz="356616">
                  <a:defRPr/>
                </a:pPr>
                <a:r>
                  <a:rPr lang="en-US" sz="1050" b="1" kern="0" dirty="0">
                    <a:solidFill>
                      <a:schemeClr val="bg1"/>
                    </a:solidFill>
                    <a:latin typeface="Calibri" panose="020F0502020204030204" pitchFamily="34" charset="0"/>
                  </a:rPr>
                  <a:t>Industry</a:t>
                </a:r>
              </a:p>
            </p:txBody>
          </p:sp>
          <p:sp>
            <p:nvSpPr>
              <p:cNvPr id="147" name="Rounded Rectangle 146"/>
              <p:cNvSpPr/>
              <p:nvPr/>
            </p:nvSpPr>
            <p:spPr>
              <a:xfrm>
                <a:off x="7089338" y="1826775"/>
                <a:ext cx="1605256" cy="652403"/>
              </a:xfrm>
              <a:prstGeom prst="roundRect">
                <a:avLst/>
              </a:prstGeom>
              <a:solidFill>
                <a:srgbClr val="002060"/>
              </a:solid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defTabSz="356616">
                  <a:defRPr/>
                </a:pPr>
                <a:endParaRPr lang="en-US" sz="1200" kern="0" dirty="0">
                  <a:solidFill>
                    <a:srgbClr val="002060"/>
                  </a:solidFill>
                  <a:latin typeface="Calibri" panose="020F0502020204030204" pitchFamily="34" charset="0"/>
                </a:endParaRPr>
              </a:p>
            </p:txBody>
          </p:sp>
          <p:sp>
            <p:nvSpPr>
              <p:cNvPr id="149" name="TextBox 148"/>
              <p:cNvSpPr txBox="1">
                <a:spLocks noChangeAspect="1"/>
              </p:cNvSpPr>
              <p:nvPr/>
            </p:nvSpPr>
            <p:spPr>
              <a:xfrm>
                <a:off x="7556432" y="1904720"/>
                <a:ext cx="1138162" cy="504322"/>
              </a:xfrm>
              <a:prstGeom prst="rect">
                <a:avLst/>
              </a:prstGeom>
              <a:noFill/>
            </p:spPr>
            <p:txBody>
              <a:bodyPr wrap="square" lIns="44577" tIns="22289" rIns="44577" bIns="22289" rtlCol="0" anchor="ctr">
                <a:spAutoFit/>
              </a:bodyPr>
              <a:lstStyle/>
              <a:p>
                <a:pPr algn="ctr" defTabSz="356616">
                  <a:defRPr/>
                </a:pPr>
                <a:r>
                  <a:rPr lang="en-US" sz="975" b="1" kern="0" dirty="0">
                    <a:solidFill>
                      <a:schemeClr val="bg1"/>
                    </a:solidFill>
                    <a:latin typeface="Calibri" panose="020F0502020204030204" pitchFamily="34" charset="0"/>
                  </a:rPr>
                  <a:t>Service </a:t>
                </a:r>
              </a:p>
              <a:p>
                <a:pPr algn="ctr" defTabSz="356616">
                  <a:defRPr/>
                </a:pPr>
                <a:r>
                  <a:rPr lang="en-US" sz="975" b="1" kern="0" dirty="0">
                    <a:solidFill>
                      <a:schemeClr val="bg1"/>
                    </a:solidFill>
                    <a:latin typeface="Calibri" panose="020F0502020204030204" pitchFamily="34" charset="0"/>
                  </a:rPr>
                  <a:t>Management </a:t>
                </a:r>
              </a:p>
              <a:p>
                <a:pPr algn="ctr" defTabSz="356616">
                  <a:defRPr/>
                </a:pPr>
                <a:r>
                  <a:rPr lang="en-US" sz="975" b="1" kern="0" dirty="0">
                    <a:solidFill>
                      <a:schemeClr val="bg1"/>
                    </a:solidFill>
                    <a:latin typeface="Calibri" panose="020F0502020204030204" pitchFamily="34" charset="0"/>
                  </a:rPr>
                  <a:t>Office</a:t>
                </a:r>
              </a:p>
            </p:txBody>
          </p:sp>
          <p:cxnSp>
            <p:nvCxnSpPr>
              <p:cNvPr id="150" name="Straight Arrow Connector 149"/>
              <p:cNvCxnSpPr>
                <a:cxnSpLocks noChangeAspect="1"/>
              </p:cNvCxnSpPr>
              <p:nvPr/>
            </p:nvCxnSpPr>
            <p:spPr>
              <a:xfrm flipH="1" flipV="1">
                <a:off x="1289753" y="2625089"/>
                <a:ext cx="2478" cy="1218643"/>
              </a:xfrm>
              <a:prstGeom prst="straightConnector1">
                <a:avLst/>
              </a:prstGeom>
              <a:noFill/>
              <a:ln w="6350" cap="flat" cmpd="sng" algn="ctr">
                <a:solidFill>
                  <a:sysClr val="window" lastClr="FFFFFF">
                    <a:lumMod val="65000"/>
                  </a:sysClr>
                </a:solidFill>
                <a:prstDash val="sysDash"/>
                <a:headEnd type="oval"/>
                <a:tailEnd type="triangle" w="lg" len="med"/>
              </a:ln>
              <a:effectLst/>
            </p:spPr>
          </p:cxnSp>
          <p:cxnSp>
            <p:nvCxnSpPr>
              <p:cNvPr id="151" name="Straight Arrow Connector 150"/>
              <p:cNvCxnSpPr>
                <a:cxnSpLocks noChangeAspect="1"/>
              </p:cNvCxnSpPr>
              <p:nvPr/>
            </p:nvCxnSpPr>
            <p:spPr>
              <a:xfrm flipH="1">
                <a:off x="1412461" y="2695355"/>
                <a:ext cx="3" cy="1176221"/>
              </a:xfrm>
              <a:prstGeom prst="straightConnector1">
                <a:avLst/>
              </a:prstGeom>
              <a:noFill/>
              <a:ln w="6350" cap="flat" cmpd="sng" algn="ctr">
                <a:solidFill>
                  <a:sysClr val="window" lastClr="FFFFFF">
                    <a:lumMod val="65000"/>
                  </a:sysClr>
                </a:solidFill>
                <a:prstDash val="sysDash"/>
                <a:headEnd type="oval"/>
                <a:tailEnd type="triangle" w="lg" len="med"/>
              </a:ln>
              <a:effectLst/>
            </p:spPr>
          </p:cxnSp>
          <p:cxnSp>
            <p:nvCxnSpPr>
              <p:cNvPr id="152" name="Straight Arrow Connector 151"/>
              <p:cNvCxnSpPr>
                <a:cxnSpLocks noChangeAspect="1"/>
              </p:cNvCxnSpPr>
              <p:nvPr/>
            </p:nvCxnSpPr>
            <p:spPr>
              <a:xfrm flipH="1">
                <a:off x="1875611" y="2121262"/>
                <a:ext cx="1648046" cy="4658"/>
              </a:xfrm>
              <a:prstGeom prst="straightConnector1">
                <a:avLst/>
              </a:prstGeom>
              <a:noFill/>
              <a:ln w="6350" cap="flat" cmpd="sng" algn="ctr">
                <a:solidFill>
                  <a:sysClr val="window" lastClr="FFFFFF">
                    <a:lumMod val="65000"/>
                  </a:sysClr>
                </a:solidFill>
                <a:prstDash val="sysDash"/>
                <a:headEnd type="oval"/>
                <a:tailEnd type="triangle" w="lg" len="med"/>
              </a:ln>
              <a:effectLst/>
            </p:spPr>
          </p:cxnSp>
          <p:sp>
            <p:nvSpPr>
              <p:cNvPr id="153" name="TextBox 152"/>
              <p:cNvSpPr txBox="1">
                <a:spLocks noChangeAspect="1"/>
              </p:cNvSpPr>
              <p:nvPr/>
            </p:nvSpPr>
            <p:spPr>
              <a:xfrm>
                <a:off x="2021480" y="1913602"/>
                <a:ext cx="1460881" cy="198672"/>
              </a:xfrm>
              <a:prstGeom prst="rect">
                <a:avLst/>
              </a:prstGeom>
              <a:noFill/>
            </p:spPr>
            <p:txBody>
              <a:bodyPr wrap="square" lIns="44577" tIns="22289" rIns="44577" bIns="22289" rtlCol="0">
                <a:spAutoFit/>
              </a:bodyPr>
              <a:lstStyle/>
              <a:p>
                <a:pPr algn="ctr" defTabSz="356616">
                  <a:defRPr/>
                </a:pPr>
                <a:r>
                  <a:rPr lang="en-US" sz="975" b="1" kern="0" dirty="0">
                    <a:solidFill>
                      <a:srgbClr val="000000">
                        <a:lumMod val="65000"/>
                        <a:lumOff val="35000"/>
                      </a:srgbClr>
                    </a:solidFill>
                    <a:latin typeface="Calibri" panose="020F0502020204030204" pitchFamily="34" charset="0"/>
                    <a:cs typeface="Calibri" pitchFamily="34" charset="0"/>
                  </a:rPr>
                  <a:t>Innovation Proposals</a:t>
                </a:r>
              </a:p>
            </p:txBody>
          </p:sp>
          <p:grpSp>
            <p:nvGrpSpPr>
              <p:cNvPr id="154" name="Group 153"/>
              <p:cNvGrpSpPr>
                <a:grpSpLocks noChangeAspect="1"/>
              </p:cNvGrpSpPr>
              <p:nvPr/>
            </p:nvGrpSpPr>
            <p:grpSpPr>
              <a:xfrm>
                <a:off x="796981" y="1590042"/>
                <a:ext cx="1004900" cy="972000"/>
                <a:chOff x="1730310" y="1765208"/>
                <a:chExt cx="928783" cy="970073"/>
              </a:xfrm>
            </p:grpSpPr>
            <p:sp>
              <p:nvSpPr>
                <p:cNvPr id="155" name="Oval 154"/>
                <p:cNvSpPr/>
                <p:nvPr/>
              </p:nvSpPr>
              <p:spPr>
                <a:xfrm>
                  <a:off x="1760718" y="1765208"/>
                  <a:ext cx="898375" cy="970073"/>
                </a:xfrm>
                <a:prstGeom prst="ellipse">
                  <a:avLst/>
                </a:prstGeom>
                <a:solidFill>
                  <a:srgbClr val="DA1E2B"/>
                </a:solidFill>
                <a:ln>
                  <a:solidFill>
                    <a:srgbClr val="DA1E2B"/>
                  </a:solidFill>
                </a:ln>
                <a:effectLst/>
                <a:scene3d>
                  <a:camera prst="orthographicFront">
                    <a:rot lat="0" lon="0" rev="0"/>
                  </a:camera>
                  <a:lightRig rig="threePt" dir="t">
                    <a:rot lat="0" lon="0" rev="1200000"/>
                  </a:lightRig>
                </a:scene3d>
                <a:sp3d/>
              </p:spPr>
              <p:txBody>
                <a:bodyPr tIns="41148" rIns="164592" rtlCol="0" anchor="ctr"/>
                <a:lstStyle/>
                <a:p>
                  <a:pPr algn="ctr" defTabSz="356616">
                    <a:lnSpc>
                      <a:spcPts val="878"/>
                    </a:lnSpc>
                    <a:defRPr/>
                  </a:pPr>
                  <a:endParaRPr lang="en-US" sz="1200" b="1" kern="0" dirty="0">
                    <a:solidFill>
                      <a:sysClr val="window" lastClr="FFFFFF"/>
                    </a:solidFill>
                    <a:latin typeface="Calibri" panose="020F0502020204030204" pitchFamily="34" charset="0"/>
                  </a:endParaRPr>
                </a:p>
                <a:p>
                  <a:pPr algn="ctr" defTabSz="356616">
                    <a:lnSpc>
                      <a:spcPts val="878"/>
                    </a:lnSpc>
                    <a:defRPr/>
                  </a:pPr>
                  <a:endParaRPr lang="en-US" sz="1200" b="1" kern="0" dirty="0">
                    <a:solidFill>
                      <a:sysClr val="window" lastClr="FFFFFF"/>
                    </a:solidFill>
                    <a:latin typeface="Calibri" panose="020F0502020204030204" pitchFamily="34" charset="0"/>
                  </a:endParaRPr>
                </a:p>
                <a:p>
                  <a:pPr algn="ctr" defTabSz="356616">
                    <a:lnSpc>
                      <a:spcPts val="878"/>
                    </a:lnSpc>
                    <a:defRPr/>
                  </a:pPr>
                  <a:endParaRPr lang="en-US" sz="1200" b="1" kern="0" dirty="0">
                    <a:solidFill>
                      <a:sysClr val="window" lastClr="FFFFFF"/>
                    </a:solidFill>
                    <a:latin typeface="Calibri" panose="020F0502020204030204" pitchFamily="34" charset="0"/>
                  </a:endParaRPr>
                </a:p>
              </p:txBody>
            </p:sp>
            <p:pic>
              <p:nvPicPr>
                <p:cNvPr id="156" name="Picture 15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015394" y="1964005"/>
                  <a:ext cx="340724" cy="250395"/>
                </a:xfrm>
                <a:prstGeom prst="rect">
                  <a:avLst/>
                </a:prstGeom>
              </p:spPr>
            </p:pic>
            <p:sp>
              <p:nvSpPr>
                <p:cNvPr id="157" name="TextBox 156"/>
                <p:cNvSpPr txBox="1"/>
                <p:nvPr/>
              </p:nvSpPr>
              <p:spPr>
                <a:xfrm>
                  <a:off x="1730310" y="2260201"/>
                  <a:ext cx="921899" cy="351973"/>
                </a:xfrm>
                <a:prstGeom prst="rect">
                  <a:avLst/>
                </a:prstGeom>
                <a:noFill/>
              </p:spPr>
              <p:txBody>
                <a:bodyPr wrap="square" rtlCol="0">
                  <a:spAutoFit/>
                </a:bodyPr>
                <a:lstStyle/>
                <a:p>
                  <a:pPr algn="ctr" defTabSz="356616">
                    <a:defRPr/>
                  </a:pPr>
                  <a:r>
                    <a:rPr lang="en-US" sz="825" b="1" kern="0" dirty="0">
                      <a:solidFill>
                        <a:srgbClr val="FFFFFF"/>
                      </a:solidFill>
                      <a:latin typeface="Calibri" panose="020F0502020204030204" pitchFamily="34" charset="0"/>
                      <a:cs typeface="Calibri" pitchFamily="34" charset="0"/>
                    </a:rPr>
                    <a:t>Air Canada</a:t>
                  </a:r>
                </a:p>
                <a:p>
                  <a:pPr algn="ctr" defTabSz="356616">
                    <a:defRPr/>
                  </a:pPr>
                  <a:r>
                    <a:rPr lang="en-US" sz="825" b="1" kern="0" dirty="0">
                      <a:solidFill>
                        <a:srgbClr val="FFFFFF"/>
                      </a:solidFill>
                      <a:latin typeface="Calibri" panose="020F0502020204030204" pitchFamily="34" charset="0"/>
                      <a:cs typeface="Calibri" pitchFamily="34" charset="0"/>
                    </a:rPr>
                    <a:t>  IT &amp; Business</a:t>
                  </a:r>
                </a:p>
              </p:txBody>
            </p:sp>
          </p:grpSp>
          <p:sp>
            <p:nvSpPr>
              <p:cNvPr id="158" name="TextBox 157"/>
              <p:cNvSpPr txBox="1">
                <a:spLocks noChangeAspect="1"/>
              </p:cNvSpPr>
              <p:nvPr/>
            </p:nvSpPr>
            <p:spPr>
              <a:xfrm>
                <a:off x="2714984" y="3826266"/>
                <a:ext cx="3215975" cy="150344"/>
              </a:xfrm>
              <a:prstGeom prst="rect">
                <a:avLst/>
              </a:prstGeom>
              <a:noFill/>
            </p:spPr>
            <p:txBody>
              <a:bodyPr wrap="square" lIns="44577" tIns="22289" rIns="44577" bIns="22289" rtlCol="0">
                <a:spAutoFit/>
              </a:bodyPr>
              <a:lstStyle>
                <a:defPPr>
                  <a:defRPr lang="en-US"/>
                </a:defPPr>
                <a:lvl1pPr algn="ctr">
                  <a:lnSpc>
                    <a:spcPts val="800"/>
                  </a:lnSpc>
                  <a:defRPr sz="1000">
                    <a:solidFill>
                      <a:schemeClr val="tx1">
                        <a:lumMod val="65000"/>
                        <a:lumOff val="35000"/>
                      </a:schemeClr>
                    </a:solidFill>
                  </a:defRPr>
                </a:lvl1pPr>
              </a:lstStyle>
              <a:p>
                <a:pPr defTabSz="356616">
                  <a:lnSpc>
                    <a:spcPts val="780"/>
                  </a:lnSpc>
                  <a:defRPr/>
                </a:pPr>
                <a:r>
                  <a:rPr lang="en-US" sz="1100" b="1" kern="0" dirty="0">
                    <a:solidFill>
                      <a:srgbClr val="141414"/>
                    </a:solidFill>
                    <a:latin typeface="Calibri" panose="020F0502020204030204" pitchFamily="34" charset="0"/>
                    <a:cs typeface="Calibri" pitchFamily="34" charset="0"/>
                  </a:rPr>
                  <a:t>Transformational / Continuous Improvement Ideas</a:t>
                </a:r>
              </a:p>
            </p:txBody>
          </p:sp>
          <p:pic>
            <p:nvPicPr>
              <p:cNvPr id="2" name="Picture 1">
                <a:extLst>
                  <a:ext uri="{FF2B5EF4-FFF2-40B4-BE49-F238E27FC236}">
                    <a16:creationId xmlns:a16="http://schemas.microsoft.com/office/drawing/2014/main" id="{2FC79DE8-59A7-9943-8FBD-DB16763179B0}"/>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270328" y="3242968"/>
                <a:ext cx="249297" cy="341893"/>
              </a:xfrm>
              <a:prstGeom prst="rect">
                <a:avLst/>
              </a:prstGeom>
            </p:spPr>
          </p:pic>
          <p:pic>
            <p:nvPicPr>
              <p:cNvPr id="123" name="Picture 122">
                <a:extLst>
                  <a:ext uri="{FF2B5EF4-FFF2-40B4-BE49-F238E27FC236}">
                    <a16:creationId xmlns:a16="http://schemas.microsoft.com/office/drawing/2014/main" id="{2A21C4DC-237E-0247-A745-13690CD146E0}"/>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189434" y="3242968"/>
                <a:ext cx="249297" cy="341893"/>
              </a:xfrm>
              <a:prstGeom prst="rect">
                <a:avLst/>
              </a:prstGeom>
            </p:spPr>
          </p:pic>
          <p:sp>
            <p:nvSpPr>
              <p:cNvPr id="132" name="TextBox 131">
                <a:extLst>
                  <a:ext uri="{FF2B5EF4-FFF2-40B4-BE49-F238E27FC236}">
                    <a16:creationId xmlns:a16="http://schemas.microsoft.com/office/drawing/2014/main" id="{EC1A04AD-93FD-DD41-A203-FF452282B783}"/>
                  </a:ext>
                </a:extLst>
              </p:cNvPr>
              <p:cNvSpPr txBox="1"/>
              <p:nvPr/>
            </p:nvSpPr>
            <p:spPr>
              <a:xfrm>
                <a:off x="1299543" y="4102216"/>
                <a:ext cx="590507" cy="258626"/>
              </a:xfrm>
              <a:prstGeom prst="rect">
                <a:avLst/>
              </a:prstGeom>
              <a:noFill/>
            </p:spPr>
            <p:txBody>
              <a:bodyPr wrap="square" rtlCol="0">
                <a:spAutoFit/>
              </a:bodyPr>
              <a:lstStyle>
                <a:defPPr>
                  <a:defRPr lang="en-US"/>
                </a:defPPr>
                <a:lvl1pPr algn="r">
                  <a:lnSpc>
                    <a:spcPts val="1000"/>
                  </a:lnSpc>
                  <a:defRPr sz="1100">
                    <a:solidFill>
                      <a:schemeClr val="tx1">
                        <a:lumMod val="65000"/>
                        <a:lumOff val="35000"/>
                      </a:schemeClr>
                    </a:solidFill>
                  </a:defRPr>
                </a:lvl1pPr>
              </a:lstStyle>
              <a:p>
                <a:pPr algn="ctr" defTabSz="356616">
                  <a:lnSpc>
                    <a:spcPct val="100000"/>
                  </a:lnSpc>
                  <a:defRPr/>
                </a:pPr>
                <a:r>
                  <a:rPr lang="en-US" sz="1050" b="1" kern="0" dirty="0">
                    <a:solidFill>
                      <a:schemeClr val="bg1"/>
                    </a:solidFill>
                    <a:latin typeface="Calibri" panose="020F0502020204030204" pitchFamily="34" charset="0"/>
                    <a:cs typeface="Calibri" pitchFamily="34" charset="0"/>
                  </a:rPr>
                  <a:t>PMO</a:t>
                </a:r>
              </a:p>
            </p:txBody>
          </p:sp>
          <p:pic>
            <p:nvPicPr>
              <p:cNvPr id="6" name="Picture 5">
                <a:extLst>
                  <a:ext uri="{FF2B5EF4-FFF2-40B4-BE49-F238E27FC236}">
                    <a16:creationId xmlns:a16="http://schemas.microsoft.com/office/drawing/2014/main" id="{464AF1BB-F879-D54B-93BB-8A3989997D92}"/>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252235" y="2011129"/>
                <a:ext cx="334397" cy="316157"/>
              </a:xfrm>
              <a:prstGeom prst="rect">
                <a:avLst/>
              </a:prstGeom>
            </p:spPr>
          </p:pic>
          <p:pic>
            <p:nvPicPr>
              <p:cNvPr id="9" name="Picture 8">
                <a:extLst>
                  <a:ext uri="{FF2B5EF4-FFF2-40B4-BE49-F238E27FC236}">
                    <a16:creationId xmlns:a16="http://schemas.microsoft.com/office/drawing/2014/main" id="{AE940789-2A18-6A4B-BFF1-F642050C581C}"/>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363263" y="709487"/>
                <a:ext cx="711283" cy="682052"/>
              </a:xfrm>
              <a:prstGeom prst="rect">
                <a:avLst/>
              </a:prstGeom>
            </p:spPr>
          </p:pic>
          <p:pic>
            <p:nvPicPr>
              <p:cNvPr id="11" name="Picture 10">
                <a:extLst>
                  <a:ext uri="{FF2B5EF4-FFF2-40B4-BE49-F238E27FC236}">
                    <a16:creationId xmlns:a16="http://schemas.microsoft.com/office/drawing/2014/main" id="{51E4FCD6-8E3B-394A-BDAD-6FC533BBFBC1}"/>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023313" y="1751307"/>
                <a:ext cx="621608" cy="596062"/>
              </a:xfrm>
              <a:prstGeom prst="rect">
                <a:avLst/>
              </a:prstGeom>
            </p:spPr>
          </p:pic>
          <p:pic>
            <p:nvPicPr>
              <p:cNvPr id="13" name="Picture 12">
                <a:extLst>
                  <a:ext uri="{FF2B5EF4-FFF2-40B4-BE49-F238E27FC236}">
                    <a16:creationId xmlns:a16="http://schemas.microsoft.com/office/drawing/2014/main" id="{4080D2C7-4A29-DF47-987B-FEAE56B7629E}"/>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835730" y="3973148"/>
                <a:ext cx="534029" cy="512083"/>
              </a:xfrm>
              <a:prstGeom prst="rect">
                <a:avLst/>
              </a:prstGeom>
            </p:spPr>
          </p:pic>
          <p:pic>
            <p:nvPicPr>
              <p:cNvPr id="120" name="Picture 119">
                <a:extLst>
                  <a:ext uri="{FF2B5EF4-FFF2-40B4-BE49-F238E27FC236}">
                    <a16:creationId xmlns:a16="http://schemas.microsoft.com/office/drawing/2014/main" id="{93E95C12-8DDB-3345-A898-3CDC824360C9}"/>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3557416" y="4037696"/>
                <a:ext cx="534029" cy="512083"/>
              </a:xfrm>
              <a:prstGeom prst="rect">
                <a:avLst/>
              </a:prstGeom>
            </p:spPr>
          </p:pic>
          <p:pic>
            <p:nvPicPr>
              <p:cNvPr id="125" name="Picture 124">
                <a:extLst>
                  <a:ext uri="{FF2B5EF4-FFF2-40B4-BE49-F238E27FC236}">
                    <a16:creationId xmlns:a16="http://schemas.microsoft.com/office/drawing/2014/main" id="{14FCD3D3-AE7B-F048-BD00-08FE621DCDAC}"/>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547116" y="4037696"/>
                <a:ext cx="534029" cy="512083"/>
              </a:xfrm>
              <a:prstGeom prst="rect">
                <a:avLst/>
              </a:prstGeom>
            </p:spPr>
          </p:pic>
        </p:grpSp>
      </p:grpSp>
    </p:spTree>
    <p:extLst>
      <p:ext uri="{BB962C8B-B14F-4D97-AF65-F5344CB8AC3E}">
        <p14:creationId xmlns:p14="http://schemas.microsoft.com/office/powerpoint/2010/main" val="7820231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US" sz="1800" dirty="0"/>
              <a:t>Advisory Services to Meet Changing Business Needs </a:t>
            </a:r>
          </a:p>
        </p:txBody>
      </p:sp>
      <p:grpSp>
        <p:nvGrpSpPr>
          <p:cNvPr id="10" name="Group 9"/>
          <p:cNvGrpSpPr/>
          <p:nvPr/>
        </p:nvGrpSpPr>
        <p:grpSpPr>
          <a:xfrm>
            <a:off x="263147" y="724867"/>
            <a:ext cx="8646399" cy="3879056"/>
            <a:chOff x="447638" y="724867"/>
            <a:chExt cx="8646399" cy="3879056"/>
          </a:xfrm>
        </p:grpSpPr>
        <p:sp>
          <p:nvSpPr>
            <p:cNvPr id="45" name="Freeform 44"/>
            <p:cNvSpPr>
              <a:spLocks/>
            </p:cNvSpPr>
            <p:nvPr/>
          </p:nvSpPr>
          <p:spPr bwMode="auto">
            <a:xfrm rot="3966817">
              <a:off x="4856521" y="2277313"/>
              <a:ext cx="1566434" cy="1440663"/>
            </a:xfrm>
            <a:custGeom>
              <a:avLst/>
              <a:gdLst>
                <a:gd name="connsiteX0" fmla="*/ 0 w 2070100"/>
                <a:gd name="connsiteY0" fmla="*/ 0 h 1903889"/>
                <a:gd name="connsiteX1" fmla="*/ 88106 w 2070100"/>
                <a:gd name="connsiteY1" fmla="*/ 1588 h 1903889"/>
                <a:gd name="connsiteX2" fmla="*/ 175419 w 2070100"/>
                <a:gd name="connsiteY2" fmla="*/ 7938 h 1903889"/>
                <a:gd name="connsiteX3" fmla="*/ 261938 w 2070100"/>
                <a:gd name="connsiteY3" fmla="*/ 15081 h 1903889"/>
                <a:gd name="connsiteX4" fmla="*/ 347663 w 2070100"/>
                <a:gd name="connsiteY4" fmla="*/ 27781 h 1903889"/>
                <a:gd name="connsiteX5" fmla="*/ 432594 w 2070100"/>
                <a:gd name="connsiteY5" fmla="*/ 42863 h 1903889"/>
                <a:gd name="connsiteX6" fmla="*/ 515144 w 2070100"/>
                <a:gd name="connsiteY6" fmla="*/ 62706 h 1903889"/>
                <a:gd name="connsiteX7" fmla="*/ 599281 w 2070100"/>
                <a:gd name="connsiteY7" fmla="*/ 84138 h 1903889"/>
                <a:gd name="connsiteX8" fmla="*/ 679450 w 2070100"/>
                <a:gd name="connsiteY8" fmla="*/ 109538 h 1903889"/>
                <a:gd name="connsiteX9" fmla="*/ 760413 w 2070100"/>
                <a:gd name="connsiteY9" fmla="*/ 137319 h 1903889"/>
                <a:gd name="connsiteX10" fmla="*/ 838200 w 2070100"/>
                <a:gd name="connsiteY10" fmla="*/ 167481 h 1903889"/>
                <a:gd name="connsiteX11" fmla="*/ 915988 w 2070100"/>
                <a:gd name="connsiteY11" fmla="*/ 202406 h 1903889"/>
                <a:gd name="connsiteX12" fmla="*/ 992188 w 2070100"/>
                <a:gd name="connsiteY12" fmla="*/ 238919 h 1903889"/>
                <a:gd name="connsiteX13" fmla="*/ 1066800 w 2070100"/>
                <a:gd name="connsiteY13" fmla="*/ 278606 h 1903889"/>
                <a:gd name="connsiteX14" fmla="*/ 1138238 w 2070100"/>
                <a:gd name="connsiteY14" fmla="*/ 321469 h 1903889"/>
                <a:gd name="connsiteX15" fmla="*/ 1210469 w 2070100"/>
                <a:gd name="connsiteY15" fmla="*/ 367506 h 1903889"/>
                <a:gd name="connsiteX16" fmla="*/ 1278731 w 2070100"/>
                <a:gd name="connsiteY16" fmla="*/ 415925 h 1903889"/>
                <a:gd name="connsiteX17" fmla="*/ 1346200 w 2070100"/>
                <a:gd name="connsiteY17" fmla="*/ 466725 h 1903889"/>
                <a:gd name="connsiteX18" fmla="*/ 1411288 w 2070100"/>
                <a:gd name="connsiteY18" fmla="*/ 519906 h 1903889"/>
                <a:gd name="connsiteX19" fmla="*/ 1473994 w 2070100"/>
                <a:gd name="connsiteY19" fmla="*/ 576263 h 1903889"/>
                <a:gd name="connsiteX20" fmla="*/ 1535113 w 2070100"/>
                <a:gd name="connsiteY20" fmla="*/ 634206 h 1903889"/>
                <a:gd name="connsiteX21" fmla="*/ 1593850 w 2070100"/>
                <a:gd name="connsiteY21" fmla="*/ 695325 h 1903889"/>
                <a:gd name="connsiteX22" fmla="*/ 1651000 w 2070100"/>
                <a:gd name="connsiteY22" fmla="*/ 757238 h 1903889"/>
                <a:gd name="connsiteX23" fmla="*/ 1704181 w 2070100"/>
                <a:gd name="connsiteY23" fmla="*/ 823119 h 1903889"/>
                <a:gd name="connsiteX24" fmla="*/ 1755775 w 2070100"/>
                <a:gd name="connsiteY24" fmla="*/ 889794 h 1903889"/>
                <a:gd name="connsiteX25" fmla="*/ 1804194 w 2070100"/>
                <a:gd name="connsiteY25" fmla="*/ 960438 h 1903889"/>
                <a:gd name="connsiteX26" fmla="*/ 1850231 w 2070100"/>
                <a:gd name="connsiteY26" fmla="*/ 1031875 h 1903889"/>
                <a:gd name="connsiteX27" fmla="*/ 1894681 w 2070100"/>
                <a:gd name="connsiteY27" fmla="*/ 1106488 h 1903889"/>
                <a:gd name="connsiteX28" fmla="*/ 1935956 w 2070100"/>
                <a:gd name="connsiteY28" fmla="*/ 1181100 h 1903889"/>
                <a:gd name="connsiteX29" fmla="*/ 1974056 w 2070100"/>
                <a:gd name="connsiteY29" fmla="*/ 1258888 h 1903889"/>
                <a:gd name="connsiteX30" fmla="*/ 2008981 w 2070100"/>
                <a:gd name="connsiteY30" fmla="*/ 1339850 h 1903889"/>
                <a:gd name="connsiteX31" fmla="*/ 2040731 w 2070100"/>
                <a:gd name="connsiteY31" fmla="*/ 1420019 h 1903889"/>
                <a:gd name="connsiteX32" fmla="*/ 2070100 w 2070100"/>
                <a:gd name="connsiteY32" fmla="*/ 1504157 h 1903889"/>
                <a:gd name="connsiteX33" fmla="*/ 839284 w 2070100"/>
                <a:gd name="connsiteY33" fmla="*/ 1903889 h 1903889"/>
                <a:gd name="connsiteX34" fmla="*/ 0 w 2070100"/>
                <a:gd name="connsiteY34" fmla="*/ 1293264 h 1903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070100" h="1903889">
                  <a:moveTo>
                    <a:pt x="0" y="0"/>
                  </a:moveTo>
                  <a:lnTo>
                    <a:pt x="88106" y="1588"/>
                  </a:lnTo>
                  <a:lnTo>
                    <a:pt x="175419" y="7938"/>
                  </a:lnTo>
                  <a:lnTo>
                    <a:pt x="261938" y="15081"/>
                  </a:lnTo>
                  <a:lnTo>
                    <a:pt x="347663" y="27781"/>
                  </a:lnTo>
                  <a:lnTo>
                    <a:pt x="432594" y="42863"/>
                  </a:lnTo>
                  <a:lnTo>
                    <a:pt x="515144" y="62706"/>
                  </a:lnTo>
                  <a:lnTo>
                    <a:pt x="599281" y="84138"/>
                  </a:lnTo>
                  <a:lnTo>
                    <a:pt x="679450" y="109538"/>
                  </a:lnTo>
                  <a:lnTo>
                    <a:pt x="760413" y="137319"/>
                  </a:lnTo>
                  <a:lnTo>
                    <a:pt x="838200" y="167481"/>
                  </a:lnTo>
                  <a:lnTo>
                    <a:pt x="915988" y="202406"/>
                  </a:lnTo>
                  <a:lnTo>
                    <a:pt x="992188" y="238919"/>
                  </a:lnTo>
                  <a:lnTo>
                    <a:pt x="1066800" y="278606"/>
                  </a:lnTo>
                  <a:lnTo>
                    <a:pt x="1138238" y="321469"/>
                  </a:lnTo>
                  <a:lnTo>
                    <a:pt x="1210469" y="367506"/>
                  </a:lnTo>
                  <a:lnTo>
                    <a:pt x="1278731" y="415925"/>
                  </a:lnTo>
                  <a:lnTo>
                    <a:pt x="1346200" y="466725"/>
                  </a:lnTo>
                  <a:lnTo>
                    <a:pt x="1411288" y="519906"/>
                  </a:lnTo>
                  <a:lnTo>
                    <a:pt x="1473994" y="576263"/>
                  </a:lnTo>
                  <a:lnTo>
                    <a:pt x="1535113" y="634206"/>
                  </a:lnTo>
                  <a:lnTo>
                    <a:pt x="1593850" y="695325"/>
                  </a:lnTo>
                  <a:lnTo>
                    <a:pt x="1651000" y="757238"/>
                  </a:lnTo>
                  <a:lnTo>
                    <a:pt x="1704181" y="823119"/>
                  </a:lnTo>
                  <a:lnTo>
                    <a:pt x="1755775" y="889794"/>
                  </a:lnTo>
                  <a:lnTo>
                    <a:pt x="1804194" y="960438"/>
                  </a:lnTo>
                  <a:lnTo>
                    <a:pt x="1850231" y="1031875"/>
                  </a:lnTo>
                  <a:lnTo>
                    <a:pt x="1894681" y="1106488"/>
                  </a:lnTo>
                  <a:lnTo>
                    <a:pt x="1935956" y="1181100"/>
                  </a:lnTo>
                  <a:lnTo>
                    <a:pt x="1974056" y="1258888"/>
                  </a:lnTo>
                  <a:lnTo>
                    <a:pt x="2008981" y="1339850"/>
                  </a:lnTo>
                  <a:lnTo>
                    <a:pt x="2040731" y="1420019"/>
                  </a:lnTo>
                  <a:lnTo>
                    <a:pt x="2070100" y="1504157"/>
                  </a:lnTo>
                  <a:lnTo>
                    <a:pt x="839284" y="1903889"/>
                  </a:lnTo>
                  <a:lnTo>
                    <a:pt x="0" y="1293264"/>
                  </a:lnTo>
                  <a:close/>
                </a:path>
              </a:pathLst>
            </a:custGeom>
            <a:solidFill>
              <a:srgbClr val="00B140"/>
            </a:solidFill>
            <a:ln>
              <a:noFill/>
            </a:ln>
          </p:spPr>
          <p:txBody>
            <a:bodyPr vert="horz" wrap="square" lIns="91440" tIns="45720" rIns="91440" bIns="45720" numCol="1" anchor="t" anchorCtr="0" compatLnSpc="1">
              <a:prstTxWarp prst="textNoShape">
                <a:avLst/>
              </a:prstTxWarp>
              <a:noAutofit/>
            </a:bodyPr>
            <a:lstStyle/>
            <a:p>
              <a:pPr defTabSz="914378"/>
              <a:endParaRPr lang="en-US" sz="1400" kern="0">
                <a:solidFill>
                  <a:sysClr val="windowText" lastClr="000000"/>
                </a:solidFill>
                <a:latin typeface="Calibri" panose="020F0502020204030204" pitchFamily="34" charset="0"/>
              </a:endParaRPr>
            </a:p>
          </p:txBody>
        </p:sp>
        <p:sp>
          <p:nvSpPr>
            <p:cNvPr id="46" name="Freeform 45"/>
            <p:cNvSpPr>
              <a:spLocks/>
            </p:cNvSpPr>
            <p:nvPr/>
          </p:nvSpPr>
          <p:spPr bwMode="auto">
            <a:xfrm rot="3966817">
              <a:off x="3844108" y="2875368"/>
              <a:ext cx="1250915" cy="1841522"/>
            </a:xfrm>
            <a:custGeom>
              <a:avLst/>
              <a:gdLst>
                <a:gd name="connsiteX0" fmla="*/ 1545974 w 1653130"/>
                <a:gd name="connsiteY0" fmla="*/ 0 h 2433638"/>
                <a:gd name="connsiteX1" fmla="*/ 1572168 w 1653130"/>
                <a:gd name="connsiteY1" fmla="*/ 85697 h 2433638"/>
                <a:gd name="connsiteX2" fmla="*/ 1593599 w 1653130"/>
                <a:gd name="connsiteY2" fmla="*/ 169014 h 2433638"/>
                <a:gd name="connsiteX3" fmla="*/ 1613443 w 1653130"/>
                <a:gd name="connsiteY3" fmla="*/ 254711 h 2433638"/>
                <a:gd name="connsiteX4" fmla="*/ 1626936 w 1653130"/>
                <a:gd name="connsiteY4" fmla="*/ 339614 h 2433638"/>
                <a:gd name="connsiteX5" fmla="*/ 1639636 w 1653130"/>
                <a:gd name="connsiteY5" fmla="*/ 425312 h 2433638"/>
                <a:gd name="connsiteX6" fmla="*/ 1646780 w 1653130"/>
                <a:gd name="connsiteY6" fmla="*/ 510215 h 2433638"/>
                <a:gd name="connsiteX7" fmla="*/ 1651543 w 1653130"/>
                <a:gd name="connsiteY7" fmla="*/ 595912 h 2433638"/>
                <a:gd name="connsiteX8" fmla="*/ 1653130 w 1653130"/>
                <a:gd name="connsiteY8" fmla="*/ 681609 h 2433638"/>
                <a:gd name="connsiteX9" fmla="*/ 1651543 w 1653130"/>
                <a:gd name="connsiteY9" fmla="*/ 766513 h 2433638"/>
                <a:gd name="connsiteX10" fmla="*/ 1645193 w 1653130"/>
                <a:gd name="connsiteY10" fmla="*/ 850623 h 2433638"/>
                <a:gd name="connsiteX11" fmla="*/ 1638049 w 1653130"/>
                <a:gd name="connsiteY11" fmla="*/ 933939 h 2433638"/>
                <a:gd name="connsiteX12" fmla="*/ 1625349 w 1653130"/>
                <a:gd name="connsiteY12" fmla="*/ 1018050 h 2433638"/>
                <a:gd name="connsiteX13" fmla="*/ 1610268 w 1653130"/>
                <a:gd name="connsiteY13" fmla="*/ 1101366 h 2433638"/>
                <a:gd name="connsiteX14" fmla="*/ 1592011 w 1653130"/>
                <a:gd name="connsiteY14" fmla="*/ 1183889 h 2433638"/>
                <a:gd name="connsiteX15" fmla="*/ 1570580 w 1653130"/>
                <a:gd name="connsiteY15" fmla="*/ 1264825 h 2433638"/>
                <a:gd name="connsiteX16" fmla="*/ 1545974 w 1653130"/>
                <a:gd name="connsiteY16" fmla="*/ 1345762 h 2433638"/>
                <a:gd name="connsiteX17" fmla="*/ 1518986 w 1653130"/>
                <a:gd name="connsiteY17" fmla="*/ 1424317 h 2433638"/>
                <a:gd name="connsiteX18" fmla="*/ 1488030 w 1653130"/>
                <a:gd name="connsiteY18" fmla="*/ 1503666 h 2433638"/>
                <a:gd name="connsiteX19" fmla="*/ 1454693 w 1653130"/>
                <a:gd name="connsiteY19" fmla="*/ 1579841 h 2433638"/>
                <a:gd name="connsiteX20" fmla="*/ 1418180 w 1653130"/>
                <a:gd name="connsiteY20" fmla="*/ 1656017 h 2433638"/>
                <a:gd name="connsiteX21" fmla="*/ 1378493 w 1653130"/>
                <a:gd name="connsiteY21" fmla="*/ 1730605 h 2433638"/>
                <a:gd name="connsiteX22" fmla="*/ 1335630 w 1653130"/>
                <a:gd name="connsiteY22" fmla="*/ 1804400 h 2433638"/>
                <a:gd name="connsiteX23" fmla="*/ 1290386 w 1653130"/>
                <a:gd name="connsiteY23" fmla="*/ 1875814 h 2433638"/>
                <a:gd name="connsiteX24" fmla="*/ 1242761 w 1653130"/>
                <a:gd name="connsiteY24" fmla="*/ 1945641 h 2433638"/>
                <a:gd name="connsiteX25" fmla="*/ 1191168 w 1653130"/>
                <a:gd name="connsiteY25" fmla="*/ 2013088 h 2433638"/>
                <a:gd name="connsiteX26" fmla="*/ 1137986 w 1653130"/>
                <a:gd name="connsiteY26" fmla="*/ 2079741 h 2433638"/>
                <a:gd name="connsiteX27" fmla="*/ 1080043 w 1653130"/>
                <a:gd name="connsiteY27" fmla="*/ 2144014 h 2433638"/>
                <a:gd name="connsiteX28" fmla="*/ 1020511 w 1653130"/>
                <a:gd name="connsiteY28" fmla="*/ 2205906 h 2433638"/>
                <a:gd name="connsiteX29" fmla="*/ 959393 w 1653130"/>
                <a:gd name="connsiteY29" fmla="*/ 2265418 h 2433638"/>
                <a:gd name="connsiteX30" fmla="*/ 894305 w 1653130"/>
                <a:gd name="connsiteY30" fmla="*/ 2323343 h 2433638"/>
                <a:gd name="connsiteX31" fmla="*/ 826836 w 1653130"/>
                <a:gd name="connsiteY31" fmla="*/ 2379681 h 2433638"/>
                <a:gd name="connsiteX32" fmla="*/ 756986 w 1653130"/>
                <a:gd name="connsiteY32" fmla="*/ 2433638 h 2433638"/>
                <a:gd name="connsiteX33" fmla="*/ 0 w 1653130"/>
                <a:gd name="connsiteY33" fmla="*/ 1393063 h 2433638"/>
                <a:gd name="connsiteX34" fmla="*/ 322797 w 1653130"/>
                <a:gd name="connsiteY34" fmla="*/ 398212 h 243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653130" h="2433638">
                  <a:moveTo>
                    <a:pt x="1545974" y="0"/>
                  </a:moveTo>
                  <a:lnTo>
                    <a:pt x="1572168" y="85697"/>
                  </a:lnTo>
                  <a:lnTo>
                    <a:pt x="1593599" y="169014"/>
                  </a:lnTo>
                  <a:lnTo>
                    <a:pt x="1613443" y="254711"/>
                  </a:lnTo>
                  <a:lnTo>
                    <a:pt x="1626936" y="339614"/>
                  </a:lnTo>
                  <a:lnTo>
                    <a:pt x="1639636" y="425312"/>
                  </a:lnTo>
                  <a:lnTo>
                    <a:pt x="1646780" y="510215"/>
                  </a:lnTo>
                  <a:lnTo>
                    <a:pt x="1651543" y="595912"/>
                  </a:lnTo>
                  <a:lnTo>
                    <a:pt x="1653130" y="681609"/>
                  </a:lnTo>
                  <a:lnTo>
                    <a:pt x="1651543" y="766513"/>
                  </a:lnTo>
                  <a:lnTo>
                    <a:pt x="1645193" y="850623"/>
                  </a:lnTo>
                  <a:lnTo>
                    <a:pt x="1638049" y="933939"/>
                  </a:lnTo>
                  <a:lnTo>
                    <a:pt x="1625349" y="1018050"/>
                  </a:lnTo>
                  <a:lnTo>
                    <a:pt x="1610268" y="1101366"/>
                  </a:lnTo>
                  <a:lnTo>
                    <a:pt x="1592011" y="1183889"/>
                  </a:lnTo>
                  <a:lnTo>
                    <a:pt x="1570580" y="1264825"/>
                  </a:lnTo>
                  <a:lnTo>
                    <a:pt x="1545974" y="1345762"/>
                  </a:lnTo>
                  <a:lnTo>
                    <a:pt x="1518986" y="1424317"/>
                  </a:lnTo>
                  <a:lnTo>
                    <a:pt x="1488030" y="1503666"/>
                  </a:lnTo>
                  <a:lnTo>
                    <a:pt x="1454693" y="1579841"/>
                  </a:lnTo>
                  <a:lnTo>
                    <a:pt x="1418180" y="1656017"/>
                  </a:lnTo>
                  <a:lnTo>
                    <a:pt x="1378493" y="1730605"/>
                  </a:lnTo>
                  <a:lnTo>
                    <a:pt x="1335630" y="1804400"/>
                  </a:lnTo>
                  <a:lnTo>
                    <a:pt x="1290386" y="1875814"/>
                  </a:lnTo>
                  <a:lnTo>
                    <a:pt x="1242761" y="1945641"/>
                  </a:lnTo>
                  <a:lnTo>
                    <a:pt x="1191168" y="2013088"/>
                  </a:lnTo>
                  <a:lnTo>
                    <a:pt x="1137986" y="2079741"/>
                  </a:lnTo>
                  <a:lnTo>
                    <a:pt x="1080043" y="2144014"/>
                  </a:lnTo>
                  <a:lnTo>
                    <a:pt x="1020511" y="2205906"/>
                  </a:lnTo>
                  <a:lnTo>
                    <a:pt x="959393" y="2265418"/>
                  </a:lnTo>
                  <a:lnTo>
                    <a:pt x="894305" y="2323343"/>
                  </a:lnTo>
                  <a:lnTo>
                    <a:pt x="826836" y="2379681"/>
                  </a:lnTo>
                  <a:lnTo>
                    <a:pt x="756986" y="2433638"/>
                  </a:lnTo>
                  <a:lnTo>
                    <a:pt x="0" y="1393063"/>
                  </a:lnTo>
                  <a:lnTo>
                    <a:pt x="322797" y="398212"/>
                  </a:lnTo>
                  <a:close/>
                </a:path>
              </a:pathLst>
            </a:custGeom>
            <a:solidFill>
              <a:srgbClr val="DA1E2B"/>
            </a:solidFill>
            <a:ln>
              <a:solidFill>
                <a:srgbClr val="DA1E2B"/>
              </a:solidFill>
            </a:ln>
          </p:spPr>
          <p:txBody>
            <a:bodyPr vert="horz" wrap="square" lIns="91440" tIns="45720" rIns="91440" bIns="45720" numCol="1" anchor="t" anchorCtr="0" compatLnSpc="1">
              <a:prstTxWarp prst="textNoShape">
                <a:avLst/>
              </a:prstTxWarp>
              <a:noAutofit/>
            </a:bodyPr>
            <a:lstStyle/>
            <a:p>
              <a:pPr defTabSz="914378">
                <a:defRPr/>
              </a:pPr>
              <a:endParaRPr lang="en-US" sz="1400" kern="0">
                <a:solidFill>
                  <a:sysClr val="windowText" lastClr="000000"/>
                </a:solidFill>
                <a:latin typeface="Calibri" panose="020F0502020204030204" pitchFamily="34" charset="0"/>
              </a:endParaRPr>
            </a:p>
          </p:txBody>
        </p:sp>
        <p:sp>
          <p:nvSpPr>
            <p:cNvPr id="47" name="Freeform 46"/>
            <p:cNvSpPr>
              <a:spLocks/>
            </p:cNvSpPr>
            <p:nvPr/>
          </p:nvSpPr>
          <p:spPr bwMode="auto">
            <a:xfrm rot="3966817">
              <a:off x="2409933" y="2562519"/>
              <a:ext cx="1936420" cy="1097143"/>
            </a:xfrm>
            <a:custGeom>
              <a:avLst/>
              <a:gdLst>
                <a:gd name="connsiteX0" fmla="*/ 751904 w 2559050"/>
                <a:gd name="connsiteY0" fmla="*/ 0 h 1449914"/>
                <a:gd name="connsiteX1" fmla="*/ 1808079 w 2559050"/>
                <a:gd name="connsiteY1" fmla="*/ 0 h 1449914"/>
                <a:gd name="connsiteX2" fmla="*/ 2559050 w 2559050"/>
                <a:gd name="connsiteY2" fmla="*/ 1033837 h 1449914"/>
                <a:gd name="connsiteX3" fmla="*/ 2486025 w 2559050"/>
                <a:gd name="connsiteY3" fmla="*/ 1084656 h 1449914"/>
                <a:gd name="connsiteX4" fmla="*/ 2413000 w 2559050"/>
                <a:gd name="connsiteY4" fmla="*/ 1131504 h 1449914"/>
                <a:gd name="connsiteX5" fmla="*/ 2338388 w 2559050"/>
                <a:gd name="connsiteY5" fmla="*/ 1175970 h 1449914"/>
                <a:gd name="connsiteX6" fmla="*/ 2262188 w 2559050"/>
                <a:gd name="connsiteY6" fmla="*/ 1217261 h 1449914"/>
                <a:gd name="connsiteX7" fmla="*/ 2184400 w 2559050"/>
                <a:gd name="connsiteY7" fmla="*/ 1253786 h 1449914"/>
                <a:gd name="connsiteX8" fmla="*/ 2105025 w 2559050"/>
                <a:gd name="connsiteY8" fmla="*/ 1287136 h 1449914"/>
                <a:gd name="connsiteX9" fmla="*/ 2025650 w 2559050"/>
                <a:gd name="connsiteY9" fmla="*/ 1318898 h 1449914"/>
                <a:gd name="connsiteX10" fmla="*/ 1944688 w 2559050"/>
                <a:gd name="connsiteY10" fmla="*/ 1346689 h 1449914"/>
                <a:gd name="connsiteX11" fmla="*/ 1862138 w 2559050"/>
                <a:gd name="connsiteY11" fmla="*/ 1371304 h 1449914"/>
                <a:gd name="connsiteX12" fmla="*/ 1781969 w 2559050"/>
                <a:gd name="connsiteY12" fmla="*/ 1391949 h 1449914"/>
                <a:gd name="connsiteX13" fmla="*/ 1697831 w 2559050"/>
                <a:gd name="connsiteY13" fmla="*/ 1409418 h 1449914"/>
                <a:gd name="connsiteX14" fmla="*/ 1615281 w 2559050"/>
                <a:gd name="connsiteY14" fmla="*/ 1424505 h 1449914"/>
                <a:gd name="connsiteX15" fmla="*/ 1531938 w 2559050"/>
                <a:gd name="connsiteY15" fmla="*/ 1434827 h 1449914"/>
                <a:gd name="connsiteX16" fmla="*/ 1447800 w 2559050"/>
                <a:gd name="connsiteY16" fmla="*/ 1444356 h 1449914"/>
                <a:gd name="connsiteX17" fmla="*/ 1364456 w 2559050"/>
                <a:gd name="connsiteY17" fmla="*/ 1448326 h 1449914"/>
                <a:gd name="connsiteX18" fmla="*/ 1280319 w 2559050"/>
                <a:gd name="connsiteY18" fmla="*/ 1449914 h 1449914"/>
                <a:gd name="connsiteX19" fmla="*/ 1194594 w 2559050"/>
                <a:gd name="connsiteY19" fmla="*/ 1448326 h 1449914"/>
                <a:gd name="connsiteX20" fmla="*/ 1111250 w 2559050"/>
                <a:gd name="connsiteY20" fmla="*/ 1444356 h 1449914"/>
                <a:gd name="connsiteX21" fmla="*/ 1027113 w 2559050"/>
                <a:gd name="connsiteY21" fmla="*/ 1434827 h 1449914"/>
                <a:gd name="connsiteX22" fmla="*/ 943769 w 2559050"/>
                <a:gd name="connsiteY22" fmla="*/ 1424505 h 1449914"/>
                <a:gd name="connsiteX23" fmla="*/ 861219 w 2559050"/>
                <a:gd name="connsiteY23" fmla="*/ 1409418 h 1449914"/>
                <a:gd name="connsiteX24" fmla="*/ 778669 w 2559050"/>
                <a:gd name="connsiteY24" fmla="*/ 1391949 h 1449914"/>
                <a:gd name="connsiteX25" fmla="*/ 696913 w 2559050"/>
                <a:gd name="connsiteY25" fmla="*/ 1371304 h 1449914"/>
                <a:gd name="connsiteX26" fmla="*/ 614363 w 2559050"/>
                <a:gd name="connsiteY26" fmla="*/ 1346689 h 1449914"/>
                <a:gd name="connsiteX27" fmla="*/ 534988 w 2559050"/>
                <a:gd name="connsiteY27" fmla="*/ 1318898 h 1449914"/>
                <a:gd name="connsiteX28" fmla="*/ 454025 w 2559050"/>
                <a:gd name="connsiteY28" fmla="*/ 1287136 h 1449914"/>
                <a:gd name="connsiteX29" fmla="*/ 376238 w 2559050"/>
                <a:gd name="connsiteY29" fmla="*/ 1253786 h 1449914"/>
                <a:gd name="connsiteX30" fmla="*/ 298450 w 2559050"/>
                <a:gd name="connsiteY30" fmla="*/ 1217261 h 1449914"/>
                <a:gd name="connsiteX31" fmla="*/ 222250 w 2559050"/>
                <a:gd name="connsiteY31" fmla="*/ 1175970 h 1449914"/>
                <a:gd name="connsiteX32" fmla="*/ 146050 w 2559050"/>
                <a:gd name="connsiteY32" fmla="*/ 1131504 h 1449914"/>
                <a:gd name="connsiteX33" fmla="*/ 73025 w 2559050"/>
                <a:gd name="connsiteY33" fmla="*/ 1084656 h 1449914"/>
                <a:gd name="connsiteX34" fmla="*/ 0 w 2559050"/>
                <a:gd name="connsiteY34" fmla="*/ 1033837 h 144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559050" h="1449914">
                  <a:moveTo>
                    <a:pt x="751904" y="0"/>
                  </a:moveTo>
                  <a:lnTo>
                    <a:pt x="1808079" y="0"/>
                  </a:lnTo>
                  <a:lnTo>
                    <a:pt x="2559050" y="1033837"/>
                  </a:lnTo>
                  <a:lnTo>
                    <a:pt x="2486025" y="1084656"/>
                  </a:lnTo>
                  <a:lnTo>
                    <a:pt x="2413000" y="1131504"/>
                  </a:lnTo>
                  <a:lnTo>
                    <a:pt x="2338388" y="1175970"/>
                  </a:lnTo>
                  <a:lnTo>
                    <a:pt x="2262188" y="1217261"/>
                  </a:lnTo>
                  <a:lnTo>
                    <a:pt x="2184400" y="1253786"/>
                  </a:lnTo>
                  <a:lnTo>
                    <a:pt x="2105025" y="1287136"/>
                  </a:lnTo>
                  <a:lnTo>
                    <a:pt x="2025650" y="1318898"/>
                  </a:lnTo>
                  <a:lnTo>
                    <a:pt x="1944688" y="1346689"/>
                  </a:lnTo>
                  <a:lnTo>
                    <a:pt x="1862138" y="1371304"/>
                  </a:lnTo>
                  <a:lnTo>
                    <a:pt x="1781969" y="1391949"/>
                  </a:lnTo>
                  <a:lnTo>
                    <a:pt x="1697831" y="1409418"/>
                  </a:lnTo>
                  <a:lnTo>
                    <a:pt x="1615281" y="1424505"/>
                  </a:lnTo>
                  <a:lnTo>
                    <a:pt x="1531938" y="1434827"/>
                  </a:lnTo>
                  <a:lnTo>
                    <a:pt x="1447800" y="1444356"/>
                  </a:lnTo>
                  <a:lnTo>
                    <a:pt x="1364456" y="1448326"/>
                  </a:lnTo>
                  <a:lnTo>
                    <a:pt x="1280319" y="1449914"/>
                  </a:lnTo>
                  <a:lnTo>
                    <a:pt x="1194594" y="1448326"/>
                  </a:lnTo>
                  <a:lnTo>
                    <a:pt x="1111250" y="1444356"/>
                  </a:lnTo>
                  <a:lnTo>
                    <a:pt x="1027113" y="1434827"/>
                  </a:lnTo>
                  <a:lnTo>
                    <a:pt x="943769" y="1424505"/>
                  </a:lnTo>
                  <a:lnTo>
                    <a:pt x="861219" y="1409418"/>
                  </a:lnTo>
                  <a:lnTo>
                    <a:pt x="778669" y="1391949"/>
                  </a:lnTo>
                  <a:lnTo>
                    <a:pt x="696913" y="1371304"/>
                  </a:lnTo>
                  <a:lnTo>
                    <a:pt x="614363" y="1346689"/>
                  </a:lnTo>
                  <a:lnTo>
                    <a:pt x="534988" y="1318898"/>
                  </a:lnTo>
                  <a:lnTo>
                    <a:pt x="454025" y="1287136"/>
                  </a:lnTo>
                  <a:lnTo>
                    <a:pt x="376238" y="1253786"/>
                  </a:lnTo>
                  <a:lnTo>
                    <a:pt x="298450" y="1217261"/>
                  </a:lnTo>
                  <a:lnTo>
                    <a:pt x="222250" y="1175970"/>
                  </a:lnTo>
                  <a:lnTo>
                    <a:pt x="146050" y="1131504"/>
                  </a:lnTo>
                  <a:lnTo>
                    <a:pt x="73025" y="1084656"/>
                  </a:lnTo>
                  <a:lnTo>
                    <a:pt x="0" y="1033837"/>
                  </a:lnTo>
                  <a:close/>
                </a:path>
              </a:pathLst>
            </a:custGeom>
            <a:solidFill>
              <a:srgbClr val="0070C0"/>
            </a:solidFill>
            <a:ln>
              <a:solidFill>
                <a:srgbClr val="0070C0"/>
              </a:solidFill>
            </a:ln>
          </p:spPr>
          <p:txBody>
            <a:bodyPr vert="horz" wrap="square" lIns="91440" tIns="45720" rIns="91440" bIns="45720" numCol="1" anchor="t" anchorCtr="0" compatLnSpc="1">
              <a:prstTxWarp prst="textNoShape">
                <a:avLst/>
              </a:prstTxWarp>
              <a:noAutofit/>
            </a:bodyPr>
            <a:lstStyle/>
            <a:p>
              <a:pPr defTabSz="914378">
                <a:defRPr/>
              </a:pPr>
              <a:endParaRPr lang="en-US" sz="1400" kern="0">
                <a:solidFill>
                  <a:sysClr val="windowText" lastClr="000000"/>
                </a:solidFill>
                <a:latin typeface="Calibri" panose="020F0502020204030204" pitchFamily="34" charset="0"/>
              </a:endParaRPr>
            </a:p>
          </p:txBody>
        </p:sp>
        <p:sp>
          <p:nvSpPr>
            <p:cNvPr id="48" name="Freeform 47"/>
            <p:cNvSpPr>
              <a:spLocks/>
            </p:cNvSpPr>
            <p:nvPr/>
          </p:nvSpPr>
          <p:spPr bwMode="auto">
            <a:xfrm rot="3966817">
              <a:off x="2979192" y="921357"/>
              <a:ext cx="1250058" cy="1841522"/>
            </a:xfrm>
            <a:custGeom>
              <a:avLst/>
              <a:gdLst>
                <a:gd name="connsiteX0" fmla="*/ 107156 w 1651997"/>
                <a:gd name="connsiteY0" fmla="*/ 0 h 2433638"/>
                <a:gd name="connsiteX1" fmla="*/ 1328176 w 1651997"/>
                <a:gd name="connsiteY1" fmla="*/ 397510 h 2433638"/>
                <a:gd name="connsiteX2" fmla="*/ 1651997 w 1651997"/>
                <a:gd name="connsiteY2" fmla="*/ 1395517 h 2433638"/>
                <a:gd name="connsiteX3" fmla="*/ 897732 w 1651997"/>
                <a:gd name="connsiteY3" fmla="*/ 2433638 h 2433638"/>
                <a:gd name="connsiteX4" fmla="*/ 827882 w 1651997"/>
                <a:gd name="connsiteY4" fmla="*/ 2379681 h 2433638"/>
                <a:gd name="connsiteX5" fmla="*/ 758825 w 1651997"/>
                <a:gd name="connsiteY5" fmla="*/ 2323343 h 2433638"/>
                <a:gd name="connsiteX6" fmla="*/ 695325 w 1651997"/>
                <a:gd name="connsiteY6" fmla="*/ 2265418 h 2433638"/>
                <a:gd name="connsiteX7" fmla="*/ 632619 w 1651997"/>
                <a:gd name="connsiteY7" fmla="*/ 2205906 h 2433638"/>
                <a:gd name="connsiteX8" fmla="*/ 573088 w 1651997"/>
                <a:gd name="connsiteY8" fmla="*/ 2144014 h 2433638"/>
                <a:gd name="connsiteX9" fmla="*/ 516732 w 1651997"/>
                <a:gd name="connsiteY9" fmla="*/ 2079741 h 2433638"/>
                <a:gd name="connsiteX10" fmla="*/ 461963 w 1651997"/>
                <a:gd name="connsiteY10" fmla="*/ 2013088 h 2433638"/>
                <a:gd name="connsiteX11" fmla="*/ 411956 w 1651997"/>
                <a:gd name="connsiteY11" fmla="*/ 1945641 h 2433638"/>
                <a:gd name="connsiteX12" fmla="*/ 362744 w 1651997"/>
                <a:gd name="connsiteY12" fmla="*/ 1875814 h 2433638"/>
                <a:gd name="connsiteX13" fmla="*/ 317500 w 1651997"/>
                <a:gd name="connsiteY13" fmla="*/ 1804400 h 2433638"/>
                <a:gd name="connsiteX14" fmla="*/ 274638 w 1651997"/>
                <a:gd name="connsiteY14" fmla="*/ 1730605 h 2433638"/>
                <a:gd name="connsiteX15" fmla="*/ 234950 w 1651997"/>
                <a:gd name="connsiteY15" fmla="*/ 1656017 h 2433638"/>
                <a:gd name="connsiteX16" fmla="*/ 198438 w 1651997"/>
                <a:gd name="connsiteY16" fmla="*/ 1579841 h 2433638"/>
                <a:gd name="connsiteX17" fmla="*/ 165100 w 1651997"/>
                <a:gd name="connsiteY17" fmla="*/ 1503666 h 2433638"/>
                <a:gd name="connsiteX18" fmla="*/ 134144 w 1651997"/>
                <a:gd name="connsiteY18" fmla="*/ 1424317 h 2433638"/>
                <a:gd name="connsiteX19" fmla="*/ 107156 w 1651997"/>
                <a:gd name="connsiteY19" fmla="*/ 1345762 h 2433638"/>
                <a:gd name="connsiteX20" fmla="*/ 82550 w 1651997"/>
                <a:gd name="connsiteY20" fmla="*/ 1264825 h 2433638"/>
                <a:gd name="connsiteX21" fmla="*/ 61119 w 1651997"/>
                <a:gd name="connsiteY21" fmla="*/ 1183889 h 2433638"/>
                <a:gd name="connsiteX22" fmla="*/ 42863 w 1651997"/>
                <a:gd name="connsiteY22" fmla="*/ 1101366 h 2433638"/>
                <a:gd name="connsiteX23" fmla="*/ 27781 w 1651997"/>
                <a:gd name="connsiteY23" fmla="*/ 1018050 h 2433638"/>
                <a:gd name="connsiteX24" fmla="*/ 16669 w 1651997"/>
                <a:gd name="connsiteY24" fmla="*/ 933939 h 2433638"/>
                <a:gd name="connsiteX25" fmla="*/ 7938 w 1651997"/>
                <a:gd name="connsiteY25" fmla="*/ 850623 h 2433638"/>
                <a:gd name="connsiteX26" fmla="*/ 1588 w 1651997"/>
                <a:gd name="connsiteY26" fmla="*/ 766513 h 2433638"/>
                <a:gd name="connsiteX27" fmla="*/ 0 w 1651997"/>
                <a:gd name="connsiteY27" fmla="*/ 681609 h 2433638"/>
                <a:gd name="connsiteX28" fmla="*/ 1588 w 1651997"/>
                <a:gd name="connsiteY28" fmla="*/ 595912 h 2433638"/>
                <a:gd name="connsiteX29" fmla="*/ 6350 w 1651997"/>
                <a:gd name="connsiteY29" fmla="*/ 510215 h 2433638"/>
                <a:gd name="connsiteX30" fmla="*/ 13494 w 1651997"/>
                <a:gd name="connsiteY30" fmla="*/ 425312 h 2433638"/>
                <a:gd name="connsiteX31" fmla="*/ 26194 w 1651997"/>
                <a:gd name="connsiteY31" fmla="*/ 339614 h 2433638"/>
                <a:gd name="connsiteX32" fmla="*/ 41275 w 1651997"/>
                <a:gd name="connsiteY32" fmla="*/ 254711 h 2433638"/>
                <a:gd name="connsiteX33" fmla="*/ 59531 w 1651997"/>
                <a:gd name="connsiteY33" fmla="*/ 169014 h 2433638"/>
                <a:gd name="connsiteX34" fmla="*/ 80963 w 1651997"/>
                <a:gd name="connsiteY34" fmla="*/ 85697 h 243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651997" h="2433638">
                  <a:moveTo>
                    <a:pt x="107156" y="0"/>
                  </a:moveTo>
                  <a:lnTo>
                    <a:pt x="1328176" y="397510"/>
                  </a:lnTo>
                  <a:lnTo>
                    <a:pt x="1651997" y="1395517"/>
                  </a:lnTo>
                  <a:lnTo>
                    <a:pt x="897732" y="2433638"/>
                  </a:lnTo>
                  <a:lnTo>
                    <a:pt x="827882" y="2379681"/>
                  </a:lnTo>
                  <a:lnTo>
                    <a:pt x="758825" y="2323343"/>
                  </a:lnTo>
                  <a:lnTo>
                    <a:pt x="695325" y="2265418"/>
                  </a:lnTo>
                  <a:lnTo>
                    <a:pt x="632619" y="2205906"/>
                  </a:lnTo>
                  <a:lnTo>
                    <a:pt x="573088" y="2144014"/>
                  </a:lnTo>
                  <a:lnTo>
                    <a:pt x="516732" y="2079741"/>
                  </a:lnTo>
                  <a:lnTo>
                    <a:pt x="461963" y="2013088"/>
                  </a:lnTo>
                  <a:lnTo>
                    <a:pt x="411956" y="1945641"/>
                  </a:lnTo>
                  <a:lnTo>
                    <a:pt x="362744" y="1875814"/>
                  </a:lnTo>
                  <a:lnTo>
                    <a:pt x="317500" y="1804400"/>
                  </a:lnTo>
                  <a:lnTo>
                    <a:pt x="274638" y="1730605"/>
                  </a:lnTo>
                  <a:lnTo>
                    <a:pt x="234950" y="1656017"/>
                  </a:lnTo>
                  <a:lnTo>
                    <a:pt x="198438" y="1579841"/>
                  </a:lnTo>
                  <a:lnTo>
                    <a:pt x="165100" y="1503666"/>
                  </a:lnTo>
                  <a:lnTo>
                    <a:pt x="134144" y="1424317"/>
                  </a:lnTo>
                  <a:lnTo>
                    <a:pt x="107156" y="1345762"/>
                  </a:lnTo>
                  <a:lnTo>
                    <a:pt x="82550" y="1264825"/>
                  </a:lnTo>
                  <a:lnTo>
                    <a:pt x="61119" y="1183889"/>
                  </a:lnTo>
                  <a:lnTo>
                    <a:pt x="42863" y="1101366"/>
                  </a:lnTo>
                  <a:lnTo>
                    <a:pt x="27781" y="1018050"/>
                  </a:lnTo>
                  <a:lnTo>
                    <a:pt x="16669" y="933939"/>
                  </a:lnTo>
                  <a:lnTo>
                    <a:pt x="7938" y="850623"/>
                  </a:lnTo>
                  <a:lnTo>
                    <a:pt x="1588" y="766513"/>
                  </a:lnTo>
                  <a:lnTo>
                    <a:pt x="0" y="681609"/>
                  </a:lnTo>
                  <a:lnTo>
                    <a:pt x="1588" y="595912"/>
                  </a:lnTo>
                  <a:lnTo>
                    <a:pt x="6350" y="510215"/>
                  </a:lnTo>
                  <a:lnTo>
                    <a:pt x="13494" y="425312"/>
                  </a:lnTo>
                  <a:lnTo>
                    <a:pt x="26194" y="339614"/>
                  </a:lnTo>
                  <a:lnTo>
                    <a:pt x="41275" y="254711"/>
                  </a:lnTo>
                  <a:lnTo>
                    <a:pt x="59531" y="169014"/>
                  </a:lnTo>
                  <a:lnTo>
                    <a:pt x="80963" y="85697"/>
                  </a:lnTo>
                  <a:close/>
                </a:path>
              </a:pathLst>
            </a:custGeom>
            <a:solidFill>
              <a:srgbClr val="00B140"/>
            </a:solidFill>
            <a:ln>
              <a:noFill/>
            </a:ln>
          </p:spPr>
          <p:txBody>
            <a:bodyPr vert="horz" wrap="square" lIns="91440" tIns="45720" rIns="91440" bIns="45720" numCol="1" anchor="t" anchorCtr="0" compatLnSpc="1">
              <a:prstTxWarp prst="textNoShape">
                <a:avLst/>
              </a:prstTxWarp>
              <a:noAutofit/>
            </a:bodyPr>
            <a:lstStyle/>
            <a:p>
              <a:pPr defTabSz="914378">
                <a:defRPr/>
              </a:pPr>
              <a:endParaRPr lang="en-US" sz="1400" kern="0">
                <a:solidFill>
                  <a:sysClr val="windowText" lastClr="000000"/>
                </a:solidFill>
                <a:latin typeface="Calibri" panose="020F0502020204030204" pitchFamily="34" charset="0"/>
              </a:endParaRPr>
            </a:p>
          </p:txBody>
        </p:sp>
        <p:sp>
          <p:nvSpPr>
            <p:cNvPr id="49" name="Freeform 48"/>
            <p:cNvSpPr>
              <a:spLocks/>
            </p:cNvSpPr>
            <p:nvPr/>
          </p:nvSpPr>
          <p:spPr bwMode="auto">
            <a:xfrm rot="3966817">
              <a:off x="4190429" y="787371"/>
              <a:ext cx="1565233" cy="1440226"/>
            </a:xfrm>
            <a:custGeom>
              <a:avLst/>
              <a:gdLst>
                <a:gd name="connsiteX0" fmla="*/ 2068513 w 2068513"/>
                <a:gd name="connsiteY0" fmla="*/ 0 h 1903311"/>
                <a:gd name="connsiteX1" fmla="*/ 2068513 w 2068513"/>
                <a:gd name="connsiteY1" fmla="*/ 1291861 h 1903311"/>
                <a:gd name="connsiteX2" fmla="*/ 1228094 w 2068513"/>
                <a:gd name="connsiteY2" fmla="*/ 1903311 h 1903311"/>
                <a:gd name="connsiteX3" fmla="*/ 0 w 2068513"/>
                <a:gd name="connsiteY3" fmla="*/ 1504157 h 1903311"/>
                <a:gd name="connsiteX4" fmla="*/ 29369 w 2068513"/>
                <a:gd name="connsiteY4" fmla="*/ 1420019 h 1903311"/>
                <a:gd name="connsiteX5" fmla="*/ 61119 w 2068513"/>
                <a:gd name="connsiteY5" fmla="*/ 1339850 h 1903311"/>
                <a:gd name="connsiteX6" fmla="*/ 96044 w 2068513"/>
                <a:gd name="connsiteY6" fmla="*/ 1258888 h 1903311"/>
                <a:gd name="connsiteX7" fmla="*/ 132556 w 2068513"/>
                <a:gd name="connsiteY7" fmla="*/ 1181100 h 1903311"/>
                <a:gd name="connsiteX8" fmla="*/ 173831 w 2068513"/>
                <a:gd name="connsiteY8" fmla="*/ 1106488 h 1903311"/>
                <a:gd name="connsiteX9" fmla="*/ 218281 w 2068513"/>
                <a:gd name="connsiteY9" fmla="*/ 1031875 h 1903311"/>
                <a:gd name="connsiteX10" fmla="*/ 264319 w 2068513"/>
                <a:gd name="connsiteY10" fmla="*/ 960438 h 1903311"/>
                <a:gd name="connsiteX11" fmla="*/ 312738 w 2068513"/>
                <a:gd name="connsiteY11" fmla="*/ 889794 h 1903311"/>
                <a:gd name="connsiteX12" fmla="*/ 364331 w 2068513"/>
                <a:gd name="connsiteY12" fmla="*/ 823119 h 1903311"/>
                <a:gd name="connsiteX13" fmla="*/ 419100 w 2068513"/>
                <a:gd name="connsiteY13" fmla="*/ 757238 h 1903311"/>
                <a:gd name="connsiteX14" fmla="*/ 475457 w 2068513"/>
                <a:gd name="connsiteY14" fmla="*/ 695325 h 1903311"/>
                <a:gd name="connsiteX15" fmla="*/ 533400 w 2068513"/>
                <a:gd name="connsiteY15" fmla="*/ 634206 h 1903311"/>
                <a:gd name="connsiteX16" fmla="*/ 594519 w 2068513"/>
                <a:gd name="connsiteY16" fmla="*/ 576263 h 1903311"/>
                <a:gd name="connsiteX17" fmla="*/ 657225 w 2068513"/>
                <a:gd name="connsiteY17" fmla="*/ 519906 h 1903311"/>
                <a:gd name="connsiteX18" fmla="*/ 722313 w 2068513"/>
                <a:gd name="connsiteY18" fmla="*/ 466725 h 1903311"/>
                <a:gd name="connsiteX19" fmla="*/ 789782 w 2068513"/>
                <a:gd name="connsiteY19" fmla="*/ 415925 h 1903311"/>
                <a:gd name="connsiteX20" fmla="*/ 859632 w 2068513"/>
                <a:gd name="connsiteY20" fmla="*/ 367506 h 1903311"/>
                <a:gd name="connsiteX21" fmla="*/ 930275 w 2068513"/>
                <a:gd name="connsiteY21" fmla="*/ 321469 h 1903311"/>
                <a:gd name="connsiteX22" fmla="*/ 1003300 w 2068513"/>
                <a:gd name="connsiteY22" fmla="*/ 278606 h 1903311"/>
                <a:gd name="connsiteX23" fmla="*/ 1076325 w 2068513"/>
                <a:gd name="connsiteY23" fmla="*/ 238919 h 1903311"/>
                <a:gd name="connsiteX24" fmla="*/ 1152525 w 2068513"/>
                <a:gd name="connsiteY24" fmla="*/ 202406 h 1903311"/>
                <a:gd name="connsiteX25" fmla="*/ 1230313 w 2068513"/>
                <a:gd name="connsiteY25" fmla="*/ 167481 h 1903311"/>
                <a:gd name="connsiteX26" fmla="*/ 1309688 w 2068513"/>
                <a:gd name="connsiteY26" fmla="*/ 137319 h 1903311"/>
                <a:gd name="connsiteX27" fmla="*/ 1389063 w 2068513"/>
                <a:gd name="connsiteY27" fmla="*/ 109538 h 1903311"/>
                <a:gd name="connsiteX28" fmla="*/ 1470819 w 2068513"/>
                <a:gd name="connsiteY28" fmla="*/ 84138 h 1903311"/>
                <a:gd name="connsiteX29" fmla="*/ 1553369 w 2068513"/>
                <a:gd name="connsiteY29" fmla="*/ 62706 h 1903311"/>
                <a:gd name="connsiteX30" fmla="*/ 1637507 w 2068513"/>
                <a:gd name="connsiteY30" fmla="*/ 42863 h 1903311"/>
                <a:gd name="connsiteX31" fmla="*/ 1720851 w 2068513"/>
                <a:gd name="connsiteY31" fmla="*/ 27781 h 1903311"/>
                <a:gd name="connsiteX32" fmla="*/ 1808163 w 2068513"/>
                <a:gd name="connsiteY32" fmla="*/ 15081 h 1903311"/>
                <a:gd name="connsiteX33" fmla="*/ 1893094 w 2068513"/>
                <a:gd name="connsiteY33" fmla="*/ 7938 h 1903311"/>
                <a:gd name="connsiteX34" fmla="*/ 1981994 w 2068513"/>
                <a:gd name="connsiteY34" fmla="*/ 1588 h 190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068513" h="1903311">
                  <a:moveTo>
                    <a:pt x="2068513" y="0"/>
                  </a:moveTo>
                  <a:lnTo>
                    <a:pt x="2068513" y="1291861"/>
                  </a:lnTo>
                  <a:lnTo>
                    <a:pt x="1228094" y="1903311"/>
                  </a:lnTo>
                  <a:lnTo>
                    <a:pt x="0" y="1504157"/>
                  </a:lnTo>
                  <a:lnTo>
                    <a:pt x="29369" y="1420019"/>
                  </a:lnTo>
                  <a:lnTo>
                    <a:pt x="61119" y="1339850"/>
                  </a:lnTo>
                  <a:lnTo>
                    <a:pt x="96044" y="1258888"/>
                  </a:lnTo>
                  <a:lnTo>
                    <a:pt x="132556" y="1181100"/>
                  </a:lnTo>
                  <a:lnTo>
                    <a:pt x="173831" y="1106488"/>
                  </a:lnTo>
                  <a:lnTo>
                    <a:pt x="218281" y="1031875"/>
                  </a:lnTo>
                  <a:lnTo>
                    <a:pt x="264319" y="960438"/>
                  </a:lnTo>
                  <a:lnTo>
                    <a:pt x="312738" y="889794"/>
                  </a:lnTo>
                  <a:lnTo>
                    <a:pt x="364331" y="823119"/>
                  </a:lnTo>
                  <a:lnTo>
                    <a:pt x="419100" y="757238"/>
                  </a:lnTo>
                  <a:lnTo>
                    <a:pt x="475457" y="695325"/>
                  </a:lnTo>
                  <a:lnTo>
                    <a:pt x="533400" y="634206"/>
                  </a:lnTo>
                  <a:lnTo>
                    <a:pt x="594519" y="576263"/>
                  </a:lnTo>
                  <a:lnTo>
                    <a:pt x="657225" y="519906"/>
                  </a:lnTo>
                  <a:lnTo>
                    <a:pt x="722313" y="466725"/>
                  </a:lnTo>
                  <a:lnTo>
                    <a:pt x="789782" y="415925"/>
                  </a:lnTo>
                  <a:lnTo>
                    <a:pt x="859632" y="367506"/>
                  </a:lnTo>
                  <a:lnTo>
                    <a:pt x="930275" y="321469"/>
                  </a:lnTo>
                  <a:lnTo>
                    <a:pt x="1003300" y="278606"/>
                  </a:lnTo>
                  <a:lnTo>
                    <a:pt x="1076325" y="238919"/>
                  </a:lnTo>
                  <a:lnTo>
                    <a:pt x="1152525" y="202406"/>
                  </a:lnTo>
                  <a:lnTo>
                    <a:pt x="1230313" y="167481"/>
                  </a:lnTo>
                  <a:lnTo>
                    <a:pt x="1309688" y="137319"/>
                  </a:lnTo>
                  <a:lnTo>
                    <a:pt x="1389063" y="109538"/>
                  </a:lnTo>
                  <a:lnTo>
                    <a:pt x="1470819" y="84138"/>
                  </a:lnTo>
                  <a:lnTo>
                    <a:pt x="1553369" y="62706"/>
                  </a:lnTo>
                  <a:lnTo>
                    <a:pt x="1637507" y="42863"/>
                  </a:lnTo>
                  <a:lnTo>
                    <a:pt x="1720851" y="27781"/>
                  </a:lnTo>
                  <a:lnTo>
                    <a:pt x="1808163" y="15081"/>
                  </a:lnTo>
                  <a:lnTo>
                    <a:pt x="1893094" y="7938"/>
                  </a:lnTo>
                  <a:lnTo>
                    <a:pt x="1981994" y="1588"/>
                  </a:lnTo>
                  <a:close/>
                </a:path>
              </a:pathLst>
            </a:custGeom>
            <a:solidFill>
              <a:srgbClr val="0070C0"/>
            </a:solidFill>
            <a:ln>
              <a:solidFill>
                <a:srgbClr val="0070C0"/>
              </a:solidFill>
            </a:ln>
          </p:spPr>
          <p:txBody>
            <a:bodyPr vert="horz" wrap="square" lIns="91440" tIns="45720" rIns="91440" bIns="45720" numCol="1" anchor="t" anchorCtr="0" compatLnSpc="1">
              <a:prstTxWarp prst="textNoShape">
                <a:avLst/>
              </a:prstTxWarp>
              <a:noAutofit/>
            </a:bodyPr>
            <a:lstStyle/>
            <a:p>
              <a:pPr defTabSz="914378">
                <a:defRPr/>
              </a:pPr>
              <a:endParaRPr lang="en-US" sz="1400" kern="0">
                <a:solidFill>
                  <a:sysClr val="windowText" lastClr="000000"/>
                </a:solidFill>
                <a:latin typeface="Calibri" panose="020F0502020204030204" pitchFamily="34" charset="0"/>
              </a:endParaRPr>
            </a:p>
          </p:txBody>
        </p:sp>
        <p:sp>
          <p:nvSpPr>
            <p:cNvPr id="5" name="Rectangle 4"/>
            <p:cNvSpPr/>
            <p:nvPr/>
          </p:nvSpPr>
          <p:spPr>
            <a:xfrm>
              <a:off x="4025825" y="2647155"/>
              <a:ext cx="778483" cy="461665"/>
            </a:xfrm>
            <a:prstGeom prst="rect">
              <a:avLst/>
            </a:prstGeom>
          </p:spPr>
          <p:txBody>
            <a:bodyPr wrap="none">
              <a:spAutoFit/>
            </a:bodyPr>
            <a:lstStyle/>
            <a:p>
              <a:pPr algn="ctr"/>
              <a:r>
                <a:rPr lang="en-US" sz="1200" b="1" dirty="0">
                  <a:solidFill>
                    <a:schemeClr val="tx2">
                      <a:lumMod val="75000"/>
                      <a:lumOff val="25000"/>
                    </a:schemeClr>
                  </a:solidFill>
                  <a:latin typeface="Calibri" panose="020F0502020204030204" pitchFamily="34" charset="0"/>
                </a:rPr>
                <a:t>Advisory </a:t>
              </a:r>
            </a:p>
            <a:p>
              <a:pPr algn="ctr"/>
              <a:r>
                <a:rPr lang="en-US" sz="1200" b="1" dirty="0">
                  <a:solidFill>
                    <a:schemeClr val="tx2">
                      <a:lumMod val="75000"/>
                      <a:lumOff val="25000"/>
                    </a:schemeClr>
                  </a:solidFill>
                  <a:latin typeface="Calibri" panose="020F0502020204030204" pitchFamily="34" charset="0"/>
                </a:rPr>
                <a:t>Services</a:t>
              </a:r>
              <a:endParaRPr lang="en-GB" sz="1200" b="1" dirty="0">
                <a:solidFill>
                  <a:schemeClr val="tx2">
                    <a:lumMod val="75000"/>
                    <a:lumOff val="25000"/>
                  </a:schemeClr>
                </a:solidFill>
                <a:latin typeface="Calibri" panose="020F0502020204030204" pitchFamily="34" charset="0"/>
              </a:endParaRPr>
            </a:p>
          </p:txBody>
        </p:sp>
        <p:sp>
          <p:nvSpPr>
            <p:cNvPr id="52" name="Rectangle 51"/>
            <p:cNvSpPr/>
            <p:nvPr/>
          </p:nvSpPr>
          <p:spPr>
            <a:xfrm>
              <a:off x="3604221" y="3788309"/>
              <a:ext cx="1914056" cy="430887"/>
            </a:xfrm>
            <a:prstGeom prst="rect">
              <a:avLst/>
            </a:prstGeom>
          </p:spPr>
          <p:txBody>
            <a:bodyPr wrap="square">
              <a:spAutoFit/>
            </a:bodyPr>
            <a:lstStyle/>
            <a:p>
              <a:pPr algn="ctr" defTabSz="684068"/>
              <a:r>
                <a:rPr lang="en-US" sz="1100" b="1" dirty="0">
                  <a:solidFill>
                    <a:schemeClr val="bg1"/>
                  </a:solidFill>
                  <a:latin typeface="Calibri" panose="020F0502020204030204" pitchFamily="34" charset="0"/>
                  <a:cs typeface="Calibri" panose="020F0502020204030204" pitchFamily="34" charset="0"/>
                </a:rPr>
                <a:t>Application Portfolio Rationalization</a:t>
              </a:r>
            </a:p>
          </p:txBody>
        </p:sp>
        <p:sp>
          <p:nvSpPr>
            <p:cNvPr id="53" name="Rectangle 52"/>
            <p:cNvSpPr/>
            <p:nvPr/>
          </p:nvSpPr>
          <p:spPr>
            <a:xfrm>
              <a:off x="2789743" y="3124562"/>
              <a:ext cx="1201209" cy="430887"/>
            </a:xfrm>
            <a:prstGeom prst="rect">
              <a:avLst/>
            </a:prstGeom>
          </p:spPr>
          <p:txBody>
            <a:bodyPr wrap="square">
              <a:spAutoFit/>
            </a:bodyPr>
            <a:lstStyle/>
            <a:p>
              <a:pPr algn="ctr" defTabSz="684068"/>
              <a:r>
                <a:rPr lang="en-US" sz="1100" b="1" dirty="0">
                  <a:solidFill>
                    <a:schemeClr val="bg1"/>
                  </a:solidFill>
                  <a:latin typeface="Calibri" panose="020F0502020204030204" pitchFamily="34" charset="0"/>
                  <a:cs typeface="Calibri" panose="020F0502020204030204" pitchFamily="34" charset="0"/>
                </a:rPr>
                <a:t>Landscape Modernization</a:t>
              </a:r>
            </a:p>
          </p:txBody>
        </p:sp>
        <p:sp>
          <p:nvSpPr>
            <p:cNvPr id="55" name="Rectangle 54"/>
            <p:cNvSpPr/>
            <p:nvPr/>
          </p:nvSpPr>
          <p:spPr>
            <a:xfrm>
              <a:off x="3173851" y="1854388"/>
              <a:ext cx="936475" cy="261610"/>
            </a:xfrm>
            <a:prstGeom prst="rect">
              <a:avLst/>
            </a:prstGeom>
          </p:spPr>
          <p:txBody>
            <a:bodyPr wrap="none">
              <a:spAutoFit/>
            </a:bodyPr>
            <a:lstStyle/>
            <a:p>
              <a:pPr algn="ctr" defTabSz="684068">
                <a:defRPr/>
              </a:pPr>
              <a:r>
                <a:rPr lang="en-US" sz="1100" b="1" dirty="0">
                  <a:solidFill>
                    <a:schemeClr val="bg1"/>
                  </a:solidFill>
                  <a:latin typeface="Calibri" panose="020F0502020204030204" pitchFamily="34" charset="0"/>
                  <a:cs typeface="Calibri" panose="020F0502020204030204" pitchFamily="34" charset="0"/>
                </a:rPr>
                <a:t>CIO Advisory</a:t>
              </a:r>
            </a:p>
          </p:txBody>
        </p:sp>
        <p:pic>
          <p:nvPicPr>
            <p:cNvPr id="11" name="Picture 10"/>
            <p:cNvPicPr>
              <a:picLocks noChangeAspect="1"/>
            </p:cNvPicPr>
            <p:nvPr/>
          </p:nvPicPr>
          <p:blipFill>
            <a:blip r:embed="rId2" cstate="screen">
              <a:duotone>
                <a:schemeClr val="accent3">
                  <a:shade val="45000"/>
                  <a:satMod val="135000"/>
                </a:schemeClr>
                <a:prstClr val="white"/>
              </a:duotone>
              <a:extLst>
                <a:ext uri="{BEBA8EAE-BF5A-486C-A8C5-ECC9F3942E4B}">
                  <a14:imgProps xmlns:a14="http://schemas.microsoft.com/office/drawing/2010/main">
                    <a14:imgLayer r:embed="rId3">
                      <a14:imgEffect>
                        <a14:sharpenSoften amount="-14000"/>
                      </a14:imgEffect>
                      <a14:imgEffect>
                        <a14:saturation sat="0"/>
                      </a14:imgEffect>
                      <a14:imgEffect>
                        <a14:brightnessContrast bright="100000" contrast="51000"/>
                      </a14:imgEffect>
                    </a14:imgLayer>
                  </a14:imgProps>
                </a:ext>
                <a:ext uri="{28A0092B-C50C-407E-A947-70E740481C1C}">
                  <a14:useLocalDpi xmlns:a14="http://schemas.microsoft.com/office/drawing/2010/main"/>
                </a:ext>
              </a:extLst>
            </a:blip>
            <a:stretch>
              <a:fillRect/>
            </a:stretch>
          </p:blipFill>
          <p:spPr>
            <a:xfrm>
              <a:off x="5335437" y="2957769"/>
              <a:ext cx="415582" cy="415582"/>
            </a:xfrm>
            <a:prstGeom prst="rect">
              <a:avLst/>
            </a:prstGeom>
          </p:spPr>
        </p:pic>
        <p:pic>
          <p:nvPicPr>
            <p:cNvPr id="12" name="Picture 11"/>
            <p:cNvPicPr>
              <a:picLocks noChangeAspect="1"/>
            </p:cNvPicPr>
            <p:nvPr/>
          </p:nvPicPr>
          <p:blipFill>
            <a:blip r:embed="rId4" cstate="screen">
              <a:duotone>
                <a:schemeClr val="accent6">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4354697" y="3445562"/>
              <a:ext cx="354558" cy="326067"/>
            </a:xfrm>
            <a:prstGeom prst="rect">
              <a:avLst/>
            </a:prstGeom>
          </p:spPr>
        </p:pic>
        <p:cxnSp>
          <p:nvCxnSpPr>
            <p:cNvPr id="68" name="Straight Connector 67"/>
            <p:cNvCxnSpPr>
              <a:cxnSpLocks/>
              <a:endCxn id="48" idx="7"/>
            </p:cNvCxnSpPr>
            <p:nvPr/>
          </p:nvCxnSpPr>
          <p:spPr bwMode="auto">
            <a:xfrm flipV="1">
              <a:off x="483631" y="2011382"/>
              <a:ext cx="2377004" cy="10897"/>
            </a:xfrm>
            <a:prstGeom prst="line">
              <a:avLst/>
            </a:prstGeom>
            <a:noFill/>
            <a:ln w="9525" cap="flat" cmpd="sng" algn="ctr">
              <a:solidFill>
                <a:srgbClr val="FFFFFF">
                  <a:lumMod val="50000"/>
                </a:srgbClr>
              </a:solidFill>
              <a:prstDash val="sysDash"/>
              <a:round/>
              <a:headEnd type="diamond" w="med" len="med"/>
              <a:tailEnd type="none" w="med" len="med"/>
            </a:ln>
            <a:effectLst/>
          </p:spPr>
        </p:cxnSp>
        <p:cxnSp>
          <p:nvCxnSpPr>
            <p:cNvPr id="69" name="Straight Connector 68"/>
            <p:cNvCxnSpPr/>
            <p:nvPr/>
          </p:nvCxnSpPr>
          <p:spPr bwMode="auto">
            <a:xfrm flipH="1">
              <a:off x="6084908" y="2786452"/>
              <a:ext cx="2560412" cy="3827"/>
            </a:xfrm>
            <a:prstGeom prst="line">
              <a:avLst/>
            </a:prstGeom>
            <a:noFill/>
            <a:ln w="9525" cap="flat" cmpd="sng" algn="ctr">
              <a:solidFill>
                <a:srgbClr val="FFFFFF">
                  <a:lumMod val="50000"/>
                </a:srgbClr>
              </a:solidFill>
              <a:prstDash val="sysDash"/>
              <a:round/>
              <a:headEnd type="diamond" w="med" len="med"/>
              <a:tailEnd type="none" w="med" len="med"/>
            </a:ln>
            <a:effectLst/>
          </p:spPr>
        </p:cxnSp>
        <p:cxnSp>
          <p:nvCxnSpPr>
            <p:cNvPr id="70" name="Straight Connector 69"/>
            <p:cNvCxnSpPr/>
            <p:nvPr/>
          </p:nvCxnSpPr>
          <p:spPr bwMode="auto">
            <a:xfrm flipH="1" flipV="1">
              <a:off x="5415885" y="4042863"/>
              <a:ext cx="3016002" cy="20956"/>
            </a:xfrm>
            <a:prstGeom prst="line">
              <a:avLst/>
            </a:prstGeom>
            <a:noFill/>
            <a:ln w="9525" cap="flat" cmpd="sng" algn="ctr">
              <a:solidFill>
                <a:srgbClr val="FFFFFF">
                  <a:lumMod val="50000"/>
                </a:srgbClr>
              </a:solidFill>
              <a:prstDash val="sysDash"/>
              <a:round/>
              <a:headEnd type="diamond" w="med" len="med"/>
              <a:tailEnd type="none" w="med" len="med"/>
            </a:ln>
            <a:effectLst/>
          </p:spPr>
        </p:cxnSp>
        <p:sp>
          <p:nvSpPr>
            <p:cNvPr id="4" name="Rectangle 3"/>
            <p:cNvSpPr/>
            <p:nvPr/>
          </p:nvSpPr>
          <p:spPr>
            <a:xfrm>
              <a:off x="4309120" y="1219052"/>
              <a:ext cx="1001361" cy="430887"/>
            </a:xfrm>
            <a:prstGeom prst="rect">
              <a:avLst/>
            </a:prstGeom>
          </p:spPr>
          <p:txBody>
            <a:bodyPr wrap="square">
              <a:spAutoFit/>
            </a:bodyPr>
            <a:lstStyle/>
            <a:p>
              <a:pPr algn="ctr" defTabSz="684068"/>
              <a:r>
                <a:rPr lang="en-US" sz="1100" b="1" dirty="0">
                  <a:solidFill>
                    <a:schemeClr val="bg1"/>
                  </a:solidFill>
                  <a:latin typeface="Calibri" panose="020F0502020204030204" pitchFamily="34" charset="0"/>
                  <a:cs typeface="Calibri" panose="020F0502020204030204" pitchFamily="34" charset="0"/>
                </a:rPr>
                <a:t>Analytics Consulting </a:t>
              </a:r>
            </a:p>
          </p:txBody>
        </p:sp>
        <p:sp>
          <p:nvSpPr>
            <p:cNvPr id="7" name="Rectangle 6"/>
            <p:cNvSpPr/>
            <p:nvPr/>
          </p:nvSpPr>
          <p:spPr>
            <a:xfrm>
              <a:off x="4883568" y="2553560"/>
              <a:ext cx="1411082" cy="430887"/>
            </a:xfrm>
            <a:prstGeom prst="rect">
              <a:avLst/>
            </a:prstGeom>
          </p:spPr>
          <p:txBody>
            <a:bodyPr wrap="square">
              <a:spAutoFit/>
            </a:bodyPr>
            <a:lstStyle/>
            <a:p>
              <a:pPr algn="ctr" defTabSz="684068"/>
              <a:r>
                <a:rPr lang="en-US" sz="1100" b="1" dirty="0">
                  <a:solidFill>
                    <a:schemeClr val="bg1"/>
                  </a:solidFill>
                  <a:latin typeface="Calibri" panose="020F0502020204030204" pitchFamily="34" charset="0"/>
                  <a:cs typeface="Calibri" panose="020F0502020204030204" pitchFamily="34" charset="0"/>
                </a:rPr>
                <a:t>Application Modernization</a:t>
              </a:r>
            </a:p>
          </p:txBody>
        </p:sp>
        <p:pic>
          <p:nvPicPr>
            <p:cNvPr id="36" name="Picture 35"/>
            <p:cNvPicPr>
              <a:picLocks noChangeAspect="1"/>
            </p:cNvPicPr>
            <p:nvPr/>
          </p:nvPicPr>
          <p:blipFill>
            <a:blip r:embed="rId6" cstate="screen">
              <a:clrChange>
                <a:clrFrom>
                  <a:srgbClr val="F6F6F6"/>
                </a:clrFrom>
                <a:clrTo>
                  <a:srgbClr val="F6F6F6">
                    <a:alpha val="0"/>
                  </a:srgbClr>
                </a:clrTo>
              </a:clrChange>
              <a:extLst>
                <a:ext uri="{28A0092B-C50C-407E-A947-70E740481C1C}">
                  <a14:useLocalDpi xmlns:a14="http://schemas.microsoft.com/office/drawing/2010/main"/>
                </a:ext>
              </a:extLst>
            </a:blip>
            <a:stretch>
              <a:fillRect/>
            </a:stretch>
          </p:blipFill>
          <p:spPr>
            <a:xfrm>
              <a:off x="3854340" y="2099837"/>
              <a:ext cx="1025144" cy="615086"/>
            </a:xfrm>
            <a:prstGeom prst="rect">
              <a:avLst/>
            </a:prstGeom>
          </p:spPr>
        </p:pic>
        <p:pic>
          <p:nvPicPr>
            <p:cNvPr id="8" name="Picture 7"/>
            <p:cNvPicPr>
              <a:picLocks noChangeAspect="1"/>
            </p:cNvPicPr>
            <p:nvPr/>
          </p:nvPicPr>
          <p:blipFill>
            <a:blip r:embed="rId7" cstate="screen">
              <a:clrChange>
                <a:clrFrom>
                  <a:srgbClr val="FFFFFF"/>
                </a:clrFrom>
                <a:clrTo>
                  <a:srgbClr val="FFFFFF">
                    <a:alpha val="0"/>
                  </a:srgbClr>
                </a:clrTo>
              </a:clrChange>
              <a:biLevel thresh="50000"/>
              <a:extLst>
                <a:ext uri="{28A0092B-C50C-407E-A947-70E740481C1C}">
                  <a14:useLocalDpi xmlns:a14="http://schemas.microsoft.com/office/drawing/2010/main"/>
                </a:ext>
              </a:extLst>
            </a:blip>
            <a:stretch>
              <a:fillRect/>
            </a:stretch>
          </p:blipFill>
          <p:spPr>
            <a:xfrm>
              <a:off x="3172242" y="2692231"/>
              <a:ext cx="399856" cy="399856"/>
            </a:xfrm>
            <a:prstGeom prst="rect">
              <a:avLst/>
            </a:prstGeom>
          </p:spPr>
        </p:pic>
        <p:grpSp>
          <p:nvGrpSpPr>
            <p:cNvPr id="19" name="Group 18"/>
            <p:cNvGrpSpPr/>
            <p:nvPr/>
          </p:nvGrpSpPr>
          <p:grpSpPr>
            <a:xfrm>
              <a:off x="541423" y="1522467"/>
              <a:ext cx="1502005" cy="449006"/>
              <a:chOff x="57792" y="952908"/>
              <a:chExt cx="1502005" cy="449006"/>
            </a:xfrm>
          </p:grpSpPr>
          <p:pic>
            <p:nvPicPr>
              <p:cNvPr id="37" name="Picture 36"/>
              <p:cNvPicPr>
                <a:picLocks noChangeAspect="1"/>
              </p:cNvPicPr>
              <p:nvPr/>
            </p:nvPicPr>
            <p:blipFill rotWithShape="1">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57792" y="952908"/>
                <a:ext cx="1229908" cy="379741"/>
              </a:xfrm>
              <a:prstGeom prst="rect">
                <a:avLst/>
              </a:prstGeom>
            </p:spPr>
          </p:pic>
          <p:sp>
            <p:nvSpPr>
              <p:cNvPr id="42" name="TextBox 41"/>
              <p:cNvSpPr txBox="1"/>
              <p:nvPr/>
            </p:nvSpPr>
            <p:spPr>
              <a:xfrm>
                <a:off x="672746" y="1217248"/>
                <a:ext cx="887051" cy="184666"/>
              </a:xfrm>
              <a:prstGeom prst="rect">
                <a:avLst/>
              </a:prstGeom>
            </p:spPr>
            <p:txBody>
              <a:bodyPr wrap="square" lIns="0" tIns="0" rIns="0" bIns="0" rtlCol="0">
                <a:spAutoFit/>
              </a:bodyPr>
              <a:lstStyle/>
              <a:p>
                <a:pPr algn="ctr"/>
                <a:r>
                  <a:rPr lang="en-US" sz="1200" b="1" dirty="0">
                    <a:latin typeface="Calibri" panose="020F0502020204030204" pitchFamily="34" charset="0"/>
                  </a:rPr>
                  <a:t>ASK</a:t>
                </a:r>
              </a:p>
            </p:txBody>
          </p:sp>
        </p:grpSp>
        <p:grpSp>
          <p:nvGrpSpPr>
            <p:cNvPr id="44" name="Group 43"/>
            <p:cNvGrpSpPr/>
            <p:nvPr/>
          </p:nvGrpSpPr>
          <p:grpSpPr>
            <a:xfrm>
              <a:off x="627763" y="2991268"/>
              <a:ext cx="1502005" cy="449006"/>
              <a:chOff x="86340" y="384955"/>
              <a:chExt cx="1502005" cy="449006"/>
            </a:xfrm>
          </p:grpSpPr>
          <p:pic>
            <p:nvPicPr>
              <p:cNvPr id="50" name="Picture 49"/>
              <p:cNvPicPr>
                <a:picLocks noChangeAspect="1"/>
              </p:cNvPicPr>
              <p:nvPr/>
            </p:nvPicPr>
            <p:blipFill rotWithShape="1">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6340" y="384955"/>
                <a:ext cx="1229908" cy="379741"/>
              </a:xfrm>
              <a:prstGeom prst="rect">
                <a:avLst/>
              </a:prstGeom>
            </p:spPr>
          </p:pic>
          <p:sp>
            <p:nvSpPr>
              <p:cNvPr id="54" name="TextBox 53"/>
              <p:cNvSpPr txBox="1"/>
              <p:nvPr/>
            </p:nvSpPr>
            <p:spPr>
              <a:xfrm>
                <a:off x="701294" y="649295"/>
                <a:ext cx="887051" cy="184666"/>
              </a:xfrm>
              <a:prstGeom prst="rect">
                <a:avLst/>
              </a:prstGeom>
            </p:spPr>
            <p:txBody>
              <a:bodyPr wrap="square" lIns="0" tIns="0" rIns="0" bIns="0" rtlCol="0">
                <a:spAutoFit/>
              </a:bodyPr>
              <a:lstStyle/>
              <a:p>
                <a:pPr algn="ctr"/>
                <a:r>
                  <a:rPr lang="en-US" sz="1200" b="1" dirty="0">
                    <a:latin typeface="Calibri" panose="020F0502020204030204" pitchFamily="34" charset="0"/>
                  </a:rPr>
                  <a:t>ASK</a:t>
                </a:r>
              </a:p>
            </p:txBody>
          </p:sp>
        </p:grpSp>
        <p:grpSp>
          <p:nvGrpSpPr>
            <p:cNvPr id="61" name="Group 60"/>
            <p:cNvGrpSpPr/>
            <p:nvPr/>
          </p:nvGrpSpPr>
          <p:grpSpPr>
            <a:xfrm>
              <a:off x="6000563" y="860173"/>
              <a:ext cx="1502005" cy="449006"/>
              <a:chOff x="-11043" y="270937"/>
              <a:chExt cx="1502005" cy="449006"/>
            </a:xfrm>
          </p:grpSpPr>
          <p:pic>
            <p:nvPicPr>
              <p:cNvPr id="65" name="Picture 64"/>
              <p:cNvPicPr>
                <a:picLocks noChangeAspect="1"/>
              </p:cNvPicPr>
              <p:nvPr/>
            </p:nvPicPr>
            <p:blipFill rotWithShape="1">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1043" y="270937"/>
                <a:ext cx="1229908" cy="379741"/>
              </a:xfrm>
              <a:prstGeom prst="rect">
                <a:avLst/>
              </a:prstGeom>
            </p:spPr>
          </p:pic>
          <p:sp>
            <p:nvSpPr>
              <p:cNvPr id="66" name="TextBox 65"/>
              <p:cNvSpPr txBox="1"/>
              <p:nvPr/>
            </p:nvSpPr>
            <p:spPr>
              <a:xfrm>
                <a:off x="603911" y="535277"/>
                <a:ext cx="887051" cy="184666"/>
              </a:xfrm>
              <a:prstGeom prst="rect">
                <a:avLst/>
              </a:prstGeom>
            </p:spPr>
            <p:txBody>
              <a:bodyPr wrap="square" lIns="0" tIns="0" rIns="0" bIns="0" rtlCol="0">
                <a:spAutoFit/>
              </a:bodyPr>
              <a:lstStyle/>
              <a:p>
                <a:pPr algn="ctr"/>
                <a:r>
                  <a:rPr lang="en-US" sz="1200" b="1" dirty="0">
                    <a:latin typeface="Calibri" panose="020F0502020204030204" pitchFamily="34" charset="0"/>
                  </a:rPr>
                  <a:t>ASK</a:t>
                </a:r>
              </a:p>
            </p:txBody>
          </p:sp>
        </p:grpSp>
        <p:grpSp>
          <p:nvGrpSpPr>
            <p:cNvPr id="71" name="Group 70"/>
            <p:cNvGrpSpPr/>
            <p:nvPr/>
          </p:nvGrpSpPr>
          <p:grpSpPr>
            <a:xfrm>
              <a:off x="6409330" y="2264424"/>
              <a:ext cx="1502005" cy="449006"/>
              <a:chOff x="235554" y="395990"/>
              <a:chExt cx="1502005" cy="449006"/>
            </a:xfrm>
          </p:grpSpPr>
          <p:pic>
            <p:nvPicPr>
              <p:cNvPr id="72" name="Picture 71"/>
              <p:cNvPicPr>
                <a:picLocks noChangeAspect="1"/>
              </p:cNvPicPr>
              <p:nvPr/>
            </p:nvPicPr>
            <p:blipFill rotWithShape="1">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35554" y="395990"/>
                <a:ext cx="1229908" cy="379741"/>
              </a:xfrm>
              <a:prstGeom prst="rect">
                <a:avLst/>
              </a:prstGeom>
            </p:spPr>
          </p:pic>
          <p:sp>
            <p:nvSpPr>
              <p:cNvPr id="73" name="TextBox 72"/>
              <p:cNvSpPr txBox="1"/>
              <p:nvPr/>
            </p:nvSpPr>
            <p:spPr>
              <a:xfrm>
                <a:off x="850508" y="660330"/>
                <a:ext cx="887051" cy="184666"/>
              </a:xfrm>
              <a:prstGeom prst="rect">
                <a:avLst/>
              </a:prstGeom>
            </p:spPr>
            <p:txBody>
              <a:bodyPr wrap="square" lIns="0" tIns="0" rIns="0" bIns="0" rtlCol="0">
                <a:spAutoFit/>
              </a:bodyPr>
              <a:lstStyle/>
              <a:p>
                <a:pPr algn="ctr"/>
                <a:r>
                  <a:rPr lang="en-US" sz="1200" b="1" dirty="0">
                    <a:latin typeface="Calibri" panose="020F0502020204030204" pitchFamily="34" charset="0"/>
                  </a:rPr>
                  <a:t>ASK</a:t>
                </a:r>
              </a:p>
            </p:txBody>
          </p:sp>
        </p:grpSp>
        <p:grpSp>
          <p:nvGrpSpPr>
            <p:cNvPr id="74" name="Group 73"/>
            <p:cNvGrpSpPr/>
            <p:nvPr/>
          </p:nvGrpSpPr>
          <p:grpSpPr>
            <a:xfrm>
              <a:off x="6118360" y="3556933"/>
              <a:ext cx="1502005" cy="449006"/>
              <a:chOff x="187868" y="433395"/>
              <a:chExt cx="1502005" cy="449006"/>
            </a:xfrm>
          </p:grpSpPr>
          <p:pic>
            <p:nvPicPr>
              <p:cNvPr id="75" name="Picture 74"/>
              <p:cNvPicPr>
                <a:picLocks noChangeAspect="1"/>
              </p:cNvPicPr>
              <p:nvPr/>
            </p:nvPicPr>
            <p:blipFill rotWithShape="1">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87868" y="433395"/>
                <a:ext cx="1229908" cy="379741"/>
              </a:xfrm>
              <a:prstGeom prst="rect">
                <a:avLst/>
              </a:prstGeom>
            </p:spPr>
          </p:pic>
          <p:sp>
            <p:nvSpPr>
              <p:cNvPr id="76" name="TextBox 75"/>
              <p:cNvSpPr txBox="1"/>
              <p:nvPr/>
            </p:nvSpPr>
            <p:spPr>
              <a:xfrm>
                <a:off x="802822" y="697735"/>
                <a:ext cx="887051" cy="184666"/>
              </a:xfrm>
              <a:prstGeom prst="rect">
                <a:avLst/>
              </a:prstGeom>
            </p:spPr>
            <p:txBody>
              <a:bodyPr wrap="square" lIns="0" tIns="0" rIns="0" bIns="0" rtlCol="0">
                <a:spAutoFit/>
              </a:bodyPr>
              <a:lstStyle/>
              <a:p>
                <a:pPr algn="ctr"/>
                <a:r>
                  <a:rPr lang="en-US" sz="1200" b="1" dirty="0">
                    <a:latin typeface="Calibri" panose="020F0502020204030204" pitchFamily="34" charset="0"/>
                  </a:rPr>
                  <a:t>ASK</a:t>
                </a:r>
              </a:p>
            </p:txBody>
          </p:sp>
        </p:grpSp>
        <p:sp>
          <p:nvSpPr>
            <p:cNvPr id="20" name="Rectangle 19"/>
            <p:cNvSpPr/>
            <p:nvPr/>
          </p:nvSpPr>
          <p:spPr>
            <a:xfrm>
              <a:off x="5948382" y="1408067"/>
              <a:ext cx="3080970" cy="461665"/>
            </a:xfrm>
            <a:prstGeom prst="rect">
              <a:avLst/>
            </a:prstGeom>
          </p:spPr>
          <p:txBody>
            <a:bodyPr wrap="square">
              <a:spAutoFit/>
            </a:bodyPr>
            <a:lstStyle/>
            <a:p>
              <a:r>
                <a:rPr lang="en-US" sz="1200" b="1" i="1" dirty="0">
                  <a:solidFill>
                    <a:schemeClr val="tx2"/>
                  </a:solidFill>
                  <a:latin typeface="Calibri" panose="020F0502020204030204" pitchFamily="34" charset="0"/>
                  <a:ea typeface="Segoe UI" panose="020B0502040204020203" pitchFamily="34" charset="0"/>
                  <a:cs typeface="Segoe UI" panose="020B0502040204020203" pitchFamily="34" charset="0"/>
                </a:rPr>
                <a:t>“Leverage data and analytics for actionable consumer insight”</a:t>
              </a:r>
              <a:endParaRPr lang="en-US" sz="1200" b="1" i="1" dirty="0">
                <a:solidFill>
                  <a:schemeClr val="tx2"/>
                </a:solidFill>
                <a:latin typeface="Calibri" panose="020F0502020204030204" pitchFamily="34" charset="0"/>
              </a:endParaRPr>
            </a:p>
          </p:txBody>
        </p:sp>
        <p:sp>
          <p:nvSpPr>
            <p:cNvPr id="21" name="Rectangle 20"/>
            <p:cNvSpPr/>
            <p:nvPr/>
          </p:nvSpPr>
          <p:spPr>
            <a:xfrm>
              <a:off x="539063" y="3602154"/>
              <a:ext cx="2492748" cy="461665"/>
            </a:xfrm>
            <a:prstGeom prst="rect">
              <a:avLst/>
            </a:prstGeom>
          </p:spPr>
          <p:txBody>
            <a:bodyPr wrap="square">
              <a:spAutoFit/>
            </a:bodyPr>
            <a:lstStyle/>
            <a:p>
              <a:r>
                <a:rPr lang="en-US" sz="1200" b="1" i="1" dirty="0">
                  <a:solidFill>
                    <a:schemeClr val="tx2"/>
                  </a:solidFill>
                  <a:latin typeface="Calibri" panose="020F0502020204030204" pitchFamily="34" charset="0"/>
                  <a:ea typeface="Segoe UI" panose="020B0502040204020203" pitchFamily="34" charset="0"/>
                  <a:cs typeface="Segoe UI" panose="020B0502040204020203" pitchFamily="34" charset="0"/>
                </a:rPr>
                <a:t>“Simplify IT landscape to reduce Total Cost Of Ownership (TCO)”</a:t>
              </a:r>
            </a:p>
          </p:txBody>
        </p:sp>
        <p:sp>
          <p:nvSpPr>
            <p:cNvPr id="77" name="Rectangle 76"/>
            <p:cNvSpPr/>
            <p:nvPr/>
          </p:nvSpPr>
          <p:spPr>
            <a:xfrm>
              <a:off x="5948382" y="4142258"/>
              <a:ext cx="3080970" cy="461665"/>
            </a:xfrm>
            <a:prstGeom prst="rect">
              <a:avLst/>
            </a:prstGeom>
          </p:spPr>
          <p:txBody>
            <a:bodyPr wrap="square">
              <a:spAutoFit/>
            </a:bodyPr>
            <a:lstStyle/>
            <a:p>
              <a:r>
                <a:rPr lang="en-US" sz="1200" b="1" i="1" dirty="0">
                  <a:solidFill>
                    <a:schemeClr val="tx2"/>
                  </a:solidFill>
                  <a:latin typeface="Calibri" panose="020F0502020204030204" pitchFamily="34" charset="0"/>
                  <a:ea typeface="Segoe UI" panose="020B0502040204020203" pitchFamily="34" charset="0"/>
                  <a:cs typeface="Segoe UI" panose="020B0502040204020203" pitchFamily="34" charset="0"/>
                </a:rPr>
                <a:t>“Reliable and scalable delivery of applications”</a:t>
              </a:r>
              <a:endParaRPr lang="en-US" sz="1200" b="1" i="1" dirty="0">
                <a:solidFill>
                  <a:schemeClr val="tx2"/>
                </a:solidFill>
                <a:latin typeface="Calibri" panose="020F0502020204030204" pitchFamily="34" charset="0"/>
              </a:endParaRPr>
            </a:p>
          </p:txBody>
        </p:sp>
        <p:sp>
          <p:nvSpPr>
            <p:cNvPr id="78" name="Rectangle 77"/>
            <p:cNvSpPr/>
            <p:nvPr/>
          </p:nvSpPr>
          <p:spPr>
            <a:xfrm>
              <a:off x="6323207" y="2845934"/>
              <a:ext cx="2770830" cy="461665"/>
            </a:xfrm>
            <a:prstGeom prst="rect">
              <a:avLst/>
            </a:prstGeom>
          </p:spPr>
          <p:txBody>
            <a:bodyPr wrap="square">
              <a:spAutoFit/>
            </a:bodyPr>
            <a:lstStyle/>
            <a:p>
              <a:r>
                <a:rPr lang="en-US" sz="1200" b="1" i="1" dirty="0">
                  <a:solidFill>
                    <a:schemeClr val="tx2"/>
                  </a:solidFill>
                  <a:latin typeface="Calibri" panose="020F0502020204030204" pitchFamily="34" charset="0"/>
                  <a:ea typeface="Segoe UI" panose="020B0502040204020203" pitchFamily="34" charset="0"/>
                  <a:cs typeface="Segoe UI" panose="020B0502040204020203" pitchFamily="34" charset="0"/>
                </a:rPr>
                <a:t>“Modern teams with faster time to market”</a:t>
              </a:r>
              <a:endParaRPr lang="en-US" sz="1200" b="1" i="1" dirty="0">
                <a:solidFill>
                  <a:schemeClr val="tx2"/>
                </a:solidFill>
                <a:latin typeface="Calibri" panose="020F0502020204030204" pitchFamily="34" charset="0"/>
              </a:endParaRPr>
            </a:p>
          </p:txBody>
        </p:sp>
        <p:sp>
          <p:nvSpPr>
            <p:cNvPr id="79" name="Rectangle 78"/>
            <p:cNvSpPr/>
            <p:nvPr/>
          </p:nvSpPr>
          <p:spPr>
            <a:xfrm>
              <a:off x="447638" y="2092122"/>
              <a:ext cx="2159334" cy="461665"/>
            </a:xfrm>
            <a:prstGeom prst="rect">
              <a:avLst/>
            </a:prstGeom>
          </p:spPr>
          <p:txBody>
            <a:bodyPr wrap="square">
              <a:spAutoFit/>
            </a:bodyPr>
            <a:lstStyle/>
            <a:p>
              <a:r>
                <a:rPr lang="en-US" sz="1200" b="1" i="1" dirty="0">
                  <a:solidFill>
                    <a:schemeClr val="tx2"/>
                  </a:solidFill>
                  <a:latin typeface="Calibri" panose="020F0502020204030204" pitchFamily="34" charset="0"/>
                  <a:ea typeface="Segoe UI" panose="020B0502040204020203" pitchFamily="34" charset="0"/>
                  <a:cs typeface="Segoe UI" panose="020B0502040204020203" pitchFamily="34" charset="0"/>
                </a:rPr>
                <a:t>“International growth led by  engaged teams”</a:t>
              </a:r>
              <a:endParaRPr lang="en-US" sz="1200" b="1" i="1" dirty="0">
                <a:solidFill>
                  <a:schemeClr val="tx2"/>
                </a:solidFill>
                <a:latin typeface="Calibri" panose="020F0502020204030204" pitchFamily="34" charset="0"/>
              </a:endParaRPr>
            </a:p>
          </p:txBody>
        </p:sp>
        <p:pic>
          <p:nvPicPr>
            <p:cNvPr id="2" name="Picture 1">
              <a:extLst>
                <a:ext uri="{FF2B5EF4-FFF2-40B4-BE49-F238E27FC236}">
                  <a16:creationId xmlns:a16="http://schemas.microsoft.com/office/drawing/2014/main" id="{CCE4FA01-1862-B149-A258-9F3270F4D77B}"/>
                </a:ext>
              </a:extLst>
            </p:cNvPr>
            <p:cNvPicPr>
              <a:picLocks noChangeAspect="1"/>
            </p:cNvPicPr>
            <p:nvPr/>
          </p:nvPicPr>
          <p:blipFill>
            <a:blip r:embed="rId9"/>
            <a:stretch>
              <a:fillRect/>
            </a:stretch>
          </p:blipFill>
          <p:spPr>
            <a:xfrm>
              <a:off x="4842578" y="1636811"/>
              <a:ext cx="362768" cy="280321"/>
            </a:xfrm>
            <a:prstGeom prst="rect">
              <a:avLst/>
            </a:prstGeom>
          </p:spPr>
        </p:pic>
        <p:pic>
          <p:nvPicPr>
            <p:cNvPr id="6" name="Picture 5">
              <a:extLst>
                <a:ext uri="{FF2B5EF4-FFF2-40B4-BE49-F238E27FC236}">
                  <a16:creationId xmlns:a16="http://schemas.microsoft.com/office/drawing/2014/main" id="{D26E6E5C-D171-C94D-A5CC-75BFC51E7A54}"/>
                </a:ext>
              </a:extLst>
            </p:cNvPr>
            <p:cNvPicPr>
              <a:picLocks noChangeAspect="1"/>
            </p:cNvPicPr>
            <p:nvPr/>
          </p:nvPicPr>
          <p:blipFill>
            <a:blip r:embed="rId10"/>
            <a:stretch>
              <a:fillRect/>
            </a:stretch>
          </p:blipFill>
          <p:spPr>
            <a:xfrm>
              <a:off x="3508326" y="1382384"/>
              <a:ext cx="346947" cy="412000"/>
            </a:xfrm>
            <a:prstGeom prst="rect">
              <a:avLst/>
            </a:prstGeom>
          </p:spPr>
        </p:pic>
        <p:cxnSp>
          <p:nvCxnSpPr>
            <p:cNvPr id="56" name="Straight Connector 55"/>
            <p:cNvCxnSpPr>
              <a:cxnSpLocks/>
            </p:cNvCxnSpPr>
            <p:nvPr/>
          </p:nvCxnSpPr>
          <p:spPr bwMode="auto">
            <a:xfrm>
              <a:off x="539063" y="3493894"/>
              <a:ext cx="2425272" cy="9345"/>
            </a:xfrm>
            <a:prstGeom prst="line">
              <a:avLst/>
            </a:prstGeom>
            <a:noFill/>
            <a:ln w="9525" cap="flat" cmpd="sng" algn="ctr">
              <a:solidFill>
                <a:srgbClr val="FFFFFF">
                  <a:lumMod val="50000"/>
                </a:srgbClr>
              </a:solidFill>
              <a:prstDash val="sysDash"/>
              <a:round/>
              <a:headEnd type="diamond" w="med" len="med"/>
              <a:tailEnd type="none" w="med" len="med"/>
            </a:ln>
            <a:effectLst/>
          </p:spPr>
        </p:cxnSp>
      </p:grpSp>
      <p:cxnSp>
        <p:nvCxnSpPr>
          <p:cNvPr id="51" name="Straight Connector 50"/>
          <p:cNvCxnSpPr>
            <a:endCxn id="49" idx="24"/>
          </p:cNvCxnSpPr>
          <p:nvPr/>
        </p:nvCxnSpPr>
        <p:spPr bwMode="auto">
          <a:xfrm flipH="1" flipV="1">
            <a:off x="5343186" y="1359739"/>
            <a:ext cx="3117643" cy="21551"/>
          </a:xfrm>
          <a:prstGeom prst="line">
            <a:avLst/>
          </a:prstGeom>
          <a:noFill/>
          <a:ln w="9525" cap="flat" cmpd="sng" algn="ctr">
            <a:solidFill>
              <a:srgbClr val="FFFFFF">
                <a:lumMod val="50000"/>
              </a:srgbClr>
            </a:solidFill>
            <a:prstDash val="sysDash"/>
            <a:round/>
            <a:headEnd type="diamond" w="med" len="med"/>
            <a:tailEnd type="none" w="med" len="med"/>
          </a:ln>
          <a:effectLst/>
        </p:spPr>
      </p:cxnSp>
    </p:spTree>
    <p:extLst>
      <p:ext uri="{BB962C8B-B14F-4D97-AF65-F5344CB8AC3E}">
        <p14:creationId xmlns:p14="http://schemas.microsoft.com/office/powerpoint/2010/main" val="6591153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87554" y="2876396"/>
            <a:ext cx="3340100" cy="623888"/>
          </a:xfrm>
        </p:spPr>
        <p:txBody>
          <a:bodyPr>
            <a:normAutofit/>
          </a:bodyPr>
          <a:lstStyle/>
          <a:p>
            <a:pPr algn="ctr"/>
            <a:r>
              <a:rPr lang="en-US" dirty="0">
                <a:latin typeface="Calibri" panose="020F0502020204030204" pitchFamily="34" charset="0"/>
              </a:rPr>
              <a:t>Governance</a:t>
            </a:r>
          </a:p>
        </p:txBody>
      </p:sp>
      <p:grpSp>
        <p:nvGrpSpPr>
          <p:cNvPr id="3" name="Group 2"/>
          <p:cNvGrpSpPr/>
          <p:nvPr/>
        </p:nvGrpSpPr>
        <p:grpSpPr>
          <a:xfrm>
            <a:off x="108769" y="2610296"/>
            <a:ext cx="2747455" cy="892569"/>
            <a:chOff x="108769" y="2610296"/>
            <a:chExt cx="2747455" cy="892569"/>
          </a:xfrm>
        </p:grpSpPr>
        <p:cxnSp>
          <p:nvCxnSpPr>
            <p:cNvPr id="4" name="Straight Connector 3">
              <a:extLst>
                <a:ext uri="{FF2B5EF4-FFF2-40B4-BE49-F238E27FC236}">
                  <a16:creationId xmlns:a16="http://schemas.microsoft.com/office/drawing/2014/main" id="{3D741469-7E9C-9F47-AA40-308F7A99D4A6}"/>
                </a:ext>
              </a:extLst>
            </p:cNvPr>
            <p:cNvCxnSpPr>
              <a:cxnSpLocks/>
            </p:cNvCxnSpPr>
            <p:nvPr/>
          </p:nvCxnSpPr>
          <p:spPr>
            <a:xfrm>
              <a:off x="108769" y="2610296"/>
              <a:ext cx="2747455" cy="0"/>
            </a:xfrm>
            <a:prstGeom prst="line">
              <a:avLst/>
            </a:prstGeom>
            <a:ln w="25400">
              <a:solidFill>
                <a:srgbClr val="00B14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2A2E148-D59C-5D4C-82EF-2E90E604E923}"/>
                </a:ext>
              </a:extLst>
            </p:cNvPr>
            <p:cNvCxnSpPr>
              <a:cxnSpLocks/>
            </p:cNvCxnSpPr>
            <p:nvPr/>
          </p:nvCxnSpPr>
          <p:spPr>
            <a:xfrm flipV="1">
              <a:off x="108769" y="3500284"/>
              <a:ext cx="2747455" cy="2581"/>
            </a:xfrm>
            <a:prstGeom prst="line">
              <a:avLst/>
            </a:prstGeom>
            <a:ln w="25400">
              <a:solidFill>
                <a:srgbClr val="00B14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85577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1800" dirty="0"/>
              <a:t>Transparent and Robust Governance</a:t>
            </a:r>
          </a:p>
        </p:txBody>
      </p:sp>
      <p:grpSp>
        <p:nvGrpSpPr>
          <p:cNvPr id="9" name="Group 8"/>
          <p:cNvGrpSpPr/>
          <p:nvPr/>
        </p:nvGrpSpPr>
        <p:grpSpPr>
          <a:xfrm>
            <a:off x="462541" y="668314"/>
            <a:ext cx="8218919" cy="4132348"/>
            <a:chOff x="480328" y="668314"/>
            <a:chExt cx="8218919" cy="4132348"/>
          </a:xfrm>
        </p:grpSpPr>
        <p:sp>
          <p:nvSpPr>
            <p:cNvPr id="55" name="Oval 54">
              <a:extLst>
                <a:ext uri="{FF2B5EF4-FFF2-40B4-BE49-F238E27FC236}">
                  <a16:creationId xmlns:a16="http://schemas.microsoft.com/office/drawing/2014/main" id="{758AFD4A-F2EB-1641-A990-EB8A4ABFA319}"/>
                </a:ext>
              </a:extLst>
            </p:cNvPr>
            <p:cNvSpPr/>
            <p:nvPr/>
          </p:nvSpPr>
          <p:spPr>
            <a:xfrm>
              <a:off x="6951460" y="1155559"/>
              <a:ext cx="1598618" cy="1598618"/>
            </a:xfrm>
            <a:prstGeom prst="ellipse">
              <a:avLst/>
            </a:prstGeom>
            <a:solidFill>
              <a:schemeClr val="bg1"/>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66"/>
              <a:endParaRPr lang="en-US" sz="900" dirty="0">
                <a:solidFill>
                  <a:prstClr val="white"/>
                </a:solidFill>
                <a:latin typeface="Calibri" panose="020F0502020204030204" pitchFamily="34" charset="0"/>
                <a:cs typeface="Calibri" panose="020F0502020204030204" pitchFamily="34" charset="0"/>
              </a:endParaRPr>
            </a:p>
          </p:txBody>
        </p:sp>
        <p:sp>
          <p:nvSpPr>
            <p:cNvPr id="57" name="Oval 56">
              <a:extLst>
                <a:ext uri="{FF2B5EF4-FFF2-40B4-BE49-F238E27FC236}">
                  <a16:creationId xmlns:a16="http://schemas.microsoft.com/office/drawing/2014/main" id="{410B8AC0-3DCD-9B4E-A2BD-FB195D9C5E92}"/>
                </a:ext>
              </a:extLst>
            </p:cNvPr>
            <p:cNvSpPr/>
            <p:nvPr/>
          </p:nvSpPr>
          <p:spPr>
            <a:xfrm>
              <a:off x="5363918" y="1161273"/>
              <a:ext cx="1598618" cy="1598618"/>
            </a:xfrm>
            <a:prstGeom prst="ellipse">
              <a:avLst/>
            </a:prstGeom>
            <a:solidFill>
              <a:schemeClr val="bg1"/>
            </a:solidFill>
            <a:ln>
              <a:noFill/>
            </a:ln>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66"/>
              <a:endParaRPr lang="en-US" sz="900" dirty="0">
                <a:solidFill>
                  <a:prstClr val="white"/>
                </a:solidFill>
                <a:latin typeface="Calibri" panose="020F0502020204030204" pitchFamily="34" charset="0"/>
                <a:cs typeface="Calibri" panose="020F0502020204030204" pitchFamily="34" charset="0"/>
              </a:endParaRPr>
            </a:p>
          </p:txBody>
        </p:sp>
        <p:sp>
          <p:nvSpPr>
            <p:cNvPr id="58" name="Oval 57">
              <a:extLst>
                <a:ext uri="{FF2B5EF4-FFF2-40B4-BE49-F238E27FC236}">
                  <a16:creationId xmlns:a16="http://schemas.microsoft.com/office/drawing/2014/main" id="{0C42E352-8286-2C4A-959D-10656966ACB7}"/>
                </a:ext>
              </a:extLst>
            </p:cNvPr>
            <p:cNvSpPr/>
            <p:nvPr/>
          </p:nvSpPr>
          <p:spPr>
            <a:xfrm>
              <a:off x="3759167" y="1160739"/>
              <a:ext cx="1598618" cy="1598618"/>
            </a:xfrm>
            <a:prstGeom prst="ellipse">
              <a:avLst/>
            </a:prstGeom>
            <a:solidFill>
              <a:schemeClr val="bg1"/>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66"/>
              <a:endParaRPr lang="en-US" sz="900" dirty="0">
                <a:solidFill>
                  <a:prstClr val="white"/>
                </a:solidFill>
                <a:latin typeface="Calibri" panose="020F0502020204030204" pitchFamily="34" charset="0"/>
                <a:cs typeface="Calibri" panose="020F0502020204030204" pitchFamily="34" charset="0"/>
              </a:endParaRPr>
            </a:p>
          </p:txBody>
        </p:sp>
        <p:sp>
          <p:nvSpPr>
            <p:cNvPr id="59" name="Oval 58">
              <a:extLst>
                <a:ext uri="{FF2B5EF4-FFF2-40B4-BE49-F238E27FC236}">
                  <a16:creationId xmlns:a16="http://schemas.microsoft.com/office/drawing/2014/main" id="{E7802EF2-6BD6-C143-ACBD-6541049452D9}"/>
                </a:ext>
              </a:extLst>
            </p:cNvPr>
            <p:cNvSpPr/>
            <p:nvPr/>
          </p:nvSpPr>
          <p:spPr>
            <a:xfrm>
              <a:off x="2151841" y="1155028"/>
              <a:ext cx="1598618" cy="1598618"/>
            </a:xfrm>
            <a:prstGeom prst="ellipse">
              <a:avLst/>
            </a:prstGeom>
            <a:solidFill>
              <a:schemeClr val="bg1"/>
            </a:solidFill>
            <a:ln>
              <a:noFill/>
            </a:ln>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66">
                <a:defRPr/>
              </a:pPr>
              <a:endParaRPr lang="en-US" sz="900" dirty="0">
                <a:solidFill>
                  <a:prstClr val="white"/>
                </a:solidFill>
                <a:latin typeface="Calibri" panose="020F0502020204030204" pitchFamily="34" charset="0"/>
                <a:cs typeface="Calibri" panose="020F0502020204030204" pitchFamily="34" charset="0"/>
              </a:endParaRPr>
            </a:p>
          </p:txBody>
        </p:sp>
        <p:sp>
          <p:nvSpPr>
            <p:cNvPr id="64" name="Oval 63">
              <a:extLst>
                <a:ext uri="{FF2B5EF4-FFF2-40B4-BE49-F238E27FC236}">
                  <a16:creationId xmlns:a16="http://schemas.microsoft.com/office/drawing/2014/main" id="{1ACA71B9-B73E-BA46-8095-37579568A463}"/>
                </a:ext>
              </a:extLst>
            </p:cNvPr>
            <p:cNvSpPr/>
            <p:nvPr/>
          </p:nvSpPr>
          <p:spPr>
            <a:xfrm>
              <a:off x="562566" y="1160739"/>
              <a:ext cx="1598618" cy="1598618"/>
            </a:xfrm>
            <a:prstGeom prst="ellipse">
              <a:avLst/>
            </a:prstGeom>
            <a:solidFill>
              <a:schemeClr val="bg1"/>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66"/>
              <a:endParaRPr lang="en-US" sz="900" dirty="0">
                <a:solidFill>
                  <a:prstClr val="white"/>
                </a:solidFill>
                <a:latin typeface="Calibri" panose="020F0502020204030204" pitchFamily="34" charset="0"/>
                <a:cs typeface="Calibri" panose="020F0502020204030204" pitchFamily="34" charset="0"/>
              </a:endParaRPr>
            </a:p>
          </p:txBody>
        </p:sp>
        <p:sp>
          <p:nvSpPr>
            <p:cNvPr id="65" name="Rectangle 64"/>
            <p:cNvSpPr/>
            <p:nvPr/>
          </p:nvSpPr>
          <p:spPr>
            <a:xfrm>
              <a:off x="620097" y="2106122"/>
              <a:ext cx="1452036" cy="397032"/>
            </a:xfrm>
            <a:prstGeom prst="rect">
              <a:avLst/>
            </a:prstGeom>
          </p:spPr>
          <p:txBody>
            <a:bodyPr wrap="square">
              <a:spAutoFit/>
            </a:bodyPr>
            <a:lstStyle/>
            <a:p>
              <a:pPr algn="ctr" defTabSz="677280">
                <a:lnSpc>
                  <a:spcPct val="90000"/>
                </a:lnSpc>
                <a:defRPr/>
              </a:pPr>
              <a:r>
                <a:rPr lang="en-US" sz="1100" b="1" dirty="0">
                  <a:solidFill>
                    <a:schemeClr val="tx2"/>
                  </a:solidFill>
                  <a:latin typeface="Calibri" panose="020F0502020204030204" pitchFamily="34" charset="0"/>
                  <a:cs typeface="Calibri" panose="020F0502020204030204" pitchFamily="34" charset="0"/>
                </a:rPr>
                <a:t>Committee </a:t>
              </a:r>
              <a:br>
                <a:rPr lang="en-US" sz="1100" b="1" dirty="0">
                  <a:solidFill>
                    <a:schemeClr val="tx2"/>
                  </a:solidFill>
                  <a:latin typeface="Calibri" panose="020F0502020204030204" pitchFamily="34" charset="0"/>
                  <a:cs typeface="Calibri" panose="020F0502020204030204" pitchFamily="34" charset="0"/>
                </a:rPr>
              </a:br>
              <a:r>
                <a:rPr lang="en-US" sz="1100" b="1" dirty="0">
                  <a:solidFill>
                    <a:schemeClr val="tx2"/>
                  </a:solidFill>
                  <a:latin typeface="Calibri" panose="020F0502020204030204" pitchFamily="34" charset="0"/>
                  <a:cs typeface="Calibri" panose="020F0502020204030204" pitchFamily="34" charset="0"/>
                </a:rPr>
                <a:t>Structures and Charts</a:t>
              </a:r>
            </a:p>
          </p:txBody>
        </p:sp>
        <p:sp>
          <p:nvSpPr>
            <p:cNvPr id="66" name="Rectangle 65"/>
            <p:cNvSpPr/>
            <p:nvPr/>
          </p:nvSpPr>
          <p:spPr>
            <a:xfrm>
              <a:off x="2169616" y="2106122"/>
              <a:ext cx="1575857" cy="549381"/>
            </a:xfrm>
            <a:prstGeom prst="rect">
              <a:avLst/>
            </a:prstGeom>
          </p:spPr>
          <p:txBody>
            <a:bodyPr wrap="square">
              <a:spAutoFit/>
            </a:bodyPr>
            <a:lstStyle/>
            <a:p>
              <a:pPr algn="ctr" defTabSz="677280">
                <a:lnSpc>
                  <a:spcPct val="90000"/>
                </a:lnSpc>
                <a:defRPr/>
              </a:pPr>
              <a:r>
                <a:rPr lang="en-US" sz="1100" b="1" dirty="0">
                  <a:solidFill>
                    <a:schemeClr val="tx2"/>
                  </a:solidFill>
                  <a:latin typeface="Calibri" panose="020F0502020204030204" pitchFamily="34" charset="0"/>
                  <a:cs typeface="Calibri" panose="020F0502020204030204" pitchFamily="34" charset="0"/>
                </a:rPr>
                <a:t>Communication &amp; Escalation </a:t>
              </a:r>
              <a:br>
                <a:rPr lang="en-US" sz="1100" b="1" dirty="0">
                  <a:solidFill>
                    <a:schemeClr val="tx2"/>
                  </a:solidFill>
                  <a:latin typeface="Calibri" panose="020F0502020204030204" pitchFamily="34" charset="0"/>
                  <a:cs typeface="Calibri" panose="020F0502020204030204" pitchFamily="34" charset="0"/>
                </a:rPr>
              </a:br>
              <a:r>
                <a:rPr lang="en-US" sz="1100" b="1" dirty="0">
                  <a:solidFill>
                    <a:schemeClr val="tx2"/>
                  </a:solidFill>
                  <a:latin typeface="Calibri" panose="020F0502020204030204" pitchFamily="34" charset="0"/>
                  <a:cs typeface="Calibri" panose="020F0502020204030204" pitchFamily="34" charset="0"/>
                </a:rPr>
                <a:t>Management</a:t>
              </a:r>
            </a:p>
          </p:txBody>
        </p:sp>
        <p:sp>
          <p:nvSpPr>
            <p:cNvPr id="67" name="Rectangle 66"/>
            <p:cNvSpPr/>
            <p:nvPr/>
          </p:nvSpPr>
          <p:spPr>
            <a:xfrm>
              <a:off x="3783735" y="2106122"/>
              <a:ext cx="1575857" cy="397032"/>
            </a:xfrm>
            <a:prstGeom prst="rect">
              <a:avLst/>
            </a:prstGeom>
          </p:spPr>
          <p:txBody>
            <a:bodyPr wrap="square">
              <a:spAutoFit/>
            </a:bodyPr>
            <a:lstStyle/>
            <a:p>
              <a:pPr algn="ctr" defTabSz="677280">
                <a:lnSpc>
                  <a:spcPct val="90000"/>
                </a:lnSpc>
                <a:defRPr/>
              </a:pPr>
              <a:r>
                <a:rPr lang="en-US" sz="1100" b="1" dirty="0">
                  <a:solidFill>
                    <a:schemeClr val="tx2"/>
                  </a:solidFill>
                  <a:latin typeface="Calibri" panose="020F0502020204030204" pitchFamily="34" charset="0"/>
                  <a:cs typeface="Calibri" panose="020F0502020204030204" pitchFamily="34" charset="0"/>
                </a:rPr>
                <a:t>Processes, Policies &amp; Procedures</a:t>
              </a:r>
            </a:p>
          </p:txBody>
        </p:sp>
        <p:sp>
          <p:nvSpPr>
            <p:cNvPr id="68" name="Rectangle 67"/>
            <p:cNvSpPr/>
            <p:nvPr/>
          </p:nvSpPr>
          <p:spPr>
            <a:xfrm>
              <a:off x="5380096" y="2106122"/>
              <a:ext cx="1544929" cy="397032"/>
            </a:xfrm>
            <a:prstGeom prst="rect">
              <a:avLst/>
            </a:prstGeom>
          </p:spPr>
          <p:txBody>
            <a:bodyPr wrap="square">
              <a:spAutoFit/>
            </a:bodyPr>
            <a:lstStyle/>
            <a:p>
              <a:pPr algn="ctr" defTabSz="677280">
                <a:lnSpc>
                  <a:spcPct val="90000"/>
                </a:lnSpc>
                <a:defRPr/>
              </a:pPr>
              <a:r>
                <a:rPr lang="en-US" sz="1100" b="1" dirty="0">
                  <a:solidFill>
                    <a:schemeClr val="tx2"/>
                  </a:solidFill>
                  <a:latin typeface="Calibri" panose="020F0502020204030204" pitchFamily="34" charset="0"/>
                  <a:cs typeface="Calibri" panose="020F0502020204030204" pitchFamily="34" charset="0"/>
                </a:rPr>
                <a:t>Business Outcomes, </a:t>
              </a:r>
            </a:p>
            <a:p>
              <a:pPr algn="ctr" defTabSz="677280">
                <a:lnSpc>
                  <a:spcPct val="90000"/>
                </a:lnSpc>
                <a:defRPr/>
              </a:pPr>
              <a:r>
                <a:rPr lang="en-US" sz="1100" b="1" dirty="0">
                  <a:solidFill>
                    <a:schemeClr val="tx2"/>
                  </a:solidFill>
                  <a:latin typeface="Calibri" panose="020F0502020204030204" pitchFamily="34" charset="0"/>
                  <a:cs typeface="Calibri" panose="020F0502020204030204" pitchFamily="34" charset="0"/>
                </a:rPr>
                <a:t>SLA’s, KPI’s</a:t>
              </a:r>
            </a:p>
          </p:txBody>
        </p:sp>
        <p:sp>
          <p:nvSpPr>
            <p:cNvPr id="69" name="Rectangle 68"/>
            <p:cNvSpPr/>
            <p:nvPr/>
          </p:nvSpPr>
          <p:spPr>
            <a:xfrm>
              <a:off x="6968670" y="2106122"/>
              <a:ext cx="1575857" cy="549381"/>
            </a:xfrm>
            <a:prstGeom prst="rect">
              <a:avLst/>
            </a:prstGeom>
          </p:spPr>
          <p:txBody>
            <a:bodyPr wrap="square">
              <a:spAutoFit/>
            </a:bodyPr>
            <a:lstStyle/>
            <a:p>
              <a:pPr algn="ctr" defTabSz="677280">
                <a:lnSpc>
                  <a:spcPct val="90000"/>
                </a:lnSpc>
                <a:defRPr/>
              </a:pPr>
              <a:r>
                <a:rPr lang="en-US" sz="1100" b="1" dirty="0">
                  <a:solidFill>
                    <a:schemeClr val="tx2"/>
                  </a:solidFill>
                  <a:latin typeface="Calibri" panose="020F0502020204030204" pitchFamily="34" charset="0"/>
                  <a:cs typeface="Calibri" panose="020F0502020204030204" pitchFamily="34" charset="0"/>
                </a:rPr>
                <a:t>Reporting and </a:t>
              </a:r>
              <a:br>
                <a:rPr lang="en-US" sz="1100" b="1" dirty="0">
                  <a:solidFill>
                    <a:schemeClr val="tx2"/>
                  </a:solidFill>
                  <a:latin typeface="Calibri" panose="020F0502020204030204" pitchFamily="34" charset="0"/>
                  <a:cs typeface="Calibri" panose="020F0502020204030204" pitchFamily="34" charset="0"/>
                </a:rPr>
              </a:br>
              <a:r>
                <a:rPr lang="en-US" sz="1100" b="1" dirty="0">
                  <a:solidFill>
                    <a:schemeClr val="tx2"/>
                  </a:solidFill>
                  <a:latin typeface="Calibri" panose="020F0502020204030204" pitchFamily="34" charset="0"/>
                  <a:cs typeface="Calibri" panose="020F0502020204030204" pitchFamily="34" charset="0"/>
                </a:rPr>
                <a:t>Dashboard Tools and Technology</a:t>
              </a:r>
            </a:p>
          </p:txBody>
        </p:sp>
        <p:sp>
          <p:nvSpPr>
            <p:cNvPr id="70" name="Rectangle 69"/>
            <p:cNvSpPr/>
            <p:nvPr/>
          </p:nvSpPr>
          <p:spPr>
            <a:xfrm>
              <a:off x="549271" y="668314"/>
              <a:ext cx="1599390" cy="274320"/>
            </a:xfrm>
            <a:prstGeom prst="rect">
              <a:avLst/>
            </a:prstGeom>
            <a:solidFill>
              <a:srgbClr val="0070C0"/>
            </a:solidFill>
            <a:ln>
              <a:solidFill>
                <a:srgbClr val="0070C0"/>
              </a:solidFill>
            </a:ln>
          </p:spPr>
          <p:txBody>
            <a:bodyPr wrap="square" anchor="ctr" anchorCtr="0">
              <a:noAutofit/>
            </a:bodyPr>
            <a:lstStyle/>
            <a:p>
              <a:pPr algn="ctr" defTabSz="677280">
                <a:defRPr/>
              </a:pPr>
              <a:r>
                <a:rPr lang="en-US" sz="1200" b="1" dirty="0">
                  <a:solidFill>
                    <a:prstClr val="white"/>
                  </a:solidFill>
                  <a:latin typeface="Calibri" panose="020F0502020204030204" pitchFamily="34" charset="0"/>
                  <a:cs typeface="Calibri" panose="020F0502020204030204" pitchFamily="34" charset="0"/>
                </a:rPr>
                <a:t>1 STRUCTURE</a:t>
              </a:r>
            </a:p>
          </p:txBody>
        </p:sp>
        <p:sp>
          <p:nvSpPr>
            <p:cNvPr id="95" name="Rectangle 94">
              <a:extLst>
                <a:ext uri="{FF2B5EF4-FFF2-40B4-BE49-F238E27FC236}">
                  <a16:creationId xmlns:a16="http://schemas.microsoft.com/office/drawing/2014/main" id="{AFE0D650-A655-1046-AB31-4EE80166A296}"/>
                </a:ext>
              </a:extLst>
            </p:cNvPr>
            <p:cNvSpPr/>
            <p:nvPr/>
          </p:nvSpPr>
          <p:spPr>
            <a:xfrm>
              <a:off x="2169615" y="669078"/>
              <a:ext cx="1575857" cy="274320"/>
            </a:xfrm>
            <a:prstGeom prst="rect">
              <a:avLst/>
            </a:prstGeom>
            <a:solidFill>
              <a:srgbClr val="00B140"/>
            </a:solidFill>
          </p:spPr>
          <p:txBody>
            <a:bodyPr wrap="square" anchor="ctr" anchorCtr="0">
              <a:noAutofit/>
            </a:bodyPr>
            <a:lstStyle/>
            <a:p>
              <a:pPr algn="ctr" defTabSz="677280">
                <a:defRPr/>
              </a:pPr>
              <a:r>
                <a:rPr lang="en-US" sz="1200" b="1" dirty="0">
                  <a:solidFill>
                    <a:prstClr val="white"/>
                  </a:solidFill>
                  <a:latin typeface="Calibri" panose="020F0502020204030204" pitchFamily="34" charset="0"/>
                  <a:cs typeface="Calibri" panose="020F0502020204030204" pitchFamily="34" charset="0"/>
                </a:rPr>
                <a:t>2 COMMUNICATION</a:t>
              </a:r>
            </a:p>
          </p:txBody>
        </p:sp>
        <p:sp>
          <p:nvSpPr>
            <p:cNvPr id="96" name="Rectangle 95">
              <a:extLst>
                <a:ext uri="{FF2B5EF4-FFF2-40B4-BE49-F238E27FC236}">
                  <a16:creationId xmlns:a16="http://schemas.microsoft.com/office/drawing/2014/main" id="{632935DC-1D2A-AD49-B28E-87EC37867E81}"/>
                </a:ext>
              </a:extLst>
            </p:cNvPr>
            <p:cNvSpPr/>
            <p:nvPr/>
          </p:nvSpPr>
          <p:spPr>
            <a:xfrm>
              <a:off x="3759167" y="669078"/>
              <a:ext cx="1598618" cy="274320"/>
            </a:xfrm>
            <a:prstGeom prst="rect">
              <a:avLst/>
            </a:prstGeom>
            <a:solidFill>
              <a:srgbClr val="0070C0"/>
            </a:solidFill>
            <a:ln>
              <a:solidFill>
                <a:srgbClr val="0070C0"/>
              </a:solidFill>
            </a:ln>
          </p:spPr>
          <p:txBody>
            <a:bodyPr wrap="square" anchor="ctr" anchorCtr="0">
              <a:noAutofit/>
            </a:bodyPr>
            <a:lstStyle/>
            <a:p>
              <a:pPr algn="ctr" defTabSz="677280">
                <a:defRPr/>
              </a:pPr>
              <a:r>
                <a:rPr lang="en-US" sz="1200" b="1" dirty="0">
                  <a:solidFill>
                    <a:prstClr val="white"/>
                  </a:solidFill>
                  <a:latin typeface="Calibri" panose="020F0502020204030204" pitchFamily="34" charset="0"/>
                  <a:cs typeface="Calibri" panose="020F0502020204030204" pitchFamily="34" charset="0"/>
                </a:rPr>
                <a:t>3 PROCESSES</a:t>
              </a:r>
            </a:p>
          </p:txBody>
        </p:sp>
        <p:sp>
          <p:nvSpPr>
            <p:cNvPr id="97" name="Rectangle 96">
              <a:extLst>
                <a:ext uri="{FF2B5EF4-FFF2-40B4-BE49-F238E27FC236}">
                  <a16:creationId xmlns:a16="http://schemas.microsoft.com/office/drawing/2014/main" id="{52D16B2E-5C84-0C4E-8388-B79A13C9C73C}"/>
                </a:ext>
              </a:extLst>
            </p:cNvPr>
            <p:cNvSpPr/>
            <p:nvPr/>
          </p:nvSpPr>
          <p:spPr>
            <a:xfrm>
              <a:off x="5371480" y="669078"/>
              <a:ext cx="1568828" cy="274320"/>
            </a:xfrm>
            <a:prstGeom prst="rect">
              <a:avLst/>
            </a:prstGeom>
            <a:solidFill>
              <a:srgbClr val="00B140"/>
            </a:solidFill>
          </p:spPr>
          <p:txBody>
            <a:bodyPr wrap="square" anchor="ctr" anchorCtr="0">
              <a:noAutofit/>
            </a:bodyPr>
            <a:lstStyle/>
            <a:p>
              <a:pPr algn="ctr" defTabSz="677280">
                <a:defRPr/>
              </a:pPr>
              <a:r>
                <a:rPr lang="en-US" sz="1200" b="1" dirty="0">
                  <a:solidFill>
                    <a:prstClr val="white"/>
                  </a:solidFill>
                  <a:latin typeface="Calibri" panose="020F0502020204030204" pitchFamily="34" charset="0"/>
                  <a:cs typeface="Calibri" panose="020F0502020204030204" pitchFamily="34" charset="0"/>
                </a:rPr>
                <a:t>4 MEASUREMENT</a:t>
              </a:r>
            </a:p>
          </p:txBody>
        </p:sp>
        <p:sp>
          <p:nvSpPr>
            <p:cNvPr id="98" name="Rectangle 97">
              <a:extLst>
                <a:ext uri="{FF2B5EF4-FFF2-40B4-BE49-F238E27FC236}">
                  <a16:creationId xmlns:a16="http://schemas.microsoft.com/office/drawing/2014/main" id="{FA13FE80-2873-BF4A-883A-0E992DAC01E1}"/>
                </a:ext>
              </a:extLst>
            </p:cNvPr>
            <p:cNvSpPr/>
            <p:nvPr/>
          </p:nvSpPr>
          <p:spPr>
            <a:xfrm>
              <a:off x="6959873" y="669078"/>
              <a:ext cx="1584653" cy="274320"/>
            </a:xfrm>
            <a:prstGeom prst="rect">
              <a:avLst/>
            </a:prstGeom>
            <a:solidFill>
              <a:srgbClr val="0070C0"/>
            </a:solidFill>
            <a:ln>
              <a:solidFill>
                <a:srgbClr val="0070C0"/>
              </a:solidFill>
            </a:ln>
          </p:spPr>
          <p:txBody>
            <a:bodyPr wrap="square" anchor="ctr" anchorCtr="0">
              <a:noAutofit/>
            </a:bodyPr>
            <a:lstStyle/>
            <a:p>
              <a:pPr algn="ctr" defTabSz="677280">
                <a:defRPr/>
              </a:pPr>
              <a:r>
                <a:rPr lang="en-US" sz="1200" b="1" dirty="0">
                  <a:solidFill>
                    <a:prstClr val="white"/>
                  </a:solidFill>
                  <a:latin typeface="Calibri" panose="020F0502020204030204" pitchFamily="34" charset="0"/>
                  <a:cs typeface="Calibri" panose="020F0502020204030204" pitchFamily="34" charset="0"/>
                </a:rPr>
                <a:t>5 TOOLS</a:t>
              </a:r>
            </a:p>
          </p:txBody>
        </p:sp>
        <p:sp>
          <p:nvSpPr>
            <p:cNvPr id="99" name="Oval 98">
              <a:extLst>
                <a:ext uri="{FF2B5EF4-FFF2-40B4-BE49-F238E27FC236}">
                  <a16:creationId xmlns:a16="http://schemas.microsoft.com/office/drawing/2014/main" id="{A92AFCC0-8CAE-054D-88CE-2B5D3D83C1DB}"/>
                </a:ext>
              </a:extLst>
            </p:cNvPr>
            <p:cNvSpPr/>
            <p:nvPr/>
          </p:nvSpPr>
          <p:spPr>
            <a:xfrm>
              <a:off x="1054023" y="1453988"/>
              <a:ext cx="615705" cy="615705"/>
            </a:xfrm>
            <a:prstGeom prst="ellipse">
              <a:avLst/>
            </a:prstGeom>
            <a:solidFill>
              <a:srgbClr val="0033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66">
                <a:defRPr/>
              </a:pPr>
              <a:endParaRPr lang="en-US" sz="900" dirty="0">
                <a:solidFill>
                  <a:prstClr val="white"/>
                </a:solidFill>
                <a:latin typeface="Calibri" panose="020F0502020204030204" pitchFamily="34" charset="0"/>
                <a:cs typeface="Calibri" panose="020F0502020204030204" pitchFamily="34" charset="0"/>
              </a:endParaRPr>
            </a:p>
          </p:txBody>
        </p:sp>
        <p:sp>
          <p:nvSpPr>
            <p:cNvPr id="100" name="Oval 99">
              <a:extLst>
                <a:ext uri="{FF2B5EF4-FFF2-40B4-BE49-F238E27FC236}">
                  <a16:creationId xmlns:a16="http://schemas.microsoft.com/office/drawing/2014/main" id="{BC9E931B-B045-B148-A305-EC84EBAF4584}"/>
                </a:ext>
              </a:extLst>
            </p:cNvPr>
            <p:cNvSpPr/>
            <p:nvPr/>
          </p:nvSpPr>
          <p:spPr>
            <a:xfrm>
              <a:off x="2643298" y="1431820"/>
              <a:ext cx="615705" cy="615705"/>
            </a:xfrm>
            <a:prstGeom prst="ellipse">
              <a:avLst/>
            </a:prstGeom>
            <a:solidFill>
              <a:srgbClr val="00B1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66">
                <a:defRPr/>
              </a:pPr>
              <a:endParaRPr lang="en-US" sz="900" dirty="0">
                <a:solidFill>
                  <a:prstClr val="white"/>
                </a:solidFill>
                <a:latin typeface="Calibri" panose="020F0502020204030204" pitchFamily="34" charset="0"/>
                <a:cs typeface="Calibri" panose="020F0502020204030204" pitchFamily="34" charset="0"/>
              </a:endParaRPr>
            </a:p>
          </p:txBody>
        </p:sp>
        <p:sp>
          <p:nvSpPr>
            <p:cNvPr id="101" name="Oval 100">
              <a:extLst>
                <a:ext uri="{FF2B5EF4-FFF2-40B4-BE49-F238E27FC236}">
                  <a16:creationId xmlns:a16="http://schemas.microsoft.com/office/drawing/2014/main" id="{09717F67-756A-8147-A1A5-DAC794496F19}"/>
                </a:ext>
              </a:extLst>
            </p:cNvPr>
            <p:cNvSpPr/>
            <p:nvPr/>
          </p:nvSpPr>
          <p:spPr>
            <a:xfrm>
              <a:off x="4250624" y="1431820"/>
              <a:ext cx="615705" cy="615705"/>
            </a:xfrm>
            <a:prstGeom prst="ellipse">
              <a:avLst/>
            </a:prstGeom>
            <a:solidFill>
              <a:srgbClr val="0033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66">
                <a:defRPr/>
              </a:pPr>
              <a:endParaRPr lang="en-US" sz="900" dirty="0">
                <a:solidFill>
                  <a:prstClr val="white"/>
                </a:solidFill>
                <a:latin typeface="Calibri" panose="020F0502020204030204" pitchFamily="34" charset="0"/>
                <a:cs typeface="Calibri" panose="020F0502020204030204" pitchFamily="34" charset="0"/>
              </a:endParaRPr>
            </a:p>
          </p:txBody>
        </p:sp>
        <p:sp>
          <p:nvSpPr>
            <p:cNvPr id="102" name="Oval 101">
              <a:extLst>
                <a:ext uri="{FF2B5EF4-FFF2-40B4-BE49-F238E27FC236}">
                  <a16:creationId xmlns:a16="http://schemas.microsoft.com/office/drawing/2014/main" id="{B827B7D6-542C-BF45-9FC1-710BE6DF45A0}"/>
                </a:ext>
              </a:extLst>
            </p:cNvPr>
            <p:cNvSpPr/>
            <p:nvPr/>
          </p:nvSpPr>
          <p:spPr>
            <a:xfrm>
              <a:off x="5855375" y="1433828"/>
              <a:ext cx="615705" cy="615705"/>
            </a:xfrm>
            <a:prstGeom prst="ellipse">
              <a:avLst/>
            </a:prstGeom>
            <a:solidFill>
              <a:srgbClr val="00B1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66">
                <a:defRPr/>
              </a:pPr>
              <a:endParaRPr lang="en-US" sz="900" dirty="0">
                <a:solidFill>
                  <a:prstClr val="white"/>
                </a:solidFill>
                <a:latin typeface="Calibri" panose="020F0502020204030204" pitchFamily="34" charset="0"/>
                <a:cs typeface="Calibri" panose="020F0502020204030204" pitchFamily="34" charset="0"/>
              </a:endParaRPr>
            </a:p>
          </p:txBody>
        </p:sp>
        <p:sp>
          <p:nvSpPr>
            <p:cNvPr id="103" name="Oval 102">
              <a:extLst>
                <a:ext uri="{FF2B5EF4-FFF2-40B4-BE49-F238E27FC236}">
                  <a16:creationId xmlns:a16="http://schemas.microsoft.com/office/drawing/2014/main" id="{DDD992B5-8101-654F-971F-A2F3415B1681}"/>
                </a:ext>
              </a:extLst>
            </p:cNvPr>
            <p:cNvSpPr/>
            <p:nvPr/>
          </p:nvSpPr>
          <p:spPr>
            <a:xfrm>
              <a:off x="7442917" y="1446772"/>
              <a:ext cx="615705" cy="615705"/>
            </a:xfrm>
            <a:prstGeom prst="ellipse">
              <a:avLst/>
            </a:prstGeom>
            <a:solidFill>
              <a:srgbClr val="0033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66">
                <a:defRPr/>
              </a:pPr>
              <a:endParaRPr lang="en-US" sz="900" dirty="0">
                <a:solidFill>
                  <a:prstClr val="white"/>
                </a:solidFill>
                <a:latin typeface="Calibri" panose="020F0502020204030204" pitchFamily="34" charset="0"/>
                <a:cs typeface="Calibri" panose="020F0502020204030204" pitchFamily="34" charset="0"/>
              </a:endParaRPr>
            </a:p>
          </p:txBody>
        </p:sp>
        <p:pic>
          <p:nvPicPr>
            <p:cNvPr id="112" name="Picture 111">
              <a:extLst>
                <a:ext uri="{FF2B5EF4-FFF2-40B4-BE49-F238E27FC236}">
                  <a16:creationId xmlns:a16="http://schemas.microsoft.com/office/drawing/2014/main" id="{9400B68D-C160-CE4F-A9F1-70EA292499C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52773" y="1505205"/>
              <a:ext cx="437779" cy="437779"/>
            </a:xfrm>
            <a:prstGeom prst="rect">
              <a:avLst/>
            </a:prstGeom>
          </p:spPr>
        </p:pic>
        <p:pic>
          <p:nvPicPr>
            <p:cNvPr id="114" name="Picture 113">
              <a:extLst>
                <a:ext uri="{FF2B5EF4-FFF2-40B4-BE49-F238E27FC236}">
                  <a16:creationId xmlns:a16="http://schemas.microsoft.com/office/drawing/2014/main" id="{0BE03CB4-A206-284C-8A58-7B5471EF125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720719" y="1506916"/>
              <a:ext cx="416460" cy="416460"/>
            </a:xfrm>
            <a:prstGeom prst="rect">
              <a:avLst/>
            </a:prstGeom>
          </p:spPr>
        </p:pic>
        <p:sp>
          <p:nvSpPr>
            <p:cNvPr id="50" name="Oval 49">
              <a:extLst>
                <a:ext uri="{FF2B5EF4-FFF2-40B4-BE49-F238E27FC236}">
                  <a16:creationId xmlns:a16="http://schemas.microsoft.com/office/drawing/2014/main" id="{410B8AC0-3DCD-9B4E-A2BD-FB195D9C5E92}"/>
                </a:ext>
              </a:extLst>
            </p:cNvPr>
            <p:cNvSpPr/>
            <p:nvPr/>
          </p:nvSpPr>
          <p:spPr>
            <a:xfrm>
              <a:off x="6961802" y="1143674"/>
              <a:ext cx="1598619" cy="799310"/>
            </a:xfrm>
            <a:custGeom>
              <a:avLst/>
              <a:gdLst>
                <a:gd name="connsiteX0" fmla="*/ 0 w 2215875"/>
                <a:gd name="connsiteY0" fmla="*/ 1107938 h 2215875"/>
                <a:gd name="connsiteX1" fmla="*/ 1107938 w 2215875"/>
                <a:gd name="connsiteY1" fmla="*/ 0 h 2215875"/>
                <a:gd name="connsiteX2" fmla="*/ 2215876 w 2215875"/>
                <a:gd name="connsiteY2" fmla="*/ 1107938 h 2215875"/>
                <a:gd name="connsiteX3" fmla="*/ 1107938 w 2215875"/>
                <a:gd name="connsiteY3" fmla="*/ 2215876 h 2215875"/>
                <a:gd name="connsiteX4" fmla="*/ 0 w 2215875"/>
                <a:gd name="connsiteY4" fmla="*/ 1107938 h 2215875"/>
                <a:gd name="connsiteX0" fmla="*/ 1107938 w 2215876"/>
                <a:gd name="connsiteY0" fmla="*/ 2215876 h 2307316"/>
                <a:gd name="connsiteX1" fmla="*/ 0 w 2215876"/>
                <a:gd name="connsiteY1" fmla="*/ 1107938 h 2307316"/>
                <a:gd name="connsiteX2" fmla="*/ 1107938 w 2215876"/>
                <a:gd name="connsiteY2" fmla="*/ 0 h 2307316"/>
                <a:gd name="connsiteX3" fmla="*/ 2215876 w 2215876"/>
                <a:gd name="connsiteY3" fmla="*/ 1107938 h 2307316"/>
                <a:gd name="connsiteX4" fmla="*/ 1199378 w 2215876"/>
                <a:gd name="connsiteY4" fmla="*/ 2307316 h 2307316"/>
                <a:gd name="connsiteX0" fmla="*/ 1107938 w 2215876"/>
                <a:gd name="connsiteY0" fmla="*/ 2215876 h 2215876"/>
                <a:gd name="connsiteX1" fmla="*/ 0 w 2215876"/>
                <a:gd name="connsiteY1" fmla="*/ 1107938 h 2215876"/>
                <a:gd name="connsiteX2" fmla="*/ 1107938 w 2215876"/>
                <a:gd name="connsiteY2" fmla="*/ 0 h 2215876"/>
                <a:gd name="connsiteX3" fmla="*/ 2215876 w 2215876"/>
                <a:gd name="connsiteY3" fmla="*/ 1107938 h 2215876"/>
                <a:gd name="connsiteX0" fmla="*/ 0 w 2215876"/>
                <a:gd name="connsiteY0" fmla="*/ 1107938 h 1107938"/>
                <a:gd name="connsiteX1" fmla="*/ 1107938 w 2215876"/>
                <a:gd name="connsiteY1" fmla="*/ 0 h 1107938"/>
                <a:gd name="connsiteX2" fmla="*/ 2215876 w 2215876"/>
                <a:gd name="connsiteY2" fmla="*/ 1107938 h 1107938"/>
              </a:gdLst>
              <a:ahLst/>
              <a:cxnLst>
                <a:cxn ang="0">
                  <a:pos x="connsiteX0" y="connsiteY0"/>
                </a:cxn>
                <a:cxn ang="0">
                  <a:pos x="connsiteX1" y="connsiteY1"/>
                </a:cxn>
                <a:cxn ang="0">
                  <a:pos x="connsiteX2" y="connsiteY2"/>
                </a:cxn>
              </a:cxnLst>
              <a:rect l="l" t="t" r="r" b="b"/>
              <a:pathLst>
                <a:path w="2215876" h="1107938">
                  <a:moveTo>
                    <a:pt x="0" y="1107938"/>
                  </a:moveTo>
                  <a:cubicBezTo>
                    <a:pt x="0" y="496041"/>
                    <a:pt x="496041" y="0"/>
                    <a:pt x="1107938" y="0"/>
                  </a:cubicBezTo>
                  <a:cubicBezTo>
                    <a:pt x="1719835" y="0"/>
                    <a:pt x="2215876" y="496041"/>
                    <a:pt x="2215876" y="1107938"/>
                  </a:cubicBezTo>
                </a:path>
              </a:pathLst>
            </a:custGeom>
            <a:noFill/>
            <a:ln w="38100">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66"/>
              <a:endParaRPr lang="en-US" sz="900" dirty="0">
                <a:solidFill>
                  <a:prstClr val="white"/>
                </a:solidFill>
                <a:latin typeface="Calibri" panose="020F0502020204030204" pitchFamily="34" charset="0"/>
                <a:cs typeface="Calibri" panose="020F0502020204030204" pitchFamily="34" charset="0"/>
              </a:endParaRPr>
            </a:p>
          </p:txBody>
        </p:sp>
        <p:sp>
          <p:nvSpPr>
            <p:cNvPr id="51" name="Oval 49">
              <a:extLst>
                <a:ext uri="{FF2B5EF4-FFF2-40B4-BE49-F238E27FC236}">
                  <a16:creationId xmlns:a16="http://schemas.microsoft.com/office/drawing/2014/main" id="{410B8AC0-3DCD-9B4E-A2BD-FB195D9C5E92}"/>
                </a:ext>
              </a:extLst>
            </p:cNvPr>
            <p:cNvSpPr/>
            <p:nvPr/>
          </p:nvSpPr>
          <p:spPr>
            <a:xfrm rot="10800000">
              <a:off x="5359520" y="1934162"/>
              <a:ext cx="1598619" cy="799310"/>
            </a:xfrm>
            <a:custGeom>
              <a:avLst/>
              <a:gdLst>
                <a:gd name="connsiteX0" fmla="*/ 0 w 2215875"/>
                <a:gd name="connsiteY0" fmla="*/ 1107938 h 2215875"/>
                <a:gd name="connsiteX1" fmla="*/ 1107938 w 2215875"/>
                <a:gd name="connsiteY1" fmla="*/ 0 h 2215875"/>
                <a:gd name="connsiteX2" fmla="*/ 2215876 w 2215875"/>
                <a:gd name="connsiteY2" fmla="*/ 1107938 h 2215875"/>
                <a:gd name="connsiteX3" fmla="*/ 1107938 w 2215875"/>
                <a:gd name="connsiteY3" fmla="*/ 2215876 h 2215875"/>
                <a:gd name="connsiteX4" fmla="*/ 0 w 2215875"/>
                <a:gd name="connsiteY4" fmla="*/ 1107938 h 2215875"/>
                <a:gd name="connsiteX0" fmla="*/ 1107938 w 2215876"/>
                <a:gd name="connsiteY0" fmla="*/ 2215876 h 2307316"/>
                <a:gd name="connsiteX1" fmla="*/ 0 w 2215876"/>
                <a:gd name="connsiteY1" fmla="*/ 1107938 h 2307316"/>
                <a:gd name="connsiteX2" fmla="*/ 1107938 w 2215876"/>
                <a:gd name="connsiteY2" fmla="*/ 0 h 2307316"/>
                <a:gd name="connsiteX3" fmla="*/ 2215876 w 2215876"/>
                <a:gd name="connsiteY3" fmla="*/ 1107938 h 2307316"/>
                <a:gd name="connsiteX4" fmla="*/ 1199378 w 2215876"/>
                <a:gd name="connsiteY4" fmla="*/ 2307316 h 2307316"/>
                <a:gd name="connsiteX0" fmla="*/ 1107938 w 2215876"/>
                <a:gd name="connsiteY0" fmla="*/ 2215876 h 2215876"/>
                <a:gd name="connsiteX1" fmla="*/ 0 w 2215876"/>
                <a:gd name="connsiteY1" fmla="*/ 1107938 h 2215876"/>
                <a:gd name="connsiteX2" fmla="*/ 1107938 w 2215876"/>
                <a:gd name="connsiteY2" fmla="*/ 0 h 2215876"/>
                <a:gd name="connsiteX3" fmla="*/ 2215876 w 2215876"/>
                <a:gd name="connsiteY3" fmla="*/ 1107938 h 2215876"/>
                <a:gd name="connsiteX0" fmla="*/ 0 w 2215876"/>
                <a:gd name="connsiteY0" fmla="*/ 1107938 h 1107938"/>
                <a:gd name="connsiteX1" fmla="*/ 1107938 w 2215876"/>
                <a:gd name="connsiteY1" fmla="*/ 0 h 1107938"/>
                <a:gd name="connsiteX2" fmla="*/ 2215876 w 2215876"/>
                <a:gd name="connsiteY2" fmla="*/ 1107938 h 1107938"/>
              </a:gdLst>
              <a:ahLst/>
              <a:cxnLst>
                <a:cxn ang="0">
                  <a:pos x="connsiteX0" y="connsiteY0"/>
                </a:cxn>
                <a:cxn ang="0">
                  <a:pos x="connsiteX1" y="connsiteY1"/>
                </a:cxn>
                <a:cxn ang="0">
                  <a:pos x="connsiteX2" y="connsiteY2"/>
                </a:cxn>
              </a:cxnLst>
              <a:rect l="l" t="t" r="r" b="b"/>
              <a:pathLst>
                <a:path w="2215876" h="1107938">
                  <a:moveTo>
                    <a:pt x="0" y="1107938"/>
                  </a:moveTo>
                  <a:cubicBezTo>
                    <a:pt x="0" y="496041"/>
                    <a:pt x="496041" y="0"/>
                    <a:pt x="1107938" y="0"/>
                  </a:cubicBezTo>
                  <a:cubicBezTo>
                    <a:pt x="1719835" y="0"/>
                    <a:pt x="2215876" y="496041"/>
                    <a:pt x="2215876" y="1107938"/>
                  </a:cubicBezTo>
                </a:path>
              </a:pathLst>
            </a:custGeom>
            <a:noFill/>
            <a:ln w="38100">
              <a:solidFill>
                <a:srgbClr val="00B14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66"/>
              <a:endParaRPr lang="en-US" sz="900" dirty="0">
                <a:solidFill>
                  <a:prstClr val="white"/>
                </a:solidFill>
                <a:latin typeface="Calibri" panose="020F0502020204030204" pitchFamily="34" charset="0"/>
                <a:cs typeface="Calibri" panose="020F0502020204030204" pitchFamily="34" charset="0"/>
              </a:endParaRPr>
            </a:p>
          </p:txBody>
        </p:sp>
        <p:sp>
          <p:nvSpPr>
            <p:cNvPr id="52" name="Oval 49">
              <a:extLst>
                <a:ext uri="{FF2B5EF4-FFF2-40B4-BE49-F238E27FC236}">
                  <a16:creationId xmlns:a16="http://schemas.microsoft.com/office/drawing/2014/main" id="{410B8AC0-3DCD-9B4E-A2BD-FB195D9C5E92}"/>
                </a:ext>
              </a:extLst>
            </p:cNvPr>
            <p:cNvSpPr/>
            <p:nvPr/>
          </p:nvSpPr>
          <p:spPr>
            <a:xfrm>
              <a:off x="3763112" y="1143674"/>
              <a:ext cx="1598619" cy="799310"/>
            </a:xfrm>
            <a:custGeom>
              <a:avLst/>
              <a:gdLst>
                <a:gd name="connsiteX0" fmla="*/ 0 w 2215875"/>
                <a:gd name="connsiteY0" fmla="*/ 1107938 h 2215875"/>
                <a:gd name="connsiteX1" fmla="*/ 1107938 w 2215875"/>
                <a:gd name="connsiteY1" fmla="*/ 0 h 2215875"/>
                <a:gd name="connsiteX2" fmla="*/ 2215876 w 2215875"/>
                <a:gd name="connsiteY2" fmla="*/ 1107938 h 2215875"/>
                <a:gd name="connsiteX3" fmla="*/ 1107938 w 2215875"/>
                <a:gd name="connsiteY3" fmla="*/ 2215876 h 2215875"/>
                <a:gd name="connsiteX4" fmla="*/ 0 w 2215875"/>
                <a:gd name="connsiteY4" fmla="*/ 1107938 h 2215875"/>
                <a:gd name="connsiteX0" fmla="*/ 1107938 w 2215876"/>
                <a:gd name="connsiteY0" fmla="*/ 2215876 h 2307316"/>
                <a:gd name="connsiteX1" fmla="*/ 0 w 2215876"/>
                <a:gd name="connsiteY1" fmla="*/ 1107938 h 2307316"/>
                <a:gd name="connsiteX2" fmla="*/ 1107938 w 2215876"/>
                <a:gd name="connsiteY2" fmla="*/ 0 h 2307316"/>
                <a:gd name="connsiteX3" fmla="*/ 2215876 w 2215876"/>
                <a:gd name="connsiteY3" fmla="*/ 1107938 h 2307316"/>
                <a:gd name="connsiteX4" fmla="*/ 1199378 w 2215876"/>
                <a:gd name="connsiteY4" fmla="*/ 2307316 h 2307316"/>
                <a:gd name="connsiteX0" fmla="*/ 1107938 w 2215876"/>
                <a:gd name="connsiteY0" fmla="*/ 2215876 h 2215876"/>
                <a:gd name="connsiteX1" fmla="*/ 0 w 2215876"/>
                <a:gd name="connsiteY1" fmla="*/ 1107938 h 2215876"/>
                <a:gd name="connsiteX2" fmla="*/ 1107938 w 2215876"/>
                <a:gd name="connsiteY2" fmla="*/ 0 h 2215876"/>
                <a:gd name="connsiteX3" fmla="*/ 2215876 w 2215876"/>
                <a:gd name="connsiteY3" fmla="*/ 1107938 h 2215876"/>
                <a:gd name="connsiteX0" fmla="*/ 0 w 2215876"/>
                <a:gd name="connsiteY0" fmla="*/ 1107938 h 1107938"/>
                <a:gd name="connsiteX1" fmla="*/ 1107938 w 2215876"/>
                <a:gd name="connsiteY1" fmla="*/ 0 h 1107938"/>
                <a:gd name="connsiteX2" fmla="*/ 2215876 w 2215876"/>
                <a:gd name="connsiteY2" fmla="*/ 1107938 h 1107938"/>
              </a:gdLst>
              <a:ahLst/>
              <a:cxnLst>
                <a:cxn ang="0">
                  <a:pos x="connsiteX0" y="connsiteY0"/>
                </a:cxn>
                <a:cxn ang="0">
                  <a:pos x="connsiteX1" y="connsiteY1"/>
                </a:cxn>
                <a:cxn ang="0">
                  <a:pos x="connsiteX2" y="connsiteY2"/>
                </a:cxn>
              </a:cxnLst>
              <a:rect l="l" t="t" r="r" b="b"/>
              <a:pathLst>
                <a:path w="2215876" h="1107938">
                  <a:moveTo>
                    <a:pt x="0" y="1107938"/>
                  </a:moveTo>
                  <a:cubicBezTo>
                    <a:pt x="0" y="496041"/>
                    <a:pt x="496041" y="0"/>
                    <a:pt x="1107938" y="0"/>
                  </a:cubicBezTo>
                  <a:cubicBezTo>
                    <a:pt x="1719835" y="0"/>
                    <a:pt x="2215876" y="496041"/>
                    <a:pt x="2215876" y="1107938"/>
                  </a:cubicBezTo>
                </a:path>
              </a:pathLst>
            </a:custGeom>
            <a:noFill/>
            <a:ln w="38100">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66"/>
              <a:endParaRPr lang="en-US" sz="900" dirty="0">
                <a:solidFill>
                  <a:prstClr val="white"/>
                </a:solidFill>
                <a:latin typeface="Calibri" panose="020F0502020204030204" pitchFamily="34" charset="0"/>
                <a:cs typeface="Calibri" panose="020F0502020204030204" pitchFamily="34" charset="0"/>
              </a:endParaRPr>
            </a:p>
          </p:txBody>
        </p:sp>
        <p:sp>
          <p:nvSpPr>
            <p:cNvPr id="53" name="Oval 49">
              <a:extLst>
                <a:ext uri="{FF2B5EF4-FFF2-40B4-BE49-F238E27FC236}">
                  <a16:creationId xmlns:a16="http://schemas.microsoft.com/office/drawing/2014/main" id="{410B8AC0-3DCD-9B4E-A2BD-FB195D9C5E92}"/>
                </a:ext>
              </a:extLst>
            </p:cNvPr>
            <p:cNvSpPr/>
            <p:nvPr/>
          </p:nvSpPr>
          <p:spPr>
            <a:xfrm rot="10800000">
              <a:off x="2162805" y="1945589"/>
              <a:ext cx="1598619" cy="799310"/>
            </a:xfrm>
            <a:custGeom>
              <a:avLst/>
              <a:gdLst>
                <a:gd name="connsiteX0" fmla="*/ 0 w 2215875"/>
                <a:gd name="connsiteY0" fmla="*/ 1107938 h 2215875"/>
                <a:gd name="connsiteX1" fmla="*/ 1107938 w 2215875"/>
                <a:gd name="connsiteY1" fmla="*/ 0 h 2215875"/>
                <a:gd name="connsiteX2" fmla="*/ 2215876 w 2215875"/>
                <a:gd name="connsiteY2" fmla="*/ 1107938 h 2215875"/>
                <a:gd name="connsiteX3" fmla="*/ 1107938 w 2215875"/>
                <a:gd name="connsiteY3" fmla="*/ 2215876 h 2215875"/>
                <a:gd name="connsiteX4" fmla="*/ 0 w 2215875"/>
                <a:gd name="connsiteY4" fmla="*/ 1107938 h 2215875"/>
                <a:gd name="connsiteX0" fmla="*/ 1107938 w 2215876"/>
                <a:gd name="connsiteY0" fmla="*/ 2215876 h 2307316"/>
                <a:gd name="connsiteX1" fmla="*/ 0 w 2215876"/>
                <a:gd name="connsiteY1" fmla="*/ 1107938 h 2307316"/>
                <a:gd name="connsiteX2" fmla="*/ 1107938 w 2215876"/>
                <a:gd name="connsiteY2" fmla="*/ 0 h 2307316"/>
                <a:gd name="connsiteX3" fmla="*/ 2215876 w 2215876"/>
                <a:gd name="connsiteY3" fmla="*/ 1107938 h 2307316"/>
                <a:gd name="connsiteX4" fmla="*/ 1199378 w 2215876"/>
                <a:gd name="connsiteY4" fmla="*/ 2307316 h 2307316"/>
                <a:gd name="connsiteX0" fmla="*/ 1107938 w 2215876"/>
                <a:gd name="connsiteY0" fmla="*/ 2215876 h 2215876"/>
                <a:gd name="connsiteX1" fmla="*/ 0 w 2215876"/>
                <a:gd name="connsiteY1" fmla="*/ 1107938 h 2215876"/>
                <a:gd name="connsiteX2" fmla="*/ 1107938 w 2215876"/>
                <a:gd name="connsiteY2" fmla="*/ 0 h 2215876"/>
                <a:gd name="connsiteX3" fmla="*/ 2215876 w 2215876"/>
                <a:gd name="connsiteY3" fmla="*/ 1107938 h 2215876"/>
                <a:gd name="connsiteX0" fmla="*/ 0 w 2215876"/>
                <a:gd name="connsiteY0" fmla="*/ 1107938 h 1107938"/>
                <a:gd name="connsiteX1" fmla="*/ 1107938 w 2215876"/>
                <a:gd name="connsiteY1" fmla="*/ 0 h 1107938"/>
                <a:gd name="connsiteX2" fmla="*/ 2215876 w 2215876"/>
                <a:gd name="connsiteY2" fmla="*/ 1107938 h 1107938"/>
              </a:gdLst>
              <a:ahLst/>
              <a:cxnLst>
                <a:cxn ang="0">
                  <a:pos x="connsiteX0" y="connsiteY0"/>
                </a:cxn>
                <a:cxn ang="0">
                  <a:pos x="connsiteX1" y="connsiteY1"/>
                </a:cxn>
                <a:cxn ang="0">
                  <a:pos x="connsiteX2" y="connsiteY2"/>
                </a:cxn>
              </a:cxnLst>
              <a:rect l="l" t="t" r="r" b="b"/>
              <a:pathLst>
                <a:path w="2215876" h="1107938">
                  <a:moveTo>
                    <a:pt x="0" y="1107938"/>
                  </a:moveTo>
                  <a:cubicBezTo>
                    <a:pt x="0" y="496041"/>
                    <a:pt x="496041" y="0"/>
                    <a:pt x="1107938" y="0"/>
                  </a:cubicBezTo>
                  <a:cubicBezTo>
                    <a:pt x="1719835" y="0"/>
                    <a:pt x="2215876" y="496041"/>
                    <a:pt x="2215876" y="1107938"/>
                  </a:cubicBezTo>
                </a:path>
              </a:pathLst>
            </a:custGeom>
            <a:noFill/>
            <a:ln w="38100">
              <a:solidFill>
                <a:srgbClr val="00B14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66"/>
              <a:endParaRPr lang="en-US" sz="900" dirty="0">
                <a:solidFill>
                  <a:prstClr val="white"/>
                </a:solidFill>
                <a:latin typeface="Calibri" panose="020F0502020204030204" pitchFamily="34" charset="0"/>
                <a:cs typeface="Calibri" panose="020F0502020204030204" pitchFamily="34" charset="0"/>
              </a:endParaRPr>
            </a:p>
          </p:txBody>
        </p:sp>
        <p:sp>
          <p:nvSpPr>
            <p:cNvPr id="54" name="Oval 49">
              <a:extLst>
                <a:ext uri="{FF2B5EF4-FFF2-40B4-BE49-F238E27FC236}">
                  <a16:creationId xmlns:a16="http://schemas.microsoft.com/office/drawing/2014/main" id="{410B8AC0-3DCD-9B4E-A2BD-FB195D9C5E92}"/>
                </a:ext>
              </a:extLst>
            </p:cNvPr>
            <p:cNvSpPr/>
            <p:nvPr/>
          </p:nvSpPr>
          <p:spPr>
            <a:xfrm>
              <a:off x="557957" y="1143674"/>
              <a:ext cx="1598619" cy="799310"/>
            </a:xfrm>
            <a:custGeom>
              <a:avLst/>
              <a:gdLst>
                <a:gd name="connsiteX0" fmla="*/ 0 w 2215875"/>
                <a:gd name="connsiteY0" fmla="*/ 1107938 h 2215875"/>
                <a:gd name="connsiteX1" fmla="*/ 1107938 w 2215875"/>
                <a:gd name="connsiteY1" fmla="*/ 0 h 2215875"/>
                <a:gd name="connsiteX2" fmla="*/ 2215876 w 2215875"/>
                <a:gd name="connsiteY2" fmla="*/ 1107938 h 2215875"/>
                <a:gd name="connsiteX3" fmla="*/ 1107938 w 2215875"/>
                <a:gd name="connsiteY3" fmla="*/ 2215876 h 2215875"/>
                <a:gd name="connsiteX4" fmla="*/ 0 w 2215875"/>
                <a:gd name="connsiteY4" fmla="*/ 1107938 h 2215875"/>
                <a:gd name="connsiteX0" fmla="*/ 1107938 w 2215876"/>
                <a:gd name="connsiteY0" fmla="*/ 2215876 h 2307316"/>
                <a:gd name="connsiteX1" fmla="*/ 0 w 2215876"/>
                <a:gd name="connsiteY1" fmla="*/ 1107938 h 2307316"/>
                <a:gd name="connsiteX2" fmla="*/ 1107938 w 2215876"/>
                <a:gd name="connsiteY2" fmla="*/ 0 h 2307316"/>
                <a:gd name="connsiteX3" fmla="*/ 2215876 w 2215876"/>
                <a:gd name="connsiteY3" fmla="*/ 1107938 h 2307316"/>
                <a:gd name="connsiteX4" fmla="*/ 1199378 w 2215876"/>
                <a:gd name="connsiteY4" fmla="*/ 2307316 h 2307316"/>
                <a:gd name="connsiteX0" fmla="*/ 1107938 w 2215876"/>
                <a:gd name="connsiteY0" fmla="*/ 2215876 h 2215876"/>
                <a:gd name="connsiteX1" fmla="*/ 0 w 2215876"/>
                <a:gd name="connsiteY1" fmla="*/ 1107938 h 2215876"/>
                <a:gd name="connsiteX2" fmla="*/ 1107938 w 2215876"/>
                <a:gd name="connsiteY2" fmla="*/ 0 h 2215876"/>
                <a:gd name="connsiteX3" fmla="*/ 2215876 w 2215876"/>
                <a:gd name="connsiteY3" fmla="*/ 1107938 h 2215876"/>
                <a:gd name="connsiteX0" fmla="*/ 0 w 2215876"/>
                <a:gd name="connsiteY0" fmla="*/ 1107938 h 1107938"/>
                <a:gd name="connsiteX1" fmla="*/ 1107938 w 2215876"/>
                <a:gd name="connsiteY1" fmla="*/ 0 h 1107938"/>
                <a:gd name="connsiteX2" fmla="*/ 2215876 w 2215876"/>
                <a:gd name="connsiteY2" fmla="*/ 1107938 h 1107938"/>
              </a:gdLst>
              <a:ahLst/>
              <a:cxnLst>
                <a:cxn ang="0">
                  <a:pos x="connsiteX0" y="connsiteY0"/>
                </a:cxn>
                <a:cxn ang="0">
                  <a:pos x="connsiteX1" y="connsiteY1"/>
                </a:cxn>
                <a:cxn ang="0">
                  <a:pos x="connsiteX2" y="connsiteY2"/>
                </a:cxn>
              </a:cxnLst>
              <a:rect l="l" t="t" r="r" b="b"/>
              <a:pathLst>
                <a:path w="2215876" h="1107938">
                  <a:moveTo>
                    <a:pt x="0" y="1107938"/>
                  </a:moveTo>
                  <a:cubicBezTo>
                    <a:pt x="0" y="496041"/>
                    <a:pt x="496041" y="0"/>
                    <a:pt x="1107938" y="0"/>
                  </a:cubicBezTo>
                  <a:cubicBezTo>
                    <a:pt x="1719835" y="0"/>
                    <a:pt x="2215876" y="496041"/>
                    <a:pt x="2215876" y="1107938"/>
                  </a:cubicBezTo>
                </a:path>
              </a:pathLst>
            </a:custGeom>
            <a:noFill/>
            <a:ln w="38100">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66"/>
              <a:endParaRPr lang="en-US" sz="900" dirty="0">
                <a:solidFill>
                  <a:prstClr val="white"/>
                </a:solidFill>
                <a:latin typeface="Calibri" panose="020F0502020204030204" pitchFamily="34" charset="0"/>
                <a:cs typeface="Calibri" panose="020F0502020204030204" pitchFamily="34" charset="0"/>
              </a:endParaRPr>
            </a:p>
          </p:txBody>
        </p:sp>
        <p:sp>
          <p:nvSpPr>
            <p:cNvPr id="56" name="Rectangle 55"/>
            <p:cNvSpPr/>
            <p:nvPr/>
          </p:nvSpPr>
          <p:spPr>
            <a:xfrm>
              <a:off x="549271" y="2791146"/>
              <a:ext cx="1599390" cy="397032"/>
            </a:xfrm>
            <a:prstGeom prst="rect">
              <a:avLst/>
            </a:prstGeom>
          </p:spPr>
          <p:txBody>
            <a:bodyPr wrap="square">
              <a:spAutoFit/>
            </a:bodyPr>
            <a:lstStyle/>
            <a:p>
              <a:pPr algn="ctr" defTabSz="677280">
                <a:lnSpc>
                  <a:spcPct val="90000"/>
                </a:lnSpc>
                <a:defRPr/>
              </a:pPr>
              <a:r>
                <a:rPr lang="en-US" sz="1100" dirty="0">
                  <a:solidFill>
                    <a:schemeClr val="tx2"/>
                  </a:solidFill>
                  <a:latin typeface="Calibri" panose="020F0502020204030204" pitchFamily="34" charset="0"/>
                  <a:cs typeface="Calibri" panose="020F0502020204030204" pitchFamily="34" charset="0"/>
                </a:rPr>
                <a:t>Identify team members and agree on structure </a:t>
              </a:r>
            </a:p>
          </p:txBody>
        </p:sp>
        <p:sp>
          <p:nvSpPr>
            <p:cNvPr id="60" name="Rectangle 59"/>
            <p:cNvSpPr/>
            <p:nvPr/>
          </p:nvSpPr>
          <p:spPr>
            <a:xfrm>
              <a:off x="2148661" y="2791146"/>
              <a:ext cx="1610506" cy="549381"/>
            </a:xfrm>
            <a:prstGeom prst="rect">
              <a:avLst/>
            </a:prstGeom>
          </p:spPr>
          <p:txBody>
            <a:bodyPr wrap="square">
              <a:spAutoFit/>
            </a:bodyPr>
            <a:lstStyle/>
            <a:p>
              <a:pPr algn="ctr" defTabSz="677280">
                <a:lnSpc>
                  <a:spcPct val="90000"/>
                </a:lnSpc>
                <a:defRPr/>
              </a:pPr>
              <a:r>
                <a:rPr lang="en-US" sz="1100" dirty="0">
                  <a:solidFill>
                    <a:schemeClr val="tx2"/>
                  </a:solidFill>
                  <a:latin typeface="Calibri" panose="020F0502020204030204" pitchFamily="34" charset="0"/>
                  <a:cs typeface="Calibri" panose="020F0502020204030204" pitchFamily="34" charset="0"/>
                </a:rPr>
                <a:t>Single hand to shake</a:t>
              </a:r>
            </a:p>
            <a:p>
              <a:pPr algn="ctr" defTabSz="677280">
                <a:lnSpc>
                  <a:spcPct val="90000"/>
                </a:lnSpc>
                <a:defRPr/>
              </a:pPr>
              <a:r>
                <a:rPr lang="en-US" sz="1100" dirty="0">
                  <a:solidFill>
                    <a:schemeClr val="tx2"/>
                  </a:solidFill>
                  <a:latin typeface="Calibri" panose="020F0502020204030204" pitchFamily="34" charset="0"/>
                  <a:cs typeface="Calibri" panose="020F0502020204030204" pitchFamily="34" charset="0"/>
                </a:rPr>
                <a:t>Individual partners</a:t>
              </a:r>
            </a:p>
            <a:p>
              <a:pPr algn="ctr" defTabSz="677280">
                <a:lnSpc>
                  <a:spcPct val="90000"/>
                </a:lnSpc>
                <a:defRPr/>
              </a:pPr>
              <a:r>
                <a:rPr lang="en-US" sz="1100" dirty="0">
                  <a:solidFill>
                    <a:schemeClr val="tx2"/>
                  </a:solidFill>
                  <a:latin typeface="Calibri" panose="020F0502020204030204" pitchFamily="34" charset="0"/>
                  <a:cs typeface="Calibri" panose="020F0502020204030204" pitchFamily="34" charset="0"/>
                </a:rPr>
                <a:t>Executive sponsorship</a:t>
              </a:r>
            </a:p>
          </p:txBody>
        </p:sp>
        <p:sp>
          <p:nvSpPr>
            <p:cNvPr id="61" name="Rectangle 60"/>
            <p:cNvSpPr/>
            <p:nvPr/>
          </p:nvSpPr>
          <p:spPr>
            <a:xfrm>
              <a:off x="3745473" y="2791146"/>
              <a:ext cx="1612312" cy="549381"/>
            </a:xfrm>
            <a:prstGeom prst="rect">
              <a:avLst/>
            </a:prstGeom>
          </p:spPr>
          <p:txBody>
            <a:bodyPr wrap="square">
              <a:spAutoFit/>
            </a:bodyPr>
            <a:lstStyle/>
            <a:p>
              <a:pPr algn="ctr" defTabSz="677280">
                <a:lnSpc>
                  <a:spcPct val="90000"/>
                </a:lnSpc>
                <a:defRPr/>
              </a:pPr>
              <a:r>
                <a:rPr lang="en-US" sz="1100" dirty="0">
                  <a:solidFill>
                    <a:schemeClr val="tx2"/>
                  </a:solidFill>
                  <a:latin typeface="Calibri" panose="020F0502020204030204" pitchFamily="34" charset="0"/>
                  <a:cs typeface="Calibri" panose="020F0502020204030204" pitchFamily="34" charset="0"/>
                </a:rPr>
                <a:t>Service management organization and </a:t>
              </a:r>
            </a:p>
            <a:p>
              <a:pPr algn="ctr" defTabSz="677280">
                <a:lnSpc>
                  <a:spcPct val="90000"/>
                </a:lnSpc>
                <a:defRPr/>
              </a:pPr>
              <a:r>
                <a:rPr lang="en-US" sz="1100" dirty="0">
                  <a:solidFill>
                    <a:schemeClr val="tx2"/>
                  </a:solidFill>
                  <a:latin typeface="Calibri" panose="020F0502020204030204" pitchFamily="34" charset="0"/>
                  <a:cs typeface="Calibri" panose="020F0502020204030204" pitchFamily="34" charset="0"/>
                </a:rPr>
                <a:t>digital delivery hub</a:t>
              </a:r>
            </a:p>
          </p:txBody>
        </p:sp>
        <p:sp>
          <p:nvSpPr>
            <p:cNvPr id="62" name="Rectangle 61"/>
            <p:cNvSpPr/>
            <p:nvPr/>
          </p:nvSpPr>
          <p:spPr>
            <a:xfrm>
              <a:off x="5380096" y="2791146"/>
              <a:ext cx="1571364" cy="397032"/>
            </a:xfrm>
            <a:prstGeom prst="rect">
              <a:avLst/>
            </a:prstGeom>
          </p:spPr>
          <p:txBody>
            <a:bodyPr wrap="square">
              <a:spAutoFit/>
            </a:bodyPr>
            <a:lstStyle/>
            <a:p>
              <a:pPr algn="ctr" defTabSz="677280">
                <a:lnSpc>
                  <a:spcPct val="90000"/>
                </a:lnSpc>
                <a:defRPr/>
              </a:pPr>
              <a:r>
                <a:rPr lang="en-US" sz="1100" dirty="0">
                  <a:solidFill>
                    <a:schemeClr val="tx2"/>
                  </a:solidFill>
                  <a:latin typeface="Calibri" panose="020F0502020204030204" pitchFamily="34" charset="0"/>
                  <a:cs typeface="Calibri" panose="020F0502020204030204" pitchFamily="34" charset="0"/>
                </a:rPr>
                <a:t>Business aligned SLA</a:t>
              </a:r>
            </a:p>
            <a:p>
              <a:pPr algn="ctr" defTabSz="677280">
                <a:lnSpc>
                  <a:spcPct val="90000"/>
                </a:lnSpc>
                <a:defRPr/>
              </a:pPr>
              <a:r>
                <a:rPr lang="en-US" sz="1100" dirty="0">
                  <a:solidFill>
                    <a:schemeClr val="tx2"/>
                  </a:solidFill>
                  <a:latin typeface="Calibri" panose="020F0502020204030204" pitchFamily="34" charset="0"/>
                  <a:cs typeface="Calibri" panose="020F0502020204030204" pitchFamily="34" charset="0"/>
                </a:rPr>
                <a:t>Data-driven governance</a:t>
              </a:r>
            </a:p>
          </p:txBody>
        </p:sp>
        <p:sp>
          <p:nvSpPr>
            <p:cNvPr id="63" name="Rectangle 62"/>
            <p:cNvSpPr/>
            <p:nvPr/>
          </p:nvSpPr>
          <p:spPr>
            <a:xfrm>
              <a:off x="6951460" y="2791146"/>
              <a:ext cx="1608961" cy="701731"/>
            </a:xfrm>
            <a:prstGeom prst="rect">
              <a:avLst/>
            </a:prstGeom>
          </p:spPr>
          <p:txBody>
            <a:bodyPr wrap="square">
              <a:spAutoFit/>
            </a:bodyPr>
            <a:lstStyle/>
            <a:p>
              <a:pPr algn="ctr" defTabSz="677280">
                <a:lnSpc>
                  <a:spcPct val="90000"/>
                </a:lnSpc>
                <a:defRPr/>
              </a:pPr>
              <a:r>
                <a:rPr lang="en-US" sz="1100" dirty="0" err="1">
                  <a:solidFill>
                    <a:schemeClr val="tx2"/>
                  </a:solidFill>
                  <a:latin typeface="Calibri" panose="020F0502020204030204" pitchFamily="34" charset="0"/>
                  <a:cs typeface="Calibri" panose="020F0502020204030204" pitchFamily="34" charset="0"/>
                </a:rPr>
                <a:t>CxO</a:t>
              </a:r>
              <a:r>
                <a:rPr lang="en-US" sz="1100" dirty="0">
                  <a:solidFill>
                    <a:schemeClr val="tx2"/>
                  </a:solidFill>
                  <a:latin typeface="Calibri" panose="020F0502020204030204" pitchFamily="34" charset="0"/>
                  <a:cs typeface="Calibri" panose="020F0502020204030204" pitchFamily="34" charset="0"/>
                </a:rPr>
                <a:t> dashboard powered by analytics platform with further drill-down capability</a:t>
              </a:r>
            </a:p>
          </p:txBody>
        </p:sp>
        <p:grpSp>
          <p:nvGrpSpPr>
            <p:cNvPr id="8" name="Group 7"/>
            <p:cNvGrpSpPr/>
            <p:nvPr/>
          </p:nvGrpSpPr>
          <p:grpSpPr>
            <a:xfrm>
              <a:off x="480328" y="3512896"/>
              <a:ext cx="8218919" cy="389535"/>
              <a:chOff x="480328" y="3423688"/>
              <a:chExt cx="8218919" cy="389535"/>
            </a:xfrm>
          </p:grpSpPr>
          <p:sp>
            <p:nvSpPr>
              <p:cNvPr id="109" name="Freeform 108">
                <a:extLst>
                  <a:ext uri="{FF2B5EF4-FFF2-40B4-BE49-F238E27FC236}">
                    <a16:creationId xmlns:a16="http://schemas.microsoft.com/office/drawing/2014/main" id="{C44B6DEF-0574-6C4F-9E7B-CF9680B7C5C8}"/>
                  </a:ext>
                </a:extLst>
              </p:cNvPr>
              <p:cNvSpPr/>
              <p:nvPr/>
            </p:nvSpPr>
            <p:spPr>
              <a:xfrm>
                <a:off x="480328" y="3423688"/>
                <a:ext cx="8218919" cy="389535"/>
              </a:xfrm>
              <a:custGeom>
                <a:avLst/>
                <a:gdLst>
                  <a:gd name="connsiteX0" fmla="*/ 0 w 8544297"/>
                  <a:gd name="connsiteY0" fmla="*/ 0 h 112815"/>
                  <a:gd name="connsiteX1" fmla="*/ 8544297 w 8544297"/>
                  <a:gd name="connsiteY1" fmla="*/ 0 h 112815"/>
                  <a:gd name="connsiteX2" fmla="*/ 4263242 w 8544297"/>
                  <a:gd name="connsiteY2" fmla="*/ 112815 h 112815"/>
                  <a:gd name="connsiteX3" fmla="*/ 0 w 8544297"/>
                  <a:gd name="connsiteY3" fmla="*/ 0 h 112815"/>
                </a:gdLst>
                <a:ahLst/>
                <a:cxnLst>
                  <a:cxn ang="0">
                    <a:pos x="connsiteX0" y="connsiteY0"/>
                  </a:cxn>
                  <a:cxn ang="0">
                    <a:pos x="connsiteX1" y="connsiteY1"/>
                  </a:cxn>
                  <a:cxn ang="0">
                    <a:pos x="connsiteX2" y="connsiteY2"/>
                  </a:cxn>
                  <a:cxn ang="0">
                    <a:pos x="connsiteX3" y="connsiteY3"/>
                  </a:cxn>
                </a:cxnLst>
                <a:rect l="l" t="t" r="r" b="b"/>
                <a:pathLst>
                  <a:path w="8544297" h="112815">
                    <a:moveTo>
                      <a:pt x="0" y="0"/>
                    </a:moveTo>
                    <a:lnTo>
                      <a:pt x="8544297" y="0"/>
                    </a:lnTo>
                    <a:lnTo>
                      <a:pt x="4263242" y="112815"/>
                    </a:lnTo>
                    <a:lnTo>
                      <a:pt x="0" y="0"/>
                    </a:lnTo>
                    <a:close/>
                  </a:path>
                </a:pathLst>
              </a:cu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66">
                  <a:defRPr/>
                </a:pPr>
                <a:endParaRPr lang="en-US" sz="900" dirty="0">
                  <a:solidFill>
                    <a:prstClr val="white"/>
                  </a:solidFill>
                  <a:latin typeface="Calibri" panose="020F0502020204030204" pitchFamily="34" charset="0"/>
                  <a:cs typeface="Calibri" panose="020F0502020204030204" pitchFamily="34" charset="0"/>
                </a:endParaRPr>
              </a:p>
            </p:txBody>
          </p:sp>
          <p:sp>
            <p:nvSpPr>
              <p:cNvPr id="94" name="TextBox 93"/>
              <p:cNvSpPr txBox="1"/>
              <p:nvPr/>
            </p:nvSpPr>
            <p:spPr>
              <a:xfrm>
                <a:off x="3228096" y="3476499"/>
                <a:ext cx="2723382" cy="276999"/>
              </a:xfrm>
              <a:prstGeom prst="rect">
                <a:avLst/>
              </a:prstGeom>
              <a:noFill/>
            </p:spPr>
            <p:txBody>
              <a:bodyPr wrap="square" rtlCol="0">
                <a:spAutoFit/>
              </a:bodyPr>
              <a:lstStyle/>
              <a:p>
                <a:pPr algn="ctr" defTabSz="677280">
                  <a:defRPr/>
                </a:pPr>
                <a:r>
                  <a:rPr lang="en-US" sz="1200" b="1" dirty="0">
                    <a:solidFill>
                      <a:schemeClr val="bg1"/>
                    </a:solidFill>
                    <a:latin typeface="Calibri" panose="020F0502020204030204" pitchFamily="34" charset="0"/>
                    <a:cs typeface="Calibri" panose="020F0502020204030204" pitchFamily="34" charset="0"/>
                  </a:rPr>
                  <a:t>Enablers</a:t>
                </a:r>
              </a:p>
            </p:txBody>
          </p:sp>
        </p:grpSp>
        <p:pic>
          <p:nvPicPr>
            <p:cNvPr id="4" name="Picture 3">
              <a:extLst>
                <a:ext uri="{FF2B5EF4-FFF2-40B4-BE49-F238E27FC236}">
                  <a16:creationId xmlns:a16="http://schemas.microsoft.com/office/drawing/2014/main" id="{3823072A-3FDB-0540-ADFE-79E381A3A47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90353" y="1552247"/>
              <a:ext cx="366135" cy="366135"/>
            </a:xfrm>
            <a:prstGeom prst="rect">
              <a:avLst/>
            </a:prstGeom>
          </p:spPr>
        </p:pic>
        <p:pic>
          <p:nvPicPr>
            <p:cNvPr id="5" name="Picture 4">
              <a:extLst>
                <a:ext uri="{FF2B5EF4-FFF2-40B4-BE49-F238E27FC236}">
                  <a16:creationId xmlns:a16="http://schemas.microsoft.com/office/drawing/2014/main" id="{F63A4435-5547-0C47-9F3D-AE3078E7320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63198" y="1567471"/>
              <a:ext cx="365833" cy="340777"/>
            </a:xfrm>
            <a:prstGeom prst="rect">
              <a:avLst/>
            </a:prstGeom>
          </p:spPr>
        </p:pic>
        <p:pic>
          <p:nvPicPr>
            <p:cNvPr id="6" name="Picture 5">
              <a:extLst>
                <a:ext uri="{FF2B5EF4-FFF2-40B4-BE49-F238E27FC236}">
                  <a16:creationId xmlns:a16="http://schemas.microsoft.com/office/drawing/2014/main" id="{7113886C-3049-B641-AC5C-78FE644C6E1C}"/>
                </a:ext>
              </a:extLst>
            </p:cNvPr>
            <p:cNvPicPr>
              <a:picLocks noChangeAspect="1"/>
            </p:cNvPicPr>
            <p:nvPr/>
          </p:nvPicPr>
          <p:blipFill>
            <a:blip r:embed="rId7"/>
            <a:stretch>
              <a:fillRect/>
            </a:stretch>
          </p:blipFill>
          <p:spPr>
            <a:xfrm>
              <a:off x="7598799" y="1593119"/>
              <a:ext cx="288441" cy="342524"/>
            </a:xfrm>
            <a:prstGeom prst="rect">
              <a:avLst/>
            </a:prstGeom>
          </p:spPr>
        </p:pic>
        <p:grpSp>
          <p:nvGrpSpPr>
            <p:cNvPr id="2" name="Group 1"/>
            <p:cNvGrpSpPr/>
            <p:nvPr/>
          </p:nvGrpSpPr>
          <p:grpSpPr>
            <a:xfrm>
              <a:off x="557957" y="3986089"/>
              <a:ext cx="8002464" cy="814573"/>
              <a:chOff x="476518" y="3986089"/>
              <a:chExt cx="8208716" cy="814573"/>
            </a:xfrm>
          </p:grpSpPr>
          <p:sp>
            <p:nvSpPr>
              <p:cNvPr id="71" name="Rectangle 70"/>
              <p:cNvSpPr/>
              <p:nvPr/>
            </p:nvSpPr>
            <p:spPr>
              <a:xfrm>
                <a:off x="476518" y="3986089"/>
                <a:ext cx="1583241" cy="81457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77280">
                  <a:lnSpc>
                    <a:spcPct val="90000"/>
                  </a:lnSpc>
                  <a:defRPr/>
                </a:pPr>
                <a:r>
                  <a:rPr lang="en-US" sz="1100" b="1" dirty="0">
                    <a:solidFill>
                      <a:prstClr val="white"/>
                    </a:solidFill>
                    <a:latin typeface="Calibri" panose="020F0502020204030204" pitchFamily="34" charset="0"/>
                    <a:cs typeface="Calibri" panose="020F0502020204030204" pitchFamily="34" charset="0"/>
                  </a:rPr>
                  <a:t>Agility</a:t>
                </a:r>
              </a:p>
            </p:txBody>
          </p:sp>
          <p:sp>
            <p:nvSpPr>
              <p:cNvPr id="72" name="Rectangle 71"/>
              <p:cNvSpPr/>
              <p:nvPr/>
            </p:nvSpPr>
            <p:spPr>
              <a:xfrm>
                <a:off x="2132887" y="3986089"/>
                <a:ext cx="1583241" cy="81457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77280">
                  <a:lnSpc>
                    <a:spcPct val="90000"/>
                  </a:lnSpc>
                  <a:defRPr/>
                </a:pPr>
                <a:r>
                  <a:rPr lang="en-US" sz="1100" b="1" dirty="0">
                    <a:solidFill>
                      <a:prstClr val="white"/>
                    </a:solidFill>
                    <a:latin typeface="Calibri" panose="020F0502020204030204" pitchFamily="34" charset="0"/>
                    <a:cs typeface="Calibri" panose="020F0502020204030204" pitchFamily="34" charset="0"/>
                  </a:rPr>
                  <a:t>Transparency</a:t>
                </a:r>
              </a:p>
            </p:txBody>
          </p:sp>
          <p:sp>
            <p:nvSpPr>
              <p:cNvPr id="73" name="Rectangle 72"/>
              <p:cNvSpPr/>
              <p:nvPr/>
            </p:nvSpPr>
            <p:spPr>
              <a:xfrm>
                <a:off x="3789256" y="3986089"/>
                <a:ext cx="1583241" cy="81457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77280">
                  <a:lnSpc>
                    <a:spcPct val="90000"/>
                  </a:lnSpc>
                  <a:defRPr/>
                </a:pPr>
                <a:r>
                  <a:rPr lang="en-US" sz="1100" b="1" dirty="0">
                    <a:solidFill>
                      <a:prstClr val="white"/>
                    </a:solidFill>
                    <a:latin typeface="Calibri" panose="020F0502020204030204" pitchFamily="34" charset="0"/>
                    <a:cs typeface="Calibri" panose="020F0502020204030204" pitchFamily="34" charset="0"/>
                  </a:rPr>
                  <a:t>Collaboration</a:t>
                </a:r>
              </a:p>
            </p:txBody>
          </p:sp>
          <p:sp>
            <p:nvSpPr>
              <p:cNvPr id="83" name="Rectangle 82"/>
              <p:cNvSpPr/>
              <p:nvPr/>
            </p:nvSpPr>
            <p:spPr>
              <a:xfrm>
                <a:off x="5445624" y="3986089"/>
                <a:ext cx="1583241" cy="81457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t" anchorCtr="0"/>
              <a:lstStyle/>
              <a:p>
                <a:pPr algn="ctr" defTabSz="677280">
                  <a:lnSpc>
                    <a:spcPct val="90000"/>
                  </a:lnSpc>
                  <a:defRPr/>
                </a:pPr>
                <a:r>
                  <a:rPr lang="en-US" sz="1100" b="1" dirty="0">
                    <a:solidFill>
                      <a:prstClr val="white"/>
                    </a:solidFill>
                    <a:latin typeface="Calibri" panose="020F0502020204030204" pitchFamily="34" charset="0"/>
                    <a:cs typeface="Calibri" panose="020F0502020204030204" pitchFamily="34" charset="0"/>
                  </a:rPr>
                  <a:t>Stakeholder Satisfaction</a:t>
                </a:r>
              </a:p>
            </p:txBody>
          </p:sp>
          <p:sp>
            <p:nvSpPr>
              <p:cNvPr id="85" name="Rectangle 84"/>
              <p:cNvSpPr/>
              <p:nvPr/>
            </p:nvSpPr>
            <p:spPr>
              <a:xfrm>
                <a:off x="7101993" y="3986089"/>
                <a:ext cx="1583241" cy="81457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77280">
                  <a:lnSpc>
                    <a:spcPct val="90000"/>
                  </a:lnSpc>
                  <a:defRPr/>
                </a:pPr>
                <a:r>
                  <a:rPr lang="en-US" sz="1100" b="1" dirty="0">
                    <a:solidFill>
                      <a:prstClr val="white"/>
                    </a:solidFill>
                    <a:latin typeface="Calibri" panose="020F0502020204030204" pitchFamily="34" charset="0"/>
                    <a:cs typeface="Calibri" panose="020F0502020204030204" pitchFamily="34" charset="0"/>
                  </a:rPr>
                  <a:t>Feedback Amplification</a:t>
                </a:r>
              </a:p>
            </p:txBody>
          </p:sp>
          <p:pic>
            <p:nvPicPr>
              <p:cNvPr id="115" name="Picture 114">
                <a:extLst>
                  <a:ext uri="{FF2B5EF4-FFF2-40B4-BE49-F238E27FC236}">
                    <a16:creationId xmlns:a16="http://schemas.microsoft.com/office/drawing/2014/main" id="{22E0353B-1066-6442-AC0D-D43768393EBF}"/>
                  </a:ext>
                </a:extLst>
              </p:cNvPr>
              <p:cNvPicPr>
                <a:picLocks noChangeAspect="1"/>
              </p:cNvPicPr>
              <p:nvPr/>
            </p:nvPicPr>
            <p:blipFill>
              <a:blip r:embed="rId8" cstate="email">
                <a:biLevel thresh="25000"/>
                <a:extLst>
                  <a:ext uri="{28A0092B-C50C-407E-A947-70E740481C1C}">
                    <a14:useLocalDpi xmlns:a14="http://schemas.microsoft.com/office/drawing/2010/main"/>
                  </a:ext>
                </a:extLst>
              </a:blip>
              <a:stretch>
                <a:fillRect/>
              </a:stretch>
            </p:blipFill>
            <p:spPr>
              <a:xfrm>
                <a:off x="1054619" y="4302680"/>
                <a:ext cx="427039" cy="427039"/>
              </a:xfrm>
              <a:prstGeom prst="rect">
                <a:avLst/>
              </a:prstGeom>
            </p:spPr>
          </p:pic>
          <p:pic>
            <p:nvPicPr>
              <p:cNvPr id="116" name="Picture 115">
                <a:extLst>
                  <a:ext uri="{FF2B5EF4-FFF2-40B4-BE49-F238E27FC236}">
                    <a16:creationId xmlns:a16="http://schemas.microsoft.com/office/drawing/2014/main" id="{6114B564-EF20-6941-8627-D6D15B4E591F}"/>
                  </a:ext>
                </a:extLst>
              </p:cNvPr>
              <p:cNvPicPr>
                <a:picLocks noChangeAspect="1"/>
              </p:cNvPicPr>
              <p:nvPr/>
            </p:nvPicPr>
            <p:blipFill>
              <a:blip r:embed="rId9" cstate="email">
                <a:biLevel thresh="25000"/>
                <a:extLst>
                  <a:ext uri="{28A0092B-C50C-407E-A947-70E740481C1C}">
                    <a14:useLocalDpi xmlns:a14="http://schemas.microsoft.com/office/drawing/2010/main"/>
                  </a:ext>
                </a:extLst>
              </a:blip>
              <a:stretch>
                <a:fillRect/>
              </a:stretch>
            </p:blipFill>
            <p:spPr>
              <a:xfrm>
                <a:off x="2685203" y="4257645"/>
                <a:ext cx="478609" cy="478609"/>
              </a:xfrm>
              <a:prstGeom prst="rect">
                <a:avLst/>
              </a:prstGeom>
            </p:spPr>
          </p:pic>
          <p:pic>
            <p:nvPicPr>
              <p:cNvPr id="117" name="Picture 116">
                <a:extLst>
                  <a:ext uri="{FF2B5EF4-FFF2-40B4-BE49-F238E27FC236}">
                    <a16:creationId xmlns:a16="http://schemas.microsoft.com/office/drawing/2014/main" id="{00417AAA-7DAA-D54B-8747-9214AFC70174}"/>
                  </a:ext>
                </a:extLst>
              </p:cNvPr>
              <p:cNvPicPr>
                <a:picLocks noChangeAspect="1"/>
              </p:cNvPicPr>
              <p:nvPr/>
            </p:nvPicPr>
            <p:blipFill>
              <a:blip r:embed="rId10" cstate="email">
                <a:biLevel thresh="25000"/>
                <a:extLst>
                  <a:ext uri="{28A0092B-C50C-407E-A947-70E740481C1C}">
                    <a14:useLocalDpi xmlns:a14="http://schemas.microsoft.com/office/drawing/2010/main"/>
                  </a:ext>
                </a:extLst>
              </a:blip>
              <a:stretch>
                <a:fillRect/>
              </a:stretch>
            </p:blipFill>
            <p:spPr>
              <a:xfrm>
                <a:off x="5991876" y="4253758"/>
                <a:ext cx="490737" cy="490737"/>
              </a:xfrm>
              <a:prstGeom prst="rect">
                <a:avLst/>
              </a:prstGeom>
            </p:spPr>
          </p:pic>
          <p:pic>
            <p:nvPicPr>
              <p:cNvPr id="118" name="Picture 117">
                <a:extLst>
                  <a:ext uri="{FF2B5EF4-FFF2-40B4-BE49-F238E27FC236}">
                    <a16:creationId xmlns:a16="http://schemas.microsoft.com/office/drawing/2014/main" id="{A19CB117-1336-6D48-BBC5-AD6A7FFA1F46}"/>
                  </a:ext>
                </a:extLst>
              </p:cNvPr>
              <p:cNvPicPr>
                <a:picLocks noChangeAspect="1"/>
              </p:cNvPicPr>
              <p:nvPr/>
            </p:nvPicPr>
            <p:blipFill>
              <a:blip r:embed="rId11" cstate="email">
                <a:biLevel thresh="25000"/>
                <a:extLst>
                  <a:ext uri="{28A0092B-C50C-407E-A947-70E740481C1C}">
                    <a14:useLocalDpi xmlns:a14="http://schemas.microsoft.com/office/drawing/2010/main"/>
                  </a:ext>
                </a:extLst>
              </a:blip>
              <a:stretch>
                <a:fillRect/>
              </a:stretch>
            </p:blipFill>
            <p:spPr>
              <a:xfrm>
                <a:off x="7672091" y="4285648"/>
                <a:ext cx="443045" cy="443045"/>
              </a:xfrm>
              <a:prstGeom prst="rect">
                <a:avLst/>
              </a:prstGeom>
            </p:spPr>
          </p:pic>
          <p:pic>
            <p:nvPicPr>
              <p:cNvPr id="7" name="Picture 6">
                <a:extLst>
                  <a:ext uri="{FF2B5EF4-FFF2-40B4-BE49-F238E27FC236}">
                    <a16:creationId xmlns:a16="http://schemas.microsoft.com/office/drawing/2014/main" id="{D0C89037-C399-BA4B-959E-E533F198545C}"/>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317051" y="4358129"/>
                <a:ext cx="527651" cy="330900"/>
              </a:xfrm>
              <a:prstGeom prst="rect">
                <a:avLst/>
              </a:prstGeom>
            </p:spPr>
          </p:pic>
        </p:grpSp>
      </p:grpSp>
    </p:spTree>
    <p:extLst>
      <p:ext uri="{BB962C8B-B14F-4D97-AF65-F5344CB8AC3E}">
        <p14:creationId xmlns:p14="http://schemas.microsoft.com/office/powerpoint/2010/main" val="13067536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bwMode="auto">
          <a:xfrm>
            <a:off x="479338" y="705013"/>
            <a:ext cx="3584807" cy="625556"/>
          </a:xfrm>
          <a:prstGeom prst="rect">
            <a:avLst/>
          </a:prstGeom>
          <a:solidFill>
            <a:srgbClr val="00B050"/>
          </a:solidFill>
          <a:ln w="9525">
            <a:noFill/>
            <a:miter lim="800000"/>
            <a:headEnd/>
            <a:tailEnd/>
          </a:ln>
        </p:spPr>
        <p:txBody>
          <a:bodyPr wrap="square" rtlCol="0">
            <a:prstTxWarp prst="textNoShape">
              <a:avLst/>
            </a:prstTxWarp>
            <a:spAutoFit/>
          </a:bodyPr>
          <a:lstStyle>
            <a:defPPr>
              <a:defRPr lang="en-US"/>
            </a:defPPr>
            <a:lvl1pPr algn="ctr" eaLnBrk="0" hangingPunct="0">
              <a:defRPr sz="1200" b="1">
                <a:latin typeface="Verdana" charset="0"/>
              </a:defRPr>
            </a:lvl1pPr>
          </a:lstStyle>
          <a:p>
            <a:pPr algn="just">
              <a:lnSpc>
                <a:spcPct val="110000"/>
              </a:lnSpc>
              <a:defRPr/>
            </a:pPr>
            <a:r>
              <a:rPr lang="en-US" sz="1050" kern="0" dirty="0">
                <a:solidFill>
                  <a:schemeClr val="bg1"/>
                </a:solidFill>
                <a:latin typeface="Calibri" panose="020F0502020204030204" pitchFamily="34" charset="0"/>
                <a:ea typeface="Segoe UI" panose="020B0502040204020203" pitchFamily="34" charset="0"/>
                <a:cs typeface="Segoe UI" panose="020B0502040204020203" pitchFamily="34" charset="0"/>
              </a:rPr>
              <a:t>Cognizant’s Executive Dashboard solution generates complex data visualizations to unravel hidden insights and simplifies information consumption across the enterprise</a:t>
            </a:r>
          </a:p>
        </p:txBody>
      </p:sp>
      <p:grpSp>
        <p:nvGrpSpPr>
          <p:cNvPr id="4" name="Group 3"/>
          <p:cNvGrpSpPr/>
          <p:nvPr/>
        </p:nvGrpSpPr>
        <p:grpSpPr>
          <a:xfrm>
            <a:off x="495292" y="1405537"/>
            <a:ext cx="3534807" cy="2392449"/>
            <a:chOff x="609508" y="2456322"/>
            <a:chExt cx="5655691" cy="3523072"/>
          </a:xfrm>
        </p:grpSpPr>
        <p:sp>
          <p:nvSpPr>
            <p:cNvPr id="5" name="Rectangle 4"/>
            <p:cNvSpPr/>
            <p:nvPr/>
          </p:nvSpPr>
          <p:spPr>
            <a:xfrm>
              <a:off x="609508" y="2456322"/>
              <a:ext cx="2739315" cy="1701558"/>
            </a:xfrm>
            <a:prstGeom prst="rect">
              <a:avLst/>
            </a:prstGeom>
            <a:solidFill>
              <a:srgbClr val="A8C1EF"/>
            </a:solidFill>
            <a:ln w="10795" cap="flat" cmpd="sng" algn="ctr">
              <a:noFill/>
              <a:prstDash val="solid"/>
            </a:ln>
            <a:effectLst/>
          </p:spPr>
          <p:txBody>
            <a:bodyPr lIns="90000" tIns="0" rIns="42863" bIns="28575" rtlCol="0" anchor="b" anchorCtr="0"/>
            <a:lstStyle/>
            <a:p>
              <a:pPr defTabSz="213560">
                <a:defRPr/>
              </a:pPr>
              <a:endParaRPr lang="en-US" sz="688" kern="0" dirty="0">
                <a:solidFill>
                  <a:srgbClr val="FFFFFF"/>
                </a:solidFill>
                <a:latin typeface="Calibri" panose="020F0502020204030204" pitchFamily="34" charset="0"/>
                <a:cs typeface="Segoe UI" panose="020B0502040204020203" pitchFamily="34" charset="0"/>
              </a:endParaRPr>
            </a:p>
          </p:txBody>
        </p:sp>
        <p:sp>
          <p:nvSpPr>
            <p:cNvPr id="6" name="Rectangle 5"/>
            <p:cNvSpPr/>
            <p:nvPr/>
          </p:nvSpPr>
          <p:spPr>
            <a:xfrm>
              <a:off x="3525884" y="2456322"/>
              <a:ext cx="2739315" cy="1701558"/>
            </a:xfrm>
            <a:prstGeom prst="rect">
              <a:avLst/>
            </a:prstGeom>
            <a:solidFill>
              <a:schemeClr val="bg1">
                <a:lumMod val="95000"/>
              </a:schemeClr>
            </a:solidFill>
            <a:ln w="10795" cap="flat" cmpd="sng" algn="ctr">
              <a:noFill/>
              <a:prstDash val="solid"/>
            </a:ln>
            <a:effectLst/>
          </p:spPr>
          <p:txBody>
            <a:bodyPr lIns="90000" tIns="0" rIns="42863" bIns="28575" rtlCol="0" anchor="b" anchorCtr="0"/>
            <a:lstStyle/>
            <a:p>
              <a:pPr defTabSz="213560"/>
              <a:endParaRPr lang="en-US" sz="1000" b="1" kern="0" dirty="0">
                <a:solidFill>
                  <a:sysClr val="windowText" lastClr="000000"/>
                </a:solidFill>
                <a:latin typeface="Calibri" panose="020F0502020204030204" pitchFamily="34" charset="0"/>
                <a:cs typeface="Segoe UI" panose="020B0502040204020203" pitchFamily="34" charset="0"/>
              </a:endParaRPr>
            </a:p>
          </p:txBody>
        </p:sp>
        <p:sp>
          <p:nvSpPr>
            <p:cNvPr id="7" name="Rectangle 6"/>
            <p:cNvSpPr/>
            <p:nvPr/>
          </p:nvSpPr>
          <p:spPr>
            <a:xfrm>
              <a:off x="609508" y="4277836"/>
              <a:ext cx="2739315" cy="1701558"/>
            </a:xfrm>
            <a:prstGeom prst="rect">
              <a:avLst/>
            </a:prstGeom>
            <a:solidFill>
              <a:schemeClr val="bg1">
                <a:lumMod val="95000"/>
              </a:schemeClr>
            </a:solidFill>
            <a:ln w="10795" cap="flat" cmpd="sng" algn="ctr">
              <a:noFill/>
              <a:prstDash val="solid"/>
            </a:ln>
            <a:effectLst/>
          </p:spPr>
          <p:txBody>
            <a:bodyPr lIns="90000" tIns="0" rIns="42863" bIns="28575" rtlCol="0" anchor="b" anchorCtr="0"/>
            <a:lstStyle/>
            <a:p>
              <a:pPr defTabSz="213560"/>
              <a:endParaRPr lang="en-US" sz="1000" b="1" kern="0" dirty="0">
                <a:solidFill>
                  <a:srgbClr val="FFFFFF"/>
                </a:solidFill>
                <a:latin typeface="Calibri" panose="020F0502020204030204" pitchFamily="34" charset="0"/>
                <a:cs typeface="Segoe UI" panose="020B0502040204020203" pitchFamily="34" charset="0"/>
              </a:endParaRPr>
            </a:p>
          </p:txBody>
        </p:sp>
        <p:sp>
          <p:nvSpPr>
            <p:cNvPr id="8" name="Rectangle 7"/>
            <p:cNvSpPr/>
            <p:nvPr/>
          </p:nvSpPr>
          <p:spPr>
            <a:xfrm>
              <a:off x="3525884" y="4277836"/>
              <a:ext cx="2739315" cy="1701558"/>
            </a:xfrm>
            <a:prstGeom prst="rect">
              <a:avLst/>
            </a:prstGeom>
            <a:solidFill>
              <a:srgbClr val="A8C1EF"/>
            </a:solidFill>
            <a:ln w="10795" cap="flat" cmpd="sng" algn="ctr">
              <a:noFill/>
              <a:prstDash val="solid"/>
            </a:ln>
            <a:effectLst/>
          </p:spPr>
          <p:txBody>
            <a:bodyPr lIns="90000" tIns="0" rIns="42863" bIns="28575" rtlCol="0" anchor="b" anchorCtr="0"/>
            <a:lstStyle/>
            <a:p>
              <a:pPr defTabSz="213560">
                <a:defRPr/>
              </a:pPr>
              <a:endParaRPr lang="en-US" sz="688" kern="0" dirty="0">
                <a:solidFill>
                  <a:schemeClr val="accent4">
                    <a:lumMod val="85000"/>
                    <a:lumOff val="15000"/>
                  </a:schemeClr>
                </a:solidFill>
                <a:latin typeface="Calibri" panose="020F0502020204030204" pitchFamily="34" charset="0"/>
                <a:cs typeface="Segoe UI" panose="020B0502040204020203" pitchFamily="34" charset="0"/>
              </a:endParaRPr>
            </a:p>
          </p:txBody>
        </p:sp>
        <p:sp>
          <p:nvSpPr>
            <p:cNvPr id="9" name="TextBox 8"/>
            <p:cNvSpPr txBox="1"/>
            <p:nvPr/>
          </p:nvSpPr>
          <p:spPr>
            <a:xfrm>
              <a:off x="700614" y="2640293"/>
              <a:ext cx="2503741" cy="562205"/>
            </a:xfrm>
            <a:prstGeom prst="rect">
              <a:avLst/>
            </a:prstGeom>
            <a:noFill/>
          </p:spPr>
          <p:txBody>
            <a:bodyPr wrap="square" lIns="0" tIns="0" rIns="0" bIns="0" rtlCol="0">
              <a:spAutoFit/>
            </a:bodyPr>
            <a:lstStyle/>
            <a:p>
              <a:pPr defTabSz="213560">
                <a:spcAft>
                  <a:spcPts val="375"/>
                </a:spcAft>
                <a:defRPr/>
              </a:pPr>
              <a:r>
                <a:rPr lang="en-US" sz="1050" b="1" kern="0" dirty="0">
                  <a:latin typeface="Calibri" panose="020F0502020204030204" pitchFamily="34" charset="0"/>
                  <a:cs typeface="Segoe UI" panose="020B0502040204020203" pitchFamily="34" charset="0"/>
                </a:rPr>
                <a:t>Pre-Built KPI Repository </a:t>
              </a:r>
            </a:p>
            <a:p>
              <a:pPr defTabSz="213560">
                <a:spcAft>
                  <a:spcPts val="375"/>
                </a:spcAft>
                <a:defRPr/>
              </a:pPr>
              <a:r>
                <a:rPr lang="en-US" sz="900" kern="0" dirty="0">
                  <a:latin typeface="Calibri" panose="020F0502020204030204" pitchFamily="34" charset="0"/>
                  <a:cs typeface="Segoe UI" panose="020B0502040204020203" pitchFamily="34" charset="0"/>
                </a:rPr>
                <a:t>across Air Canada key priorities  </a:t>
              </a:r>
            </a:p>
          </p:txBody>
        </p:sp>
        <p:sp>
          <p:nvSpPr>
            <p:cNvPr id="10" name="TextBox 9"/>
            <p:cNvSpPr txBox="1"/>
            <p:nvPr/>
          </p:nvSpPr>
          <p:spPr>
            <a:xfrm>
              <a:off x="3725401" y="2608181"/>
              <a:ext cx="2340280" cy="1124410"/>
            </a:xfrm>
            <a:prstGeom prst="rect">
              <a:avLst/>
            </a:prstGeom>
            <a:noFill/>
          </p:spPr>
          <p:txBody>
            <a:bodyPr wrap="square" lIns="0" tIns="0" rIns="0" bIns="0" rtlCol="0">
              <a:spAutoFit/>
            </a:bodyPr>
            <a:lstStyle/>
            <a:p>
              <a:pPr defTabSz="213560">
                <a:spcAft>
                  <a:spcPts val="375"/>
                </a:spcAft>
                <a:defRPr/>
              </a:pPr>
              <a:r>
                <a:rPr lang="en-US" sz="1050" b="1" kern="0" dirty="0">
                  <a:solidFill>
                    <a:schemeClr val="tx2"/>
                  </a:solidFill>
                  <a:latin typeface="Calibri" panose="020F0502020204030204" pitchFamily="34" charset="0"/>
                  <a:cs typeface="Segoe UI" panose="020B0502040204020203" pitchFamily="34" charset="0"/>
                </a:rPr>
                <a:t>Aggregated and </a:t>
              </a:r>
            </a:p>
            <a:p>
              <a:pPr defTabSz="213560">
                <a:spcAft>
                  <a:spcPts val="375"/>
                </a:spcAft>
                <a:defRPr/>
              </a:pPr>
              <a:r>
                <a:rPr lang="en-US" sz="1050" b="1" kern="0" dirty="0">
                  <a:solidFill>
                    <a:schemeClr val="tx2"/>
                  </a:solidFill>
                  <a:latin typeface="Calibri" panose="020F0502020204030204" pitchFamily="34" charset="0"/>
                  <a:cs typeface="Segoe UI" panose="020B0502040204020203" pitchFamily="34" charset="0"/>
                </a:rPr>
                <a:t>Scalable model  </a:t>
              </a:r>
            </a:p>
            <a:p>
              <a:pPr defTabSz="213560">
                <a:defRPr/>
              </a:pPr>
              <a:r>
                <a:rPr lang="en-US" sz="900" kern="0" dirty="0">
                  <a:solidFill>
                    <a:schemeClr val="tx2"/>
                  </a:solidFill>
                  <a:latin typeface="Calibri" panose="020F0502020204030204" pitchFamily="34" charset="0"/>
                  <a:cs typeface="Segoe UI" panose="020B0502040204020203" pitchFamily="34" charset="0"/>
                </a:rPr>
                <a:t>to meet future needs of all business units</a:t>
              </a:r>
            </a:p>
          </p:txBody>
        </p:sp>
        <p:sp>
          <p:nvSpPr>
            <p:cNvPr id="11" name="TextBox 10"/>
            <p:cNvSpPr txBox="1"/>
            <p:nvPr/>
          </p:nvSpPr>
          <p:spPr>
            <a:xfrm>
              <a:off x="3725401" y="4549191"/>
              <a:ext cx="2340280" cy="1042336"/>
            </a:xfrm>
            <a:prstGeom prst="rect">
              <a:avLst/>
            </a:prstGeom>
            <a:noFill/>
          </p:spPr>
          <p:txBody>
            <a:bodyPr wrap="square" lIns="0" tIns="0" rIns="0" bIns="0" rtlCol="0">
              <a:spAutoFit/>
            </a:bodyPr>
            <a:lstStyle/>
            <a:p>
              <a:pPr defTabSz="213560">
                <a:spcAft>
                  <a:spcPts val="375"/>
                </a:spcAft>
                <a:defRPr/>
              </a:pPr>
              <a:r>
                <a:rPr lang="en-US" sz="1050" b="1" kern="0" dirty="0">
                  <a:latin typeface="Calibri" panose="020F0502020204030204" pitchFamily="34" charset="0"/>
                  <a:cs typeface="Segoe UI" panose="020B0502040204020203" pitchFamily="34" charset="0"/>
                </a:rPr>
                <a:t>Multiple Channels of Information Delivery  </a:t>
              </a:r>
            </a:p>
            <a:p>
              <a:pPr defTabSz="213560">
                <a:spcAft>
                  <a:spcPts val="375"/>
                </a:spcAft>
                <a:defRPr/>
              </a:pPr>
              <a:r>
                <a:rPr lang="en-US" sz="900" kern="0" dirty="0">
                  <a:latin typeface="Calibri" panose="020F0502020204030204" pitchFamily="34" charset="0"/>
                  <a:cs typeface="Segoe UI" panose="020B0502040204020203" pitchFamily="34" charset="0"/>
                </a:rPr>
                <a:t>including web and mobile platforms</a:t>
              </a:r>
            </a:p>
          </p:txBody>
        </p:sp>
        <p:sp>
          <p:nvSpPr>
            <p:cNvPr id="12" name="TextBox 11"/>
            <p:cNvSpPr txBox="1"/>
            <p:nvPr/>
          </p:nvSpPr>
          <p:spPr>
            <a:xfrm>
              <a:off x="809026" y="4573602"/>
              <a:ext cx="2340280" cy="1005403"/>
            </a:xfrm>
            <a:prstGeom prst="rect">
              <a:avLst/>
            </a:prstGeom>
            <a:noFill/>
          </p:spPr>
          <p:txBody>
            <a:bodyPr wrap="square" lIns="0" tIns="0" rIns="0" bIns="0" rtlCol="0">
              <a:spAutoFit/>
            </a:bodyPr>
            <a:lstStyle/>
            <a:p>
              <a:pPr defTabSz="213560">
                <a:spcAft>
                  <a:spcPts val="375"/>
                </a:spcAft>
                <a:defRPr/>
              </a:pPr>
              <a:r>
                <a:rPr lang="en-US" sz="1050" b="1" kern="0" dirty="0">
                  <a:solidFill>
                    <a:schemeClr val="tx2"/>
                  </a:solidFill>
                  <a:latin typeface="Calibri" panose="020F0502020204030204" pitchFamily="34" charset="0"/>
                  <a:cs typeface="Segoe UI" panose="020B0502040204020203" pitchFamily="34" charset="0"/>
                </a:rPr>
                <a:t>Intuitive Visualization  </a:t>
              </a:r>
            </a:p>
            <a:p>
              <a:pPr defTabSz="213560">
                <a:spcAft>
                  <a:spcPts val="375"/>
                </a:spcAft>
                <a:defRPr/>
              </a:pPr>
              <a:r>
                <a:rPr lang="en-US" sz="900" kern="0" dirty="0">
                  <a:solidFill>
                    <a:schemeClr val="tx2"/>
                  </a:solidFill>
                  <a:latin typeface="Calibri" panose="020F0502020204030204" pitchFamily="34" charset="0"/>
                  <a:cs typeface="Segoe UI" panose="020B0502040204020203" pitchFamily="34" charset="0"/>
                </a:rPr>
                <a:t>Covering people metrics, delivery excellence, customer delight, innovation &amp; quality</a:t>
              </a:r>
            </a:p>
          </p:txBody>
        </p:sp>
      </p:grpSp>
      <p:sp>
        <p:nvSpPr>
          <p:cNvPr id="13" name="Right Arrow 12"/>
          <p:cNvSpPr/>
          <p:nvPr/>
        </p:nvSpPr>
        <p:spPr bwMode="auto">
          <a:xfrm>
            <a:off x="4050905" y="2448038"/>
            <a:ext cx="198294" cy="449839"/>
          </a:xfrm>
          <a:prstGeom prst="rightArrow">
            <a:avLst>
              <a:gd name="adj1" fmla="val 56674"/>
              <a:gd name="adj2" fmla="val 47517"/>
            </a:avLst>
          </a:prstGeom>
          <a:solidFill>
            <a:srgbClr val="002060"/>
          </a:solidFill>
          <a:ln w="9525" cap="flat" cmpd="sng" algn="ctr">
            <a:noFill/>
            <a:prstDash val="solid"/>
            <a:round/>
            <a:headEnd type="none" w="med" len="med"/>
            <a:tailEnd type="none" w="med" len="med"/>
          </a:ln>
          <a:effectLst/>
          <a:scene3d>
            <a:camera prst="perspectiveRelaxed" fov="3300000">
              <a:rot lat="18000000" lon="0" rev="0"/>
            </a:camera>
            <a:lightRig rig="threePt" dir="t"/>
          </a:scene3d>
        </p:spPr>
        <p:txBody>
          <a:bodyPr vert="horz" wrap="square" lIns="57150" tIns="28575" rIns="57150" bIns="28575" numCol="1" rtlCol="0" anchor="t" anchorCtr="0" compatLnSpc="1">
            <a:prstTxWarp prst="textNoShape">
              <a:avLst/>
            </a:prstTxWarp>
          </a:bodyPr>
          <a:lstStyle/>
          <a:p>
            <a:pPr eaLnBrk="0" hangingPunct="0">
              <a:defRPr/>
            </a:pPr>
            <a:endParaRPr lang="en-US" sz="1500" b="1" kern="0" dirty="0">
              <a:solidFill>
                <a:prstClr val="black"/>
              </a:solidFill>
              <a:latin typeface="Calibri" panose="020F0502020204030204" pitchFamily="34" charset="0"/>
              <a:ea typeface="ＭＳ Ｐゴシック" pitchFamily="-12" charset="-128"/>
              <a:cs typeface="Segoe UI" panose="020B0502040204020203" pitchFamily="34" charset="0"/>
            </a:endParaRPr>
          </a:p>
        </p:txBody>
      </p:sp>
      <p:sp>
        <p:nvSpPr>
          <p:cNvPr id="14" name="Rectangle 13"/>
          <p:cNvSpPr txBox="1">
            <a:spLocks noChangeArrowheads="1"/>
          </p:cNvSpPr>
          <p:nvPr/>
        </p:nvSpPr>
        <p:spPr bwMode="auto">
          <a:xfrm>
            <a:off x="479339" y="3872955"/>
            <a:ext cx="3550756" cy="880839"/>
          </a:xfrm>
          <a:prstGeom prst="roundRect">
            <a:avLst/>
          </a:prstGeom>
          <a:solidFill>
            <a:srgbClr val="0070C0"/>
          </a:solidFill>
          <a:ln w="9525" cap="flat" cmpd="sng" algn="ctr">
            <a:solidFill>
              <a:srgbClr val="0070C0"/>
            </a:solidFill>
            <a:prstDash val="solid"/>
            <a:round/>
            <a:headEnd type="none" w="med" len="med"/>
            <a:tailEnd type="none" w="med" len="med"/>
          </a:ln>
          <a:effectLst/>
          <a:scene3d>
            <a:camera prst="orthographicFront">
              <a:rot lat="0" lon="0" rev="0"/>
            </a:camera>
            <a:lightRig rig="balanced" dir="t">
              <a:rot lat="0" lon="0" rev="8700000"/>
            </a:lightRig>
          </a:scene3d>
          <a:sp3d/>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defPPr>
              <a:defRPr lang="en-US"/>
            </a:defPPr>
            <a:lvl1pPr algn="ctr" defTabSz="914400" eaLnBrk="0" fontAlgn="base" hangingPunct="0">
              <a:spcBef>
                <a:spcPct val="0"/>
              </a:spcBef>
              <a:spcAft>
                <a:spcPct val="0"/>
              </a:spcAft>
              <a:defRPr sz="1800" b="1">
                <a:latin typeface="Arial" pitchFamily="-12" charset="0"/>
                <a:ea typeface="ＭＳ Ｐゴシック" pitchFamily="-12" charset="-128"/>
                <a:cs typeface="ＭＳ Ｐゴシック" pitchFamily="-12" charset="-128"/>
              </a:defRPr>
            </a:lvl1pPr>
          </a:lstStyle>
          <a:p>
            <a:pPr marL="178586" indent="-178586" algn="l">
              <a:spcBef>
                <a:spcPts val="375"/>
              </a:spcBef>
              <a:buFont typeface="Arial" panose="020B0604020202020204" pitchFamily="34" charset="0"/>
              <a:buChar char="•"/>
            </a:pPr>
            <a:r>
              <a:rPr lang="en-US" sz="1000" dirty="0">
                <a:solidFill>
                  <a:schemeClr val="bg1"/>
                </a:solidFill>
                <a:latin typeface="Calibri" panose="020F0502020204030204" pitchFamily="34" charset="0"/>
              </a:rPr>
              <a:t>Dashboard providing ADS metrics data to all key stakeholders at a leading direct TV marketing company</a:t>
            </a:r>
          </a:p>
          <a:p>
            <a:pPr marL="178586" indent="-178586" algn="l">
              <a:spcBef>
                <a:spcPts val="375"/>
              </a:spcBef>
              <a:buFont typeface="Arial" panose="020B0604020202020204" pitchFamily="34" charset="0"/>
              <a:buChar char="•"/>
            </a:pPr>
            <a:r>
              <a:rPr lang="en-US" sz="1000" dirty="0">
                <a:solidFill>
                  <a:schemeClr val="bg1"/>
                </a:solidFill>
                <a:latin typeface="Calibri" panose="020F0502020204030204" pitchFamily="34" charset="0"/>
              </a:rPr>
              <a:t>Mobile BI executive dashboard for a leading financial services firm, resulting in 40% increase in adoption of dashboards across </a:t>
            </a:r>
            <a:r>
              <a:rPr lang="en-US" sz="1000" dirty="0" err="1">
                <a:solidFill>
                  <a:schemeClr val="bg1"/>
                </a:solidFill>
                <a:latin typeface="Calibri" panose="020F0502020204030204" pitchFamily="34" charset="0"/>
              </a:rPr>
              <a:t>LoBs</a:t>
            </a:r>
            <a:endParaRPr lang="en-US" sz="1000" dirty="0">
              <a:solidFill>
                <a:schemeClr val="bg1"/>
              </a:solidFill>
              <a:latin typeface="Calibri" panose="020F0502020204030204" pitchFamily="34" charset="0"/>
            </a:endParaRPr>
          </a:p>
        </p:txBody>
      </p:sp>
      <p:sp>
        <p:nvSpPr>
          <p:cNvPr id="15" name="Rounded Rectangle 14"/>
          <p:cNvSpPr/>
          <p:nvPr/>
        </p:nvSpPr>
        <p:spPr bwMode="auto">
          <a:xfrm>
            <a:off x="4375444" y="2807783"/>
            <a:ext cx="758520" cy="132290"/>
          </a:xfrm>
          <a:prstGeom prst="roundRect">
            <a:avLst/>
          </a:prstGeom>
          <a:solidFill>
            <a:srgbClr val="FFFF00"/>
          </a:solidFill>
          <a:ln w="9525" cap="flat" cmpd="sng" algn="ctr">
            <a:solidFill>
              <a:schemeClr val="bg1">
                <a:lumMod val="95000"/>
              </a:schemeClr>
            </a:solidFill>
            <a:prstDash val="solid"/>
            <a:round/>
            <a:headEnd type="none" w="med" len="med"/>
            <a:tailEnd type="none" w="med" len="med"/>
          </a:ln>
          <a:effectLst/>
        </p:spPr>
        <p:txBody>
          <a:bodyPr vert="horz" wrap="square" lIns="57150" tIns="28575" rIns="57150" bIns="28575" numCol="1" rtlCol="0" anchor="ctr" anchorCtr="0" compatLnSpc="1">
            <a:prstTxWarp prst="textNoShape">
              <a:avLst/>
            </a:prstTxWarp>
          </a:bodyPr>
          <a:lstStyle/>
          <a:p>
            <a:pPr defTabSz="571478" eaLnBrk="0" fontAlgn="base" hangingPunct="0">
              <a:spcBef>
                <a:spcPct val="0"/>
              </a:spcBef>
              <a:spcAft>
                <a:spcPct val="0"/>
              </a:spcAft>
            </a:pPr>
            <a:endParaRPr lang="en-US" sz="1500" dirty="0">
              <a:latin typeface="Calibri" panose="020F0502020204030204" pitchFamily="34" charset="0"/>
              <a:ea typeface="ＭＳ Ｐゴシック" pitchFamily="-12" charset="-128"/>
              <a:cs typeface="ＭＳ Ｐゴシック" pitchFamily="-12" charset="-128"/>
            </a:endParaRPr>
          </a:p>
        </p:txBody>
      </p:sp>
      <p:sp>
        <p:nvSpPr>
          <p:cNvPr id="16" name="TextBox 15"/>
          <p:cNvSpPr txBox="1"/>
          <p:nvPr/>
        </p:nvSpPr>
        <p:spPr bwMode="auto">
          <a:xfrm>
            <a:off x="4342758" y="2790078"/>
            <a:ext cx="817852" cy="1366784"/>
          </a:xfrm>
          <a:prstGeom prst="rect">
            <a:avLst/>
          </a:prstGeom>
          <a:noFill/>
          <a:ln w="9525">
            <a:noFill/>
            <a:miter lim="800000"/>
            <a:headEnd/>
            <a:tailEnd/>
          </a:ln>
        </p:spPr>
        <p:txBody>
          <a:bodyPr wrap="none" rtlCol="0">
            <a:prstTxWarp prst="textNoShape">
              <a:avLst/>
            </a:prstTxWarp>
            <a:spAutoFit/>
          </a:bodyPr>
          <a:lstStyle/>
          <a:p>
            <a:pPr algn="ctr" eaLnBrk="0" hangingPunct="0">
              <a:spcBef>
                <a:spcPts val="750"/>
              </a:spcBef>
            </a:pPr>
            <a:r>
              <a:rPr lang="en-US" sz="625" b="1" dirty="0">
                <a:solidFill>
                  <a:srgbClr val="00B050"/>
                </a:solidFill>
                <a:latin typeface="Calibri" panose="020F0502020204030204" pitchFamily="34" charset="0"/>
              </a:rPr>
              <a:t>Infrastructure</a:t>
            </a:r>
          </a:p>
          <a:p>
            <a:pPr algn="ctr" eaLnBrk="0" hangingPunct="0">
              <a:spcBef>
                <a:spcPts val="750"/>
              </a:spcBef>
            </a:pPr>
            <a:r>
              <a:rPr lang="en-US" sz="625" b="1" dirty="0">
                <a:latin typeface="Calibri" panose="020F0502020204030204" pitchFamily="34" charset="0"/>
              </a:rPr>
              <a:t>Store Systems</a:t>
            </a:r>
          </a:p>
          <a:p>
            <a:pPr algn="ctr" eaLnBrk="0" hangingPunct="0">
              <a:spcBef>
                <a:spcPts val="750"/>
              </a:spcBef>
            </a:pPr>
            <a:r>
              <a:rPr lang="en-US" sz="625" b="1" dirty="0">
                <a:latin typeface="Calibri" panose="020F0502020204030204" pitchFamily="34" charset="0"/>
              </a:rPr>
              <a:t>Corporate Systems</a:t>
            </a:r>
          </a:p>
          <a:p>
            <a:pPr algn="ctr" eaLnBrk="0" hangingPunct="0">
              <a:spcBef>
                <a:spcPts val="750"/>
              </a:spcBef>
            </a:pPr>
            <a:r>
              <a:rPr lang="en-US" sz="625" b="1" dirty="0">
                <a:latin typeface="Calibri" panose="020F0502020204030204" pitchFamily="34" charset="0"/>
              </a:rPr>
              <a:t>Enterprise Systems</a:t>
            </a:r>
          </a:p>
          <a:p>
            <a:pPr algn="ctr" eaLnBrk="0" hangingPunct="0">
              <a:spcBef>
                <a:spcPts val="750"/>
              </a:spcBef>
            </a:pPr>
            <a:r>
              <a:rPr lang="en-US" sz="563" b="1" dirty="0">
                <a:solidFill>
                  <a:schemeClr val="bg1">
                    <a:lumMod val="50000"/>
                  </a:schemeClr>
                </a:solidFill>
                <a:latin typeface="Calibri" panose="020F0502020204030204" pitchFamily="34" charset="0"/>
              </a:rPr>
              <a:t>…..</a:t>
            </a:r>
          </a:p>
          <a:p>
            <a:pPr algn="ctr" eaLnBrk="0" hangingPunct="0">
              <a:spcBef>
                <a:spcPts val="750"/>
              </a:spcBef>
            </a:pPr>
            <a:r>
              <a:rPr lang="en-US" sz="563" b="1" dirty="0">
                <a:solidFill>
                  <a:schemeClr val="bg1">
                    <a:lumMod val="50000"/>
                  </a:schemeClr>
                </a:solidFill>
                <a:latin typeface="Calibri" panose="020F0502020204030204" pitchFamily="34" charset="0"/>
              </a:rPr>
              <a:t>………..</a:t>
            </a:r>
          </a:p>
          <a:p>
            <a:pPr algn="ctr" eaLnBrk="0" hangingPunct="0">
              <a:spcBef>
                <a:spcPts val="750"/>
              </a:spcBef>
            </a:pPr>
            <a:r>
              <a:rPr lang="en-US" sz="656" b="1" dirty="0">
                <a:latin typeface="Calibri" panose="020F0502020204030204" pitchFamily="34" charset="0"/>
              </a:rPr>
              <a:t>Business unit 3</a:t>
            </a:r>
          </a:p>
        </p:txBody>
      </p:sp>
      <p:sp>
        <p:nvSpPr>
          <p:cNvPr id="17" name="Rectangle 16"/>
          <p:cNvSpPr/>
          <p:nvPr/>
        </p:nvSpPr>
        <p:spPr bwMode="auto">
          <a:xfrm>
            <a:off x="4233751" y="1077997"/>
            <a:ext cx="4407012" cy="3172811"/>
          </a:xfrm>
          <a:prstGeom prst="rect">
            <a:avLst/>
          </a:prstGeom>
          <a:noFill/>
          <a:ln w="9525" cap="flat" cmpd="sng" algn="ctr">
            <a:solidFill>
              <a:schemeClr val="bg1">
                <a:lumMod val="65000"/>
              </a:schemeClr>
            </a:solidFill>
            <a:prstDash val="solid"/>
            <a:round/>
            <a:headEnd type="none" w="med" len="med"/>
            <a:tailEnd type="none" w="med" len="med"/>
          </a:ln>
          <a:effectLst/>
        </p:spPr>
        <p:txBody>
          <a:bodyPr vert="horz" wrap="square" lIns="57150" tIns="28575" rIns="57150" bIns="28575" numCol="1" rtlCol="0" anchor="t" anchorCtr="0" compatLnSpc="1">
            <a:prstTxWarp prst="textNoShape">
              <a:avLst/>
            </a:prstTxWarp>
          </a:bodyPr>
          <a:lstStyle/>
          <a:p>
            <a:pPr defTabSz="571478" eaLnBrk="0" fontAlgn="base" hangingPunct="0">
              <a:spcBef>
                <a:spcPct val="0"/>
              </a:spcBef>
              <a:spcAft>
                <a:spcPct val="0"/>
              </a:spcAft>
            </a:pPr>
            <a:endParaRPr lang="en-US" sz="1500" b="1" dirty="0">
              <a:latin typeface="Calibri" panose="020F0502020204030204" pitchFamily="34" charset="0"/>
              <a:ea typeface="ＭＳ Ｐゴシック" pitchFamily="-12" charset="-128"/>
              <a:cs typeface="ＭＳ Ｐゴシック" pitchFamily="-12" charset="-128"/>
            </a:endParaRPr>
          </a:p>
        </p:txBody>
      </p:sp>
      <p:sp>
        <p:nvSpPr>
          <p:cNvPr id="18" name="Rounded Rectangle 17"/>
          <p:cNvSpPr/>
          <p:nvPr/>
        </p:nvSpPr>
        <p:spPr>
          <a:xfrm>
            <a:off x="4233751" y="705013"/>
            <a:ext cx="4407012" cy="350462"/>
          </a:xfrm>
          <a:prstGeom prst="roundRect">
            <a:avLst>
              <a:gd name="adj" fmla="val 0"/>
            </a:avLst>
          </a:prstGeom>
          <a:solidFill>
            <a:srgbClr val="DA1E2B"/>
          </a:solidFill>
          <a:ln w="6350" cap="flat" cmpd="sng" algn="ctr">
            <a:solidFill>
              <a:srgbClr val="DA1E2B"/>
            </a:solidFill>
            <a:prstDash val="solid"/>
          </a:ln>
          <a:effectLst/>
        </p:spPr>
        <p:txBody>
          <a:bodyPr rtlCol="0" anchor="ctr"/>
          <a:lstStyle/>
          <a:p>
            <a:pPr algn="ctr">
              <a:defRPr/>
            </a:pPr>
            <a:r>
              <a:rPr lang="en-US" sz="1200" b="1" kern="0" dirty="0">
                <a:solidFill>
                  <a:schemeClr val="bg1"/>
                </a:solidFill>
                <a:latin typeface="Calibri" panose="020F0502020204030204" pitchFamily="34" charset="0"/>
                <a:ea typeface="Segoe UI" panose="020B0502040204020203" pitchFamily="34" charset="0"/>
                <a:cs typeface="Segoe UI" panose="020B0502040204020203" pitchFamily="34" charset="0"/>
              </a:rPr>
              <a:t>Executive Scorecard (Representative View)</a:t>
            </a:r>
          </a:p>
          <a:p>
            <a:pPr algn="ctr">
              <a:defRPr/>
            </a:pPr>
            <a:r>
              <a:rPr lang="en-US" sz="1100" b="1" kern="0" dirty="0">
                <a:solidFill>
                  <a:schemeClr val="bg1"/>
                </a:solidFill>
                <a:latin typeface="Calibri" panose="020F0502020204030204" pitchFamily="34" charset="0"/>
                <a:ea typeface="Segoe UI" panose="020B0502040204020203" pitchFamily="34" charset="0"/>
                <a:cs typeface="Segoe UI" panose="020B0502040204020203" pitchFamily="34" charset="0"/>
              </a:rPr>
              <a:t>(Provides bird’s eye view of health and trends for IT’s key objectives)</a:t>
            </a:r>
          </a:p>
        </p:txBody>
      </p:sp>
      <p:sp>
        <p:nvSpPr>
          <p:cNvPr id="19" name="TextBox 18"/>
          <p:cNvSpPr txBox="1"/>
          <p:nvPr/>
        </p:nvSpPr>
        <p:spPr bwMode="auto">
          <a:xfrm>
            <a:off x="6001373" y="1298058"/>
            <a:ext cx="1550424" cy="265457"/>
          </a:xfrm>
          <a:prstGeom prst="rect">
            <a:avLst/>
          </a:prstGeom>
          <a:noFill/>
          <a:ln w="9525">
            <a:noFill/>
            <a:miter lim="800000"/>
            <a:headEnd/>
            <a:tailEnd/>
          </a:ln>
        </p:spPr>
        <p:txBody>
          <a:bodyPr wrap="none" rtlCol="0">
            <a:prstTxWarp prst="textNoShape">
              <a:avLst/>
            </a:prstTxWarp>
            <a:spAutoFit/>
          </a:bodyPr>
          <a:lstStyle/>
          <a:p>
            <a:pPr eaLnBrk="0" hangingPunct="0"/>
            <a:r>
              <a:rPr lang="en-US" sz="1125" b="1" dirty="0">
                <a:solidFill>
                  <a:schemeClr val="bg1">
                    <a:lumMod val="50000"/>
                  </a:schemeClr>
                </a:solidFill>
                <a:latin typeface="Calibri" panose="020F0502020204030204" pitchFamily="34" charset="0"/>
              </a:rPr>
              <a:t>Engagement Scorecard</a:t>
            </a:r>
          </a:p>
        </p:txBody>
      </p:sp>
      <p:graphicFrame>
        <p:nvGraphicFramePr>
          <p:cNvPr id="20" name="Table 19"/>
          <p:cNvGraphicFramePr>
            <a:graphicFrameLocks noGrp="1"/>
          </p:cNvGraphicFramePr>
          <p:nvPr>
            <p:extLst>
              <p:ext uri="{D42A27DB-BD31-4B8C-83A1-F6EECF244321}">
                <p14:modId xmlns:p14="http://schemas.microsoft.com/office/powerpoint/2010/main" val="1501750553"/>
              </p:ext>
            </p:extLst>
          </p:nvPr>
        </p:nvGraphicFramePr>
        <p:xfrm>
          <a:off x="5375547" y="1577859"/>
          <a:ext cx="3143250" cy="640080"/>
        </p:xfrm>
        <a:graphic>
          <a:graphicData uri="http://schemas.openxmlformats.org/drawingml/2006/table">
            <a:tbl>
              <a:tblPr firstRow="1" bandRow="1">
                <a:tableStyleId>{5C22544A-7EE6-4342-B048-85BDC9FD1C3A}</a:tableStyleId>
              </a:tblPr>
              <a:tblGrid>
                <a:gridCol w="1199555">
                  <a:extLst>
                    <a:ext uri="{9D8B030D-6E8A-4147-A177-3AD203B41FA5}">
                      <a16:colId xmlns:a16="http://schemas.microsoft.com/office/drawing/2014/main" val="20000"/>
                    </a:ext>
                  </a:extLst>
                </a:gridCol>
                <a:gridCol w="1324570">
                  <a:extLst>
                    <a:ext uri="{9D8B030D-6E8A-4147-A177-3AD203B41FA5}">
                      <a16:colId xmlns:a16="http://schemas.microsoft.com/office/drawing/2014/main" val="20001"/>
                    </a:ext>
                  </a:extLst>
                </a:gridCol>
                <a:gridCol w="333375">
                  <a:extLst>
                    <a:ext uri="{9D8B030D-6E8A-4147-A177-3AD203B41FA5}">
                      <a16:colId xmlns:a16="http://schemas.microsoft.com/office/drawing/2014/main" val="20002"/>
                    </a:ext>
                  </a:extLst>
                </a:gridCol>
                <a:gridCol w="285750">
                  <a:extLst>
                    <a:ext uri="{9D8B030D-6E8A-4147-A177-3AD203B41FA5}">
                      <a16:colId xmlns:a16="http://schemas.microsoft.com/office/drawing/2014/main" val="20003"/>
                    </a:ext>
                  </a:extLst>
                </a:gridCol>
              </a:tblGrid>
              <a:tr h="205740">
                <a:tc rowSpan="3">
                  <a:txBody>
                    <a:bodyPr/>
                    <a:lstStyle/>
                    <a:p>
                      <a:pPr marL="0" marR="0" lvl="0" indent="0" algn="ctr" defTabSz="1306220" rtl="0" eaLnBrk="0" fontAlgn="auto" latinLnBrk="0" hangingPunct="0">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FFFFFF"/>
                        </a:solidFill>
                        <a:effectLst/>
                        <a:uLnTx/>
                        <a:uFillTx/>
                        <a:latin typeface="Calibri" pitchFamily="34" charset="0"/>
                        <a:ea typeface="+mn-ea"/>
                        <a:cs typeface="+mn-cs"/>
                      </a:endParaRPr>
                    </a:p>
                  </a:txBody>
                  <a:tcPr marL="0" marR="0" marT="0" marB="0" anchor="b">
                    <a:lnL w="6350" cap="flat" cmpd="sng" algn="ctr">
                      <a:solidFill>
                        <a:srgbClr val="0033A0"/>
                      </a:solidFill>
                      <a:prstDash val="solid"/>
                      <a:round/>
                      <a:headEnd type="none" w="med" len="med"/>
                      <a:tailEnd type="none" w="med" len="med"/>
                    </a:lnL>
                    <a:lnR w="6350" cap="flat" cmpd="sng" algn="ctr">
                      <a:solidFill>
                        <a:srgbClr val="0033A0"/>
                      </a:solidFill>
                      <a:prstDash val="solid"/>
                      <a:round/>
                      <a:headEnd type="none" w="med" len="med"/>
                      <a:tailEnd type="none" w="med" len="med"/>
                    </a:lnR>
                    <a:lnT w="6350" cap="flat" cmpd="sng" algn="ctr">
                      <a:solidFill>
                        <a:srgbClr val="0033A0"/>
                      </a:solidFill>
                      <a:prstDash val="solid"/>
                      <a:round/>
                      <a:headEnd type="none" w="med" len="med"/>
                      <a:tailEnd type="none" w="med" len="med"/>
                    </a:lnT>
                    <a:lnB w="6350" cap="flat" cmpd="sng" algn="ctr">
                      <a:solidFill>
                        <a:srgbClr val="0033A0"/>
                      </a:solidFill>
                      <a:prstDash val="solid"/>
                      <a:round/>
                      <a:headEnd type="none" w="med" len="med"/>
                      <a:tailEnd type="none" w="med" len="med"/>
                    </a:lnB>
                    <a:solidFill>
                      <a:srgbClr val="A8C1EF"/>
                    </a:solidFill>
                  </a:tcPr>
                </a:tc>
                <a:tc>
                  <a:txBody>
                    <a:bodyPr/>
                    <a:lstStyle/>
                    <a:p>
                      <a:pPr marL="0" marR="0" lvl="0" indent="0" algn="l" defTabSz="1306220" rtl="0" eaLnBrk="0" fontAlgn="auto" latinLnBrk="0" hangingPunct="0">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schemeClr val="tx2">
                              <a:lumMod val="85000"/>
                              <a:lumOff val="15000"/>
                            </a:schemeClr>
                          </a:solidFill>
                          <a:effectLst/>
                          <a:uLnTx/>
                          <a:uFillTx/>
                          <a:latin typeface="+mn-lt"/>
                          <a:ea typeface="+mn-ea"/>
                          <a:cs typeface="+mn-cs"/>
                        </a:rPr>
                        <a:t>Demand Management Efficiency</a:t>
                      </a:r>
                    </a:p>
                  </a:txBody>
                  <a:tcPr marL="57150" marR="0" marT="0" marB="0" anchor="ctr">
                    <a:lnL w="6350" cap="flat" cmpd="sng" algn="ctr">
                      <a:solidFill>
                        <a:srgbClr val="0033A0"/>
                      </a:solidFill>
                      <a:prstDash val="solid"/>
                      <a:round/>
                      <a:headEnd type="none" w="med" len="med"/>
                      <a:tailEnd type="none" w="med" len="med"/>
                    </a:lnL>
                    <a:lnR w="6350" cap="flat" cmpd="sng" algn="ctr">
                      <a:solidFill>
                        <a:srgbClr val="0033A0"/>
                      </a:solidFill>
                      <a:prstDash val="solid"/>
                      <a:round/>
                      <a:headEnd type="none" w="med" len="med"/>
                      <a:tailEnd type="none" w="med" len="med"/>
                    </a:lnR>
                    <a:lnT w="6350" cap="flat" cmpd="sng" algn="ctr">
                      <a:solidFill>
                        <a:srgbClr val="0033A0"/>
                      </a:solidFill>
                      <a:prstDash val="solid"/>
                      <a:round/>
                      <a:headEnd type="none" w="med" len="med"/>
                      <a:tailEnd type="none" w="med" len="med"/>
                    </a:lnT>
                    <a:lnB w="6350" cap="flat" cmpd="sng" algn="ctr">
                      <a:solidFill>
                        <a:srgbClr val="0033A0"/>
                      </a:solidFill>
                      <a:prstDash val="solid"/>
                      <a:round/>
                      <a:headEnd type="none" w="med" len="med"/>
                      <a:tailEnd type="none" w="med" len="med"/>
                    </a:lnB>
                    <a:noFill/>
                  </a:tcPr>
                </a:tc>
                <a:tc>
                  <a:txBody>
                    <a:bodyPr/>
                    <a:lstStyle/>
                    <a:p>
                      <a:endParaRPr lang="en-US" sz="1400" dirty="0"/>
                    </a:p>
                  </a:txBody>
                  <a:tcPr marL="57150" marR="0" marT="0" marB="0" anchor="ctr">
                    <a:lnL w="6350" cap="flat" cmpd="sng" algn="ctr">
                      <a:solidFill>
                        <a:srgbClr val="0033A0"/>
                      </a:solidFill>
                      <a:prstDash val="solid"/>
                      <a:round/>
                      <a:headEnd type="none" w="med" len="med"/>
                      <a:tailEnd type="none" w="med" len="med"/>
                    </a:lnL>
                    <a:lnR w="6350" cap="flat" cmpd="sng" algn="ctr">
                      <a:solidFill>
                        <a:srgbClr val="0033A0"/>
                      </a:solidFill>
                      <a:prstDash val="solid"/>
                      <a:round/>
                      <a:headEnd type="none" w="med" len="med"/>
                      <a:tailEnd type="none" w="med" len="med"/>
                    </a:lnR>
                    <a:lnT w="6350" cap="flat" cmpd="sng" algn="ctr">
                      <a:solidFill>
                        <a:srgbClr val="0033A0"/>
                      </a:solidFill>
                      <a:prstDash val="solid"/>
                      <a:round/>
                      <a:headEnd type="none" w="med" len="med"/>
                      <a:tailEnd type="none" w="med" len="med"/>
                    </a:lnT>
                    <a:lnB w="6350" cap="flat" cmpd="sng" algn="ctr">
                      <a:solidFill>
                        <a:srgbClr val="0033A0"/>
                      </a:solidFill>
                      <a:prstDash val="solid"/>
                      <a:round/>
                      <a:headEnd type="none" w="med" len="med"/>
                      <a:tailEnd type="none" w="med" len="med"/>
                    </a:lnB>
                    <a:noFill/>
                  </a:tcPr>
                </a:tc>
                <a:tc>
                  <a:txBody>
                    <a:bodyPr/>
                    <a:lstStyle/>
                    <a:p>
                      <a:endParaRPr lang="en-US" sz="1400" dirty="0"/>
                    </a:p>
                  </a:txBody>
                  <a:tcPr marL="57150" marR="0" marT="0" marB="0" anchor="ctr">
                    <a:lnL w="6350" cap="flat" cmpd="sng" algn="ctr">
                      <a:solidFill>
                        <a:srgbClr val="0033A0"/>
                      </a:solidFill>
                      <a:prstDash val="solid"/>
                      <a:round/>
                      <a:headEnd type="none" w="med" len="med"/>
                      <a:tailEnd type="none" w="med" len="med"/>
                    </a:lnL>
                    <a:lnR w="6350" cap="flat" cmpd="sng" algn="ctr">
                      <a:solidFill>
                        <a:srgbClr val="0033A0"/>
                      </a:solidFill>
                      <a:prstDash val="solid"/>
                      <a:round/>
                      <a:headEnd type="none" w="med" len="med"/>
                      <a:tailEnd type="none" w="med" len="med"/>
                    </a:lnR>
                    <a:lnT w="6350" cap="flat" cmpd="sng" algn="ctr">
                      <a:solidFill>
                        <a:srgbClr val="0033A0"/>
                      </a:solidFill>
                      <a:prstDash val="solid"/>
                      <a:round/>
                      <a:headEnd type="none" w="med" len="med"/>
                      <a:tailEnd type="none" w="med" len="med"/>
                    </a:lnT>
                    <a:lnB w="6350" cap="flat" cmpd="sng" algn="ctr">
                      <a:solidFill>
                        <a:srgbClr val="0033A0"/>
                      </a:solidFill>
                      <a:prstDash val="solid"/>
                      <a:round/>
                      <a:headEnd type="none" w="med" len="med"/>
                      <a:tailEnd type="none" w="med" len="med"/>
                    </a:lnB>
                    <a:noFill/>
                  </a:tcPr>
                </a:tc>
                <a:extLst>
                  <a:ext uri="{0D108BD9-81ED-4DB2-BD59-A6C34878D82A}">
                    <a16:rowId xmlns:a16="http://schemas.microsoft.com/office/drawing/2014/main" val="10000"/>
                  </a:ext>
                </a:extLst>
              </a:tr>
              <a:tr h="205740">
                <a:tc vMerge="1">
                  <a:txBody>
                    <a:bodyPr/>
                    <a:lstStyle/>
                    <a:p>
                      <a:endParaRPr lang="en-US" dirty="0"/>
                    </a:p>
                  </a:txBody>
                  <a:tcPr/>
                </a:tc>
                <a:tc>
                  <a:txBody>
                    <a:bodyPr/>
                    <a:lstStyle/>
                    <a:p>
                      <a:pPr marL="0" marR="0" lvl="0" indent="0" algn="l" defTabSz="1306220" rtl="0" eaLnBrk="0" fontAlgn="auto" latinLnBrk="0" hangingPunct="0">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schemeClr val="tx2">
                              <a:lumMod val="85000"/>
                              <a:lumOff val="15000"/>
                            </a:schemeClr>
                          </a:solidFill>
                          <a:effectLst/>
                          <a:uLnTx/>
                          <a:uFillTx/>
                          <a:latin typeface="+mn-lt"/>
                          <a:ea typeface="+mn-ea"/>
                          <a:cs typeface="+mn-cs"/>
                        </a:rPr>
                        <a:t>Change Management Efficiency</a:t>
                      </a:r>
                    </a:p>
                  </a:txBody>
                  <a:tcPr marL="57150" marR="0" marT="0" marB="0" anchor="ctr">
                    <a:lnL w="6350" cap="flat" cmpd="sng" algn="ctr">
                      <a:solidFill>
                        <a:srgbClr val="0033A0"/>
                      </a:solidFill>
                      <a:prstDash val="solid"/>
                      <a:round/>
                      <a:headEnd type="none" w="med" len="med"/>
                      <a:tailEnd type="none" w="med" len="med"/>
                    </a:lnL>
                    <a:lnR w="6350" cap="flat" cmpd="sng" algn="ctr">
                      <a:solidFill>
                        <a:srgbClr val="0033A0"/>
                      </a:solidFill>
                      <a:prstDash val="solid"/>
                      <a:round/>
                      <a:headEnd type="none" w="med" len="med"/>
                      <a:tailEnd type="none" w="med" len="med"/>
                    </a:lnR>
                    <a:lnT w="6350" cap="flat" cmpd="sng" algn="ctr">
                      <a:solidFill>
                        <a:srgbClr val="0033A0"/>
                      </a:solidFill>
                      <a:prstDash val="solid"/>
                      <a:round/>
                      <a:headEnd type="none" w="med" len="med"/>
                      <a:tailEnd type="none" w="med" len="med"/>
                    </a:lnT>
                    <a:lnB w="6350" cap="flat" cmpd="sng" algn="ctr">
                      <a:solidFill>
                        <a:srgbClr val="0033A0"/>
                      </a:solidFill>
                      <a:prstDash val="solid"/>
                      <a:round/>
                      <a:headEnd type="none" w="med" len="med"/>
                      <a:tailEnd type="none" w="med" len="med"/>
                    </a:lnB>
                    <a:noFill/>
                  </a:tcPr>
                </a:tc>
                <a:tc>
                  <a:txBody>
                    <a:bodyPr/>
                    <a:lstStyle/>
                    <a:p>
                      <a:endParaRPr lang="en-US" sz="1400" dirty="0"/>
                    </a:p>
                  </a:txBody>
                  <a:tcPr marL="57150" marR="0" marT="0" marB="0" anchor="ctr">
                    <a:lnL w="6350" cap="flat" cmpd="sng" algn="ctr">
                      <a:solidFill>
                        <a:srgbClr val="0033A0"/>
                      </a:solidFill>
                      <a:prstDash val="solid"/>
                      <a:round/>
                      <a:headEnd type="none" w="med" len="med"/>
                      <a:tailEnd type="none" w="med" len="med"/>
                    </a:lnL>
                    <a:lnR w="6350" cap="flat" cmpd="sng" algn="ctr">
                      <a:solidFill>
                        <a:srgbClr val="0033A0"/>
                      </a:solidFill>
                      <a:prstDash val="solid"/>
                      <a:round/>
                      <a:headEnd type="none" w="med" len="med"/>
                      <a:tailEnd type="none" w="med" len="med"/>
                    </a:lnR>
                    <a:lnT w="6350" cap="flat" cmpd="sng" algn="ctr">
                      <a:solidFill>
                        <a:srgbClr val="0033A0"/>
                      </a:solidFill>
                      <a:prstDash val="solid"/>
                      <a:round/>
                      <a:headEnd type="none" w="med" len="med"/>
                      <a:tailEnd type="none" w="med" len="med"/>
                    </a:lnT>
                    <a:lnB w="6350" cap="flat" cmpd="sng" algn="ctr">
                      <a:solidFill>
                        <a:srgbClr val="0033A0"/>
                      </a:solidFill>
                      <a:prstDash val="solid"/>
                      <a:round/>
                      <a:headEnd type="none" w="med" len="med"/>
                      <a:tailEnd type="none" w="med" len="med"/>
                    </a:lnB>
                    <a:noFill/>
                  </a:tcPr>
                </a:tc>
                <a:tc>
                  <a:txBody>
                    <a:bodyPr/>
                    <a:lstStyle/>
                    <a:p>
                      <a:endParaRPr lang="en-US" sz="1400" dirty="0"/>
                    </a:p>
                  </a:txBody>
                  <a:tcPr marL="57150" marR="0" marT="0" marB="0" anchor="ctr">
                    <a:lnL w="6350" cap="flat" cmpd="sng" algn="ctr">
                      <a:solidFill>
                        <a:srgbClr val="0033A0"/>
                      </a:solidFill>
                      <a:prstDash val="solid"/>
                      <a:round/>
                      <a:headEnd type="none" w="med" len="med"/>
                      <a:tailEnd type="none" w="med" len="med"/>
                    </a:lnL>
                    <a:lnR w="6350" cap="flat" cmpd="sng" algn="ctr">
                      <a:solidFill>
                        <a:srgbClr val="0033A0"/>
                      </a:solidFill>
                      <a:prstDash val="solid"/>
                      <a:round/>
                      <a:headEnd type="none" w="med" len="med"/>
                      <a:tailEnd type="none" w="med" len="med"/>
                    </a:lnR>
                    <a:lnT w="6350" cap="flat" cmpd="sng" algn="ctr">
                      <a:solidFill>
                        <a:srgbClr val="0033A0"/>
                      </a:solidFill>
                      <a:prstDash val="solid"/>
                      <a:round/>
                      <a:headEnd type="none" w="med" len="med"/>
                      <a:tailEnd type="none" w="med" len="med"/>
                    </a:lnT>
                    <a:lnB w="6350" cap="flat" cmpd="sng" algn="ctr">
                      <a:solidFill>
                        <a:srgbClr val="0033A0"/>
                      </a:solidFill>
                      <a:prstDash val="solid"/>
                      <a:round/>
                      <a:headEnd type="none" w="med" len="med"/>
                      <a:tailEnd type="none" w="med" len="med"/>
                    </a:lnB>
                    <a:noFill/>
                  </a:tcPr>
                </a:tc>
                <a:extLst>
                  <a:ext uri="{0D108BD9-81ED-4DB2-BD59-A6C34878D82A}">
                    <a16:rowId xmlns:a16="http://schemas.microsoft.com/office/drawing/2014/main" val="10001"/>
                  </a:ext>
                </a:extLst>
              </a:tr>
              <a:tr h="205740">
                <a:tc vMerge="1">
                  <a:txBody>
                    <a:bodyPr/>
                    <a:lstStyle/>
                    <a:p>
                      <a:endParaRPr lang="en-US" dirty="0"/>
                    </a:p>
                  </a:txBody>
                  <a:tcPr/>
                </a:tc>
                <a:tc>
                  <a:txBody>
                    <a:bodyPr/>
                    <a:lstStyle/>
                    <a:p>
                      <a:pPr marL="0" marR="0" lvl="0" indent="0" algn="l" defTabSz="1306220" rtl="0" eaLnBrk="0" fontAlgn="auto" latinLnBrk="0" hangingPunct="0">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schemeClr val="tx2">
                              <a:lumMod val="85000"/>
                              <a:lumOff val="15000"/>
                            </a:schemeClr>
                          </a:solidFill>
                          <a:effectLst/>
                          <a:uLnTx/>
                          <a:uFillTx/>
                          <a:latin typeface="+mn-lt"/>
                          <a:ea typeface="+mn-ea"/>
                          <a:cs typeface="+mn-cs"/>
                        </a:rPr>
                        <a:t>Transformation</a:t>
                      </a:r>
                    </a:p>
                  </a:txBody>
                  <a:tcPr marL="57150" marR="0" marT="0" marB="0" anchor="ctr">
                    <a:lnL w="6350" cap="flat" cmpd="sng" algn="ctr">
                      <a:solidFill>
                        <a:srgbClr val="0033A0"/>
                      </a:solidFill>
                      <a:prstDash val="solid"/>
                      <a:round/>
                      <a:headEnd type="none" w="med" len="med"/>
                      <a:tailEnd type="none" w="med" len="med"/>
                    </a:lnL>
                    <a:lnR w="6350" cap="flat" cmpd="sng" algn="ctr">
                      <a:solidFill>
                        <a:srgbClr val="0033A0"/>
                      </a:solidFill>
                      <a:prstDash val="solid"/>
                      <a:round/>
                      <a:headEnd type="none" w="med" len="med"/>
                      <a:tailEnd type="none" w="med" len="med"/>
                    </a:lnR>
                    <a:lnT w="6350" cap="flat" cmpd="sng" algn="ctr">
                      <a:solidFill>
                        <a:srgbClr val="0033A0"/>
                      </a:solidFill>
                      <a:prstDash val="solid"/>
                      <a:round/>
                      <a:headEnd type="none" w="med" len="med"/>
                      <a:tailEnd type="none" w="med" len="med"/>
                    </a:lnT>
                    <a:lnB w="6350" cap="flat" cmpd="sng" algn="ctr">
                      <a:solidFill>
                        <a:srgbClr val="0033A0"/>
                      </a:solidFill>
                      <a:prstDash val="solid"/>
                      <a:round/>
                      <a:headEnd type="none" w="med" len="med"/>
                      <a:tailEnd type="none" w="med" len="med"/>
                    </a:lnB>
                    <a:noFill/>
                  </a:tcPr>
                </a:tc>
                <a:tc>
                  <a:txBody>
                    <a:bodyPr/>
                    <a:lstStyle/>
                    <a:p>
                      <a:endParaRPr lang="en-US" sz="1400" dirty="0"/>
                    </a:p>
                  </a:txBody>
                  <a:tcPr marL="57150" marR="0" marT="0" marB="0" anchor="ctr">
                    <a:lnL w="6350" cap="flat" cmpd="sng" algn="ctr">
                      <a:solidFill>
                        <a:srgbClr val="0033A0"/>
                      </a:solidFill>
                      <a:prstDash val="solid"/>
                      <a:round/>
                      <a:headEnd type="none" w="med" len="med"/>
                      <a:tailEnd type="none" w="med" len="med"/>
                    </a:lnL>
                    <a:lnR w="6350" cap="flat" cmpd="sng" algn="ctr">
                      <a:solidFill>
                        <a:srgbClr val="0033A0"/>
                      </a:solidFill>
                      <a:prstDash val="solid"/>
                      <a:round/>
                      <a:headEnd type="none" w="med" len="med"/>
                      <a:tailEnd type="none" w="med" len="med"/>
                    </a:lnR>
                    <a:lnT w="6350" cap="flat" cmpd="sng" algn="ctr">
                      <a:solidFill>
                        <a:srgbClr val="0033A0"/>
                      </a:solidFill>
                      <a:prstDash val="solid"/>
                      <a:round/>
                      <a:headEnd type="none" w="med" len="med"/>
                      <a:tailEnd type="none" w="med" len="med"/>
                    </a:lnT>
                    <a:lnB w="6350" cap="flat" cmpd="sng" algn="ctr">
                      <a:solidFill>
                        <a:srgbClr val="0033A0"/>
                      </a:solidFill>
                      <a:prstDash val="solid"/>
                      <a:round/>
                      <a:headEnd type="none" w="med" len="med"/>
                      <a:tailEnd type="none" w="med" len="med"/>
                    </a:lnB>
                    <a:noFill/>
                  </a:tcPr>
                </a:tc>
                <a:tc>
                  <a:txBody>
                    <a:bodyPr/>
                    <a:lstStyle/>
                    <a:p>
                      <a:endParaRPr lang="en-US" sz="1400" dirty="0"/>
                    </a:p>
                  </a:txBody>
                  <a:tcPr marL="57150" marR="0" marT="0" marB="0" anchor="ctr">
                    <a:lnL w="6350" cap="flat" cmpd="sng" algn="ctr">
                      <a:solidFill>
                        <a:srgbClr val="0033A0"/>
                      </a:solidFill>
                      <a:prstDash val="solid"/>
                      <a:round/>
                      <a:headEnd type="none" w="med" len="med"/>
                      <a:tailEnd type="none" w="med" len="med"/>
                    </a:lnL>
                    <a:lnR w="6350" cap="flat" cmpd="sng" algn="ctr">
                      <a:solidFill>
                        <a:srgbClr val="0033A0"/>
                      </a:solidFill>
                      <a:prstDash val="solid"/>
                      <a:round/>
                      <a:headEnd type="none" w="med" len="med"/>
                      <a:tailEnd type="none" w="med" len="med"/>
                    </a:lnR>
                    <a:lnT w="6350" cap="flat" cmpd="sng" algn="ctr">
                      <a:solidFill>
                        <a:srgbClr val="0033A0"/>
                      </a:solidFill>
                      <a:prstDash val="solid"/>
                      <a:round/>
                      <a:headEnd type="none" w="med" len="med"/>
                      <a:tailEnd type="none" w="med" len="med"/>
                    </a:lnT>
                    <a:lnB w="6350" cap="flat" cmpd="sng" algn="ctr">
                      <a:solidFill>
                        <a:srgbClr val="0033A0"/>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2831288891"/>
              </p:ext>
            </p:extLst>
          </p:nvPr>
        </p:nvGraphicFramePr>
        <p:xfrm>
          <a:off x="5375547" y="2236672"/>
          <a:ext cx="3143250" cy="640080"/>
        </p:xfrm>
        <a:graphic>
          <a:graphicData uri="http://schemas.openxmlformats.org/drawingml/2006/table">
            <a:tbl>
              <a:tblPr firstRow="1" bandRow="1">
                <a:tableStyleId>{5C22544A-7EE6-4342-B048-85BDC9FD1C3A}</a:tableStyleId>
              </a:tblPr>
              <a:tblGrid>
                <a:gridCol w="1199555">
                  <a:extLst>
                    <a:ext uri="{9D8B030D-6E8A-4147-A177-3AD203B41FA5}">
                      <a16:colId xmlns:a16="http://schemas.microsoft.com/office/drawing/2014/main" val="20000"/>
                    </a:ext>
                  </a:extLst>
                </a:gridCol>
                <a:gridCol w="1324570">
                  <a:extLst>
                    <a:ext uri="{9D8B030D-6E8A-4147-A177-3AD203B41FA5}">
                      <a16:colId xmlns:a16="http://schemas.microsoft.com/office/drawing/2014/main" val="20001"/>
                    </a:ext>
                  </a:extLst>
                </a:gridCol>
                <a:gridCol w="333375">
                  <a:extLst>
                    <a:ext uri="{9D8B030D-6E8A-4147-A177-3AD203B41FA5}">
                      <a16:colId xmlns:a16="http://schemas.microsoft.com/office/drawing/2014/main" val="20002"/>
                    </a:ext>
                  </a:extLst>
                </a:gridCol>
                <a:gridCol w="285750">
                  <a:extLst>
                    <a:ext uri="{9D8B030D-6E8A-4147-A177-3AD203B41FA5}">
                      <a16:colId xmlns:a16="http://schemas.microsoft.com/office/drawing/2014/main" val="20003"/>
                    </a:ext>
                  </a:extLst>
                </a:gridCol>
              </a:tblGrid>
              <a:tr h="205740">
                <a:tc rowSpan="3">
                  <a:txBody>
                    <a:bodyPr/>
                    <a:lstStyle/>
                    <a:p>
                      <a:pPr marL="0" marR="0" lvl="0" indent="0" algn="ctr" defTabSz="1306220" rtl="0" eaLnBrk="0" fontAlgn="auto" latinLnBrk="0" hangingPunct="0">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FFFFFF"/>
                        </a:solidFill>
                        <a:effectLst/>
                        <a:uLnTx/>
                        <a:uFillTx/>
                        <a:latin typeface="Calibri" pitchFamily="34" charset="0"/>
                        <a:ea typeface="+mn-ea"/>
                        <a:cs typeface="+mn-cs"/>
                      </a:endParaRPr>
                    </a:p>
                  </a:txBody>
                  <a:tcPr marL="0" marR="0" marT="0" marB="0" anchor="b">
                    <a:lnL w="6350" cap="flat" cmpd="sng" algn="ctr">
                      <a:solidFill>
                        <a:srgbClr val="0033A0"/>
                      </a:solidFill>
                      <a:prstDash val="solid"/>
                      <a:round/>
                      <a:headEnd type="none" w="med" len="med"/>
                      <a:tailEnd type="none" w="med" len="med"/>
                    </a:lnL>
                    <a:lnR w="6350" cap="flat" cmpd="sng" algn="ctr">
                      <a:solidFill>
                        <a:srgbClr val="0033A0"/>
                      </a:solidFill>
                      <a:prstDash val="solid"/>
                      <a:round/>
                      <a:headEnd type="none" w="med" len="med"/>
                      <a:tailEnd type="none" w="med" len="med"/>
                    </a:lnR>
                    <a:lnT w="6350" cap="flat" cmpd="sng" algn="ctr">
                      <a:solidFill>
                        <a:srgbClr val="0033A0"/>
                      </a:solidFill>
                      <a:prstDash val="solid"/>
                      <a:round/>
                      <a:headEnd type="none" w="med" len="med"/>
                      <a:tailEnd type="none" w="med" len="med"/>
                    </a:lnT>
                    <a:lnB w="6350" cap="flat" cmpd="sng" algn="ctr">
                      <a:solidFill>
                        <a:srgbClr val="0033A0"/>
                      </a:solidFill>
                      <a:prstDash val="solid"/>
                      <a:round/>
                      <a:headEnd type="none" w="med" len="med"/>
                      <a:tailEnd type="none" w="med" len="med"/>
                    </a:lnB>
                    <a:solidFill>
                      <a:srgbClr val="FF8F1C"/>
                    </a:solidFill>
                  </a:tcPr>
                </a:tc>
                <a:tc>
                  <a:txBody>
                    <a:bodyPr/>
                    <a:lstStyle/>
                    <a:p>
                      <a:pPr marL="0" marR="0" lvl="0" indent="0" algn="l" defTabSz="1306220" rtl="0" eaLnBrk="0" fontAlgn="auto" latinLnBrk="0" hangingPunct="0">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schemeClr val="tx2">
                              <a:lumMod val="85000"/>
                              <a:lumOff val="15000"/>
                            </a:schemeClr>
                          </a:solidFill>
                          <a:effectLst/>
                          <a:uLnTx/>
                          <a:uFillTx/>
                          <a:latin typeface="+mn-lt"/>
                          <a:ea typeface="+mn-ea"/>
                          <a:cs typeface="+mn-cs"/>
                        </a:rPr>
                        <a:t>Consistent and Aligned Service Levels</a:t>
                      </a:r>
                    </a:p>
                  </a:txBody>
                  <a:tcPr marL="57150" marR="0" marT="0" marB="0" anchor="ctr">
                    <a:lnL w="6350" cap="flat" cmpd="sng" algn="ctr">
                      <a:solidFill>
                        <a:srgbClr val="0033A0"/>
                      </a:solidFill>
                      <a:prstDash val="solid"/>
                      <a:round/>
                      <a:headEnd type="none" w="med" len="med"/>
                      <a:tailEnd type="none" w="med" len="med"/>
                    </a:lnL>
                    <a:lnR w="6350" cap="flat" cmpd="sng" algn="ctr">
                      <a:solidFill>
                        <a:srgbClr val="0033A0"/>
                      </a:solidFill>
                      <a:prstDash val="solid"/>
                      <a:round/>
                      <a:headEnd type="none" w="med" len="med"/>
                      <a:tailEnd type="none" w="med" len="med"/>
                    </a:lnR>
                    <a:lnT w="6350" cap="flat" cmpd="sng" algn="ctr">
                      <a:solidFill>
                        <a:srgbClr val="0033A0"/>
                      </a:solidFill>
                      <a:prstDash val="solid"/>
                      <a:round/>
                      <a:headEnd type="none" w="med" len="med"/>
                      <a:tailEnd type="none" w="med" len="med"/>
                    </a:lnT>
                    <a:lnB w="6350" cap="flat" cmpd="sng" algn="ctr">
                      <a:solidFill>
                        <a:srgbClr val="0033A0"/>
                      </a:solidFill>
                      <a:prstDash val="solid"/>
                      <a:round/>
                      <a:headEnd type="none" w="med" len="med"/>
                      <a:tailEnd type="none" w="med" len="med"/>
                    </a:lnB>
                    <a:noFill/>
                  </a:tcPr>
                </a:tc>
                <a:tc>
                  <a:txBody>
                    <a:bodyPr/>
                    <a:lstStyle/>
                    <a:p>
                      <a:endParaRPr lang="en-US" sz="1400" dirty="0"/>
                    </a:p>
                  </a:txBody>
                  <a:tcPr marL="57150" marR="0" marT="0" marB="0" anchor="ctr">
                    <a:lnL w="6350" cap="flat" cmpd="sng" algn="ctr">
                      <a:solidFill>
                        <a:srgbClr val="0033A0"/>
                      </a:solidFill>
                      <a:prstDash val="solid"/>
                      <a:round/>
                      <a:headEnd type="none" w="med" len="med"/>
                      <a:tailEnd type="none" w="med" len="med"/>
                    </a:lnL>
                    <a:lnR w="6350" cap="flat" cmpd="sng" algn="ctr">
                      <a:solidFill>
                        <a:srgbClr val="0033A0"/>
                      </a:solidFill>
                      <a:prstDash val="solid"/>
                      <a:round/>
                      <a:headEnd type="none" w="med" len="med"/>
                      <a:tailEnd type="none" w="med" len="med"/>
                    </a:lnR>
                    <a:lnT w="6350" cap="flat" cmpd="sng" algn="ctr">
                      <a:solidFill>
                        <a:srgbClr val="0033A0"/>
                      </a:solidFill>
                      <a:prstDash val="solid"/>
                      <a:round/>
                      <a:headEnd type="none" w="med" len="med"/>
                      <a:tailEnd type="none" w="med" len="med"/>
                    </a:lnT>
                    <a:lnB w="6350" cap="flat" cmpd="sng" algn="ctr">
                      <a:solidFill>
                        <a:srgbClr val="0033A0"/>
                      </a:solidFill>
                      <a:prstDash val="solid"/>
                      <a:round/>
                      <a:headEnd type="none" w="med" len="med"/>
                      <a:tailEnd type="none" w="med" len="med"/>
                    </a:lnB>
                    <a:noFill/>
                  </a:tcPr>
                </a:tc>
                <a:tc>
                  <a:txBody>
                    <a:bodyPr/>
                    <a:lstStyle/>
                    <a:p>
                      <a:endParaRPr lang="en-US" sz="1400" dirty="0"/>
                    </a:p>
                  </a:txBody>
                  <a:tcPr marL="57150" marR="0" marT="0" marB="0" anchor="ctr">
                    <a:lnL w="6350" cap="flat" cmpd="sng" algn="ctr">
                      <a:solidFill>
                        <a:srgbClr val="0033A0"/>
                      </a:solidFill>
                      <a:prstDash val="solid"/>
                      <a:round/>
                      <a:headEnd type="none" w="med" len="med"/>
                      <a:tailEnd type="none" w="med" len="med"/>
                    </a:lnL>
                    <a:lnR w="6350" cap="flat" cmpd="sng" algn="ctr">
                      <a:solidFill>
                        <a:srgbClr val="0033A0"/>
                      </a:solidFill>
                      <a:prstDash val="solid"/>
                      <a:round/>
                      <a:headEnd type="none" w="med" len="med"/>
                      <a:tailEnd type="none" w="med" len="med"/>
                    </a:lnR>
                    <a:lnT w="6350" cap="flat" cmpd="sng" algn="ctr">
                      <a:solidFill>
                        <a:srgbClr val="0033A0"/>
                      </a:solidFill>
                      <a:prstDash val="solid"/>
                      <a:round/>
                      <a:headEnd type="none" w="med" len="med"/>
                      <a:tailEnd type="none" w="med" len="med"/>
                    </a:lnT>
                    <a:lnB w="6350" cap="flat" cmpd="sng" algn="ctr">
                      <a:solidFill>
                        <a:srgbClr val="0033A0"/>
                      </a:solidFill>
                      <a:prstDash val="solid"/>
                      <a:round/>
                      <a:headEnd type="none" w="med" len="med"/>
                      <a:tailEnd type="none" w="med" len="med"/>
                    </a:lnB>
                    <a:noFill/>
                  </a:tcPr>
                </a:tc>
                <a:extLst>
                  <a:ext uri="{0D108BD9-81ED-4DB2-BD59-A6C34878D82A}">
                    <a16:rowId xmlns:a16="http://schemas.microsoft.com/office/drawing/2014/main" val="10000"/>
                  </a:ext>
                </a:extLst>
              </a:tr>
              <a:tr h="205740">
                <a:tc vMerge="1">
                  <a:txBody>
                    <a:bodyPr/>
                    <a:lstStyle/>
                    <a:p>
                      <a:endParaRPr lang="en-US" dirty="0"/>
                    </a:p>
                  </a:txBody>
                  <a:tcPr/>
                </a:tc>
                <a:tc>
                  <a:txBody>
                    <a:bodyPr/>
                    <a:lstStyle/>
                    <a:p>
                      <a:pPr marL="0" marR="0" lvl="0" indent="0" algn="l" defTabSz="1306220" rtl="0" eaLnBrk="0" fontAlgn="auto" latinLnBrk="0" hangingPunct="0">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schemeClr val="tx2">
                              <a:lumMod val="85000"/>
                              <a:lumOff val="15000"/>
                            </a:schemeClr>
                          </a:solidFill>
                          <a:effectLst/>
                          <a:uLnTx/>
                          <a:uFillTx/>
                          <a:latin typeface="+mn-lt"/>
                          <a:ea typeface="+mn-ea"/>
                          <a:cs typeface="+mn-cs"/>
                        </a:rPr>
                        <a:t>Critical Applications Health</a:t>
                      </a:r>
                    </a:p>
                  </a:txBody>
                  <a:tcPr marL="57150" marR="0" marT="0" marB="0" anchor="ctr">
                    <a:lnL w="6350" cap="flat" cmpd="sng" algn="ctr">
                      <a:solidFill>
                        <a:srgbClr val="0033A0"/>
                      </a:solidFill>
                      <a:prstDash val="solid"/>
                      <a:round/>
                      <a:headEnd type="none" w="med" len="med"/>
                      <a:tailEnd type="none" w="med" len="med"/>
                    </a:lnL>
                    <a:lnR w="6350" cap="flat" cmpd="sng" algn="ctr">
                      <a:solidFill>
                        <a:srgbClr val="0033A0"/>
                      </a:solidFill>
                      <a:prstDash val="solid"/>
                      <a:round/>
                      <a:headEnd type="none" w="med" len="med"/>
                      <a:tailEnd type="none" w="med" len="med"/>
                    </a:lnR>
                    <a:lnT w="6350" cap="flat" cmpd="sng" algn="ctr">
                      <a:solidFill>
                        <a:srgbClr val="0033A0"/>
                      </a:solidFill>
                      <a:prstDash val="solid"/>
                      <a:round/>
                      <a:headEnd type="none" w="med" len="med"/>
                      <a:tailEnd type="none" w="med" len="med"/>
                    </a:lnT>
                    <a:lnB w="6350" cap="flat" cmpd="sng" algn="ctr">
                      <a:solidFill>
                        <a:srgbClr val="0033A0"/>
                      </a:solidFill>
                      <a:prstDash val="solid"/>
                      <a:round/>
                      <a:headEnd type="none" w="med" len="med"/>
                      <a:tailEnd type="none" w="med" len="med"/>
                    </a:lnB>
                    <a:noFill/>
                  </a:tcPr>
                </a:tc>
                <a:tc>
                  <a:txBody>
                    <a:bodyPr/>
                    <a:lstStyle/>
                    <a:p>
                      <a:endParaRPr lang="en-US" sz="1400" dirty="0"/>
                    </a:p>
                  </a:txBody>
                  <a:tcPr marL="57150" marR="0" marT="0" marB="0" anchor="ctr">
                    <a:lnL w="6350" cap="flat" cmpd="sng" algn="ctr">
                      <a:solidFill>
                        <a:srgbClr val="0033A0"/>
                      </a:solidFill>
                      <a:prstDash val="solid"/>
                      <a:round/>
                      <a:headEnd type="none" w="med" len="med"/>
                      <a:tailEnd type="none" w="med" len="med"/>
                    </a:lnL>
                    <a:lnR w="6350" cap="flat" cmpd="sng" algn="ctr">
                      <a:solidFill>
                        <a:srgbClr val="0033A0"/>
                      </a:solidFill>
                      <a:prstDash val="solid"/>
                      <a:round/>
                      <a:headEnd type="none" w="med" len="med"/>
                      <a:tailEnd type="none" w="med" len="med"/>
                    </a:lnR>
                    <a:lnT w="6350" cap="flat" cmpd="sng" algn="ctr">
                      <a:solidFill>
                        <a:srgbClr val="0033A0"/>
                      </a:solidFill>
                      <a:prstDash val="solid"/>
                      <a:round/>
                      <a:headEnd type="none" w="med" len="med"/>
                      <a:tailEnd type="none" w="med" len="med"/>
                    </a:lnT>
                    <a:lnB w="6350" cap="flat" cmpd="sng" algn="ctr">
                      <a:solidFill>
                        <a:srgbClr val="0033A0"/>
                      </a:solidFill>
                      <a:prstDash val="solid"/>
                      <a:round/>
                      <a:headEnd type="none" w="med" len="med"/>
                      <a:tailEnd type="none" w="med" len="med"/>
                    </a:lnB>
                    <a:noFill/>
                  </a:tcPr>
                </a:tc>
                <a:tc>
                  <a:txBody>
                    <a:bodyPr/>
                    <a:lstStyle/>
                    <a:p>
                      <a:endParaRPr lang="en-US" sz="1400" dirty="0"/>
                    </a:p>
                  </a:txBody>
                  <a:tcPr marL="57150" marR="0" marT="0" marB="0" anchor="ctr">
                    <a:lnL w="6350" cap="flat" cmpd="sng" algn="ctr">
                      <a:solidFill>
                        <a:srgbClr val="0033A0"/>
                      </a:solidFill>
                      <a:prstDash val="solid"/>
                      <a:round/>
                      <a:headEnd type="none" w="med" len="med"/>
                      <a:tailEnd type="none" w="med" len="med"/>
                    </a:lnL>
                    <a:lnR w="6350" cap="flat" cmpd="sng" algn="ctr">
                      <a:solidFill>
                        <a:srgbClr val="0033A0"/>
                      </a:solidFill>
                      <a:prstDash val="solid"/>
                      <a:round/>
                      <a:headEnd type="none" w="med" len="med"/>
                      <a:tailEnd type="none" w="med" len="med"/>
                    </a:lnR>
                    <a:lnT w="6350" cap="flat" cmpd="sng" algn="ctr">
                      <a:solidFill>
                        <a:srgbClr val="0033A0"/>
                      </a:solidFill>
                      <a:prstDash val="solid"/>
                      <a:round/>
                      <a:headEnd type="none" w="med" len="med"/>
                      <a:tailEnd type="none" w="med" len="med"/>
                    </a:lnT>
                    <a:lnB w="6350" cap="flat" cmpd="sng" algn="ctr">
                      <a:solidFill>
                        <a:srgbClr val="0033A0"/>
                      </a:solidFill>
                      <a:prstDash val="solid"/>
                      <a:round/>
                      <a:headEnd type="none" w="med" len="med"/>
                      <a:tailEnd type="none" w="med" len="med"/>
                    </a:lnB>
                    <a:noFill/>
                  </a:tcPr>
                </a:tc>
                <a:extLst>
                  <a:ext uri="{0D108BD9-81ED-4DB2-BD59-A6C34878D82A}">
                    <a16:rowId xmlns:a16="http://schemas.microsoft.com/office/drawing/2014/main" val="10001"/>
                  </a:ext>
                </a:extLst>
              </a:tr>
              <a:tr h="205740">
                <a:tc vMerge="1">
                  <a:txBody>
                    <a:bodyPr/>
                    <a:lstStyle/>
                    <a:p>
                      <a:endParaRPr lang="en-US" dirty="0"/>
                    </a:p>
                  </a:txBody>
                  <a:tcPr/>
                </a:tc>
                <a:tc>
                  <a:txBody>
                    <a:bodyPr/>
                    <a:lstStyle/>
                    <a:p>
                      <a:pPr marL="0" marR="0" lvl="0" indent="0" algn="l" defTabSz="1306220" rtl="0" eaLnBrk="0" fontAlgn="auto" latinLnBrk="0" hangingPunct="0">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schemeClr val="tx2">
                              <a:lumMod val="85000"/>
                              <a:lumOff val="15000"/>
                            </a:schemeClr>
                          </a:solidFill>
                          <a:effectLst/>
                          <a:uLnTx/>
                          <a:uFillTx/>
                          <a:latin typeface="+mn-lt"/>
                          <a:ea typeface="+mn-ea"/>
                          <a:cs typeface="+mn-cs"/>
                        </a:rPr>
                        <a:t>Increase Customer Satisfaction</a:t>
                      </a:r>
                    </a:p>
                  </a:txBody>
                  <a:tcPr marL="57150" marR="0" marT="0" marB="0" anchor="ctr">
                    <a:lnL w="6350" cap="flat" cmpd="sng" algn="ctr">
                      <a:solidFill>
                        <a:srgbClr val="0033A0"/>
                      </a:solidFill>
                      <a:prstDash val="solid"/>
                      <a:round/>
                      <a:headEnd type="none" w="med" len="med"/>
                      <a:tailEnd type="none" w="med" len="med"/>
                    </a:lnL>
                    <a:lnR w="6350" cap="flat" cmpd="sng" algn="ctr">
                      <a:solidFill>
                        <a:srgbClr val="0033A0"/>
                      </a:solidFill>
                      <a:prstDash val="solid"/>
                      <a:round/>
                      <a:headEnd type="none" w="med" len="med"/>
                      <a:tailEnd type="none" w="med" len="med"/>
                    </a:lnR>
                    <a:lnT w="6350" cap="flat" cmpd="sng" algn="ctr">
                      <a:solidFill>
                        <a:srgbClr val="0033A0"/>
                      </a:solidFill>
                      <a:prstDash val="solid"/>
                      <a:round/>
                      <a:headEnd type="none" w="med" len="med"/>
                      <a:tailEnd type="none" w="med" len="med"/>
                    </a:lnT>
                    <a:lnB w="6350" cap="flat" cmpd="sng" algn="ctr">
                      <a:solidFill>
                        <a:srgbClr val="0033A0"/>
                      </a:solidFill>
                      <a:prstDash val="solid"/>
                      <a:round/>
                      <a:headEnd type="none" w="med" len="med"/>
                      <a:tailEnd type="none" w="med" len="med"/>
                    </a:lnB>
                    <a:noFill/>
                  </a:tcPr>
                </a:tc>
                <a:tc>
                  <a:txBody>
                    <a:bodyPr/>
                    <a:lstStyle/>
                    <a:p>
                      <a:endParaRPr lang="en-US" sz="1400" dirty="0"/>
                    </a:p>
                  </a:txBody>
                  <a:tcPr marL="57150" marR="0" marT="0" marB="0" anchor="ctr">
                    <a:lnL w="6350" cap="flat" cmpd="sng" algn="ctr">
                      <a:solidFill>
                        <a:srgbClr val="0033A0"/>
                      </a:solidFill>
                      <a:prstDash val="solid"/>
                      <a:round/>
                      <a:headEnd type="none" w="med" len="med"/>
                      <a:tailEnd type="none" w="med" len="med"/>
                    </a:lnL>
                    <a:lnR w="6350" cap="flat" cmpd="sng" algn="ctr">
                      <a:solidFill>
                        <a:srgbClr val="0033A0"/>
                      </a:solidFill>
                      <a:prstDash val="solid"/>
                      <a:round/>
                      <a:headEnd type="none" w="med" len="med"/>
                      <a:tailEnd type="none" w="med" len="med"/>
                    </a:lnR>
                    <a:lnT w="6350" cap="flat" cmpd="sng" algn="ctr">
                      <a:solidFill>
                        <a:srgbClr val="0033A0"/>
                      </a:solidFill>
                      <a:prstDash val="solid"/>
                      <a:round/>
                      <a:headEnd type="none" w="med" len="med"/>
                      <a:tailEnd type="none" w="med" len="med"/>
                    </a:lnT>
                    <a:lnB w="6350" cap="flat" cmpd="sng" algn="ctr">
                      <a:solidFill>
                        <a:srgbClr val="0033A0"/>
                      </a:solidFill>
                      <a:prstDash val="solid"/>
                      <a:round/>
                      <a:headEnd type="none" w="med" len="med"/>
                      <a:tailEnd type="none" w="med" len="med"/>
                    </a:lnB>
                    <a:noFill/>
                  </a:tcPr>
                </a:tc>
                <a:tc>
                  <a:txBody>
                    <a:bodyPr/>
                    <a:lstStyle/>
                    <a:p>
                      <a:endParaRPr lang="en-US" sz="1400" dirty="0"/>
                    </a:p>
                  </a:txBody>
                  <a:tcPr marL="57150" marR="0" marT="0" marB="0" anchor="ctr">
                    <a:lnL w="6350" cap="flat" cmpd="sng" algn="ctr">
                      <a:solidFill>
                        <a:srgbClr val="0033A0"/>
                      </a:solidFill>
                      <a:prstDash val="solid"/>
                      <a:round/>
                      <a:headEnd type="none" w="med" len="med"/>
                      <a:tailEnd type="none" w="med" len="med"/>
                    </a:lnL>
                    <a:lnR w="6350" cap="flat" cmpd="sng" algn="ctr">
                      <a:solidFill>
                        <a:srgbClr val="0033A0"/>
                      </a:solidFill>
                      <a:prstDash val="solid"/>
                      <a:round/>
                      <a:headEnd type="none" w="med" len="med"/>
                      <a:tailEnd type="none" w="med" len="med"/>
                    </a:lnR>
                    <a:lnT w="6350" cap="flat" cmpd="sng" algn="ctr">
                      <a:solidFill>
                        <a:srgbClr val="0033A0"/>
                      </a:solidFill>
                      <a:prstDash val="solid"/>
                      <a:round/>
                      <a:headEnd type="none" w="med" len="med"/>
                      <a:tailEnd type="none" w="med" len="med"/>
                    </a:lnT>
                    <a:lnB w="6350" cap="flat" cmpd="sng" algn="ctr">
                      <a:solidFill>
                        <a:srgbClr val="0033A0"/>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987591046"/>
              </p:ext>
            </p:extLst>
          </p:nvPr>
        </p:nvGraphicFramePr>
        <p:xfrm>
          <a:off x="5375547" y="2895484"/>
          <a:ext cx="3143250" cy="640080"/>
        </p:xfrm>
        <a:graphic>
          <a:graphicData uri="http://schemas.openxmlformats.org/drawingml/2006/table">
            <a:tbl>
              <a:tblPr firstRow="1" bandRow="1">
                <a:tableStyleId>{5C22544A-7EE6-4342-B048-85BDC9FD1C3A}</a:tableStyleId>
              </a:tblPr>
              <a:tblGrid>
                <a:gridCol w="1199555">
                  <a:extLst>
                    <a:ext uri="{9D8B030D-6E8A-4147-A177-3AD203B41FA5}">
                      <a16:colId xmlns:a16="http://schemas.microsoft.com/office/drawing/2014/main" val="20000"/>
                    </a:ext>
                  </a:extLst>
                </a:gridCol>
                <a:gridCol w="1324570">
                  <a:extLst>
                    <a:ext uri="{9D8B030D-6E8A-4147-A177-3AD203B41FA5}">
                      <a16:colId xmlns:a16="http://schemas.microsoft.com/office/drawing/2014/main" val="20001"/>
                    </a:ext>
                  </a:extLst>
                </a:gridCol>
                <a:gridCol w="333375">
                  <a:extLst>
                    <a:ext uri="{9D8B030D-6E8A-4147-A177-3AD203B41FA5}">
                      <a16:colId xmlns:a16="http://schemas.microsoft.com/office/drawing/2014/main" val="20002"/>
                    </a:ext>
                  </a:extLst>
                </a:gridCol>
                <a:gridCol w="285750">
                  <a:extLst>
                    <a:ext uri="{9D8B030D-6E8A-4147-A177-3AD203B41FA5}">
                      <a16:colId xmlns:a16="http://schemas.microsoft.com/office/drawing/2014/main" val="20003"/>
                    </a:ext>
                  </a:extLst>
                </a:gridCol>
              </a:tblGrid>
              <a:tr h="205740">
                <a:tc rowSpan="3">
                  <a:txBody>
                    <a:bodyPr/>
                    <a:lstStyle/>
                    <a:p>
                      <a:pPr marL="0" marR="0" lvl="0" indent="0" algn="ctr" defTabSz="1306220" rtl="0" eaLnBrk="0" fontAlgn="auto" latinLnBrk="0" hangingPunct="0">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FFFFFF"/>
                        </a:solidFill>
                        <a:effectLst/>
                        <a:uLnTx/>
                        <a:uFillTx/>
                        <a:latin typeface="Calibri" pitchFamily="34" charset="0"/>
                        <a:ea typeface="+mn-ea"/>
                        <a:cs typeface="+mn-cs"/>
                      </a:endParaRPr>
                    </a:p>
                  </a:txBody>
                  <a:tcPr marL="0" marR="0" marT="0" marB="0" anchor="b">
                    <a:lnL w="6350" cap="flat" cmpd="sng" algn="ctr">
                      <a:solidFill>
                        <a:srgbClr val="0033A0"/>
                      </a:solidFill>
                      <a:prstDash val="solid"/>
                      <a:round/>
                      <a:headEnd type="none" w="med" len="med"/>
                      <a:tailEnd type="none" w="med" len="med"/>
                    </a:lnL>
                    <a:lnR w="6350" cap="flat" cmpd="sng" algn="ctr">
                      <a:solidFill>
                        <a:srgbClr val="0033A0"/>
                      </a:solidFill>
                      <a:prstDash val="solid"/>
                      <a:round/>
                      <a:headEnd type="none" w="med" len="med"/>
                      <a:tailEnd type="none" w="med" len="med"/>
                    </a:lnR>
                    <a:lnT w="6350" cap="flat" cmpd="sng" algn="ctr">
                      <a:solidFill>
                        <a:srgbClr val="0033A0"/>
                      </a:solidFill>
                      <a:prstDash val="solid"/>
                      <a:round/>
                      <a:headEnd type="none" w="med" len="med"/>
                      <a:tailEnd type="none" w="med" len="med"/>
                    </a:lnT>
                    <a:lnB w="6350" cap="flat" cmpd="sng" algn="ctr">
                      <a:solidFill>
                        <a:srgbClr val="0033A0"/>
                      </a:solidFill>
                      <a:prstDash val="solid"/>
                      <a:round/>
                      <a:headEnd type="none" w="med" len="med"/>
                      <a:tailEnd type="none" w="med" len="med"/>
                    </a:lnB>
                    <a:solidFill>
                      <a:srgbClr val="00B140"/>
                    </a:solidFill>
                  </a:tcPr>
                </a:tc>
                <a:tc>
                  <a:txBody>
                    <a:bodyPr/>
                    <a:lstStyle/>
                    <a:p>
                      <a:pPr marL="0" marR="0" lvl="0" indent="0" algn="l" defTabSz="1306220" rtl="0" eaLnBrk="0" fontAlgn="auto" latinLnBrk="0" hangingPunct="0">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schemeClr val="tx2">
                              <a:lumMod val="85000"/>
                              <a:lumOff val="15000"/>
                            </a:schemeClr>
                          </a:solidFill>
                          <a:effectLst/>
                          <a:uLnTx/>
                          <a:uFillTx/>
                          <a:latin typeface="+mn-lt"/>
                          <a:ea typeface="+mn-ea"/>
                          <a:cs typeface="+mn-cs"/>
                        </a:rPr>
                        <a:t>Drive Agile Adoption</a:t>
                      </a:r>
                    </a:p>
                  </a:txBody>
                  <a:tcPr marL="57150" marR="0" marT="0" marB="0" anchor="ctr">
                    <a:lnL w="6350" cap="flat" cmpd="sng" algn="ctr">
                      <a:solidFill>
                        <a:srgbClr val="0033A0"/>
                      </a:solidFill>
                      <a:prstDash val="solid"/>
                      <a:round/>
                      <a:headEnd type="none" w="med" len="med"/>
                      <a:tailEnd type="none" w="med" len="med"/>
                    </a:lnL>
                    <a:lnR w="6350" cap="flat" cmpd="sng" algn="ctr">
                      <a:solidFill>
                        <a:srgbClr val="0033A0"/>
                      </a:solidFill>
                      <a:prstDash val="solid"/>
                      <a:round/>
                      <a:headEnd type="none" w="med" len="med"/>
                      <a:tailEnd type="none" w="med" len="med"/>
                    </a:lnR>
                    <a:lnT w="6350" cap="flat" cmpd="sng" algn="ctr">
                      <a:solidFill>
                        <a:srgbClr val="0033A0"/>
                      </a:solidFill>
                      <a:prstDash val="solid"/>
                      <a:round/>
                      <a:headEnd type="none" w="med" len="med"/>
                      <a:tailEnd type="none" w="med" len="med"/>
                    </a:lnT>
                    <a:lnB w="6350" cap="flat" cmpd="sng" algn="ctr">
                      <a:solidFill>
                        <a:srgbClr val="0033A0"/>
                      </a:solidFill>
                      <a:prstDash val="solid"/>
                      <a:round/>
                      <a:headEnd type="none" w="med" len="med"/>
                      <a:tailEnd type="none" w="med" len="med"/>
                    </a:lnB>
                    <a:noFill/>
                  </a:tcPr>
                </a:tc>
                <a:tc>
                  <a:txBody>
                    <a:bodyPr/>
                    <a:lstStyle/>
                    <a:p>
                      <a:endParaRPr lang="en-US" sz="1400" dirty="0"/>
                    </a:p>
                  </a:txBody>
                  <a:tcPr marL="57150" marR="0" marT="0" marB="0" anchor="ctr">
                    <a:lnL w="6350" cap="flat" cmpd="sng" algn="ctr">
                      <a:solidFill>
                        <a:srgbClr val="0033A0"/>
                      </a:solidFill>
                      <a:prstDash val="solid"/>
                      <a:round/>
                      <a:headEnd type="none" w="med" len="med"/>
                      <a:tailEnd type="none" w="med" len="med"/>
                    </a:lnL>
                    <a:lnR w="6350" cap="flat" cmpd="sng" algn="ctr">
                      <a:solidFill>
                        <a:srgbClr val="0033A0"/>
                      </a:solidFill>
                      <a:prstDash val="solid"/>
                      <a:round/>
                      <a:headEnd type="none" w="med" len="med"/>
                      <a:tailEnd type="none" w="med" len="med"/>
                    </a:lnR>
                    <a:lnT w="6350" cap="flat" cmpd="sng" algn="ctr">
                      <a:solidFill>
                        <a:srgbClr val="0033A0"/>
                      </a:solidFill>
                      <a:prstDash val="solid"/>
                      <a:round/>
                      <a:headEnd type="none" w="med" len="med"/>
                      <a:tailEnd type="none" w="med" len="med"/>
                    </a:lnT>
                    <a:lnB w="6350" cap="flat" cmpd="sng" algn="ctr">
                      <a:solidFill>
                        <a:srgbClr val="0033A0"/>
                      </a:solidFill>
                      <a:prstDash val="solid"/>
                      <a:round/>
                      <a:headEnd type="none" w="med" len="med"/>
                      <a:tailEnd type="none" w="med" len="med"/>
                    </a:lnB>
                    <a:noFill/>
                  </a:tcPr>
                </a:tc>
                <a:tc>
                  <a:txBody>
                    <a:bodyPr/>
                    <a:lstStyle/>
                    <a:p>
                      <a:endParaRPr lang="en-US" sz="1400" dirty="0"/>
                    </a:p>
                  </a:txBody>
                  <a:tcPr marL="57150" marR="0" marT="0" marB="0" anchor="ctr">
                    <a:lnL w="6350" cap="flat" cmpd="sng" algn="ctr">
                      <a:solidFill>
                        <a:srgbClr val="0033A0"/>
                      </a:solidFill>
                      <a:prstDash val="solid"/>
                      <a:round/>
                      <a:headEnd type="none" w="med" len="med"/>
                      <a:tailEnd type="none" w="med" len="med"/>
                    </a:lnL>
                    <a:lnR w="6350" cap="flat" cmpd="sng" algn="ctr">
                      <a:solidFill>
                        <a:srgbClr val="0033A0"/>
                      </a:solidFill>
                      <a:prstDash val="solid"/>
                      <a:round/>
                      <a:headEnd type="none" w="med" len="med"/>
                      <a:tailEnd type="none" w="med" len="med"/>
                    </a:lnR>
                    <a:lnT w="6350" cap="flat" cmpd="sng" algn="ctr">
                      <a:solidFill>
                        <a:srgbClr val="0033A0"/>
                      </a:solidFill>
                      <a:prstDash val="solid"/>
                      <a:round/>
                      <a:headEnd type="none" w="med" len="med"/>
                      <a:tailEnd type="none" w="med" len="med"/>
                    </a:lnT>
                    <a:lnB w="6350" cap="flat" cmpd="sng" algn="ctr">
                      <a:solidFill>
                        <a:srgbClr val="0033A0"/>
                      </a:solidFill>
                      <a:prstDash val="solid"/>
                      <a:round/>
                      <a:headEnd type="none" w="med" len="med"/>
                      <a:tailEnd type="none" w="med" len="med"/>
                    </a:lnB>
                    <a:noFill/>
                  </a:tcPr>
                </a:tc>
                <a:extLst>
                  <a:ext uri="{0D108BD9-81ED-4DB2-BD59-A6C34878D82A}">
                    <a16:rowId xmlns:a16="http://schemas.microsoft.com/office/drawing/2014/main" val="10000"/>
                  </a:ext>
                </a:extLst>
              </a:tr>
              <a:tr h="205740">
                <a:tc vMerge="1">
                  <a:txBody>
                    <a:bodyPr/>
                    <a:lstStyle/>
                    <a:p>
                      <a:endParaRPr lang="en-US" dirty="0"/>
                    </a:p>
                  </a:txBody>
                  <a:tcPr/>
                </a:tc>
                <a:tc>
                  <a:txBody>
                    <a:bodyPr/>
                    <a:lstStyle/>
                    <a:p>
                      <a:pPr marL="0" marR="0" lvl="0" indent="0" algn="l" defTabSz="1306220" rtl="0" eaLnBrk="0" fontAlgn="auto" latinLnBrk="0" hangingPunct="0">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schemeClr val="tx2">
                              <a:lumMod val="85000"/>
                              <a:lumOff val="15000"/>
                            </a:schemeClr>
                          </a:solidFill>
                          <a:effectLst/>
                          <a:uLnTx/>
                          <a:uFillTx/>
                          <a:latin typeface="+mn-lt"/>
                          <a:ea typeface="+mn-ea"/>
                          <a:cs typeface="+mn-cs"/>
                        </a:rPr>
                        <a:t>Deliver Flexibility &amp; Scalability</a:t>
                      </a:r>
                    </a:p>
                  </a:txBody>
                  <a:tcPr marL="57150" marR="0" marT="0" marB="0" anchor="ctr">
                    <a:lnL w="6350" cap="flat" cmpd="sng" algn="ctr">
                      <a:solidFill>
                        <a:srgbClr val="0033A0"/>
                      </a:solidFill>
                      <a:prstDash val="solid"/>
                      <a:round/>
                      <a:headEnd type="none" w="med" len="med"/>
                      <a:tailEnd type="none" w="med" len="med"/>
                    </a:lnL>
                    <a:lnR w="6350" cap="flat" cmpd="sng" algn="ctr">
                      <a:solidFill>
                        <a:srgbClr val="0033A0"/>
                      </a:solidFill>
                      <a:prstDash val="solid"/>
                      <a:round/>
                      <a:headEnd type="none" w="med" len="med"/>
                      <a:tailEnd type="none" w="med" len="med"/>
                    </a:lnR>
                    <a:lnT w="6350" cap="flat" cmpd="sng" algn="ctr">
                      <a:solidFill>
                        <a:srgbClr val="0033A0"/>
                      </a:solidFill>
                      <a:prstDash val="solid"/>
                      <a:round/>
                      <a:headEnd type="none" w="med" len="med"/>
                      <a:tailEnd type="none" w="med" len="med"/>
                    </a:lnT>
                    <a:lnB w="6350" cap="flat" cmpd="sng" algn="ctr">
                      <a:solidFill>
                        <a:srgbClr val="0033A0"/>
                      </a:solidFill>
                      <a:prstDash val="solid"/>
                      <a:round/>
                      <a:headEnd type="none" w="med" len="med"/>
                      <a:tailEnd type="none" w="med" len="med"/>
                    </a:lnB>
                    <a:noFill/>
                  </a:tcPr>
                </a:tc>
                <a:tc>
                  <a:txBody>
                    <a:bodyPr/>
                    <a:lstStyle/>
                    <a:p>
                      <a:endParaRPr lang="en-US" sz="1400" dirty="0"/>
                    </a:p>
                  </a:txBody>
                  <a:tcPr marL="57150" marR="0" marT="0" marB="0" anchor="ctr">
                    <a:lnL w="6350" cap="flat" cmpd="sng" algn="ctr">
                      <a:solidFill>
                        <a:srgbClr val="0033A0"/>
                      </a:solidFill>
                      <a:prstDash val="solid"/>
                      <a:round/>
                      <a:headEnd type="none" w="med" len="med"/>
                      <a:tailEnd type="none" w="med" len="med"/>
                    </a:lnL>
                    <a:lnR w="6350" cap="flat" cmpd="sng" algn="ctr">
                      <a:solidFill>
                        <a:srgbClr val="0033A0"/>
                      </a:solidFill>
                      <a:prstDash val="solid"/>
                      <a:round/>
                      <a:headEnd type="none" w="med" len="med"/>
                      <a:tailEnd type="none" w="med" len="med"/>
                    </a:lnR>
                    <a:lnT w="6350" cap="flat" cmpd="sng" algn="ctr">
                      <a:solidFill>
                        <a:srgbClr val="0033A0"/>
                      </a:solidFill>
                      <a:prstDash val="solid"/>
                      <a:round/>
                      <a:headEnd type="none" w="med" len="med"/>
                      <a:tailEnd type="none" w="med" len="med"/>
                    </a:lnT>
                    <a:lnB w="6350" cap="flat" cmpd="sng" algn="ctr">
                      <a:solidFill>
                        <a:srgbClr val="0033A0"/>
                      </a:solidFill>
                      <a:prstDash val="solid"/>
                      <a:round/>
                      <a:headEnd type="none" w="med" len="med"/>
                      <a:tailEnd type="none" w="med" len="med"/>
                    </a:lnB>
                    <a:noFill/>
                  </a:tcPr>
                </a:tc>
                <a:tc>
                  <a:txBody>
                    <a:bodyPr/>
                    <a:lstStyle/>
                    <a:p>
                      <a:endParaRPr lang="en-US" sz="1400" dirty="0"/>
                    </a:p>
                  </a:txBody>
                  <a:tcPr marL="57150" marR="0" marT="0" marB="0" anchor="ctr">
                    <a:lnL w="6350" cap="flat" cmpd="sng" algn="ctr">
                      <a:solidFill>
                        <a:srgbClr val="0033A0"/>
                      </a:solidFill>
                      <a:prstDash val="solid"/>
                      <a:round/>
                      <a:headEnd type="none" w="med" len="med"/>
                      <a:tailEnd type="none" w="med" len="med"/>
                    </a:lnL>
                    <a:lnR w="6350" cap="flat" cmpd="sng" algn="ctr">
                      <a:solidFill>
                        <a:srgbClr val="0033A0"/>
                      </a:solidFill>
                      <a:prstDash val="solid"/>
                      <a:round/>
                      <a:headEnd type="none" w="med" len="med"/>
                      <a:tailEnd type="none" w="med" len="med"/>
                    </a:lnR>
                    <a:lnT w="6350" cap="flat" cmpd="sng" algn="ctr">
                      <a:solidFill>
                        <a:srgbClr val="0033A0"/>
                      </a:solidFill>
                      <a:prstDash val="solid"/>
                      <a:round/>
                      <a:headEnd type="none" w="med" len="med"/>
                      <a:tailEnd type="none" w="med" len="med"/>
                    </a:lnT>
                    <a:lnB w="6350" cap="flat" cmpd="sng" algn="ctr">
                      <a:solidFill>
                        <a:srgbClr val="0033A0"/>
                      </a:solidFill>
                      <a:prstDash val="solid"/>
                      <a:round/>
                      <a:headEnd type="none" w="med" len="med"/>
                      <a:tailEnd type="none" w="med" len="med"/>
                    </a:lnB>
                    <a:noFill/>
                  </a:tcPr>
                </a:tc>
                <a:extLst>
                  <a:ext uri="{0D108BD9-81ED-4DB2-BD59-A6C34878D82A}">
                    <a16:rowId xmlns:a16="http://schemas.microsoft.com/office/drawing/2014/main" val="10001"/>
                  </a:ext>
                </a:extLst>
              </a:tr>
              <a:tr h="205740">
                <a:tc vMerge="1">
                  <a:txBody>
                    <a:bodyPr/>
                    <a:lstStyle/>
                    <a:p>
                      <a:endParaRPr lang="en-US" dirty="0"/>
                    </a:p>
                  </a:txBody>
                  <a:tcPr/>
                </a:tc>
                <a:tc>
                  <a:txBody>
                    <a:bodyPr/>
                    <a:lstStyle/>
                    <a:p>
                      <a:pPr marL="0" marR="0" lvl="0" indent="0" algn="l" defTabSz="1306220" rtl="0" eaLnBrk="0" fontAlgn="auto" latinLnBrk="0" hangingPunct="0">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schemeClr val="tx2">
                              <a:lumMod val="85000"/>
                              <a:lumOff val="15000"/>
                            </a:schemeClr>
                          </a:solidFill>
                          <a:effectLst/>
                          <a:uLnTx/>
                          <a:uFillTx/>
                          <a:latin typeface="+mn-lt"/>
                          <a:ea typeface="+mn-ea"/>
                          <a:cs typeface="+mn-cs"/>
                        </a:rPr>
                        <a:t>Standardize Contracts</a:t>
                      </a:r>
                    </a:p>
                  </a:txBody>
                  <a:tcPr marL="57150" marR="0" marT="0" marB="0" anchor="ctr">
                    <a:lnL w="6350" cap="flat" cmpd="sng" algn="ctr">
                      <a:solidFill>
                        <a:srgbClr val="0033A0"/>
                      </a:solidFill>
                      <a:prstDash val="solid"/>
                      <a:round/>
                      <a:headEnd type="none" w="med" len="med"/>
                      <a:tailEnd type="none" w="med" len="med"/>
                    </a:lnL>
                    <a:lnR w="6350" cap="flat" cmpd="sng" algn="ctr">
                      <a:solidFill>
                        <a:srgbClr val="0033A0"/>
                      </a:solidFill>
                      <a:prstDash val="solid"/>
                      <a:round/>
                      <a:headEnd type="none" w="med" len="med"/>
                      <a:tailEnd type="none" w="med" len="med"/>
                    </a:lnR>
                    <a:lnT w="6350" cap="flat" cmpd="sng" algn="ctr">
                      <a:solidFill>
                        <a:srgbClr val="0033A0"/>
                      </a:solidFill>
                      <a:prstDash val="solid"/>
                      <a:round/>
                      <a:headEnd type="none" w="med" len="med"/>
                      <a:tailEnd type="none" w="med" len="med"/>
                    </a:lnT>
                    <a:lnB w="6350" cap="flat" cmpd="sng" algn="ctr">
                      <a:solidFill>
                        <a:srgbClr val="0033A0"/>
                      </a:solidFill>
                      <a:prstDash val="solid"/>
                      <a:round/>
                      <a:headEnd type="none" w="med" len="med"/>
                      <a:tailEnd type="none" w="med" len="med"/>
                    </a:lnB>
                    <a:noFill/>
                  </a:tcPr>
                </a:tc>
                <a:tc>
                  <a:txBody>
                    <a:bodyPr/>
                    <a:lstStyle/>
                    <a:p>
                      <a:endParaRPr lang="en-US" sz="1400" dirty="0"/>
                    </a:p>
                  </a:txBody>
                  <a:tcPr marL="57150" marR="0" marT="0" marB="0" anchor="ctr">
                    <a:lnL w="6350" cap="flat" cmpd="sng" algn="ctr">
                      <a:solidFill>
                        <a:srgbClr val="0033A0"/>
                      </a:solidFill>
                      <a:prstDash val="solid"/>
                      <a:round/>
                      <a:headEnd type="none" w="med" len="med"/>
                      <a:tailEnd type="none" w="med" len="med"/>
                    </a:lnL>
                    <a:lnR w="6350" cap="flat" cmpd="sng" algn="ctr">
                      <a:solidFill>
                        <a:srgbClr val="0033A0"/>
                      </a:solidFill>
                      <a:prstDash val="solid"/>
                      <a:round/>
                      <a:headEnd type="none" w="med" len="med"/>
                      <a:tailEnd type="none" w="med" len="med"/>
                    </a:lnR>
                    <a:lnT w="6350" cap="flat" cmpd="sng" algn="ctr">
                      <a:solidFill>
                        <a:srgbClr val="0033A0"/>
                      </a:solidFill>
                      <a:prstDash val="solid"/>
                      <a:round/>
                      <a:headEnd type="none" w="med" len="med"/>
                      <a:tailEnd type="none" w="med" len="med"/>
                    </a:lnT>
                    <a:lnB w="6350" cap="flat" cmpd="sng" algn="ctr">
                      <a:solidFill>
                        <a:srgbClr val="0033A0"/>
                      </a:solidFill>
                      <a:prstDash val="solid"/>
                      <a:round/>
                      <a:headEnd type="none" w="med" len="med"/>
                      <a:tailEnd type="none" w="med" len="med"/>
                    </a:lnB>
                    <a:noFill/>
                  </a:tcPr>
                </a:tc>
                <a:tc>
                  <a:txBody>
                    <a:bodyPr/>
                    <a:lstStyle/>
                    <a:p>
                      <a:endParaRPr lang="en-US" sz="1400" dirty="0"/>
                    </a:p>
                  </a:txBody>
                  <a:tcPr marL="57150" marR="0" marT="0" marB="0" anchor="ctr">
                    <a:lnL w="6350" cap="flat" cmpd="sng" algn="ctr">
                      <a:solidFill>
                        <a:srgbClr val="0033A0"/>
                      </a:solidFill>
                      <a:prstDash val="solid"/>
                      <a:round/>
                      <a:headEnd type="none" w="med" len="med"/>
                      <a:tailEnd type="none" w="med" len="med"/>
                    </a:lnL>
                    <a:lnR w="6350" cap="flat" cmpd="sng" algn="ctr">
                      <a:solidFill>
                        <a:srgbClr val="0033A0"/>
                      </a:solidFill>
                      <a:prstDash val="solid"/>
                      <a:round/>
                      <a:headEnd type="none" w="med" len="med"/>
                      <a:tailEnd type="none" w="med" len="med"/>
                    </a:lnR>
                    <a:lnT w="6350" cap="flat" cmpd="sng" algn="ctr">
                      <a:solidFill>
                        <a:srgbClr val="0033A0"/>
                      </a:solidFill>
                      <a:prstDash val="solid"/>
                      <a:round/>
                      <a:headEnd type="none" w="med" len="med"/>
                      <a:tailEnd type="none" w="med" len="med"/>
                    </a:lnT>
                    <a:lnB w="6350" cap="flat" cmpd="sng" algn="ctr">
                      <a:solidFill>
                        <a:srgbClr val="0033A0"/>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3968010191"/>
              </p:ext>
            </p:extLst>
          </p:nvPr>
        </p:nvGraphicFramePr>
        <p:xfrm>
          <a:off x="5375547" y="3554297"/>
          <a:ext cx="3143250" cy="640080"/>
        </p:xfrm>
        <a:graphic>
          <a:graphicData uri="http://schemas.openxmlformats.org/drawingml/2006/table">
            <a:tbl>
              <a:tblPr firstRow="1" bandRow="1">
                <a:tableStyleId>{5C22544A-7EE6-4342-B048-85BDC9FD1C3A}</a:tableStyleId>
              </a:tblPr>
              <a:tblGrid>
                <a:gridCol w="1199555">
                  <a:extLst>
                    <a:ext uri="{9D8B030D-6E8A-4147-A177-3AD203B41FA5}">
                      <a16:colId xmlns:a16="http://schemas.microsoft.com/office/drawing/2014/main" val="20000"/>
                    </a:ext>
                  </a:extLst>
                </a:gridCol>
                <a:gridCol w="1324570">
                  <a:extLst>
                    <a:ext uri="{9D8B030D-6E8A-4147-A177-3AD203B41FA5}">
                      <a16:colId xmlns:a16="http://schemas.microsoft.com/office/drawing/2014/main" val="20001"/>
                    </a:ext>
                  </a:extLst>
                </a:gridCol>
                <a:gridCol w="333375">
                  <a:extLst>
                    <a:ext uri="{9D8B030D-6E8A-4147-A177-3AD203B41FA5}">
                      <a16:colId xmlns:a16="http://schemas.microsoft.com/office/drawing/2014/main" val="20002"/>
                    </a:ext>
                  </a:extLst>
                </a:gridCol>
                <a:gridCol w="285750">
                  <a:extLst>
                    <a:ext uri="{9D8B030D-6E8A-4147-A177-3AD203B41FA5}">
                      <a16:colId xmlns:a16="http://schemas.microsoft.com/office/drawing/2014/main" val="20003"/>
                    </a:ext>
                  </a:extLst>
                </a:gridCol>
              </a:tblGrid>
              <a:tr h="205740">
                <a:tc rowSpan="3">
                  <a:txBody>
                    <a:bodyPr/>
                    <a:lstStyle/>
                    <a:p>
                      <a:pPr marL="0" marR="0" lvl="0" indent="0" algn="ctr" defTabSz="1306220" rtl="0" eaLnBrk="0" fontAlgn="auto" latinLnBrk="0" hangingPunct="0">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FFFFFF"/>
                        </a:solidFill>
                        <a:effectLst/>
                        <a:uLnTx/>
                        <a:uFillTx/>
                        <a:latin typeface="Calibri" pitchFamily="34" charset="0"/>
                        <a:ea typeface="+mn-ea"/>
                        <a:cs typeface="+mn-cs"/>
                      </a:endParaRPr>
                    </a:p>
                  </a:txBody>
                  <a:tcPr marL="0" marR="0" marT="0" marB="0" anchor="b">
                    <a:lnL w="6350" cap="flat" cmpd="sng" algn="ctr">
                      <a:solidFill>
                        <a:srgbClr val="0033A0"/>
                      </a:solidFill>
                      <a:prstDash val="solid"/>
                      <a:round/>
                      <a:headEnd type="none" w="med" len="med"/>
                      <a:tailEnd type="none" w="med" len="med"/>
                    </a:lnL>
                    <a:lnR w="6350" cap="flat" cmpd="sng" algn="ctr">
                      <a:solidFill>
                        <a:srgbClr val="0033A0"/>
                      </a:solidFill>
                      <a:prstDash val="solid"/>
                      <a:round/>
                      <a:headEnd type="none" w="med" len="med"/>
                      <a:tailEnd type="none" w="med" len="med"/>
                    </a:lnR>
                    <a:lnT w="6350" cap="flat" cmpd="sng" algn="ctr">
                      <a:solidFill>
                        <a:srgbClr val="0033A0"/>
                      </a:solidFill>
                      <a:prstDash val="solid"/>
                      <a:round/>
                      <a:headEnd type="none" w="med" len="med"/>
                      <a:tailEnd type="none" w="med" len="med"/>
                    </a:lnT>
                    <a:lnB w="6350" cap="flat" cmpd="sng" algn="ctr">
                      <a:solidFill>
                        <a:srgbClr val="0033A0"/>
                      </a:solidFill>
                      <a:prstDash val="solid"/>
                      <a:round/>
                      <a:headEnd type="none" w="med" len="med"/>
                      <a:tailEnd type="none" w="med" len="med"/>
                    </a:lnB>
                    <a:solidFill>
                      <a:srgbClr val="F4633A"/>
                    </a:solidFill>
                  </a:tcPr>
                </a:tc>
                <a:tc>
                  <a:txBody>
                    <a:bodyPr/>
                    <a:lstStyle/>
                    <a:p>
                      <a:pPr marL="0" marR="0" lvl="0" indent="0" algn="l" defTabSz="1306220" rtl="0" eaLnBrk="0" fontAlgn="auto" latinLnBrk="0" hangingPunct="0">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schemeClr val="tx2">
                              <a:lumMod val="85000"/>
                              <a:lumOff val="15000"/>
                            </a:schemeClr>
                          </a:solidFill>
                          <a:effectLst/>
                          <a:uLnTx/>
                          <a:uFillTx/>
                          <a:latin typeface="+mn-lt"/>
                          <a:ea typeface="+mn-ea"/>
                          <a:cs typeface="+mn-cs"/>
                        </a:rPr>
                        <a:t>Decrease Total Cost of Ownerships</a:t>
                      </a:r>
                    </a:p>
                  </a:txBody>
                  <a:tcPr marL="57150" marR="0" marT="0" marB="0" anchor="ctr">
                    <a:lnL w="6350" cap="flat" cmpd="sng" algn="ctr">
                      <a:solidFill>
                        <a:srgbClr val="0033A0"/>
                      </a:solidFill>
                      <a:prstDash val="solid"/>
                      <a:round/>
                      <a:headEnd type="none" w="med" len="med"/>
                      <a:tailEnd type="none" w="med" len="med"/>
                    </a:lnL>
                    <a:lnR w="6350" cap="flat" cmpd="sng" algn="ctr">
                      <a:solidFill>
                        <a:srgbClr val="0033A0"/>
                      </a:solidFill>
                      <a:prstDash val="solid"/>
                      <a:round/>
                      <a:headEnd type="none" w="med" len="med"/>
                      <a:tailEnd type="none" w="med" len="med"/>
                    </a:lnR>
                    <a:lnT w="6350" cap="flat" cmpd="sng" algn="ctr">
                      <a:solidFill>
                        <a:srgbClr val="0033A0"/>
                      </a:solidFill>
                      <a:prstDash val="solid"/>
                      <a:round/>
                      <a:headEnd type="none" w="med" len="med"/>
                      <a:tailEnd type="none" w="med" len="med"/>
                    </a:lnT>
                    <a:lnB w="6350" cap="flat" cmpd="sng" algn="ctr">
                      <a:solidFill>
                        <a:srgbClr val="0033A0"/>
                      </a:solidFill>
                      <a:prstDash val="solid"/>
                      <a:round/>
                      <a:headEnd type="none" w="med" len="med"/>
                      <a:tailEnd type="none" w="med" len="med"/>
                    </a:lnB>
                    <a:noFill/>
                  </a:tcPr>
                </a:tc>
                <a:tc>
                  <a:txBody>
                    <a:bodyPr/>
                    <a:lstStyle/>
                    <a:p>
                      <a:endParaRPr lang="en-US" sz="1400" dirty="0"/>
                    </a:p>
                  </a:txBody>
                  <a:tcPr marL="57150" marR="0" marT="0" marB="0" anchor="ctr">
                    <a:lnL w="6350" cap="flat" cmpd="sng" algn="ctr">
                      <a:solidFill>
                        <a:srgbClr val="0033A0"/>
                      </a:solidFill>
                      <a:prstDash val="solid"/>
                      <a:round/>
                      <a:headEnd type="none" w="med" len="med"/>
                      <a:tailEnd type="none" w="med" len="med"/>
                    </a:lnL>
                    <a:lnR w="6350" cap="flat" cmpd="sng" algn="ctr">
                      <a:solidFill>
                        <a:srgbClr val="0033A0"/>
                      </a:solidFill>
                      <a:prstDash val="solid"/>
                      <a:round/>
                      <a:headEnd type="none" w="med" len="med"/>
                      <a:tailEnd type="none" w="med" len="med"/>
                    </a:lnR>
                    <a:lnT w="6350" cap="flat" cmpd="sng" algn="ctr">
                      <a:solidFill>
                        <a:srgbClr val="0033A0"/>
                      </a:solidFill>
                      <a:prstDash val="solid"/>
                      <a:round/>
                      <a:headEnd type="none" w="med" len="med"/>
                      <a:tailEnd type="none" w="med" len="med"/>
                    </a:lnT>
                    <a:lnB w="6350" cap="flat" cmpd="sng" algn="ctr">
                      <a:solidFill>
                        <a:srgbClr val="0033A0"/>
                      </a:solidFill>
                      <a:prstDash val="solid"/>
                      <a:round/>
                      <a:headEnd type="none" w="med" len="med"/>
                      <a:tailEnd type="none" w="med" len="med"/>
                    </a:lnB>
                    <a:noFill/>
                  </a:tcPr>
                </a:tc>
                <a:tc>
                  <a:txBody>
                    <a:bodyPr/>
                    <a:lstStyle/>
                    <a:p>
                      <a:endParaRPr lang="en-US" sz="1400" dirty="0"/>
                    </a:p>
                  </a:txBody>
                  <a:tcPr marL="57150" marR="0" marT="0" marB="0" anchor="ctr">
                    <a:lnL w="6350" cap="flat" cmpd="sng" algn="ctr">
                      <a:solidFill>
                        <a:srgbClr val="0033A0"/>
                      </a:solidFill>
                      <a:prstDash val="solid"/>
                      <a:round/>
                      <a:headEnd type="none" w="med" len="med"/>
                      <a:tailEnd type="none" w="med" len="med"/>
                    </a:lnL>
                    <a:lnR w="6350" cap="flat" cmpd="sng" algn="ctr">
                      <a:solidFill>
                        <a:srgbClr val="0033A0"/>
                      </a:solidFill>
                      <a:prstDash val="solid"/>
                      <a:round/>
                      <a:headEnd type="none" w="med" len="med"/>
                      <a:tailEnd type="none" w="med" len="med"/>
                    </a:lnR>
                    <a:lnT w="6350" cap="flat" cmpd="sng" algn="ctr">
                      <a:solidFill>
                        <a:srgbClr val="0033A0"/>
                      </a:solidFill>
                      <a:prstDash val="solid"/>
                      <a:round/>
                      <a:headEnd type="none" w="med" len="med"/>
                      <a:tailEnd type="none" w="med" len="med"/>
                    </a:lnT>
                    <a:lnB w="6350" cap="flat" cmpd="sng" algn="ctr">
                      <a:solidFill>
                        <a:srgbClr val="0033A0"/>
                      </a:solidFill>
                      <a:prstDash val="solid"/>
                      <a:round/>
                      <a:headEnd type="none" w="med" len="med"/>
                      <a:tailEnd type="none" w="med" len="med"/>
                    </a:lnB>
                    <a:noFill/>
                  </a:tcPr>
                </a:tc>
                <a:extLst>
                  <a:ext uri="{0D108BD9-81ED-4DB2-BD59-A6C34878D82A}">
                    <a16:rowId xmlns:a16="http://schemas.microsoft.com/office/drawing/2014/main" val="10000"/>
                  </a:ext>
                </a:extLst>
              </a:tr>
              <a:tr h="205740">
                <a:tc vMerge="1">
                  <a:txBody>
                    <a:bodyPr/>
                    <a:lstStyle/>
                    <a:p>
                      <a:endParaRPr lang="en-US" dirty="0"/>
                    </a:p>
                  </a:txBody>
                  <a:tcPr/>
                </a:tc>
                <a:tc>
                  <a:txBody>
                    <a:bodyPr/>
                    <a:lstStyle/>
                    <a:p>
                      <a:pPr marL="0" marR="0" lvl="0" indent="0" algn="l" defTabSz="1306220" rtl="0" eaLnBrk="0" fontAlgn="auto" latinLnBrk="0" hangingPunct="0">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schemeClr val="tx2">
                              <a:lumMod val="85000"/>
                              <a:lumOff val="15000"/>
                            </a:schemeClr>
                          </a:solidFill>
                          <a:effectLst/>
                          <a:uLnTx/>
                          <a:uFillTx/>
                          <a:latin typeface="+mn-lt"/>
                          <a:ea typeface="+mn-ea"/>
                          <a:cs typeface="+mn-cs"/>
                        </a:rPr>
                        <a:t>Drive Application Rationalization</a:t>
                      </a:r>
                    </a:p>
                  </a:txBody>
                  <a:tcPr marL="57150" marR="0" marT="0" marB="0" anchor="ctr">
                    <a:lnL w="6350" cap="flat" cmpd="sng" algn="ctr">
                      <a:solidFill>
                        <a:srgbClr val="0033A0"/>
                      </a:solidFill>
                      <a:prstDash val="solid"/>
                      <a:round/>
                      <a:headEnd type="none" w="med" len="med"/>
                      <a:tailEnd type="none" w="med" len="med"/>
                    </a:lnL>
                    <a:lnR w="6350" cap="flat" cmpd="sng" algn="ctr">
                      <a:solidFill>
                        <a:srgbClr val="0033A0"/>
                      </a:solidFill>
                      <a:prstDash val="solid"/>
                      <a:round/>
                      <a:headEnd type="none" w="med" len="med"/>
                      <a:tailEnd type="none" w="med" len="med"/>
                    </a:lnR>
                    <a:lnT w="6350" cap="flat" cmpd="sng" algn="ctr">
                      <a:solidFill>
                        <a:srgbClr val="0033A0"/>
                      </a:solidFill>
                      <a:prstDash val="solid"/>
                      <a:round/>
                      <a:headEnd type="none" w="med" len="med"/>
                      <a:tailEnd type="none" w="med" len="med"/>
                    </a:lnT>
                    <a:lnB w="6350" cap="flat" cmpd="sng" algn="ctr">
                      <a:solidFill>
                        <a:srgbClr val="0033A0"/>
                      </a:solidFill>
                      <a:prstDash val="solid"/>
                      <a:round/>
                      <a:headEnd type="none" w="med" len="med"/>
                      <a:tailEnd type="none" w="med" len="med"/>
                    </a:lnB>
                    <a:noFill/>
                  </a:tcPr>
                </a:tc>
                <a:tc>
                  <a:txBody>
                    <a:bodyPr/>
                    <a:lstStyle/>
                    <a:p>
                      <a:endParaRPr lang="en-US" sz="1400" dirty="0"/>
                    </a:p>
                  </a:txBody>
                  <a:tcPr marL="57150" marR="0" marT="0" marB="0" anchor="ctr">
                    <a:lnL w="6350" cap="flat" cmpd="sng" algn="ctr">
                      <a:solidFill>
                        <a:srgbClr val="0033A0"/>
                      </a:solidFill>
                      <a:prstDash val="solid"/>
                      <a:round/>
                      <a:headEnd type="none" w="med" len="med"/>
                      <a:tailEnd type="none" w="med" len="med"/>
                    </a:lnL>
                    <a:lnR w="6350" cap="flat" cmpd="sng" algn="ctr">
                      <a:solidFill>
                        <a:srgbClr val="0033A0"/>
                      </a:solidFill>
                      <a:prstDash val="solid"/>
                      <a:round/>
                      <a:headEnd type="none" w="med" len="med"/>
                      <a:tailEnd type="none" w="med" len="med"/>
                    </a:lnR>
                    <a:lnT w="6350" cap="flat" cmpd="sng" algn="ctr">
                      <a:solidFill>
                        <a:srgbClr val="0033A0"/>
                      </a:solidFill>
                      <a:prstDash val="solid"/>
                      <a:round/>
                      <a:headEnd type="none" w="med" len="med"/>
                      <a:tailEnd type="none" w="med" len="med"/>
                    </a:lnT>
                    <a:lnB w="6350" cap="flat" cmpd="sng" algn="ctr">
                      <a:solidFill>
                        <a:srgbClr val="0033A0"/>
                      </a:solidFill>
                      <a:prstDash val="solid"/>
                      <a:round/>
                      <a:headEnd type="none" w="med" len="med"/>
                      <a:tailEnd type="none" w="med" len="med"/>
                    </a:lnB>
                    <a:noFill/>
                  </a:tcPr>
                </a:tc>
                <a:tc>
                  <a:txBody>
                    <a:bodyPr/>
                    <a:lstStyle/>
                    <a:p>
                      <a:endParaRPr lang="en-US" sz="1400" dirty="0"/>
                    </a:p>
                  </a:txBody>
                  <a:tcPr marL="57150" marR="0" marT="0" marB="0" anchor="ctr">
                    <a:lnL w="6350" cap="flat" cmpd="sng" algn="ctr">
                      <a:solidFill>
                        <a:srgbClr val="0033A0"/>
                      </a:solidFill>
                      <a:prstDash val="solid"/>
                      <a:round/>
                      <a:headEnd type="none" w="med" len="med"/>
                      <a:tailEnd type="none" w="med" len="med"/>
                    </a:lnL>
                    <a:lnR w="6350" cap="flat" cmpd="sng" algn="ctr">
                      <a:solidFill>
                        <a:srgbClr val="0033A0"/>
                      </a:solidFill>
                      <a:prstDash val="solid"/>
                      <a:round/>
                      <a:headEnd type="none" w="med" len="med"/>
                      <a:tailEnd type="none" w="med" len="med"/>
                    </a:lnR>
                    <a:lnT w="6350" cap="flat" cmpd="sng" algn="ctr">
                      <a:solidFill>
                        <a:srgbClr val="0033A0"/>
                      </a:solidFill>
                      <a:prstDash val="solid"/>
                      <a:round/>
                      <a:headEnd type="none" w="med" len="med"/>
                      <a:tailEnd type="none" w="med" len="med"/>
                    </a:lnT>
                    <a:lnB w="6350" cap="flat" cmpd="sng" algn="ctr">
                      <a:solidFill>
                        <a:srgbClr val="0033A0"/>
                      </a:solidFill>
                      <a:prstDash val="solid"/>
                      <a:round/>
                      <a:headEnd type="none" w="med" len="med"/>
                      <a:tailEnd type="none" w="med" len="med"/>
                    </a:lnB>
                    <a:noFill/>
                  </a:tcPr>
                </a:tc>
                <a:extLst>
                  <a:ext uri="{0D108BD9-81ED-4DB2-BD59-A6C34878D82A}">
                    <a16:rowId xmlns:a16="http://schemas.microsoft.com/office/drawing/2014/main" val="10001"/>
                  </a:ext>
                </a:extLst>
              </a:tr>
              <a:tr h="205740">
                <a:tc vMerge="1">
                  <a:txBody>
                    <a:bodyPr/>
                    <a:lstStyle/>
                    <a:p>
                      <a:endParaRPr lang="en-US" dirty="0"/>
                    </a:p>
                  </a:txBody>
                  <a:tcPr/>
                </a:tc>
                <a:tc>
                  <a:txBody>
                    <a:bodyPr/>
                    <a:lstStyle/>
                    <a:p>
                      <a:pPr marL="0" marR="0" lvl="0" indent="0" algn="l" defTabSz="1306220" rtl="0" eaLnBrk="0" fontAlgn="auto" latinLnBrk="0" hangingPunct="0">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schemeClr val="tx2">
                              <a:lumMod val="85000"/>
                              <a:lumOff val="15000"/>
                            </a:schemeClr>
                          </a:solidFill>
                          <a:effectLst/>
                          <a:uLnTx/>
                          <a:uFillTx/>
                          <a:latin typeface="+mn-lt"/>
                          <a:ea typeface="+mn-ea"/>
                          <a:cs typeface="+mn-cs"/>
                        </a:rPr>
                        <a:t>Improve Productivity</a:t>
                      </a:r>
                    </a:p>
                  </a:txBody>
                  <a:tcPr marL="57150" marR="0" marT="0" marB="0" anchor="ctr">
                    <a:lnL w="6350" cap="flat" cmpd="sng" algn="ctr">
                      <a:solidFill>
                        <a:srgbClr val="0033A0"/>
                      </a:solidFill>
                      <a:prstDash val="solid"/>
                      <a:round/>
                      <a:headEnd type="none" w="med" len="med"/>
                      <a:tailEnd type="none" w="med" len="med"/>
                    </a:lnL>
                    <a:lnR w="6350" cap="flat" cmpd="sng" algn="ctr">
                      <a:solidFill>
                        <a:srgbClr val="0033A0"/>
                      </a:solidFill>
                      <a:prstDash val="solid"/>
                      <a:round/>
                      <a:headEnd type="none" w="med" len="med"/>
                      <a:tailEnd type="none" w="med" len="med"/>
                    </a:lnR>
                    <a:lnT w="6350" cap="flat" cmpd="sng" algn="ctr">
                      <a:solidFill>
                        <a:srgbClr val="0033A0"/>
                      </a:solidFill>
                      <a:prstDash val="solid"/>
                      <a:round/>
                      <a:headEnd type="none" w="med" len="med"/>
                      <a:tailEnd type="none" w="med" len="med"/>
                    </a:lnT>
                    <a:lnB w="6350" cap="flat" cmpd="sng" algn="ctr">
                      <a:solidFill>
                        <a:srgbClr val="0033A0"/>
                      </a:solidFill>
                      <a:prstDash val="solid"/>
                      <a:round/>
                      <a:headEnd type="none" w="med" len="med"/>
                      <a:tailEnd type="none" w="med" len="med"/>
                    </a:lnB>
                    <a:noFill/>
                  </a:tcPr>
                </a:tc>
                <a:tc>
                  <a:txBody>
                    <a:bodyPr/>
                    <a:lstStyle/>
                    <a:p>
                      <a:endParaRPr lang="en-US" sz="1400" dirty="0"/>
                    </a:p>
                  </a:txBody>
                  <a:tcPr marL="57150" marR="0" marT="0" marB="0" anchor="ctr">
                    <a:lnL w="6350" cap="flat" cmpd="sng" algn="ctr">
                      <a:solidFill>
                        <a:srgbClr val="0033A0"/>
                      </a:solidFill>
                      <a:prstDash val="solid"/>
                      <a:round/>
                      <a:headEnd type="none" w="med" len="med"/>
                      <a:tailEnd type="none" w="med" len="med"/>
                    </a:lnL>
                    <a:lnR w="6350" cap="flat" cmpd="sng" algn="ctr">
                      <a:solidFill>
                        <a:srgbClr val="0033A0"/>
                      </a:solidFill>
                      <a:prstDash val="solid"/>
                      <a:round/>
                      <a:headEnd type="none" w="med" len="med"/>
                      <a:tailEnd type="none" w="med" len="med"/>
                    </a:lnR>
                    <a:lnT w="6350" cap="flat" cmpd="sng" algn="ctr">
                      <a:solidFill>
                        <a:srgbClr val="0033A0"/>
                      </a:solidFill>
                      <a:prstDash val="solid"/>
                      <a:round/>
                      <a:headEnd type="none" w="med" len="med"/>
                      <a:tailEnd type="none" w="med" len="med"/>
                    </a:lnT>
                    <a:lnB w="6350" cap="flat" cmpd="sng" algn="ctr">
                      <a:solidFill>
                        <a:srgbClr val="0033A0"/>
                      </a:solidFill>
                      <a:prstDash val="solid"/>
                      <a:round/>
                      <a:headEnd type="none" w="med" len="med"/>
                      <a:tailEnd type="none" w="med" len="med"/>
                    </a:lnB>
                    <a:noFill/>
                  </a:tcPr>
                </a:tc>
                <a:tc>
                  <a:txBody>
                    <a:bodyPr/>
                    <a:lstStyle/>
                    <a:p>
                      <a:endParaRPr lang="en-US" sz="1400" dirty="0"/>
                    </a:p>
                  </a:txBody>
                  <a:tcPr marL="57150" marR="0" marT="0" marB="0" anchor="ctr">
                    <a:lnL w="6350" cap="flat" cmpd="sng" algn="ctr">
                      <a:solidFill>
                        <a:srgbClr val="0033A0"/>
                      </a:solidFill>
                      <a:prstDash val="solid"/>
                      <a:round/>
                      <a:headEnd type="none" w="med" len="med"/>
                      <a:tailEnd type="none" w="med" len="med"/>
                    </a:lnL>
                    <a:lnR w="6350" cap="flat" cmpd="sng" algn="ctr">
                      <a:solidFill>
                        <a:srgbClr val="0033A0"/>
                      </a:solidFill>
                      <a:prstDash val="solid"/>
                      <a:round/>
                      <a:headEnd type="none" w="med" len="med"/>
                      <a:tailEnd type="none" w="med" len="med"/>
                    </a:lnR>
                    <a:lnT w="6350" cap="flat" cmpd="sng" algn="ctr">
                      <a:solidFill>
                        <a:srgbClr val="0033A0"/>
                      </a:solidFill>
                      <a:prstDash val="solid"/>
                      <a:round/>
                      <a:headEnd type="none" w="med" len="med"/>
                      <a:tailEnd type="none" w="med" len="med"/>
                    </a:lnT>
                    <a:lnB w="6350" cap="flat" cmpd="sng" algn="ctr">
                      <a:solidFill>
                        <a:srgbClr val="0033A0"/>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24" name="TextBox 23"/>
          <p:cNvSpPr txBox="1"/>
          <p:nvPr/>
        </p:nvSpPr>
        <p:spPr bwMode="auto">
          <a:xfrm>
            <a:off x="5354675" y="1964785"/>
            <a:ext cx="1098378" cy="230832"/>
          </a:xfrm>
          <a:prstGeom prst="rect">
            <a:avLst/>
          </a:prstGeom>
          <a:noFill/>
          <a:ln w="9525">
            <a:noFill/>
            <a:miter lim="800000"/>
            <a:headEnd/>
            <a:tailEnd/>
          </a:ln>
        </p:spPr>
        <p:txBody>
          <a:bodyPr wrap="none" rtlCol="0">
            <a:prstTxWarp prst="textNoShape">
              <a:avLst/>
            </a:prstTxWarp>
            <a:spAutoFit/>
          </a:bodyPr>
          <a:lstStyle/>
          <a:p>
            <a:pPr eaLnBrk="0" hangingPunct="0"/>
            <a:r>
              <a:rPr lang="en-US" sz="900" b="1" dirty="0">
                <a:solidFill>
                  <a:schemeClr val="bg1"/>
                </a:solidFill>
                <a:latin typeface="Calibri" panose="020F0502020204030204" pitchFamily="34" charset="0"/>
              </a:rPr>
              <a:t>Align to IT Strategy</a:t>
            </a:r>
          </a:p>
        </p:txBody>
      </p:sp>
      <p:pic>
        <p:nvPicPr>
          <p:cNvPr id="25" name="Picture 2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35496" y="1697274"/>
            <a:ext cx="246032" cy="206350"/>
          </a:xfrm>
          <a:prstGeom prst="rect">
            <a:avLst/>
          </a:prstGeom>
        </p:spPr>
      </p:pic>
      <p:sp>
        <p:nvSpPr>
          <p:cNvPr id="26" name="TextBox 25"/>
          <p:cNvSpPr txBox="1"/>
          <p:nvPr/>
        </p:nvSpPr>
        <p:spPr bwMode="auto">
          <a:xfrm>
            <a:off x="5396353" y="2615648"/>
            <a:ext cx="1029449" cy="230832"/>
          </a:xfrm>
          <a:prstGeom prst="rect">
            <a:avLst/>
          </a:prstGeom>
          <a:noFill/>
          <a:ln w="9525">
            <a:noFill/>
            <a:miter lim="800000"/>
            <a:headEnd/>
            <a:tailEnd/>
          </a:ln>
        </p:spPr>
        <p:txBody>
          <a:bodyPr wrap="none" rtlCol="0">
            <a:prstTxWarp prst="textNoShape">
              <a:avLst/>
            </a:prstTxWarp>
            <a:spAutoFit/>
          </a:bodyPr>
          <a:lstStyle/>
          <a:p>
            <a:pPr eaLnBrk="0" hangingPunct="0"/>
            <a:r>
              <a:rPr lang="en-US" sz="900" b="1" dirty="0">
                <a:solidFill>
                  <a:schemeClr val="bg1"/>
                </a:solidFill>
                <a:latin typeface="Calibri" panose="020F0502020204030204" pitchFamily="34" charset="0"/>
              </a:rPr>
              <a:t>Quality of Service</a:t>
            </a:r>
          </a:p>
        </p:txBody>
      </p:sp>
      <p:pic>
        <p:nvPicPr>
          <p:cNvPr id="27" name="Picture 2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50006" y="2398660"/>
            <a:ext cx="200620" cy="190834"/>
          </a:xfrm>
          <a:prstGeom prst="rect">
            <a:avLst/>
          </a:prstGeom>
        </p:spPr>
      </p:pic>
      <p:sp>
        <p:nvSpPr>
          <p:cNvPr id="28" name="TextBox 27"/>
          <p:cNvSpPr txBox="1"/>
          <p:nvPr/>
        </p:nvSpPr>
        <p:spPr bwMode="auto">
          <a:xfrm>
            <a:off x="5457268" y="3277566"/>
            <a:ext cx="918841" cy="230832"/>
          </a:xfrm>
          <a:prstGeom prst="rect">
            <a:avLst/>
          </a:prstGeom>
          <a:noFill/>
          <a:ln w="9525">
            <a:noFill/>
            <a:miter lim="800000"/>
            <a:headEnd/>
            <a:tailEnd/>
          </a:ln>
        </p:spPr>
        <p:txBody>
          <a:bodyPr wrap="none" rtlCol="0">
            <a:prstTxWarp prst="textNoShape">
              <a:avLst/>
            </a:prstTxWarp>
            <a:spAutoFit/>
          </a:bodyPr>
          <a:lstStyle/>
          <a:p>
            <a:pPr eaLnBrk="0" hangingPunct="0"/>
            <a:r>
              <a:rPr lang="en-US" sz="900" b="1" dirty="0">
                <a:solidFill>
                  <a:schemeClr val="bg1"/>
                </a:solidFill>
                <a:latin typeface="Calibri" panose="020F0502020204030204" pitchFamily="34" charset="0"/>
              </a:rPr>
              <a:t>Increase Agility</a:t>
            </a:r>
          </a:p>
        </p:txBody>
      </p:sp>
      <p:pic>
        <p:nvPicPr>
          <p:cNvPr id="29" name="Picture 2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13731" y="3057673"/>
            <a:ext cx="289560" cy="217170"/>
          </a:xfrm>
          <a:prstGeom prst="rect">
            <a:avLst/>
          </a:prstGeom>
        </p:spPr>
      </p:pic>
      <p:sp>
        <p:nvSpPr>
          <p:cNvPr id="30" name="TextBox 29"/>
          <p:cNvSpPr txBox="1"/>
          <p:nvPr/>
        </p:nvSpPr>
        <p:spPr bwMode="auto">
          <a:xfrm>
            <a:off x="5463680" y="3932402"/>
            <a:ext cx="904415" cy="230832"/>
          </a:xfrm>
          <a:prstGeom prst="rect">
            <a:avLst/>
          </a:prstGeom>
          <a:noFill/>
          <a:ln w="9525">
            <a:noFill/>
            <a:miter lim="800000"/>
            <a:headEnd/>
            <a:tailEnd/>
          </a:ln>
        </p:spPr>
        <p:txBody>
          <a:bodyPr wrap="none" rtlCol="0">
            <a:prstTxWarp prst="textNoShape">
              <a:avLst/>
            </a:prstTxWarp>
            <a:spAutoFit/>
          </a:bodyPr>
          <a:lstStyle/>
          <a:p>
            <a:pPr eaLnBrk="0" hangingPunct="0"/>
            <a:r>
              <a:rPr lang="en-US" sz="900" b="1" dirty="0">
                <a:solidFill>
                  <a:schemeClr val="bg1"/>
                </a:solidFill>
                <a:latin typeface="Calibri" panose="020F0502020204030204" pitchFamily="34" charset="0"/>
              </a:rPr>
              <a:t>Optimize Costs</a:t>
            </a:r>
          </a:p>
        </p:txBody>
      </p:sp>
      <p:pic>
        <p:nvPicPr>
          <p:cNvPr id="31" name="Picture 3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850904" y="3687036"/>
            <a:ext cx="252387" cy="217170"/>
          </a:xfrm>
          <a:prstGeom prst="rect">
            <a:avLst/>
          </a:prstGeom>
        </p:spPr>
      </p:pic>
      <p:sp>
        <p:nvSpPr>
          <p:cNvPr id="32" name="TextBox 31"/>
          <p:cNvSpPr txBox="1"/>
          <p:nvPr/>
        </p:nvSpPr>
        <p:spPr bwMode="auto">
          <a:xfrm>
            <a:off x="7899673" y="1405537"/>
            <a:ext cx="388248" cy="198196"/>
          </a:xfrm>
          <a:prstGeom prst="rect">
            <a:avLst/>
          </a:prstGeom>
          <a:noFill/>
          <a:ln w="9525">
            <a:noFill/>
            <a:miter lim="800000"/>
            <a:headEnd/>
            <a:tailEnd/>
          </a:ln>
        </p:spPr>
        <p:txBody>
          <a:bodyPr wrap="none" rtlCol="0">
            <a:prstTxWarp prst="textNoShape">
              <a:avLst/>
            </a:prstTxWarp>
            <a:spAutoFit/>
          </a:bodyPr>
          <a:lstStyle/>
          <a:p>
            <a:pPr eaLnBrk="0" hangingPunct="0"/>
            <a:r>
              <a:rPr lang="en-US" sz="688" b="1" dirty="0">
                <a:latin typeface="Calibri" panose="020F0502020204030204" pitchFamily="34" charset="0"/>
              </a:rPr>
              <a:t>Score</a:t>
            </a:r>
          </a:p>
        </p:txBody>
      </p:sp>
      <p:sp>
        <p:nvSpPr>
          <p:cNvPr id="33" name="TextBox 32"/>
          <p:cNvSpPr txBox="1"/>
          <p:nvPr/>
        </p:nvSpPr>
        <p:spPr bwMode="auto">
          <a:xfrm>
            <a:off x="8209235" y="1405537"/>
            <a:ext cx="401072" cy="198196"/>
          </a:xfrm>
          <a:prstGeom prst="rect">
            <a:avLst/>
          </a:prstGeom>
          <a:noFill/>
          <a:ln w="9525">
            <a:noFill/>
            <a:miter lim="800000"/>
            <a:headEnd/>
            <a:tailEnd/>
          </a:ln>
        </p:spPr>
        <p:txBody>
          <a:bodyPr wrap="none" rtlCol="0">
            <a:prstTxWarp prst="textNoShape">
              <a:avLst/>
            </a:prstTxWarp>
            <a:spAutoFit/>
          </a:bodyPr>
          <a:lstStyle/>
          <a:p>
            <a:pPr eaLnBrk="0" hangingPunct="0"/>
            <a:r>
              <a:rPr lang="en-US" sz="688" b="1" dirty="0">
                <a:latin typeface="Calibri" panose="020F0502020204030204" pitchFamily="34" charset="0"/>
              </a:rPr>
              <a:t>Trend</a:t>
            </a:r>
          </a:p>
        </p:txBody>
      </p:sp>
      <p:sp>
        <p:nvSpPr>
          <p:cNvPr id="34" name="Oval 33"/>
          <p:cNvSpPr/>
          <p:nvPr/>
        </p:nvSpPr>
        <p:spPr bwMode="auto">
          <a:xfrm>
            <a:off x="8004980" y="1641338"/>
            <a:ext cx="57150" cy="57150"/>
          </a:xfrm>
          <a:prstGeom prst="ellipse">
            <a:avLst/>
          </a:prstGeom>
          <a:solidFill>
            <a:srgbClr val="FFCC66"/>
          </a:solidFill>
          <a:ln w="3175" cap="flat" cmpd="sng" algn="ctr">
            <a:solidFill>
              <a:srgbClr val="FF0000"/>
            </a:solidFill>
            <a:prstDash val="solid"/>
            <a:round/>
            <a:headEnd type="none" w="med" len="med"/>
            <a:tailEnd type="none" w="med" len="med"/>
          </a:ln>
          <a:effectLst/>
        </p:spPr>
        <p:txBody>
          <a:bodyPr vert="horz" wrap="square" lIns="57150" tIns="28575" rIns="57150" bIns="28575" numCol="1" rtlCol="0" anchor="t" anchorCtr="0" compatLnSpc="1">
            <a:prstTxWarp prst="textNoShape">
              <a:avLst/>
            </a:prstTxWarp>
          </a:bodyPr>
          <a:lstStyle/>
          <a:p>
            <a:pPr defTabSz="571478" eaLnBrk="0" fontAlgn="base" hangingPunct="0">
              <a:spcBef>
                <a:spcPct val="0"/>
              </a:spcBef>
              <a:spcAft>
                <a:spcPct val="0"/>
              </a:spcAft>
            </a:pPr>
            <a:endParaRPr lang="en-US" sz="1500" b="1" dirty="0">
              <a:latin typeface="Calibri" panose="020F0502020204030204" pitchFamily="34" charset="0"/>
              <a:ea typeface="ＭＳ Ｐゴシック" pitchFamily="-12" charset="-128"/>
              <a:cs typeface="ＭＳ Ｐゴシック" pitchFamily="-12" charset="-128"/>
            </a:endParaRPr>
          </a:p>
        </p:txBody>
      </p:sp>
      <p:sp>
        <p:nvSpPr>
          <p:cNvPr id="35" name="Oval 34"/>
          <p:cNvSpPr/>
          <p:nvPr/>
        </p:nvSpPr>
        <p:spPr bwMode="auto">
          <a:xfrm>
            <a:off x="8004980" y="2042136"/>
            <a:ext cx="57150" cy="57150"/>
          </a:xfrm>
          <a:prstGeom prst="ellipse">
            <a:avLst/>
          </a:prstGeom>
          <a:solidFill>
            <a:srgbClr val="FFCC66"/>
          </a:solidFill>
          <a:ln w="3175" cap="flat" cmpd="sng" algn="ctr">
            <a:solidFill>
              <a:srgbClr val="FF0000"/>
            </a:solidFill>
            <a:prstDash val="solid"/>
            <a:round/>
            <a:headEnd type="none" w="med" len="med"/>
            <a:tailEnd type="none" w="med" len="med"/>
          </a:ln>
          <a:effectLst/>
        </p:spPr>
        <p:txBody>
          <a:bodyPr vert="horz" wrap="square" lIns="57150" tIns="28575" rIns="57150" bIns="28575" numCol="1" rtlCol="0" anchor="t" anchorCtr="0" compatLnSpc="1">
            <a:prstTxWarp prst="textNoShape">
              <a:avLst/>
            </a:prstTxWarp>
          </a:bodyPr>
          <a:lstStyle/>
          <a:p>
            <a:pPr defTabSz="571478" eaLnBrk="0" fontAlgn="base" hangingPunct="0">
              <a:spcBef>
                <a:spcPct val="0"/>
              </a:spcBef>
              <a:spcAft>
                <a:spcPct val="0"/>
              </a:spcAft>
            </a:pPr>
            <a:endParaRPr lang="en-US" sz="1500" b="1" dirty="0">
              <a:latin typeface="Calibri" panose="020F0502020204030204" pitchFamily="34" charset="0"/>
              <a:ea typeface="ＭＳ Ｐゴシック" pitchFamily="-12" charset="-128"/>
              <a:cs typeface="ＭＳ Ｐゴシック" pitchFamily="-12" charset="-128"/>
            </a:endParaRPr>
          </a:p>
        </p:txBody>
      </p:sp>
      <p:sp>
        <p:nvSpPr>
          <p:cNvPr id="36" name="Oval 35"/>
          <p:cNvSpPr/>
          <p:nvPr/>
        </p:nvSpPr>
        <p:spPr bwMode="auto">
          <a:xfrm>
            <a:off x="6433026" y="1645322"/>
            <a:ext cx="57150" cy="57150"/>
          </a:xfrm>
          <a:prstGeom prst="ellipse">
            <a:avLst/>
          </a:prstGeom>
          <a:solidFill>
            <a:srgbClr val="FFCC66"/>
          </a:solidFill>
          <a:ln w="3175" cap="flat" cmpd="sng" algn="ctr">
            <a:solidFill>
              <a:srgbClr val="FF0000"/>
            </a:solidFill>
            <a:prstDash val="solid"/>
            <a:round/>
            <a:headEnd type="none" w="med" len="med"/>
            <a:tailEnd type="none" w="med" len="med"/>
          </a:ln>
          <a:effectLst/>
        </p:spPr>
        <p:txBody>
          <a:bodyPr vert="horz" wrap="square" lIns="57150" tIns="28575" rIns="57150" bIns="28575" numCol="1" rtlCol="0" anchor="t" anchorCtr="0" compatLnSpc="1">
            <a:prstTxWarp prst="textNoShape">
              <a:avLst/>
            </a:prstTxWarp>
          </a:bodyPr>
          <a:lstStyle/>
          <a:p>
            <a:pPr defTabSz="571478" eaLnBrk="0" fontAlgn="base" hangingPunct="0">
              <a:spcBef>
                <a:spcPct val="0"/>
              </a:spcBef>
              <a:spcAft>
                <a:spcPct val="0"/>
              </a:spcAft>
            </a:pPr>
            <a:endParaRPr lang="en-US" sz="1500" b="1" dirty="0">
              <a:latin typeface="Calibri" panose="020F0502020204030204" pitchFamily="34" charset="0"/>
              <a:ea typeface="ＭＳ Ｐゴシック" pitchFamily="-12" charset="-128"/>
              <a:cs typeface="ＭＳ Ｐゴシック" pitchFamily="-12" charset="-128"/>
            </a:endParaRPr>
          </a:p>
        </p:txBody>
      </p:sp>
      <p:sp>
        <p:nvSpPr>
          <p:cNvPr id="37" name="Oval 36"/>
          <p:cNvSpPr/>
          <p:nvPr/>
        </p:nvSpPr>
        <p:spPr bwMode="auto">
          <a:xfrm>
            <a:off x="6433026" y="2984113"/>
            <a:ext cx="57150" cy="57150"/>
          </a:xfrm>
          <a:prstGeom prst="ellipse">
            <a:avLst/>
          </a:prstGeom>
          <a:solidFill>
            <a:srgbClr val="FFCC66"/>
          </a:solidFill>
          <a:ln w="3175" cap="flat" cmpd="sng" algn="ctr">
            <a:solidFill>
              <a:srgbClr val="FF0000"/>
            </a:solidFill>
            <a:prstDash val="solid"/>
            <a:round/>
            <a:headEnd type="none" w="med" len="med"/>
            <a:tailEnd type="none" w="med" len="med"/>
          </a:ln>
          <a:effectLst/>
        </p:spPr>
        <p:txBody>
          <a:bodyPr vert="horz" wrap="square" lIns="57150" tIns="28575" rIns="57150" bIns="28575" numCol="1" rtlCol="0" anchor="t" anchorCtr="0" compatLnSpc="1">
            <a:prstTxWarp prst="textNoShape">
              <a:avLst/>
            </a:prstTxWarp>
          </a:bodyPr>
          <a:lstStyle/>
          <a:p>
            <a:pPr defTabSz="571478" eaLnBrk="0" fontAlgn="base" hangingPunct="0">
              <a:spcBef>
                <a:spcPct val="0"/>
              </a:spcBef>
              <a:spcAft>
                <a:spcPct val="0"/>
              </a:spcAft>
            </a:pPr>
            <a:endParaRPr lang="en-US" sz="1500" b="1" dirty="0">
              <a:latin typeface="Calibri" panose="020F0502020204030204" pitchFamily="34" charset="0"/>
              <a:ea typeface="ＭＳ Ｐゴシック" pitchFamily="-12" charset="-128"/>
              <a:cs typeface="ＭＳ Ｐゴシック" pitchFamily="-12" charset="-128"/>
            </a:endParaRPr>
          </a:p>
        </p:txBody>
      </p:sp>
      <p:sp>
        <p:nvSpPr>
          <p:cNvPr id="38" name="Oval 37"/>
          <p:cNvSpPr/>
          <p:nvPr/>
        </p:nvSpPr>
        <p:spPr bwMode="auto">
          <a:xfrm>
            <a:off x="8004980" y="2308836"/>
            <a:ext cx="57150" cy="57150"/>
          </a:xfrm>
          <a:prstGeom prst="ellipse">
            <a:avLst/>
          </a:prstGeom>
          <a:solidFill>
            <a:srgbClr val="FFCC66"/>
          </a:solidFill>
          <a:ln w="3175" cap="flat" cmpd="sng" algn="ctr">
            <a:solidFill>
              <a:srgbClr val="FF0000"/>
            </a:solidFill>
            <a:prstDash val="solid"/>
            <a:round/>
            <a:headEnd type="none" w="med" len="med"/>
            <a:tailEnd type="none" w="med" len="med"/>
          </a:ln>
          <a:effectLst/>
        </p:spPr>
        <p:txBody>
          <a:bodyPr vert="horz" wrap="square" lIns="57150" tIns="28575" rIns="57150" bIns="28575" numCol="1" rtlCol="0" anchor="t" anchorCtr="0" compatLnSpc="1">
            <a:prstTxWarp prst="textNoShape">
              <a:avLst/>
            </a:prstTxWarp>
          </a:bodyPr>
          <a:lstStyle/>
          <a:p>
            <a:pPr defTabSz="571478" eaLnBrk="0" fontAlgn="base" hangingPunct="0">
              <a:spcBef>
                <a:spcPct val="0"/>
              </a:spcBef>
              <a:spcAft>
                <a:spcPct val="0"/>
              </a:spcAft>
            </a:pPr>
            <a:endParaRPr lang="en-US" sz="1500" b="1" dirty="0">
              <a:latin typeface="Calibri" panose="020F0502020204030204" pitchFamily="34" charset="0"/>
              <a:ea typeface="ＭＳ Ｐゴシック" pitchFamily="-12" charset="-128"/>
              <a:cs typeface="ＭＳ Ｐゴシック" pitchFamily="-12" charset="-128"/>
            </a:endParaRPr>
          </a:p>
        </p:txBody>
      </p:sp>
      <p:sp>
        <p:nvSpPr>
          <p:cNvPr id="39" name="Oval 38"/>
          <p:cNvSpPr/>
          <p:nvPr/>
        </p:nvSpPr>
        <p:spPr bwMode="auto">
          <a:xfrm>
            <a:off x="8004980" y="2498198"/>
            <a:ext cx="57150" cy="57150"/>
          </a:xfrm>
          <a:prstGeom prst="ellipse">
            <a:avLst/>
          </a:prstGeom>
          <a:solidFill>
            <a:srgbClr val="FFCC66"/>
          </a:solidFill>
          <a:ln w="3175" cap="flat" cmpd="sng" algn="ctr">
            <a:solidFill>
              <a:srgbClr val="FF0000"/>
            </a:solidFill>
            <a:prstDash val="solid"/>
            <a:round/>
            <a:headEnd type="none" w="med" len="med"/>
            <a:tailEnd type="none" w="med" len="med"/>
          </a:ln>
          <a:effectLst/>
        </p:spPr>
        <p:txBody>
          <a:bodyPr vert="horz" wrap="square" lIns="57150" tIns="28575" rIns="57150" bIns="28575" numCol="1" rtlCol="0" anchor="t" anchorCtr="0" compatLnSpc="1">
            <a:prstTxWarp prst="textNoShape">
              <a:avLst/>
            </a:prstTxWarp>
          </a:bodyPr>
          <a:lstStyle/>
          <a:p>
            <a:pPr defTabSz="571478" eaLnBrk="0" fontAlgn="base" hangingPunct="0">
              <a:spcBef>
                <a:spcPct val="0"/>
              </a:spcBef>
              <a:spcAft>
                <a:spcPct val="0"/>
              </a:spcAft>
            </a:pPr>
            <a:endParaRPr lang="en-US" sz="1500" b="1" dirty="0">
              <a:latin typeface="Calibri" panose="020F0502020204030204" pitchFamily="34" charset="0"/>
              <a:ea typeface="ＭＳ Ｐゴシック" pitchFamily="-12" charset="-128"/>
              <a:cs typeface="ＭＳ Ｐゴシック" pitchFamily="-12" charset="-128"/>
            </a:endParaRPr>
          </a:p>
        </p:txBody>
      </p:sp>
      <p:sp>
        <p:nvSpPr>
          <p:cNvPr id="40" name="Oval 39"/>
          <p:cNvSpPr/>
          <p:nvPr/>
        </p:nvSpPr>
        <p:spPr bwMode="auto">
          <a:xfrm>
            <a:off x="8004980" y="2696525"/>
            <a:ext cx="57150" cy="57150"/>
          </a:xfrm>
          <a:prstGeom prst="ellipse">
            <a:avLst/>
          </a:prstGeom>
          <a:solidFill>
            <a:srgbClr val="FFCC66"/>
          </a:solidFill>
          <a:ln w="3175" cap="flat" cmpd="sng" algn="ctr">
            <a:solidFill>
              <a:srgbClr val="FF0000"/>
            </a:solidFill>
            <a:prstDash val="solid"/>
            <a:round/>
            <a:headEnd type="none" w="med" len="med"/>
            <a:tailEnd type="none" w="med" len="med"/>
          </a:ln>
          <a:effectLst/>
        </p:spPr>
        <p:txBody>
          <a:bodyPr vert="horz" wrap="square" lIns="57150" tIns="28575" rIns="57150" bIns="28575" numCol="1" rtlCol="0" anchor="t" anchorCtr="0" compatLnSpc="1">
            <a:prstTxWarp prst="textNoShape">
              <a:avLst/>
            </a:prstTxWarp>
          </a:bodyPr>
          <a:lstStyle/>
          <a:p>
            <a:pPr defTabSz="571478" eaLnBrk="0" fontAlgn="base" hangingPunct="0">
              <a:spcBef>
                <a:spcPct val="0"/>
              </a:spcBef>
              <a:spcAft>
                <a:spcPct val="0"/>
              </a:spcAft>
            </a:pPr>
            <a:endParaRPr lang="en-US" sz="1500" b="1" dirty="0">
              <a:latin typeface="Calibri" panose="020F0502020204030204" pitchFamily="34" charset="0"/>
              <a:ea typeface="ＭＳ Ｐゴシック" pitchFamily="-12" charset="-128"/>
              <a:cs typeface="ＭＳ Ｐゴシック" pitchFamily="-12" charset="-128"/>
            </a:endParaRPr>
          </a:p>
        </p:txBody>
      </p:sp>
      <p:sp>
        <p:nvSpPr>
          <p:cNvPr id="41" name="Oval 40"/>
          <p:cNvSpPr/>
          <p:nvPr/>
        </p:nvSpPr>
        <p:spPr bwMode="auto">
          <a:xfrm>
            <a:off x="8004980" y="2955765"/>
            <a:ext cx="57150" cy="57150"/>
          </a:xfrm>
          <a:prstGeom prst="ellipse">
            <a:avLst/>
          </a:prstGeom>
          <a:solidFill>
            <a:srgbClr val="FFCC66"/>
          </a:solidFill>
          <a:ln w="3175" cap="flat" cmpd="sng" algn="ctr">
            <a:solidFill>
              <a:srgbClr val="FF0000"/>
            </a:solidFill>
            <a:prstDash val="solid"/>
            <a:round/>
            <a:headEnd type="none" w="med" len="med"/>
            <a:tailEnd type="none" w="med" len="med"/>
          </a:ln>
          <a:effectLst/>
        </p:spPr>
        <p:txBody>
          <a:bodyPr vert="horz" wrap="square" lIns="57150" tIns="28575" rIns="57150" bIns="28575" numCol="1" rtlCol="0" anchor="t" anchorCtr="0" compatLnSpc="1">
            <a:prstTxWarp prst="textNoShape">
              <a:avLst/>
            </a:prstTxWarp>
          </a:bodyPr>
          <a:lstStyle/>
          <a:p>
            <a:pPr defTabSz="571478" eaLnBrk="0" fontAlgn="base" hangingPunct="0">
              <a:spcBef>
                <a:spcPct val="0"/>
              </a:spcBef>
              <a:spcAft>
                <a:spcPct val="0"/>
              </a:spcAft>
            </a:pPr>
            <a:endParaRPr lang="en-US" sz="1500" b="1" dirty="0">
              <a:latin typeface="Calibri" panose="020F0502020204030204" pitchFamily="34" charset="0"/>
              <a:ea typeface="ＭＳ Ｐゴシック" pitchFamily="-12" charset="-128"/>
              <a:cs typeface="ＭＳ Ｐゴシック" pitchFamily="-12" charset="-128"/>
            </a:endParaRPr>
          </a:p>
        </p:txBody>
      </p:sp>
      <p:sp>
        <p:nvSpPr>
          <p:cNvPr id="42" name="Oval 41"/>
          <p:cNvSpPr/>
          <p:nvPr/>
        </p:nvSpPr>
        <p:spPr bwMode="auto">
          <a:xfrm>
            <a:off x="8004980" y="3160883"/>
            <a:ext cx="57150" cy="57150"/>
          </a:xfrm>
          <a:prstGeom prst="ellipse">
            <a:avLst/>
          </a:prstGeom>
          <a:solidFill>
            <a:srgbClr val="FFCC66"/>
          </a:solidFill>
          <a:ln w="3175" cap="flat" cmpd="sng" algn="ctr">
            <a:solidFill>
              <a:srgbClr val="FF0000"/>
            </a:solidFill>
            <a:prstDash val="solid"/>
            <a:round/>
            <a:headEnd type="none" w="med" len="med"/>
            <a:tailEnd type="none" w="med" len="med"/>
          </a:ln>
          <a:effectLst/>
        </p:spPr>
        <p:txBody>
          <a:bodyPr vert="horz" wrap="square" lIns="57150" tIns="28575" rIns="57150" bIns="28575" numCol="1" rtlCol="0" anchor="t" anchorCtr="0" compatLnSpc="1">
            <a:prstTxWarp prst="textNoShape">
              <a:avLst/>
            </a:prstTxWarp>
          </a:bodyPr>
          <a:lstStyle/>
          <a:p>
            <a:pPr defTabSz="571478" eaLnBrk="0" fontAlgn="base" hangingPunct="0">
              <a:spcBef>
                <a:spcPct val="0"/>
              </a:spcBef>
              <a:spcAft>
                <a:spcPct val="0"/>
              </a:spcAft>
            </a:pPr>
            <a:endParaRPr lang="en-US" sz="1500" b="1" dirty="0">
              <a:latin typeface="Calibri" panose="020F0502020204030204" pitchFamily="34" charset="0"/>
              <a:ea typeface="ＭＳ Ｐゴシック" pitchFamily="-12" charset="-128"/>
              <a:cs typeface="ＭＳ Ｐゴシック" pitchFamily="-12" charset="-128"/>
            </a:endParaRPr>
          </a:p>
        </p:txBody>
      </p:sp>
      <p:sp>
        <p:nvSpPr>
          <p:cNvPr id="43" name="Oval 42"/>
          <p:cNvSpPr/>
          <p:nvPr/>
        </p:nvSpPr>
        <p:spPr bwMode="auto">
          <a:xfrm>
            <a:off x="8004980" y="3626507"/>
            <a:ext cx="57150" cy="57150"/>
          </a:xfrm>
          <a:prstGeom prst="ellipse">
            <a:avLst/>
          </a:prstGeom>
          <a:solidFill>
            <a:srgbClr val="FFCC66"/>
          </a:solidFill>
          <a:ln w="3175" cap="flat" cmpd="sng" algn="ctr">
            <a:solidFill>
              <a:srgbClr val="FF0000"/>
            </a:solidFill>
            <a:prstDash val="solid"/>
            <a:round/>
            <a:headEnd type="none" w="med" len="med"/>
            <a:tailEnd type="none" w="med" len="med"/>
          </a:ln>
          <a:effectLst/>
        </p:spPr>
        <p:txBody>
          <a:bodyPr vert="horz" wrap="square" lIns="57150" tIns="28575" rIns="57150" bIns="28575" numCol="1" rtlCol="0" anchor="t" anchorCtr="0" compatLnSpc="1">
            <a:prstTxWarp prst="textNoShape">
              <a:avLst/>
            </a:prstTxWarp>
          </a:bodyPr>
          <a:lstStyle/>
          <a:p>
            <a:pPr defTabSz="571478" eaLnBrk="0" fontAlgn="base" hangingPunct="0">
              <a:spcBef>
                <a:spcPct val="0"/>
              </a:spcBef>
              <a:spcAft>
                <a:spcPct val="0"/>
              </a:spcAft>
            </a:pPr>
            <a:endParaRPr lang="en-US" sz="1500" b="1" dirty="0">
              <a:latin typeface="Calibri" panose="020F0502020204030204" pitchFamily="34" charset="0"/>
              <a:ea typeface="ＭＳ Ｐゴシック" pitchFamily="-12" charset="-128"/>
              <a:cs typeface="ＭＳ Ｐゴシック" pitchFamily="-12" charset="-128"/>
            </a:endParaRPr>
          </a:p>
        </p:txBody>
      </p:sp>
      <p:sp>
        <p:nvSpPr>
          <p:cNvPr id="44" name="Oval 43"/>
          <p:cNvSpPr/>
          <p:nvPr/>
        </p:nvSpPr>
        <p:spPr bwMode="auto">
          <a:xfrm>
            <a:off x="8004980" y="1836563"/>
            <a:ext cx="57150" cy="57150"/>
          </a:xfrm>
          <a:prstGeom prst="ellipse">
            <a:avLst/>
          </a:prstGeom>
          <a:solidFill>
            <a:srgbClr val="66CC99"/>
          </a:solidFill>
          <a:ln w="3175" cap="flat" cmpd="sng" algn="ctr">
            <a:solidFill>
              <a:srgbClr val="008E40"/>
            </a:solidFill>
            <a:prstDash val="solid"/>
            <a:round/>
            <a:headEnd type="none" w="med" len="med"/>
            <a:tailEnd type="none" w="med" len="med"/>
          </a:ln>
          <a:effectLst/>
        </p:spPr>
        <p:txBody>
          <a:bodyPr vert="horz" wrap="square" lIns="57150" tIns="28575" rIns="57150" bIns="28575" numCol="1" rtlCol="0" anchor="t" anchorCtr="0" compatLnSpc="1">
            <a:prstTxWarp prst="textNoShape">
              <a:avLst/>
            </a:prstTxWarp>
          </a:bodyPr>
          <a:lstStyle/>
          <a:p>
            <a:pPr defTabSz="571478" eaLnBrk="0" fontAlgn="base" hangingPunct="0">
              <a:spcBef>
                <a:spcPct val="0"/>
              </a:spcBef>
              <a:spcAft>
                <a:spcPct val="0"/>
              </a:spcAft>
            </a:pPr>
            <a:endParaRPr lang="en-US" sz="1500" b="1" dirty="0">
              <a:latin typeface="Calibri" panose="020F0502020204030204" pitchFamily="34" charset="0"/>
              <a:ea typeface="ＭＳ Ｐゴシック" pitchFamily="-12" charset="-128"/>
              <a:cs typeface="ＭＳ Ｐゴシック" pitchFamily="-12" charset="-128"/>
            </a:endParaRPr>
          </a:p>
        </p:txBody>
      </p:sp>
      <p:sp>
        <p:nvSpPr>
          <p:cNvPr id="45" name="Oval 44"/>
          <p:cNvSpPr/>
          <p:nvPr/>
        </p:nvSpPr>
        <p:spPr bwMode="auto">
          <a:xfrm>
            <a:off x="8004980" y="3360563"/>
            <a:ext cx="57150" cy="57150"/>
          </a:xfrm>
          <a:prstGeom prst="ellipse">
            <a:avLst/>
          </a:prstGeom>
          <a:solidFill>
            <a:srgbClr val="66CC99"/>
          </a:solidFill>
          <a:ln w="3175" cap="flat" cmpd="sng" algn="ctr">
            <a:solidFill>
              <a:srgbClr val="008E40"/>
            </a:solidFill>
            <a:prstDash val="solid"/>
            <a:round/>
            <a:headEnd type="none" w="med" len="med"/>
            <a:tailEnd type="none" w="med" len="med"/>
          </a:ln>
          <a:effectLst/>
        </p:spPr>
        <p:txBody>
          <a:bodyPr vert="horz" wrap="square" lIns="57150" tIns="28575" rIns="57150" bIns="28575" numCol="1" rtlCol="0" anchor="t" anchorCtr="0" compatLnSpc="1">
            <a:prstTxWarp prst="textNoShape">
              <a:avLst/>
            </a:prstTxWarp>
          </a:bodyPr>
          <a:lstStyle/>
          <a:p>
            <a:pPr defTabSz="571478" eaLnBrk="0" fontAlgn="base" hangingPunct="0">
              <a:spcBef>
                <a:spcPct val="0"/>
              </a:spcBef>
              <a:spcAft>
                <a:spcPct val="0"/>
              </a:spcAft>
            </a:pPr>
            <a:endParaRPr lang="en-US" sz="1500" b="1" dirty="0">
              <a:latin typeface="Calibri" panose="020F0502020204030204" pitchFamily="34" charset="0"/>
              <a:ea typeface="ＭＳ Ｐゴシック" pitchFamily="-12" charset="-128"/>
              <a:cs typeface="ＭＳ Ｐゴシック" pitchFamily="-12" charset="-128"/>
            </a:endParaRPr>
          </a:p>
        </p:txBody>
      </p:sp>
      <p:sp>
        <p:nvSpPr>
          <p:cNvPr id="46" name="Oval 45"/>
          <p:cNvSpPr/>
          <p:nvPr/>
        </p:nvSpPr>
        <p:spPr bwMode="auto">
          <a:xfrm>
            <a:off x="8004980" y="3819485"/>
            <a:ext cx="57150" cy="57150"/>
          </a:xfrm>
          <a:prstGeom prst="ellipse">
            <a:avLst/>
          </a:prstGeom>
          <a:solidFill>
            <a:srgbClr val="66CC99"/>
          </a:solidFill>
          <a:ln w="3175" cap="flat" cmpd="sng" algn="ctr">
            <a:solidFill>
              <a:srgbClr val="008E40"/>
            </a:solidFill>
            <a:prstDash val="solid"/>
            <a:round/>
            <a:headEnd type="none" w="med" len="med"/>
            <a:tailEnd type="none" w="med" len="med"/>
          </a:ln>
          <a:effectLst/>
        </p:spPr>
        <p:txBody>
          <a:bodyPr vert="horz" wrap="square" lIns="57150" tIns="28575" rIns="57150" bIns="28575" numCol="1" rtlCol="0" anchor="t" anchorCtr="0" compatLnSpc="1">
            <a:prstTxWarp prst="textNoShape">
              <a:avLst/>
            </a:prstTxWarp>
          </a:bodyPr>
          <a:lstStyle/>
          <a:p>
            <a:pPr defTabSz="571478" eaLnBrk="0" fontAlgn="base" hangingPunct="0">
              <a:spcBef>
                <a:spcPct val="0"/>
              </a:spcBef>
              <a:spcAft>
                <a:spcPct val="0"/>
              </a:spcAft>
            </a:pPr>
            <a:endParaRPr lang="en-US" sz="1500" b="1" dirty="0">
              <a:latin typeface="Calibri" panose="020F0502020204030204" pitchFamily="34" charset="0"/>
              <a:ea typeface="ＭＳ Ｐゴシック" pitchFamily="-12" charset="-128"/>
              <a:cs typeface="ＭＳ Ｐゴシック" pitchFamily="-12" charset="-128"/>
            </a:endParaRPr>
          </a:p>
        </p:txBody>
      </p:sp>
      <p:sp>
        <p:nvSpPr>
          <p:cNvPr id="47" name="Oval 46"/>
          <p:cNvSpPr/>
          <p:nvPr/>
        </p:nvSpPr>
        <p:spPr bwMode="auto">
          <a:xfrm>
            <a:off x="8004980" y="4023383"/>
            <a:ext cx="57150" cy="57150"/>
          </a:xfrm>
          <a:prstGeom prst="ellipse">
            <a:avLst/>
          </a:prstGeom>
          <a:solidFill>
            <a:srgbClr val="66CC99"/>
          </a:solidFill>
          <a:ln w="3175" cap="flat" cmpd="sng" algn="ctr">
            <a:solidFill>
              <a:srgbClr val="008E40"/>
            </a:solidFill>
            <a:prstDash val="solid"/>
            <a:round/>
            <a:headEnd type="none" w="med" len="med"/>
            <a:tailEnd type="none" w="med" len="med"/>
          </a:ln>
          <a:effectLst/>
        </p:spPr>
        <p:txBody>
          <a:bodyPr vert="horz" wrap="square" lIns="57150" tIns="28575" rIns="57150" bIns="28575" numCol="1" rtlCol="0" anchor="t" anchorCtr="0" compatLnSpc="1">
            <a:prstTxWarp prst="textNoShape">
              <a:avLst/>
            </a:prstTxWarp>
          </a:bodyPr>
          <a:lstStyle/>
          <a:p>
            <a:pPr defTabSz="571478" eaLnBrk="0" fontAlgn="base" hangingPunct="0">
              <a:spcBef>
                <a:spcPct val="0"/>
              </a:spcBef>
              <a:spcAft>
                <a:spcPct val="0"/>
              </a:spcAft>
            </a:pPr>
            <a:endParaRPr lang="en-US" sz="1500" b="1" dirty="0">
              <a:latin typeface="Calibri" panose="020F0502020204030204" pitchFamily="34" charset="0"/>
              <a:ea typeface="ＭＳ Ｐゴシック" pitchFamily="-12" charset="-128"/>
              <a:cs typeface="ＭＳ Ｐゴシック" pitchFamily="-12" charset="-128"/>
            </a:endParaRPr>
          </a:p>
        </p:txBody>
      </p:sp>
      <p:sp>
        <p:nvSpPr>
          <p:cNvPr id="48" name="Oval 47"/>
          <p:cNvSpPr/>
          <p:nvPr/>
        </p:nvSpPr>
        <p:spPr bwMode="auto">
          <a:xfrm>
            <a:off x="6433026" y="3653509"/>
            <a:ext cx="57150" cy="57150"/>
          </a:xfrm>
          <a:prstGeom prst="ellipse">
            <a:avLst/>
          </a:prstGeom>
          <a:solidFill>
            <a:srgbClr val="66CC99"/>
          </a:solidFill>
          <a:ln w="3175" cap="flat" cmpd="sng" algn="ctr">
            <a:solidFill>
              <a:srgbClr val="008E40"/>
            </a:solidFill>
            <a:prstDash val="solid"/>
            <a:round/>
            <a:headEnd type="none" w="med" len="med"/>
            <a:tailEnd type="none" w="med" len="med"/>
          </a:ln>
          <a:effectLst/>
        </p:spPr>
        <p:txBody>
          <a:bodyPr vert="horz" wrap="square" lIns="57150" tIns="28575" rIns="57150" bIns="28575" numCol="1" rtlCol="0" anchor="t" anchorCtr="0" compatLnSpc="1">
            <a:prstTxWarp prst="textNoShape">
              <a:avLst/>
            </a:prstTxWarp>
          </a:bodyPr>
          <a:lstStyle/>
          <a:p>
            <a:pPr defTabSz="571478" eaLnBrk="0" fontAlgn="base" hangingPunct="0">
              <a:spcBef>
                <a:spcPct val="0"/>
              </a:spcBef>
              <a:spcAft>
                <a:spcPct val="0"/>
              </a:spcAft>
            </a:pPr>
            <a:endParaRPr lang="en-US" sz="1500" b="1" dirty="0">
              <a:latin typeface="Calibri" panose="020F0502020204030204" pitchFamily="34" charset="0"/>
              <a:ea typeface="ＭＳ Ｐゴシック" pitchFamily="-12" charset="-128"/>
              <a:cs typeface="ＭＳ Ｐゴシック" pitchFamily="-12" charset="-128"/>
            </a:endParaRPr>
          </a:p>
        </p:txBody>
      </p:sp>
      <p:sp>
        <p:nvSpPr>
          <p:cNvPr id="49" name="Oval 48"/>
          <p:cNvSpPr/>
          <p:nvPr/>
        </p:nvSpPr>
        <p:spPr bwMode="auto">
          <a:xfrm>
            <a:off x="6433026" y="2314718"/>
            <a:ext cx="57150" cy="57150"/>
          </a:xfrm>
          <a:prstGeom prst="ellipse">
            <a:avLst/>
          </a:prstGeom>
          <a:solidFill>
            <a:srgbClr val="FF6666"/>
          </a:solidFill>
          <a:ln w="3175" cap="flat" cmpd="sng" algn="ctr">
            <a:solidFill>
              <a:srgbClr val="FF0000"/>
            </a:solidFill>
            <a:prstDash val="solid"/>
            <a:round/>
            <a:headEnd type="none" w="med" len="med"/>
            <a:tailEnd type="none" w="med" len="med"/>
          </a:ln>
          <a:effectLst/>
        </p:spPr>
        <p:txBody>
          <a:bodyPr vert="horz" wrap="square" lIns="57150" tIns="28575" rIns="57150" bIns="28575" numCol="1" rtlCol="0" anchor="t" anchorCtr="0" compatLnSpc="1">
            <a:prstTxWarp prst="textNoShape">
              <a:avLst/>
            </a:prstTxWarp>
          </a:bodyPr>
          <a:lstStyle/>
          <a:p>
            <a:pPr defTabSz="571478" eaLnBrk="0" fontAlgn="base" hangingPunct="0">
              <a:spcBef>
                <a:spcPct val="0"/>
              </a:spcBef>
              <a:spcAft>
                <a:spcPct val="0"/>
              </a:spcAft>
            </a:pPr>
            <a:endParaRPr lang="en-US" sz="1500" b="1" dirty="0">
              <a:latin typeface="Calibri" panose="020F0502020204030204" pitchFamily="34" charset="0"/>
              <a:ea typeface="ＭＳ Ｐゴシック" pitchFamily="-12" charset="-128"/>
              <a:cs typeface="ＭＳ Ｐゴシック" pitchFamily="-12" charset="-128"/>
            </a:endParaRPr>
          </a:p>
        </p:txBody>
      </p:sp>
      <p:sp>
        <p:nvSpPr>
          <p:cNvPr id="50" name="Right Arrow 49"/>
          <p:cNvSpPr/>
          <p:nvPr/>
        </p:nvSpPr>
        <p:spPr bwMode="auto">
          <a:xfrm>
            <a:off x="8302235" y="1637201"/>
            <a:ext cx="114300" cy="65271"/>
          </a:xfrm>
          <a:prstGeom prst="rightArrow">
            <a:avLst/>
          </a:prstGeom>
          <a:solidFill>
            <a:srgbClr val="FFCC66"/>
          </a:solidFill>
          <a:ln w="3175" cap="flat" cmpd="sng" algn="ctr">
            <a:solidFill>
              <a:srgbClr val="FF0000"/>
            </a:solidFill>
            <a:prstDash val="solid"/>
            <a:round/>
            <a:headEnd type="none" w="med" len="med"/>
            <a:tailEnd type="none" w="med" len="med"/>
          </a:ln>
          <a:effectLst/>
        </p:spPr>
        <p:txBody>
          <a:bodyPr vert="horz" wrap="square" lIns="57150" tIns="28575" rIns="57150" bIns="28575" numCol="1" rtlCol="0" anchor="t" anchorCtr="0" compatLnSpc="1">
            <a:prstTxWarp prst="textNoShape">
              <a:avLst/>
            </a:prstTxWarp>
          </a:bodyPr>
          <a:lstStyle/>
          <a:p>
            <a:pPr defTabSz="571478" eaLnBrk="0" fontAlgn="base" hangingPunct="0">
              <a:spcBef>
                <a:spcPct val="0"/>
              </a:spcBef>
              <a:spcAft>
                <a:spcPct val="0"/>
              </a:spcAft>
            </a:pPr>
            <a:endParaRPr lang="en-US" sz="1500" b="1" dirty="0">
              <a:latin typeface="Calibri" panose="020F0502020204030204" pitchFamily="34" charset="0"/>
              <a:ea typeface="ＭＳ Ｐゴシック" pitchFamily="-12" charset="-128"/>
              <a:cs typeface="ＭＳ Ｐゴシック" pitchFamily="-12" charset="-128"/>
            </a:endParaRPr>
          </a:p>
        </p:txBody>
      </p:sp>
      <p:sp>
        <p:nvSpPr>
          <p:cNvPr id="51" name="Right Arrow 50"/>
          <p:cNvSpPr/>
          <p:nvPr/>
        </p:nvSpPr>
        <p:spPr bwMode="auto">
          <a:xfrm>
            <a:off x="8302163" y="2042030"/>
            <a:ext cx="114300" cy="65271"/>
          </a:xfrm>
          <a:prstGeom prst="rightArrow">
            <a:avLst/>
          </a:prstGeom>
          <a:solidFill>
            <a:srgbClr val="FFCC66"/>
          </a:solidFill>
          <a:ln w="3175" cap="flat" cmpd="sng" algn="ctr">
            <a:solidFill>
              <a:srgbClr val="FF0000"/>
            </a:solidFill>
            <a:prstDash val="solid"/>
            <a:round/>
            <a:headEnd type="none" w="med" len="med"/>
            <a:tailEnd type="none" w="med" len="med"/>
          </a:ln>
          <a:effectLst/>
        </p:spPr>
        <p:txBody>
          <a:bodyPr vert="horz" wrap="square" lIns="57150" tIns="28575" rIns="57150" bIns="28575" numCol="1" rtlCol="0" anchor="t" anchorCtr="0" compatLnSpc="1">
            <a:prstTxWarp prst="textNoShape">
              <a:avLst/>
            </a:prstTxWarp>
          </a:bodyPr>
          <a:lstStyle/>
          <a:p>
            <a:pPr defTabSz="571478" eaLnBrk="0" fontAlgn="base" hangingPunct="0">
              <a:spcBef>
                <a:spcPct val="0"/>
              </a:spcBef>
              <a:spcAft>
                <a:spcPct val="0"/>
              </a:spcAft>
            </a:pPr>
            <a:endParaRPr lang="en-US" sz="1500" b="1" dirty="0">
              <a:latin typeface="Calibri" panose="020F0502020204030204" pitchFamily="34" charset="0"/>
              <a:ea typeface="ＭＳ Ｐゴシック" pitchFamily="-12" charset="-128"/>
              <a:cs typeface="ＭＳ Ｐゴシック" pitchFamily="-12" charset="-128"/>
            </a:endParaRPr>
          </a:p>
        </p:txBody>
      </p:sp>
      <p:sp>
        <p:nvSpPr>
          <p:cNvPr id="52" name="Right Arrow 51"/>
          <p:cNvSpPr/>
          <p:nvPr/>
        </p:nvSpPr>
        <p:spPr bwMode="auto">
          <a:xfrm>
            <a:off x="8302163" y="2303121"/>
            <a:ext cx="114300" cy="62865"/>
          </a:xfrm>
          <a:prstGeom prst="rightArrow">
            <a:avLst/>
          </a:prstGeom>
          <a:solidFill>
            <a:srgbClr val="FFCC66"/>
          </a:solidFill>
          <a:ln w="3175" cap="flat" cmpd="sng" algn="ctr">
            <a:solidFill>
              <a:srgbClr val="FF0000"/>
            </a:solidFill>
            <a:prstDash val="solid"/>
            <a:round/>
            <a:headEnd type="none" w="med" len="med"/>
            <a:tailEnd type="none" w="med" len="med"/>
          </a:ln>
          <a:effectLst/>
        </p:spPr>
        <p:txBody>
          <a:bodyPr vert="horz" wrap="square" lIns="57150" tIns="28575" rIns="57150" bIns="28575" numCol="1" rtlCol="0" anchor="t" anchorCtr="0" compatLnSpc="1">
            <a:prstTxWarp prst="textNoShape">
              <a:avLst/>
            </a:prstTxWarp>
          </a:bodyPr>
          <a:lstStyle/>
          <a:p>
            <a:pPr defTabSz="571478" eaLnBrk="0" fontAlgn="base" hangingPunct="0">
              <a:spcBef>
                <a:spcPct val="0"/>
              </a:spcBef>
              <a:spcAft>
                <a:spcPct val="0"/>
              </a:spcAft>
            </a:pPr>
            <a:endParaRPr lang="en-US" sz="1500" b="1" dirty="0">
              <a:latin typeface="Calibri" panose="020F0502020204030204" pitchFamily="34" charset="0"/>
              <a:ea typeface="ＭＳ Ｐゴシック" pitchFamily="-12" charset="-128"/>
              <a:cs typeface="ＭＳ Ｐゴシック" pitchFamily="-12" charset="-128"/>
            </a:endParaRPr>
          </a:p>
        </p:txBody>
      </p:sp>
      <p:sp>
        <p:nvSpPr>
          <p:cNvPr id="53" name="Right Arrow 52"/>
          <p:cNvSpPr/>
          <p:nvPr/>
        </p:nvSpPr>
        <p:spPr bwMode="auto">
          <a:xfrm>
            <a:off x="8296577" y="2491268"/>
            <a:ext cx="114300" cy="62865"/>
          </a:xfrm>
          <a:prstGeom prst="rightArrow">
            <a:avLst/>
          </a:prstGeom>
          <a:solidFill>
            <a:srgbClr val="FFCC66"/>
          </a:solidFill>
          <a:ln w="3175" cap="flat" cmpd="sng" algn="ctr">
            <a:solidFill>
              <a:srgbClr val="FF0000"/>
            </a:solidFill>
            <a:prstDash val="solid"/>
            <a:round/>
            <a:headEnd type="none" w="med" len="med"/>
            <a:tailEnd type="none" w="med" len="med"/>
          </a:ln>
          <a:effectLst/>
        </p:spPr>
        <p:txBody>
          <a:bodyPr vert="horz" wrap="square" lIns="57150" tIns="28575" rIns="57150" bIns="28575" numCol="1" rtlCol="0" anchor="t" anchorCtr="0" compatLnSpc="1">
            <a:prstTxWarp prst="textNoShape">
              <a:avLst/>
            </a:prstTxWarp>
          </a:bodyPr>
          <a:lstStyle/>
          <a:p>
            <a:pPr defTabSz="571478" eaLnBrk="0" fontAlgn="base" hangingPunct="0">
              <a:spcBef>
                <a:spcPct val="0"/>
              </a:spcBef>
              <a:spcAft>
                <a:spcPct val="0"/>
              </a:spcAft>
            </a:pPr>
            <a:endParaRPr lang="en-US" sz="1500" b="1" dirty="0">
              <a:latin typeface="Calibri" panose="020F0502020204030204" pitchFamily="34" charset="0"/>
              <a:ea typeface="ＭＳ Ｐゴシック" pitchFamily="-12" charset="-128"/>
              <a:cs typeface="ＭＳ Ｐゴシック" pitchFamily="-12" charset="-128"/>
            </a:endParaRPr>
          </a:p>
        </p:txBody>
      </p:sp>
      <p:sp>
        <p:nvSpPr>
          <p:cNvPr id="54" name="Right Arrow 53"/>
          <p:cNvSpPr/>
          <p:nvPr/>
        </p:nvSpPr>
        <p:spPr bwMode="auto">
          <a:xfrm>
            <a:off x="8302235" y="2693667"/>
            <a:ext cx="114300" cy="62865"/>
          </a:xfrm>
          <a:prstGeom prst="rightArrow">
            <a:avLst/>
          </a:prstGeom>
          <a:solidFill>
            <a:srgbClr val="FFCC66"/>
          </a:solidFill>
          <a:ln w="3175" cap="flat" cmpd="sng" algn="ctr">
            <a:solidFill>
              <a:srgbClr val="FF0000"/>
            </a:solidFill>
            <a:prstDash val="solid"/>
            <a:round/>
            <a:headEnd type="none" w="med" len="med"/>
            <a:tailEnd type="none" w="med" len="med"/>
          </a:ln>
          <a:effectLst/>
        </p:spPr>
        <p:txBody>
          <a:bodyPr vert="horz" wrap="square" lIns="57150" tIns="28575" rIns="57150" bIns="28575" numCol="1" rtlCol="0" anchor="t" anchorCtr="0" compatLnSpc="1">
            <a:prstTxWarp prst="textNoShape">
              <a:avLst/>
            </a:prstTxWarp>
          </a:bodyPr>
          <a:lstStyle/>
          <a:p>
            <a:pPr defTabSz="571478" eaLnBrk="0" fontAlgn="base" hangingPunct="0">
              <a:spcBef>
                <a:spcPct val="0"/>
              </a:spcBef>
              <a:spcAft>
                <a:spcPct val="0"/>
              </a:spcAft>
            </a:pPr>
            <a:endParaRPr lang="en-US" sz="1500" b="1" dirty="0">
              <a:latin typeface="Calibri" panose="020F0502020204030204" pitchFamily="34" charset="0"/>
              <a:ea typeface="ＭＳ Ｐゴシック" pitchFamily="-12" charset="-128"/>
              <a:cs typeface="ＭＳ Ｐゴシック" pitchFamily="-12" charset="-128"/>
            </a:endParaRPr>
          </a:p>
        </p:txBody>
      </p:sp>
      <p:sp>
        <p:nvSpPr>
          <p:cNvPr id="55" name="Right Arrow 54"/>
          <p:cNvSpPr/>
          <p:nvPr/>
        </p:nvSpPr>
        <p:spPr bwMode="auto">
          <a:xfrm>
            <a:off x="8302235" y="3153590"/>
            <a:ext cx="114300" cy="62865"/>
          </a:xfrm>
          <a:prstGeom prst="rightArrow">
            <a:avLst/>
          </a:prstGeom>
          <a:solidFill>
            <a:srgbClr val="FFCC66"/>
          </a:solidFill>
          <a:ln w="3175" cap="flat" cmpd="sng" algn="ctr">
            <a:solidFill>
              <a:srgbClr val="FF0000"/>
            </a:solidFill>
            <a:prstDash val="solid"/>
            <a:round/>
            <a:headEnd type="none" w="med" len="med"/>
            <a:tailEnd type="none" w="med" len="med"/>
          </a:ln>
          <a:effectLst/>
        </p:spPr>
        <p:txBody>
          <a:bodyPr vert="horz" wrap="square" lIns="57150" tIns="28575" rIns="57150" bIns="28575" numCol="1" rtlCol="0" anchor="t" anchorCtr="0" compatLnSpc="1">
            <a:prstTxWarp prst="textNoShape">
              <a:avLst/>
            </a:prstTxWarp>
          </a:bodyPr>
          <a:lstStyle/>
          <a:p>
            <a:pPr defTabSz="571478" eaLnBrk="0" fontAlgn="base" hangingPunct="0">
              <a:spcBef>
                <a:spcPct val="0"/>
              </a:spcBef>
              <a:spcAft>
                <a:spcPct val="0"/>
              </a:spcAft>
            </a:pPr>
            <a:endParaRPr lang="en-US" sz="1500" b="1" dirty="0">
              <a:latin typeface="Calibri" panose="020F0502020204030204" pitchFamily="34" charset="0"/>
              <a:ea typeface="ＭＳ Ｐゴシック" pitchFamily="-12" charset="-128"/>
              <a:cs typeface="ＭＳ Ｐゴシック" pitchFamily="-12" charset="-128"/>
            </a:endParaRPr>
          </a:p>
        </p:txBody>
      </p:sp>
      <p:sp>
        <p:nvSpPr>
          <p:cNvPr id="56" name="Right Arrow 55"/>
          <p:cNvSpPr/>
          <p:nvPr/>
        </p:nvSpPr>
        <p:spPr bwMode="auto">
          <a:xfrm>
            <a:off x="8302235" y="3621258"/>
            <a:ext cx="114300" cy="62865"/>
          </a:xfrm>
          <a:prstGeom prst="rightArrow">
            <a:avLst/>
          </a:prstGeom>
          <a:solidFill>
            <a:srgbClr val="FFCC66"/>
          </a:solidFill>
          <a:ln w="3175" cap="flat" cmpd="sng" algn="ctr">
            <a:solidFill>
              <a:srgbClr val="FF0000"/>
            </a:solidFill>
            <a:prstDash val="solid"/>
            <a:round/>
            <a:headEnd type="none" w="med" len="med"/>
            <a:tailEnd type="none" w="med" len="med"/>
          </a:ln>
          <a:effectLst/>
        </p:spPr>
        <p:txBody>
          <a:bodyPr vert="horz" wrap="square" lIns="57150" tIns="28575" rIns="57150" bIns="28575" numCol="1" rtlCol="0" anchor="t" anchorCtr="0" compatLnSpc="1">
            <a:prstTxWarp prst="textNoShape">
              <a:avLst/>
            </a:prstTxWarp>
          </a:bodyPr>
          <a:lstStyle/>
          <a:p>
            <a:pPr defTabSz="571478" eaLnBrk="0" fontAlgn="base" hangingPunct="0">
              <a:spcBef>
                <a:spcPct val="0"/>
              </a:spcBef>
              <a:spcAft>
                <a:spcPct val="0"/>
              </a:spcAft>
            </a:pPr>
            <a:endParaRPr lang="en-US" sz="1500" b="1" dirty="0">
              <a:latin typeface="Calibri" panose="020F0502020204030204" pitchFamily="34" charset="0"/>
              <a:ea typeface="ＭＳ Ｐゴシック" pitchFamily="-12" charset="-128"/>
              <a:cs typeface="ＭＳ Ｐゴシック" pitchFamily="-12" charset="-128"/>
            </a:endParaRPr>
          </a:p>
        </p:txBody>
      </p:sp>
      <p:sp>
        <p:nvSpPr>
          <p:cNvPr id="57" name="Right Arrow 56"/>
          <p:cNvSpPr/>
          <p:nvPr/>
        </p:nvSpPr>
        <p:spPr bwMode="auto">
          <a:xfrm rot="16200000">
            <a:off x="8302235" y="4022141"/>
            <a:ext cx="114300" cy="62865"/>
          </a:xfrm>
          <a:prstGeom prst="rightArrow">
            <a:avLst/>
          </a:prstGeom>
          <a:solidFill>
            <a:srgbClr val="66CC99"/>
          </a:solidFill>
          <a:ln w="3175" cap="flat" cmpd="sng" algn="ctr">
            <a:solidFill>
              <a:srgbClr val="008E40"/>
            </a:solidFill>
            <a:prstDash val="solid"/>
            <a:round/>
            <a:headEnd type="none" w="med" len="med"/>
            <a:tailEnd type="none" w="med" len="med"/>
          </a:ln>
          <a:effectLst/>
        </p:spPr>
        <p:txBody>
          <a:bodyPr vert="horz" wrap="square" lIns="57150" tIns="28575" rIns="57150" bIns="28575" numCol="1" rtlCol="0" anchor="t" anchorCtr="0" compatLnSpc="1">
            <a:prstTxWarp prst="textNoShape">
              <a:avLst/>
            </a:prstTxWarp>
          </a:bodyPr>
          <a:lstStyle/>
          <a:p>
            <a:pPr defTabSz="571478" eaLnBrk="0" fontAlgn="base" hangingPunct="0">
              <a:spcBef>
                <a:spcPct val="0"/>
              </a:spcBef>
              <a:spcAft>
                <a:spcPct val="0"/>
              </a:spcAft>
            </a:pPr>
            <a:endParaRPr lang="en-US" sz="1500" b="1" dirty="0">
              <a:latin typeface="Calibri" panose="020F0502020204030204" pitchFamily="34" charset="0"/>
              <a:ea typeface="ＭＳ Ｐゴシック" pitchFamily="-12" charset="-128"/>
              <a:cs typeface="ＭＳ Ｐゴシック" pitchFamily="-12" charset="-128"/>
            </a:endParaRPr>
          </a:p>
        </p:txBody>
      </p:sp>
      <p:sp>
        <p:nvSpPr>
          <p:cNvPr id="58" name="Right Arrow 57"/>
          <p:cNvSpPr/>
          <p:nvPr/>
        </p:nvSpPr>
        <p:spPr bwMode="auto">
          <a:xfrm rot="16200000">
            <a:off x="8302235" y="3823703"/>
            <a:ext cx="114300" cy="62865"/>
          </a:xfrm>
          <a:prstGeom prst="rightArrow">
            <a:avLst/>
          </a:prstGeom>
          <a:solidFill>
            <a:srgbClr val="66CC99"/>
          </a:solidFill>
          <a:ln w="3175" cap="flat" cmpd="sng" algn="ctr">
            <a:solidFill>
              <a:srgbClr val="008E40"/>
            </a:solidFill>
            <a:prstDash val="solid"/>
            <a:round/>
            <a:headEnd type="none" w="med" len="med"/>
            <a:tailEnd type="none" w="med" len="med"/>
          </a:ln>
          <a:effectLst/>
        </p:spPr>
        <p:txBody>
          <a:bodyPr vert="horz" wrap="square" lIns="57150" tIns="28575" rIns="57150" bIns="28575" numCol="1" rtlCol="0" anchor="t" anchorCtr="0" compatLnSpc="1">
            <a:prstTxWarp prst="textNoShape">
              <a:avLst/>
            </a:prstTxWarp>
          </a:bodyPr>
          <a:lstStyle/>
          <a:p>
            <a:pPr defTabSz="571478" eaLnBrk="0" fontAlgn="base" hangingPunct="0">
              <a:spcBef>
                <a:spcPct val="0"/>
              </a:spcBef>
              <a:spcAft>
                <a:spcPct val="0"/>
              </a:spcAft>
            </a:pPr>
            <a:endParaRPr lang="en-US" sz="1500" b="1" dirty="0">
              <a:latin typeface="Calibri" panose="020F0502020204030204" pitchFamily="34" charset="0"/>
              <a:ea typeface="ＭＳ Ｐゴシック" pitchFamily="-12" charset="-128"/>
              <a:cs typeface="ＭＳ Ｐゴシック" pitchFamily="-12" charset="-128"/>
            </a:endParaRPr>
          </a:p>
        </p:txBody>
      </p:sp>
      <p:sp>
        <p:nvSpPr>
          <p:cNvPr id="59" name="Right Arrow 58"/>
          <p:cNvSpPr/>
          <p:nvPr/>
        </p:nvSpPr>
        <p:spPr bwMode="auto">
          <a:xfrm rot="16200000">
            <a:off x="8302235" y="3353430"/>
            <a:ext cx="114300" cy="62865"/>
          </a:xfrm>
          <a:prstGeom prst="rightArrow">
            <a:avLst/>
          </a:prstGeom>
          <a:solidFill>
            <a:srgbClr val="66CC99"/>
          </a:solidFill>
          <a:ln w="3175" cap="flat" cmpd="sng" algn="ctr">
            <a:solidFill>
              <a:srgbClr val="008E40"/>
            </a:solidFill>
            <a:prstDash val="solid"/>
            <a:round/>
            <a:headEnd type="none" w="med" len="med"/>
            <a:tailEnd type="none" w="med" len="med"/>
          </a:ln>
          <a:effectLst/>
        </p:spPr>
        <p:txBody>
          <a:bodyPr vert="horz" wrap="square" lIns="57150" tIns="28575" rIns="57150" bIns="28575" numCol="1" rtlCol="0" anchor="t" anchorCtr="0" compatLnSpc="1">
            <a:prstTxWarp prst="textNoShape">
              <a:avLst/>
            </a:prstTxWarp>
          </a:bodyPr>
          <a:lstStyle/>
          <a:p>
            <a:pPr defTabSz="571478" eaLnBrk="0" fontAlgn="base" hangingPunct="0">
              <a:spcBef>
                <a:spcPct val="0"/>
              </a:spcBef>
              <a:spcAft>
                <a:spcPct val="0"/>
              </a:spcAft>
            </a:pPr>
            <a:endParaRPr lang="en-US" sz="1500" b="1" dirty="0">
              <a:latin typeface="Calibri" panose="020F0502020204030204" pitchFamily="34" charset="0"/>
              <a:ea typeface="ＭＳ Ｐゴシック" pitchFamily="-12" charset="-128"/>
              <a:cs typeface="ＭＳ Ｐゴシック" pitchFamily="-12" charset="-128"/>
            </a:endParaRPr>
          </a:p>
        </p:txBody>
      </p:sp>
      <p:sp>
        <p:nvSpPr>
          <p:cNvPr id="60" name="Right Arrow 59"/>
          <p:cNvSpPr/>
          <p:nvPr/>
        </p:nvSpPr>
        <p:spPr bwMode="auto">
          <a:xfrm rot="16200000">
            <a:off x="8302235" y="1841810"/>
            <a:ext cx="114300" cy="62865"/>
          </a:xfrm>
          <a:prstGeom prst="rightArrow">
            <a:avLst/>
          </a:prstGeom>
          <a:solidFill>
            <a:srgbClr val="66CC99"/>
          </a:solidFill>
          <a:ln w="3175" cap="flat" cmpd="sng" algn="ctr">
            <a:solidFill>
              <a:srgbClr val="008E40"/>
            </a:solidFill>
            <a:prstDash val="solid"/>
            <a:round/>
            <a:headEnd type="none" w="med" len="med"/>
            <a:tailEnd type="none" w="med" len="med"/>
          </a:ln>
          <a:effectLst/>
        </p:spPr>
        <p:txBody>
          <a:bodyPr vert="horz" wrap="square" lIns="57150" tIns="28575" rIns="57150" bIns="28575" numCol="1" rtlCol="0" anchor="t" anchorCtr="0" compatLnSpc="1">
            <a:prstTxWarp prst="textNoShape">
              <a:avLst/>
            </a:prstTxWarp>
          </a:bodyPr>
          <a:lstStyle/>
          <a:p>
            <a:pPr defTabSz="571478" eaLnBrk="0" fontAlgn="base" hangingPunct="0">
              <a:spcBef>
                <a:spcPct val="0"/>
              </a:spcBef>
              <a:spcAft>
                <a:spcPct val="0"/>
              </a:spcAft>
            </a:pPr>
            <a:endParaRPr lang="en-US" sz="1500" b="1" dirty="0">
              <a:latin typeface="Calibri" panose="020F0502020204030204" pitchFamily="34" charset="0"/>
              <a:ea typeface="ＭＳ Ｐゴシック" pitchFamily="-12" charset="-128"/>
              <a:cs typeface="ＭＳ Ｐゴシック" pitchFamily="-12" charset="-128"/>
            </a:endParaRPr>
          </a:p>
        </p:txBody>
      </p:sp>
      <p:sp>
        <p:nvSpPr>
          <p:cNvPr id="61" name="Right Arrow 60"/>
          <p:cNvSpPr/>
          <p:nvPr/>
        </p:nvSpPr>
        <p:spPr bwMode="auto">
          <a:xfrm rot="16200000" flipH="1" flipV="1">
            <a:off x="8302235" y="2955973"/>
            <a:ext cx="114300" cy="62865"/>
          </a:xfrm>
          <a:prstGeom prst="rightArrow">
            <a:avLst/>
          </a:prstGeom>
          <a:solidFill>
            <a:srgbClr val="FF6666"/>
          </a:solidFill>
          <a:ln w="3175" cap="flat" cmpd="sng" algn="ctr">
            <a:solidFill>
              <a:srgbClr val="FF0000"/>
            </a:solidFill>
            <a:prstDash val="solid"/>
            <a:round/>
            <a:headEnd type="none" w="med" len="med"/>
            <a:tailEnd type="none" w="med" len="med"/>
          </a:ln>
          <a:effectLst/>
        </p:spPr>
        <p:txBody>
          <a:bodyPr vert="horz" wrap="square" lIns="57150" tIns="28575" rIns="57150" bIns="28575" numCol="1" rtlCol="0" anchor="t" anchorCtr="0" compatLnSpc="1">
            <a:prstTxWarp prst="textNoShape">
              <a:avLst/>
            </a:prstTxWarp>
          </a:bodyPr>
          <a:lstStyle/>
          <a:p>
            <a:pPr defTabSz="571478" eaLnBrk="0" fontAlgn="base" hangingPunct="0">
              <a:spcBef>
                <a:spcPct val="0"/>
              </a:spcBef>
              <a:spcAft>
                <a:spcPct val="0"/>
              </a:spcAft>
            </a:pPr>
            <a:endParaRPr lang="en-US" sz="1500" b="1" dirty="0">
              <a:latin typeface="Calibri" panose="020F0502020204030204" pitchFamily="34" charset="0"/>
              <a:ea typeface="ＭＳ Ｐゴシック" pitchFamily="-12" charset="-128"/>
              <a:cs typeface="ＭＳ Ｐゴシック" pitchFamily="-12" charset="-128"/>
            </a:endParaRPr>
          </a:p>
        </p:txBody>
      </p:sp>
      <p:sp>
        <p:nvSpPr>
          <p:cNvPr id="62" name="Rectangle 61"/>
          <p:cNvSpPr/>
          <p:nvPr/>
        </p:nvSpPr>
        <p:spPr bwMode="auto">
          <a:xfrm>
            <a:off x="4327819" y="1580202"/>
            <a:ext cx="857250" cy="946570"/>
          </a:xfrm>
          <a:prstGeom prst="rect">
            <a:avLst/>
          </a:prstGeom>
          <a:noFill/>
          <a:ln w="9525" cap="flat" cmpd="sng" algn="ctr">
            <a:solidFill>
              <a:schemeClr val="tx2">
                <a:lumMod val="60000"/>
                <a:lumOff val="40000"/>
              </a:schemeClr>
            </a:solidFill>
            <a:prstDash val="solid"/>
            <a:round/>
            <a:headEnd type="none" w="med" len="med"/>
            <a:tailEnd type="none" w="med" len="med"/>
          </a:ln>
          <a:effectLst/>
        </p:spPr>
        <p:txBody>
          <a:bodyPr vert="horz" wrap="square" lIns="57150" tIns="28575" rIns="57150" bIns="28575" numCol="1" rtlCol="0" anchor="t" anchorCtr="0" compatLnSpc="1">
            <a:prstTxWarp prst="textNoShape">
              <a:avLst/>
            </a:prstTxWarp>
          </a:bodyPr>
          <a:lstStyle/>
          <a:p>
            <a:pPr defTabSz="571478" eaLnBrk="0" fontAlgn="base" hangingPunct="0">
              <a:spcBef>
                <a:spcPct val="0"/>
              </a:spcBef>
              <a:spcAft>
                <a:spcPct val="0"/>
              </a:spcAft>
            </a:pPr>
            <a:endParaRPr lang="en-US" sz="1500" b="1" dirty="0">
              <a:latin typeface="Calibri" panose="020F0502020204030204" pitchFamily="34" charset="0"/>
              <a:ea typeface="ＭＳ Ｐゴシック" pitchFamily="-12" charset="-128"/>
              <a:cs typeface="ＭＳ Ｐゴシック" pitchFamily="-12" charset="-128"/>
            </a:endParaRPr>
          </a:p>
        </p:txBody>
      </p:sp>
      <p:sp>
        <p:nvSpPr>
          <p:cNvPr id="63" name="TextBox 62"/>
          <p:cNvSpPr txBox="1"/>
          <p:nvPr/>
        </p:nvSpPr>
        <p:spPr bwMode="auto">
          <a:xfrm>
            <a:off x="4286470" y="1560001"/>
            <a:ext cx="453970" cy="200055"/>
          </a:xfrm>
          <a:prstGeom prst="rect">
            <a:avLst/>
          </a:prstGeom>
          <a:noFill/>
          <a:ln w="9525">
            <a:noFill/>
            <a:miter lim="800000"/>
            <a:headEnd/>
            <a:tailEnd/>
          </a:ln>
        </p:spPr>
        <p:txBody>
          <a:bodyPr wrap="none" rtlCol="0">
            <a:prstTxWarp prst="textNoShape">
              <a:avLst/>
            </a:prstTxWarp>
            <a:spAutoFit/>
          </a:bodyPr>
          <a:lstStyle/>
          <a:p>
            <a:pPr eaLnBrk="0" hangingPunct="0"/>
            <a:r>
              <a:rPr lang="en-US" sz="700" b="1" dirty="0">
                <a:latin typeface="Calibri" panose="020F0502020204030204" pitchFamily="34" charset="0"/>
              </a:rPr>
              <a:t>Month</a:t>
            </a:r>
            <a:endParaRPr lang="en-US" sz="563" b="1" dirty="0">
              <a:latin typeface="Calibri" panose="020F0502020204030204" pitchFamily="34" charset="0"/>
            </a:endParaRPr>
          </a:p>
        </p:txBody>
      </p:sp>
      <p:cxnSp>
        <p:nvCxnSpPr>
          <p:cNvPr id="64" name="Straight Connector 63"/>
          <p:cNvCxnSpPr/>
          <p:nvPr/>
        </p:nvCxnSpPr>
        <p:spPr bwMode="auto">
          <a:xfrm>
            <a:off x="4375444" y="1726683"/>
            <a:ext cx="762000" cy="0"/>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p:spPr>
      </p:cxnSp>
      <p:sp>
        <p:nvSpPr>
          <p:cNvPr id="65" name="Rounded Rectangle 64"/>
          <p:cNvSpPr/>
          <p:nvPr/>
        </p:nvSpPr>
        <p:spPr bwMode="auto">
          <a:xfrm>
            <a:off x="4375444" y="1754181"/>
            <a:ext cx="762000" cy="106981"/>
          </a:xfrm>
          <a:prstGeom prst="roundRect">
            <a:avLst/>
          </a:prstGeom>
          <a:solidFill>
            <a:srgbClr val="FFFFCC"/>
          </a:solidFill>
          <a:ln w="9525" cap="flat" cmpd="sng" algn="ctr">
            <a:solidFill>
              <a:schemeClr val="bg1">
                <a:lumMod val="95000"/>
              </a:schemeClr>
            </a:solidFill>
            <a:prstDash val="solid"/>
            <a:round/>
            <a:headEnd type="none" w="med" len="med"/>
            <a:tailEnd type="none" w="med" len="med"/>
          </a:ln>
          <a:effectLst/>
        </p:spPr>
        <p:txBody>
          <a:bodyPr vert="horz" wrap="square" lIns="57150" tIns="28575" rIns="57150" bIns="28575" numCol="1" rtlCol="0" anchor="ctr" anchorCtr="0" compatLnSpc="1">
            <a:prstTxWarp prst="textNoShape">
              <a:avLst/>
            </a:prstTxWarp>
          </a:bodyPr>
          <a:lstStyle/>
          <a:p>
            <a:pPr defTabSz="571478" eaLnBrk="0" fontAlgn="base" hangingPunct="0">
              <a:spcBef>
                <a:spcPct val="0"/>
              </a:spcBef>
              <a:spcAft>
                <a:spcPct val="0"/>
              </a:spcAft>
            </a:pPr>
            <a:r>
              <a:rPr lang="en-US" sz="563" b="1" dirty="0">
                <a:solidFill>
                  <a:srgbClr val="5DB18E"/>
                </a:solidFill>
                <a:latin typeface="Calibri" panose="020F0502020204030204" pitchFamily="34" charset="0"/>
                <a:ea typeface="ＭＳ Ｐゴシック" pitchFamily="-12" charset="-128"/>
                <a:cs typeface="ＭＳ Ｐゴシック" pitchFamily="-12" charset="-128"/>
              </a:rPr>
              <a:t>FY2018-P07</a:t>
            </a:r>
          </a:p>
        </p:txBody>
      </p:sp>
      <p:sp>
        <p:nvSpPr>
          <p:cNvPr id="66" name="Rounded Rectangle 65"/>
          <p:cNvSpPr/>
          <p:nvPr/>
        </p:nvSpPr>
        <p:spPr bwMode="auto">
          <a:xfrm>
            <a:off x="4375444" y="1873243"/>
            <a:ext cx="762000" cy="106981"/>
          </a:xfrm>
          <a:prstGeom prst="roundRect">
            <a:avLst/>
          </a:prstGeom>
          <a:noFill/>
          <a:ln w="9525" cap="flat" cmpd="sng" algn="ctr">
            <a:solidFill>
              <a:schemeClr val="bg1">
                <a:lumMod val="75000"/>
              </a:schemeClr>
            </a:solidFill>
            <a:prstDash val="solid"/>
            <a:round/>
            <a:headEnd type="none" w="med" len="med"/>
            <a:tailEnd type="none" w="med" len="med"/>
          </a:ln>
          <a:effectLst/>
        </p:spPr>
        <p:txBody>
          <a:bodyPr vert="horz" wrap="square" lIns="57150" tIns="28575" rIns="57150" bIns="28575" numCol="1" rtlCol="0" anchor="ctr" anchorCtr="0" compatLnSpc="1">
            <a:prstTxWarp prst="textNoShape">
              <a:avLst/>
            </a:prstTxWarp>
          </a:bodyPr>
          <a:lstStyle/>
          <a:p>
            <a:pPr defTabSz="571478" eaLnBrk="0" fontAlgn="base" hangingPunct="0">
              <a:spcBef>
                <a:spcPct val="0"/>
              </a:spcBef>
              <a:spcAft>
                <a:spcPct val="0"/>
              </a:spcAft>
            </a:pPr>
            <a:r>
              <a:rPr lang="en-US" sz="500" b="1" dirty="0">
                <a:latin typeface="Calibri" panose="020F0502020204030204" pitchFamily="34" charset="0"/>
                <a:ea typeface="ＭＳ Ｐゴシック" pitchFamily="-12" charset="-128"/>
                <a:cs typeface="ＭＳ Ｐゴシック" pitchFamily="-12" charset="-128"/>
              </a:rPr>
              <a:t>FY2018-P08</a:t>
            </a:r>
          </a:p>
        </p:txBody>
      </p:sp>
      <p:sp>
        <p:nvSpPr>
          <p:cNvPr id="67" name="Rounded Rectangle 66"/>
          <p:cNvSpPr/>
          <p:nvPr/>
        </p:nvSpPr>
        <p:spPr bwMode="auto">
          <a:xfrm>
            <a:off x="4375444" y="1992306"/>
            <a:ext cx="762000" cy="106981"/>
          </a:xfrm>
          <a:prstGeom prst="roundRect">
            <a:avLst/>
          </a:prstGeom>
          <a:noFill/>
          <a:ln w="9525" cap="flat" cmpd="sng" algn="ctr">
            <a:solidFill>
              <a:schemeClr val="bg1">
                <a:lumMod val="75000"/>
              </a:schemeClr>
            </a:solidFill>
            <a:prstDash val="solid"/>
            <a:round/>
            <a:headEnd type="none" w="med" len="med"/>
            <a:tailEnd type="none" w="med" len="med"/>
          </a:ln>
          <a:effectLst/>
        </p:spPr>
        <p:txBody>
          <a:bodyPr vert="horz" wrap="square" lIns="57150" tIns="28575" rIns="57150" bIns="28575" numCol="1" rtlCol="0" anchor="ctr" anchorCtr="0" compatLnSpc="1">
            <a:prstTxWarp prst="textNoShape">
              <a:avLst/>
            </a:prstTxWarp>
          </a:bodyPr>
          <a:lstStyle/>
          <a:p>
            <a:pPr defTabSz="571478" eaLnBrk="0" fontAlgn="base" hangingPunct="0">
              <a:spcBef>
                <a:spcPct val="0"/>
              </a:spcBef>
              <a:spcAft>
                <a:spcPct val="0"/>
              </a:spcAft>
            </a:pPr>
            <a:r>
              <a:rPr lang="en-US" sz="500" b="1" dirty="0">
                <a:latin typeface="Calibri" panose="020F0502020204030204" pitchFamily="34" charset="0"/>
                <a:ea typeface="ＭＳ Ｐゴシック" pitchFamily="-12" charset="-128"/>
                <a:cs typeface="ＭＳ Ｐゴシック" pitchFamily="-12" charset="-128"/>
              </a:rPr>
              <a:t>FY2018-P09</a:t>
            </a:r>
          </a:p>
        </p:txBody>
      </p:sp>
      <p:sp>
        <p:nvSpPr>
          <p:cNvPr id="68" name="Rounded Rectangle 67"/>
          <p:cNvSpPr/>
          <p:nvPr/>
        </p:nvSpPr>
        <p:spPr bwMode="auto">
          <a:xfrm>
            <a:off x="4375444" y="2111368"/>
            <a:ext cx="762000" cy="106981"/>
          </a:xfrm>
          <a:prstGeom prst="roundRect">
            <a:avLst/>
          </a:prstGeom>
          <a:noFill/>
          <a:ln w="9525" cap="flat" cmpd="sng" algn="ctr">
            <a:solidFill>
              <a:schemeClr val="bg1">
                <a:lumMod val="75000"/>
              </a:schemeClr>
            </a:solidFill>
            <a:prstDash val="solid"/>
            <a:round/>
            <a:headEnd type="none" w="med" len="med"/>
            <a:tailEnd type="none" w="med" len="med"/>
          </a:ln>
          <a:effectLst/>
        </p:spPr>
        <p:txBody>
          <a:bodyPr vert="horz" wrap="square" lIns="57150" tIns="28575" rIns="57150" bIns="28575" numCol="1" rtlCol="0" anchor="ctr" anchorCtr="0" compatLnSpc="1">
            <a:prstTxWarp prst="textNoShape">
              <a:avLst/>
            </a:prstTxWarp>
          </a:bodyPr>
          <a:lstStyle/>
          <a:p>
            <a:pPr defTabSz="571478" eaLnBrk="0" fontAlgn="base" hangingPunct="0">
              <a:spcBef>
                <a:spcPct val="0"/>
              </a:spcBef>
              <a:spcAft>
                <a:spcPct val="0"/>
              </a:spcAft>
            </a:pPr>
            <a:r>
              <a:rPr lang="en-US" sz="500" b="1" dirty="0">
                <a:latin typeface="Calibri" panose="020F0502020204030204" pitchFamily="34" charset="0"/>
                <a:ea typeface="ＭＳ Ｐゴシック" pitchFamily="-12" charset="-128"/>
                <a:cs typeface="ＭＳ Ｐゴシック" pitchFamily="-12" charset="-128"/>
              </a:rPr>
              <a:t>FY2018-P10</a:t>
            </a:r>
          </a:p>
        </p:txBody>
      </p:sp>
      <p:sp>
        <p:nvSpPr>
          <p:cNvPr id="69" name="Rounded Rectangle 68"/>
          <p:cNvSpPr/>
          <p:nvPr/>
        </p:nvSpPr>
        <p:spPr bwMode="auto">
          <a:xfrm>
            <a:off x="4375444" y="2230431"/>
            <a:ext cx="762000" cy="106981"/>
          </a:xfrm>
          <a:prstGeom prst="roundRect">
            <a:avLst/>
          </a:prstGeom>
          <a:noFill/>
          <a:ln w="9525" cap="flat" cmpd="sng" algn="ctr">
            <a:solidFill>
              <a:schemeClr val="bg1">
                <a:lumMod val="75000"/>
              </a:schemeClr>
            </a:solidFill>
            <a:prstDash val="solid"/>
            <a:round/>
            <a:headEnd type="none" w="med" len="med"/>
            <a:tailEnd type="none" w="med" len="med"/>
          </a:ln>
          <a:effectLst/>
        </p:spPr>
        <p:txBody>
          <a:bodyPr vert="horz" wrap="square" lIns="57150" tIns="28575" rIns="57150" bIns="28575" numCol="1" rtlCol="0" anchor="ctr" anchorCtr="0" compatLnSpc="1">
            <a:prstTxWarp prst="textNoShape">
              <a:avLst/>
            </a:prstTxWarp>
          </a:bodyPr>
          <a:lstStyle/>
          <a:p>
            <a:pPr defTabSz="571478" eaLnBrk="0" fontAlgn="base" hangingPunct="0">
              <a:spcBef>
                <a:spcPct val="0"/>
              </a:spcBef>
              <a:spcAft>
                <a:spcPct val="0"/>
              </a:spcAft>
            </a:pPr>
            <a:r>
              <a:rPr lang="en-US" sz="500" b="1" dirty="0">
                <a:latin typeface="Calibri" panose="020F0502020204030204" pitchFamily="34" charset="0"/>
                <a:ea typeface="ＭＳ Ｐゴシック" pitchFamily="-12" charset="-128"/>
                <a:cs typeface="ＭＳ Ｐゴシック" pitchFamily="-12" charset="-128"/>
              </a:rPr>
              <a:t>FY2018-P11</a:t>
            </a:r>
          </a:p>
        </p:txBody>
      </p:sp>
      <p:sp>
        <p:nvSpPr>
          <p:cNvPr id="70" name="Rounded Rectangle 69"/>
          <p:cNvSpPr/>
          <p:nvPr/>
        </p:nvSpPr>
        <p:spPr bwMode="auto">
          <a:xfrm>
            <a:off x="4375444" y="2349493"/>
            <a:ext cx="762000" cy="106981"/>
          </a:xfrm>
          <a:prstGeom prst="roundRect">
            <a:avLst/>
          </a:prstGeom>
          <a:noFill/>
          <a:ln w="9525" cap="flat" cmpd="sng" algn="ctr">
            <a:solidFill>
              <a:schemeClr val="bg1">
                <a:lumMod val="75000"/>
              </a:schemeClr>
            </a:solidFill>
            <a:prstDash val="solid"/>
            <a:round/>
            <a:headEnd type="none" w="med" len="med"/>
            <a:tailEnd type="none" w="med" len="med"/>
          </a:ln>
          <a:effectLst/>
        </p:spPr>
        <p:txBody>
          <a:bodyPr vert="horz" wrap="square" lIns="57150" tIns="28575" rIns="57150" bIns="28575" numCol="1" rtlCol="0" anchor="ctr" anchorCtr="0" compatLnSpc="1">
            <a:prstTxWarp prst="textNoShape">
              <a:avLst/>
            </a:prstTxWarp>
          </a:bodyPr>
          <a:lstStyle/>
          <a:p>
            <a:pPr defTabSz="571478" eaLnBrk="0" fontAlgn="base" hangingPunct="0">
              <a:spcBef>
                <a:spcPct val="0"/>
              </a:spcBef>
              <a:spcAft>
                <a:spcPct val="0"/>
              </a:spcAft>
            </a:pPr>
            <a:r>
              <a:rPr lang="en-US" sz="500" b="1" dirty="0">
                <a:latin typeface="Calibri" panose="020F0502020204030204" pitchFamily="34" charset="0"/>
                <a:ea typeface="ＭＳ Ｐゴシック" pitchFamily="-12" charset="-128"/>
                <a:cs typeface="ＭＳ Ｐゴシック" pitchFamily="-12" charset="-128"/>
              </a:rPr>
              <a:t>FY2018-P12</a:t>
            </a:r>
          </a:p>
        </p:txBody>
      </p:sp>
      <p:pic>
        <p:nvPicPr>
          <p:cNvPr id="71" name="Picture 3"/>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042194" y="1606923"/>
            <a:ext cx="95250" cy="9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 name="Rectangle 71"/>
          <p:cNvSpPr/>
          <p:nvPr/>
        </p:nvSpPr>
        <p:spPr bwMode="auto">
          <a:xfrm>
            <a:off x="4327819" y="2563733"/>
            <a:ext cx="857250" cy="1626299"/>
          </a:xfrm>
          <a:prstGeom prst="rect">
            <a:avLst/>
          </a:prstGeom>
          <a:noFill/>
          <a:ln w="9525" cap="flat" cmpd="sng" algn="ctr">
            <a:solidFill>
              <a:schemeClr val="tx2">
                <a:lumMod val="60000"/>
                <a:lumOff val="40000"/>
              </a:schemeClr>
            </a:solidFill>
            <a:prstDash val="solid"/>
            <a:round/>
            <a:headEnd type="none" w="med" len="med"/>
            <a:tailEnd type="none" w="med" len="med"/>
          </a:ln>
          <a:effectLst/>
        </p:spPr>
        <p:txBody>
          <a:bodyPr vert="horz" wrap="square" lIns="57150" tIns="28575" rIns="57150" bIns="28575" numCol="1" rtlCol="0" anchor="t" anchorCtr="0" compatLnSpc="1">
            <a:prstTxWarp prst="textNoShape">
              <a:avLst/>
            </a:prstTxWarp>
          </a:bodyPr>
          <a:lstStyle/>
          <a:p>
            <a:pPr algn="ctr" defTabSz="571478" eaLnBrk="0" fontAlgn="base" hangingPunct="0">
              <a:spcBef>
                <a:spcPct val="0"/>
              </a:spcBef>
              <a:spcAft>
                <a:spcPct val="0"/>
              </a:spcAft>
            </a:pPr>
            <a:endParaRPr lang="en-US" sz="1500" b="1" dirty="0">
              <a:latin typeface="Calibri" panose="020F0502020204030204" pitchFamily="34" charset="0"/>
              <a:ea typeface="ＭＳ Ｐゴシック" pitchFamily="-12" charset="-128"/>
              <a:cs typeface="ＭＳ Ｐゴシック" pitchFamily="-12" charset="-128"/>
            </a:endParaRPr>
          </a:p>
        </p:txBody>
      </p:sp>
      <p:sp>
        <p:nvSpPr>
          <p:cNvPr id="73" name="TextBox 72"/>
          <p:cNvSpPr txBox="1"/>
          <p:nvPr/>
        </p:nvSpPr>
        <p:spPr bwMode="auto">
          <a:xfrm>
            <a:off x="4424463" y="2590053"/>
            <a:ext cx="663964" cy="188513"/>
          </a:xfrm>
          <a:prstGeom prst="rect">
            <a:avLst/>
          </a:prstGeom>
          <a:noFill/>
          <a:ln w="9525">
            <a:noFill/>
            <a:miter lim="800000"/>
            <a:headEnd/>
            <a:tailEnd/>
          </a:ln>
        </p:spPr>
        <p:txBody>
          <a:bodyPr wrap="none" rtlCol="0">
            <a:prstTxWarp prst="textNoShape">
              <a:avLst/>
            </a:prstTxWarp>
            <a:spAutoFit/>
          </a:bodyPr>
          <a:lstStyle/>
          <a:p>
            <a:pPr algn="ctr" eaLnBrk="0" hangingPunct="0"/>
            <a:r>
              <a:rPr lang="en-US" sz="625" b="1" u="sng" dirty="0">
                <a:latin typeface="Calibri" panose="020F0502020204030204" pitchFamily="34" charset="0"/>
              </a:rPr>
              <a:t>Business Units</a:t>
            </a:r>
          </a:p>
        </p:txBody>
      </p:sp>
      <p:sp>
        <p:nvSpPr>
          <p:cNvPr id="74" name="TextBox 73"/>
          <p:cNvSpPr txBox="1"/>
          <p:nvPr/>
        </p:nvSpPr>
        <p:spPr bwMode="auto">
          <a:xfrm>
            <a:off x="4233750" y="4311120"/>
            <a:ext cx="4407013" cy="442674"/>
          </a:xfrm>
          <a:prstGeom prst="roundRect">
            <a:avLst/>
          </a:prstGeom>
          <a:solidFill>
            <a:srgbClr val="DA1E2B"/>
          </a:solidFill>
          <a:ln w="9525">
            <a:solidFill>
              <a:srgbClr val="DA1E2B"/>
            </a:solidFill>
            <a:miter lim="800000"/>
            <a:headEnd/>
            <a:tailEnd/>
          </a:ln>
        </p:spPr>
        <p:txBody>
          <a:bodyPr wrap="square" rtlCol="0">
            <a:prstTxWarp prst="textNoShape">
              <a:avLst/>
            </a:prstTxWarp>
            <a:spAutoFit/>
          </a:bodyPr>
          <a:lstStyle/>
          <a:p>
            <a:pPr algn="ctr" eaLnBrk="0" hangingPunct="0"/>
            <a:r>
              <a:rPr lang="en-US" sz="1000" b="1" i="1" dirty="0">
                <a:solidFill>
                  <a:schemeClr val="bg1"/>
                </a:solidFill>
                <a:latin typeface="Calibri" panose="020F0502020204030204" pitchFamily="34" charset="0"/>
              </a:rPr>
              <a:t>Time-based snapshot view of each BU across the various parameters</a:t>
            </a:r>
          </a:p>
          <a:p>
            <a:pPr algn="ctr" eaLnBrk="0" hangingPunct="0"/>
            <a:r>
              <a:rPr lang="en-US" sz="1000" b="1" i="1" dirty="0">
                <a:solidFill>
                  <a:schemeClr val="bg1"/>
                </a:solidFill>
                <a:latin typeface="Calibri" panose="020F0502020204030204" pitchFamily="34" charset="0"/>
              </a:rPr>
              <a:t>Deep-dive analysis by slicing and dicing details of the dashboard</a:t>
            </a:r>
          </a:p>
        </p:txBody>
      </p:sp>
      <p:sp>
        <p:nvSpPr>
          <p:cNvPr id="2" name="Title 1"/>
          <p:cNvSpPr>
            <a:spLocks noGrp="1"/>
          </p:cNvSpPr>
          <p:nvPr>
            <p:ph type="title"/>
          </p:nvPr>
        </p:nvSpPr>
        <p:spPr/>
        <p:txBody>
          <a:bodyPr>
            <a:normAutofit/>
          </a:bodyPr>
          <a:lstStyle/>
          <a:p>
            <a:r>
              <a:rPr lang="en-US" sz="1800" dirty="0"/>
              <a:t>Governance Reporting Dashboard</a:t>
            </a:r>
          </a:p>
        </p:txBody>
      </p:sp>
      <p:pic>
        <p:nvPicPr>
          <p:cNvPr id="80" name="Picture 79"/>
          <p:cNvPicPr>
            <a:picLocks noChangeAspect="1"/>
          </p:cNvPicPr>
          <p:nvPr/>
        </p:nvPicPr>
        <p:blipFill>
          <a:blip r:embed="rId8"/>
          <a:stretch>
            <a:fillRect/>
          </a:stretch>
        </p:blipFill>
        <p:spPr>
          <a:xfrm>
            <a:off x="4284249" y="1287721"/>
            <a:ext cx="974265" cy="253800"/>
          </a:xfrm>
          <a:prstGeom prst="rect">
            <a:avLst/>
          </a:prstGeom>
        </p:spPr>
      </p:pic>
    </p:spTree>
    <p:extLst>
      <p:ext uri="{BB962C8B-B14F-4D97-AF65-F5344CB8AC3E}">
        <p14:creationId xmlns:p14="http://schemas.microsoft.com/office/powerpoint/2010/main" val="7308761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2899" y="2803928"/>
            <a:ext cx="3475601" cy="502725"/>
          </a:xfrm>
        </p:spPr>
        <p:txBody>
          <a:bodyPr vert="horz" lIns="0" tIns="0" rIns="0" bIns="0" rtlCol="0" anchor="t" anchorCtr="0">
            <a:normAutofit/>
          </a:bodyPr>
          <a:lstStyle/>
          <a:p>
            <a:pPr algn="ctr"/>
            <a:r>
              <a:rPr lang="en-US" dirty="0">
                <a:latin typeface="Calibri" panose="020F0502020204030204" pitchFamily="34" charset="0"/>
              </a:rPr>
              <a:t>Cognizant Overview</a:t>
            </a:r>
          </a:p>
        </p:txBody>
      </p:sp>
      <p:grpSp>
        <p:nvGrpSpPr>
          <p:cNvPr id="7" name="Group 6"/>
          <p:cNvGrpSpPr/>
          <p:nvPr/>
        </p:nvGrpSpPr>
        <p:grpSpPr>
          <a:xfrm>
            <a:off x="108769" y="2610296"/>
            <a:ext cx="2747455" cy="892569"/>
            <a:chOff x="108769" y="2610296"/>
            <a:chExt cx="2747455" cy="892569"/>
          </a:xfrm>
        </p:grpSpPr>
        <p:cxnSp>
          <p:nvCxnSpPr>
            <p:cNvPr id="4" name="Straight Connector 3">
              <a:extLst>
                <a:ext uri="{FF2B5EF4-FFF2-40B4-BE49-F238E27FC236}">
                  <a16:creationId xmlns:a16="http://schemas.microsoft.com/office/drawing/2014/main" id="{3D741469-7E9C-9F47-AA40-308F7A99D4A6}"/>
                </a:ext>
              </a:extLst>
            </p:cNvPr>
            <p:cNvCxnSpPr>
              <a:cxnSpLocks/>
            </p:cNvCxnSpPr>
            <p:nvPr/>
          </p:nvCxnSpPr>
          <p:spPr>
            <a:xfrm>
              <a:off x="108769" y="2610296"/>
              <a:ext cx="2747455" cy="0"/>
            </a:xfrm>
            <a:prstGeom prst="line">
              <a:avLst/>
            </a:prstGeom>
            <a:ln w="25400">
              <a:solidFill>
                <a:srgbClr val="00B14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2A2E148-D59C-5D4C-82EF-2E90E604E923}"/>
                </a:ext>
              </a:extLst>
            </p:cNvPr>
            <p:cNvCxnSpPr>
              <a:cxnSpLocks/>
            </p:cNvCxnSpPr>
            <p:nvPr/>
          </p:nvCxnSpPr>
          <p:spPr>
            <a:xfrm flipV="1">
              <a:off x="108769" y="3500284"/>
              <a:ext cx="2747455" cy="2581"/>
            </a:xfrm>
            <a:prstGeom prst="line">
              <a:avLst/>
            </a:prstGeom>
            <a:ln w="25400">
              <a:solidFill>
                <a:srgbClr val="00B14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355606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1800" dirty="0"/>
              <a:t>Company Snapshot</a:t>
            </a:r>
          </a:p>
        </p:txBody>
      </p:sp>
      <p:grpSp>
        <p:nvGrpSpPr>
          <p:cNvPr id="60" name="Group 59"/>
          <p:cNvGrpSpPr/>
          <p:nvPr/>
        </p:nvGrpSpPr>
        <p:grpSpPr>
          <a:xfrm>
            <a:off x="0" y="617865"/>
            <a:ext cx="9144000" cy="4018661"/>
            <a:chOff x="0" y="617865"/>
            <a:chExt cx="9144000" cy="4018661"/>
          </a:xfrm>
        </p:grpSpPr>
        <p:sp>
          <p:nvSpPr>
            <p:cNvPr id="64" name="Rectangle 63"/>
            <p:cNvSpPr/>
            <p:nvPr/>
          </p:nvSpPr>
          <p:spPr>
            <a:xfrm>
              <a:off x="0" y="618494"/>
              <a:ext cx="9144000" cy="101327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65" name="TextBox 64"/>
            <p:cNvSpPr txBox="1"/>
            <p:nvPr/>
          </p:nvSpPr>
          <p:spPr>
            <a:xfrm>
              <a:off x="1589624" y="872754"/>
              <a:ext cx="1371600" cy="615553"/>
            </a:xfrm>
            <a:prstGeom prst="rect">
              <a:avLst/>
            </a:prstGeom>
            <a:noFill/>
            <a:ln>
              <a:noFill/>
            </a:ln>
          </p:spPr>
          <p:txBody>
            <a:bodyPr wrap="square" rtlCol="0">
              <a:spAutoFit/>
            </a:bodyPr>
            <a:lstStyle/>
            <a:p>
              <a:r>
                <a:rPr lang="en-US" sz="1200" b="1" dirty="0">
                  <a:solidFill>
                    <a:schemeClr val="bg1"/>
                  </a:solidFill>
                  <a:latin typeface="Calibri" panose="020F0502020204030204" pitchFamily="34" charset="0"/>
                </a:rPr>
                <a:t>Global</a:t>
              </a:r>
            </a:p>
            <a:p>
              <a:r>
                <a:rPr lang="en-US" sz="1200" b="1" dirty="0">
                  <a:solidFill>
                    <a:schemeClr val="bg1"/>
                  </a:solidFill>
                  <a:latin typeface="Calibri" panose="020F0502020204030204" pitchFamily="34" charset="0"/>
                </a:rPr>
                <a:t>Headquarters</a:t>
              </a:r>
            </a:p>
            <a:p>
              <a:r>
                <a:rPr lang="en-US" sz="1000" dirty="0">
                  <a:solidFill>
                    <a:schemeClr val="bg1"/>
                  </a:solidFill>
                  <a:latin typeface="Calibri" panose="020F0502020204030204" pitchFamily="34" charset="0"/>
                </a:rPr>
                <a:t>Teaneck, New Jersey</a:t>
              </a:r>
            </a:p>
          </p:txBody>
        </p:sp>
        <p:sp>
          <p:nvSpPr>
            <p:cNvPr id="66" name="TextBox 65"/>
            <p:cNvSpPr txBox="1"/>
            <p:nvPr/>
          </p:nvSpPr>
          <p:spPr>
            <a:xfrm>
              <a:off x="11152" y="617865"/>
              <a:ext cx="1834525" cy="276997"/>
            </a:xfrm>
            <a:prstGeom prst="rect">
              <a:avLst/>
            </a:prstGeom>
            <a:noFill/>
            <a:ln>
              <a:noFill/>
            </a:ln>
          </p:spPr>
          <p:txBody>
            <a:bodyPr wrap="square" lIns="91438" tIns="45719" rIns="91438" bIns="45719" rtlCol="0">
              <a:spAutoFit/>
            </a:bodyPr>
            <a:lstStyle/>
            <a:p>
              <a:r>
                <a:rPr lang="en-US" sz="1200" b="1" dirty="0">
                  <a:solidFill>
                    <a:schemeClr val="bg1"/>
                  </a:solidFill>
                  <a:latin typeface="Calibri" panose="020F0502020204030204" pitchFamily="34" charset="0"/>
                </a:rPr>
                <a:t>OUR VITALS</a:t>
              </a:r>
            </a:p>
          </p:txBody>
        </p:sp>
        <p:sp>
          <p:nvSpPr>
            <p:cNvPr id="68" name="TextBox 67">
              <a:extLst>
                <a:ext uri="{FF2B5EF4-FFF2-40B4-BE49-F238E27FC236}">
                  <a16:creationId xmlns:a16="http://schemas.microsoft.com/office/drawing/2014/main" id="{5F8FFA06-F23C-BC42-B418-87CEEA81A2DA}"/>
                </a:ext>
              </a:extLst>
            </p:cNvPr>
            <p:cNvSpPr txBox="1"/>
            <p:nvPr/>
          </p:nvSpPr>
          <p:spPr>
            <a:xfrm>
              <a:off x="66245" y="872754"/>
              <a:ext cx="1371600" cy="615553"/>
            </a:xfrm>
            <a:prstGeom prst="rect">
              <a:avLst/>
            </a:prstGeom>
            <a:noFill/>
            <a:ln>
              <a:noFill/>
            </a:ln>
          </p:spPr>
          <p:txBody>
            <a:bodyPr wrap="square" rtlCol="0">
              <a:spAutoFit/>
            </a:bodyPr>
            <a:lstStyle/>
            <a:p>
              <a:r>
                <a:rPr lang="en-US" sz="1200" b="1" dirty="0">
                  <a:solidFill>
                    <a:schemeClr val="bg1"/>
                  </a:solidFill>
                  <a:latin typeface="Calibri" panose="020F0502020204030204" pitchFamily="34" charset="0"/>
                </a:rPr>
                <a:t>Founded</a:t>
              </a:r>
            </a:p>
            <a:p>
              <a:r>
                <a:rPr lang="en-US" sz="1200" b="1" dirty="0">
                  <a:solidFill>
                    <a:schemeClr val="bg1"/>
                  </a:solidFill>
                  <a:latin typeface="Calibri" panose="020F0502020204030204" pitchFamily="34" charset="0"/>
                </a:rPr>
                <a:t>1994 </a:t>
              </a:r>
            </a:p>
            <a:p>
              <a:r>
                <a:rPr lang="en-US" sz="1000" dirty="0">
                  <a:solidFill>
                    <a:schemeClr val="bg1"/>
                  </a:solidFill>
                  <a:latin typeface="Calibri" panose="020F0502020204030204" pitchFamily="34" charset="0"/>
                </a:rPr>
                <a:t>(Nasdaq: CTSH)</a:t>
              </a:r>
            </a:p>
          </p:txBody>
        </p:sp>
        <p:sp>
          <p:nvSpPr>
            <p:cNvPr id="69" name="TextBox 68">
              <a:extLst>
                <a:ext uri="{FF2B5EF4-FFF2-40B4-BE49-F238E27FC236}">
                  <a16:creationId xmlns:a16="http://schemas.microsoft.com/office/drawing/2014/main" id="{BBDD8126-AF26-C544-88D7-1C1A10F6D256}"/>
                </a:ext>
              </a:extLst>
            </p:cNvPr>
            <p:cNvSpPr txBox="1"/>
            <p:nvPr/>
          </p:nvSpPr>
          <p:spPr>
            <a:xfrm>
              <a:off x="4636382" y="872754"/>
              <a:ext cx="1371600" cy="584775"/>
            </a:xfrm>
            <a:prstGeom prst="rect">
              <a:avLst/>
            </a:prstGeom>
            <a:noFill/>
            <a:ln>
              <a:noFill/>
            </a:ln>
          </p:spPr>
          <p:txBody>
            <a:bodyPr wrap="square" rtlCol="0">
              <a:spAutoFit/>
            </a:bodyPr>
            <a:lstStyle/>
            <a:p>
              <a:r>
                <a:rPr lang="en-US" sz="1200" b="1" dirty="0">
                  <a:solidFill>
                    <a:schemeClr val="bg1"/>
                  </a:solidFill>
                  <a:latin typeface="Calibri" panose="020F0502020204030204" pitchFamily="34" charset="0"/>
                </a:rPr>
                <a:t>~281,600</a:t>
              </a:r>
            </a:p>
            <a:p>
              <a:r>
                <a:rPr lang="en-US" sz="1000" dirty="0">
                  <a:solidFill>
                    <a:schemeClr val="bg1"/>
                  </a:solidFill>
                  <a:latin typeface="Calibri" panose="020F0502020204030204" pitchFamily="34" charset="0"/>
                </a:rPr>
                <a:t>Employees</a:t>
              </a:r>
            </a:p>
            <a:p>
              <a:r>
                <a:rPr lang="en-US" sz="1000" dirty="0">
                  <a:solidFill>
                    <a:schemeClr val="bg1"/>
                  </a:solidFill>
                  <a:latin typeface="Calibri" panose="020F0502020204030204" pitchFamily="34" charset="0"/>
                </a:rPr>
                <a:t>December 31, 2018</a:t>
              </a:r>
            </a:p>
          </p:txBody>
        </p:sp>
        <p:sp>
          <p:nvSpPr>
            <p:cNvPr id="70" name="TextBox 69">
              <a:extLst>
                <a:ext uri="{FF2B5EF4-FFF2-40B4-BE49-F238E27FC236}">
                  <a16:creationId xmlns:a16="http://schemas.microsoft.com/office/drawing/2014/main" id="{DB855D6D-87FD-334C-8DAE-7B46DD06DD45}"/>
                </a:ext>
              </a:extLst>
            </p:cNvPr>
            <p:cNvSpPr txBox="1"/>
            <p:nvPr/>
          </p:nvSpPr>
          <p:spPr>
            <a:xfrm>
              <a:off x="7683139" y="872754"/>
              <a:ext cx="1371600" cy="746358"/>
            </a:xfrm>
            <a:prstGeom prst="rect">
              <a:avLst/>
            </a:prstGeom>
            <a:noFill/>
            <a:ln>
              <a:noFill/>
            </a:ln>
          </p:spPr>
          <p:txBody>
            <a:bodyPr wrap="square" rtlCol="0">
              <a:spAutoFit/>
            </a:bodyPr>
            <a:lstStyle/>
            <a:p>
              <a:r>
                <a:rPr lang="en-US" sz="1200" b="1" dirty="0">
                  <a:solidFill>
                    <a:schemeClr val="bg1"/>
                  </a:solidFill>
                  <a:latin typeface="Calibri" panose="020F0502020204030204" pitchFamily="34" charset="0"/>
                </a:rPr>
                <a:t>Revenue mix</a:t>
              </a:r>
            </a:p>
            <a:p>
              <a:r>
                <a:rPr lang="en-US" sz="1000" b="1" dirty="0">
                  <a:solidFill>
                    <a:schemeClr val="bg1"/>
                  </a:solidFill>
                  <a:latin typeface="Calibri" panose="020F0502020204030204" pitchFamily="34" charset="0"/>
                </a:rPr>
                <a:t>NA: </a:t>
              </a:r>
              <a:r>
                <a:rPr lang="en-US" sz="1000" dirty="0">
                  <a:solidFill>
                    <a:schemeClr val="bg1"/>
                  </a:solidFill>
                  <a:latin typeface="Calibri" panose="020F0502020204030204" pitchFamily="34" charset="0"/>
                </a:rPr>
                <a:t>76.2%</a:t>
              </a:r>
            </a:p>
            <a:p>
              <a:r>
                <a:rPr lang="en-US" sz="1000" b="1" dirty="0">
                  <a:solidFill>
                    <a:schemeClr val="bg1"/>
                  </a:solidFill>
                  <a:latin typeface="Calibri" panose="020F0502020204030204" pitchFamily="34" charset="0"/>
                </a:rPr>
                <a:t>Europe: </a:t>
              </a:r>
              <a:r>
                <a:rPr lang="en-US" sz="1000" dirty="0">
                  <a:solidFill>
                    <a:schemeClr val="bg1"/>
                  </a:solidFill>
                  <a:latin typeface="Calibri" panose="020F0502020204030204" pitchFamily="34" charset="0"/>
                </a:rPr>
                <a:t>17.9%</a:t>
              </a:r>
            </a:p>
            <a:p>
              <a:r>
                <a:rPr lang="en-US" sz="1000" b="1" dirty="0">
                  <a:solidFill>
                    <a:schemeClr val="bg1"/>
                  </a:solidFill>
                  <a:latin typeface="Calibri" panose="020F0502020204030204" pitchFamily="34" charset="0"/>
                </a:rPr>
                <a:t>RoW: </a:t>
              </a:r>
              <a:r>
                <a:rPr lang="en-US" sz="1000" dirty="0">
                  <a:solidFill>
                    <a:schemeClr val="bg1"/>
                  </a:solidFill>
                  <a:latin typeface="Calibri" panose="020F0502020204030204" pitchFamily="34" charset="0"/>
                </a:rPr>
                <a:t>5.9%</a:t>
              </a:r>
            </a:p>
          </p:txBody>
        </p:sp>
        <p:sp>
          <p:nvSpPr>
            <p:cNvPr id="71" name="TextBox 70">
              <a:extLst>
                <a:ext uri="{FF2B5EF4-FFF2-40B4-BE49-F238E27FC236}">
                  <a16:creationId xmlns:a16="http://schemas.microsoft.com/office/drawing/2014/main" id="{21465A06-5830-F049-8DD6-2AFE411B42BA}"/>
                </a:ext>
              </a:extLst>
            </p:cNvPr>
            <p:cNvSpPr txBox="1"/>
            <p:nvPr/>
          </p:nvSpPr>
          <p:spPr>
            <a:xfrm>
              <a:off x="6159761" y="872754"/>
              <a:ext cx="1371600" cy="769441"/>
            </a:xfrm>
            <a:prstGeom prst="rect">
              <a:avLst/>
            </a:prstGeom>
            <a:noFill/>
            <a:ln>
              <a:noFill/>
            </a:ln>
          </p:spPr>
          <p:txBody>
            <a:bodyPr wrap="square" rtlCol="0">
              <a:spAutoFit/>
            </a:bodyPr>
            <a:lstStyle/>
            <a:p>
              <a:r>
                <a:rPr lang="en-US" sz="1200" b="1" dirty="0">
                  <a:solidFill>
                    <a:schemeClr val="bg1"/>
                  </a:solidFill>
                  <a:latin typeface="Calibri" panose="020F0502020204030204" pitchFamily="34" charset="0"/>
                </a:rPr>
                <a:t>Revenue</a:t>
              </a:r>
            </a:p>
            <a:p>
              <a:r>
                <a:rPr lang="en-US" sz="1100" b="1" dirty="0">
                  <a:solidFill>
                    <a:schemeClr val="bg1"/>
                  </a:solidFill>
                  <a:latin typeface="Calibri" panose="020F0502020204030204" pitchFamily="34" charset="0"/>
                </a:rPr>
                <a:t>$4.13B </a:t>
              </a:r>
              <a:r>
                <a:rPr lang="en-US" sz="1100" dirty="0">
                  <a:solidFill>
                    <a:schemeClr val="bg1"/>
                  </a:solidFill>
                  <a:latin typeface="Calibri" panose="020F0502020204030204" pitchFamily="34" charset="0"/>
                </a:rPr>
                <a:t>in Q4 2018 </a:t>
              </a:r>
              <a:r>
                <a:rPr lang="en-US" sz="1100" b="1" dirty="0">
                  <a:solidFill>
                    <a:schemeClr val="bg1"/>
                  </a:solidFill>
                  <a:latin typeface="Calibri" panose="020F0502020204030204" pitchFamily="34" charset="0"/>
                </a:rPr>
                <a:t>$16.13B </a:t>
              </a:r>
              <a:r>
                <a:rPr lang="en-US" sz="1100" dirty="0">
                  <a:solidFill>
                    <a:schemeClr val="bg1"/>
                  </a:solidFill>
                  <a:latin typeface="Calibri" panose="020F0502020204030204" pitchFamily="34" charset="0"/>
                </a:rPr>
                <a:t>in 2018</a:t>
              </a:r>
              <a:br>
                <a:rPr lang="en-US" sz="1100" dirty="0">
                  <a:solidFill>
                    <a:schemeClr val="bg1"/>
                  </a:solidFill>
                  <a:latin typeface="Calibri" panose="020F0502020204030204" pitchFamily="34" charset="0"/>
                </a:rPr>
              </a:br>
              <a:r>
                <a:rPr lang="en-US" sz="1000" dirty="0">
                  <a:solidFill>
                    <a:schemeClr val="bg1"/>
                  </a:solidFill>
                  <a:latin typeface="Calibri" panose="020F0502020204030204" pitchFamily="34" charset="0"/>
                </a:rPr>
                <a:t>(up ~8.9% YoY)</a:t>
              </a:r>
            </a:p>
          </p:txBody>
        </p:sp>
        <p:sp>
          <p:nvSpPr>
            <p:cNvPr id="72" name="TextBox 71">
              <a:extLst>
                <a:ext uri="{FF2B5EF4-FFF2-40B4-BE49-F238E27FC236}">
                  <a16:creationId xmlns:a16="http://schemas.microsoft.com/office/drawing/2014/main" id="{952F24B6-3AC4-3645-98BC-68AA30C2E76D}"/>
                </a:ext>
              </a:extLst>
            </p:cNvPr>
            <p:cNvSpPr txBox="1"/>
            <p:nvPr/>
          </p:nvSpPr>
          <p:spPr>
            <a:xfrm>
              <a:off x="3113003" y="872754"/>
              <a:ext cx="1371600" cy="430887"/>
            </a:xfrm>
            <a:prstGeom prst="rect">
              <a:avLst/>
            </a:prstGeom>
            <a:noFill/>
            <a:ln>
              <a:noFill/>
            </a:ln>
          </p:spPr>
          <p:txBody>
            <a:bodyPr wrap="square" rtlCol="0">
              <a:spAutoFit/>
            </a:bodyPr>
            <a:lstStyle/>
            <a:p>
              <a:r>
                <a:rPr lang="en-US" sz="1200" b="1" dirty="0">
                  <a:solidFill>
                    <a:schemeClr val="bg1"/>
                  </a:solidFill>
                  <a:latin typeface="Calibri" panose="020F0502020204030204" pitchFamily="34" charset="0"/>
                </a:rPr>
                <a:t>270+</a:t>
              </a:r>
            </a:p>
            <a:p>
              <a:r>
                <a:rPr lang="en-US" sz="1000" dirty="0">
                  <a:solidFill>
                    <a:schemeClr val="bg1"/>
                  </a:solidFill>
                  <a:latin typeface="Calibri" panose="020F0502020204030204" pitchFamily="34" charset="0"/>
                </a:rPr>
                <a:t>Global Offices</a:t>
              </a:r>
            </a:p>
          </p:txBody>
        </p:sp>
        <p:cxnSp>
          <p:nvCxnSpPr>
            <p:cNvPr id="73" name="Straight Connector 72">
              <a:extLst>
                <a:ext uri="{FF2B5EF4-FFF2-40B4-BE49-F238E27FC236}">
                  <a16:creationId xmlns:a16="http://schemas.microsoft.com/office/drawing/2014/main" id="{8C932BB3-D62C-4041-8B10-878A76195F6D}"/>
                </a:ext>
              </a:extLst>
            </p:cNvPr>
            <p:cNvCxnSpPr>
              <a:cxnSpLocks/>
            </p:cNvCxnSpPr>
            <p:nvPr/>
          </p:nvCxnSpPr>
          <p:spPr>
            <a:xfrm>
              <a:off x="7603268" y="936693"/>
              <a:ext cx="0" cy="640080"/>
            </a:xfrm>
            <a:prstGeom prst="line">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Straight Connector 73">
              <a:extLst>
                <a:ext uri="{FF2B5EF4-FFF2-40B4-BE49-F238E27FC236}">
                  <a16:creationId xmlns:a16="http://schemas.microsoft.com/office/drawing/2014/main" id="{1EFEF81D-AC3D-C14B-8485-5A8600E01FD3}"/>
                </a:ext>
              </a:extLst>
            </p:cNvPr>
            <p:cNvCxnSpPr>
              <a:cxnSpLocks/>
            </p:cNvCxnSpPr>
            <p:nvPr/>
          </p:nvCxnSpPr>
          <p:spPr>
            <a:xfrm>
              <a:off x="6099857" y="936693"/>
              <a:ext cx="0" cy="640080"/>
            </a:xfrm>
            <a:prstGeom prst="line">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Straight Connector 74">
              <a:extLst>
                <a:ext uri="{FF2B5EF4-FFF2-40B4-BE49-F238E27FC236}">
                  <a16:creationId xmlns:a16="http://schemas.microsoft.com/office/drawing/2014/main" id="{107B2A74-DC02-9347-96F1-AF0C21845CFA}"/>
                </a:ext>
              </a:extLst>
            </p:cNvPr>
            <p:cNvCxnSpPr>
              <a:cxnSpLocks/>
            </p:cNvCxnSpPr>
            <p:nvPr/>
          </p:nvCxnSpPr>
          <p:spPr>
            <a:xfrm>
              <a:off x="4596446" y="936693"/>
              <a:ext cx="0" cy="640080"/>
            </a:xfrm>
            <a:prstGeom prst="line">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76" name="Straight Connector 75">
              <a:extLst>
                <a:ext uri="{FF2B5EF4-FFF2-40B4-BE49-F238E27FC236}">
                  <a16:creationId xmlns:a16="http://schemas.microsoft.com/office/drawing/2014/main" id="{067E3DE1-26B0-8640-AA63-416D16141DFB}"/>
                </a:ext>
              </a:extLst>
            </p:cNvPr>
            <p:cNvCxnSpPr>
              <a:cxnSpLocks/>
            </p:cNvCxnSpPr>
            <p:nvPr/>
          </p:nvCxnSpPr>
          <p:spPr>
            <a:xfrm>
              <a:off x="3093035" y="936693"/>
              <a:ext cx="0" cy="640080"/>
            </a:xfrm>
            <a:prstGeom prst="line">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77" name="Straight Connector 76">
              <a:extLst>
                <a:ext uri="{FF2B5EF4-FFF2-40B4-BE49-F238E27FC236}">
                  <a16:creationId xmlns:a16="http://schemas.microsoft.com/office/drawing/2014/main" id="{18DD2F6C-D7DD-6246-BA52-EA9BB3552081}"/>
                </a:ext>
              </a:extLst>
            </p:cNvPr>
            <p:cNvCxnSpPr>
              <a:cxnSpLocks/>
            </p:cNvCxnSpPr>
            <p:nvPr/>
          </p:nvCxnSpPr>
          <p:spPr>
            <a:xfrm>
              <a:off x="1589624" y="936693"/>
              <a:ext cx="0" cy="640080"/>
            </a:xfrm>
            <a:prstGeom prst="line">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79" name="Rectangle 78"/>
            <p:cNvSpPr/>
            <p:nvPr/>
          </p:nvSpPr>
          <p:spPr>
            <a:xfrm>
              <a:off x="0" y="1665981"/>
              <a:ext cx="4552224" cy="4639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Calibri" panose="020F0502020204030204" pitchFamily="34" charset="0"/>
                </a:rPr>
                <a:t>ACCOLADES</a:t>
              </a:r>
            </a:p>
          </p:txBody>
        </p:sp>
        <p:sp>
          <p:nvSpPr>
            <p:cNvPr id="81" name="Rectangle 80"/>
            <p:cNvSpPr/>
            <p:nvPr/>
          </p:nvSpPr>
          <p:spPr>
            <a:xfrm>
              <a:off x="4591776" y="1665981"/>
              <a:ext cx="4552224" cy="4639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Calibri" panose="020F0502020204030204" pitchFamily="34" charset="0"/>
                </a:rPr>
                <a:t>COGNIZANT CANADA</a:t>
              </a:r>
            </a:p>
          </p:txBody>
        </p:sp>
        <p:sp>
          <p:nvSpPr>
            <p:cNvPr id="82" name="Rectangle 81"/>
            <p:cNvSpPr/>
            <p:nvPr/>
          </p:nvSpPr>
          <p:spPr>
            <a:xfrm>
              <a:off x="0" y="2153667"/>
              <a:ext cx="4552224" cy="246293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83" name="Rectangle 82"/>
            <p:cNvSpPr/>
            <p:nvPr/>
          </p:nvSpPr>
          <p:spPr>
            <a:xfrm>
              <a:off x="4591776" y="2153667"/>
              <a:ext cx="4552224" cy="2462938"/>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85" name="TextBox 84">
              <a:extLst>
                <a:ext uri="{FF2B5EF4-FFF2-40B4-BE49-F238E27FC236}">
                  <a16:creationId xmlns:a16="http://schemas.microsoft.com/office/drawing/2014/main" id="{61201B64-4B9A-E641-A918-1AC86777307E}"/>
                </a:ext>
              </a:extLst>
            </p:cNvPr>
            <p:cNvSpPr txBox="1"/>
            <p:nvPr/>
          </p:nvSpPr>
          <p:spPr>
            <a:xfrm>
              <a:off x="815998" y="2409212"/>
              <a:ext cx="1452594" cy="761747"/>
            </a:xfrm>
            <a:prstGeom prst="rect">
              <a:avLst/>
            </a:prstGeom>
            <a:noFill/>
          </p:spPr>
          <p:txBody>
            <a:bodyPr wrap="square" rtlCol="0">
              <a:spAutoFit/>
            </a:bodyPr>
            <a:lstStyle/>
            <a:p>
              <a:r>
                <a:rPr lang="en-US" sz="1200" b="1" dirty="0">
                  <a:solidFill>
                    <a:schemeClr val="tx2"/>
                  </a:solidFill>
                  <a:latin typeface="Calibri" panose="020F0502020204030204" pitchFamily="34" charset="0"/>
                </a:rPr>
                <a:t>Fortune</a:t>
              </a:r>
            </a:p>
            <a:p>
              <a:r>
                <a:rPr lang="en-US" sz="1050" dirty="0">
                  <a:solidFill>
                    <a:schemeClr val="tx2"/>
                  </a:solidFill>
                  <a:latin typeface="Calibri" panose="020F0502020204030204" pitchFamily="34" charset="0"/>
                </a:rPr>
                <a:t>Most Admired Companies 2019</a:t>
              </a:r>
            </a:p>
            <a:p>
              <a:r>
                <a:rPr lang="en-US" sz="1050" dirty="0">
                  <a:solidFill>
                    <a:schemeClr val="tx2"/>
                  </a:solidFill>
                  <a:latin typeface="Calibri" panose="020F0502020204030204" pitchFamily="34" charset="0"/>
                </a:rPr>
                <a:t>Eleven years in a row</a:t>
              </a:r>
            </a:p>
          </p:txBody>
        </p:sp>
        <p:sp>
          <p:nvSpPr>
            <p:cNvPr id="87" name="TextBox 86">
              <a:extLst>
                <a:ext uri="{FF2B5EF4-FFF2-40B4-BE49-F238E27FC236}">
                  <a16:creationId xmlns:a16="http://schemas.microsoft.com/office/drawing/2014/main" id="{FF9AD799-46F6-CA40-BB1D-A2B5DE93E533}"/>
                </a:ext>
              </a:extLst>
            </p:cNvPr>
            <p:cNvSpPr txBox="1"/>
            <p:nvPr/>
          </p:nvSpPr>
          <p:spPr>
            <a:xfrm>
              <a:off x="77001" y="2386128"/>
              <a:ext cx="800811" cy="523220"/>
            </a:xfrm>
            <a:prstGeom prst="rect">
              <a:avLst/>
            </a:prstGeom>
            <a:noFill/>
          </p:spPr>
          <p:txBody>
            <a:bodyPr wrap="square" rtlCol="0">
              <a:spAutoFit/>
            </a:bodyPr>
            <a:lstStyle/>
            <a:p>
              <a:pPr algn="r"/>
              <a:r>
                <a:rPr lang="en-US" sz="2800" b="1" dirty="0">
                  <a:solidFill>
                    <a:schemeClr val="accent6"/>
                  </a:solidFill>
                  <a:latin typeface="Calibri" panose="020F0502020204030204" pitchFamily="34" charset="0"/>
                </a:rPr>
                <a:t>11</a:t>
              </a:r>
            </a:p>
          </p:txBody>
        </p:sp>
        <p:sp>
          <p:nvSpPr>
            <p:cNvPr id="88" name="TextBox 87">
              <a:extLst>
                <a:ext uri="{FF2B5EF4-FFF2-40B4-BE49-F238E27FC236}">
                  <a16:creationId xmlns:a16="http://schemas.microsoft.com/office/drawing/2014/main" id="{79988355-9F3D-3B45-8D65-A1D161DA76FC}"/>
                </a:ext>
              </a:extLst>
            </p:cNvPr>
            <p:cNvSpPr txBox="1"/>
            <p:nvPr/>
          </p:nvSpPr>
          <p:spPr>
            <a:xfrm>
              <a:off x="3111105" y="3119322"/>
              <a:ext cx="1295449" cy="761747"/>
            </a:xfrm>
            <a:prstGeom prst="rect">
              <a:avLst/>
            </a:prstGeom>
            <a:noFill/>
          </p:spPr>
          <p:txBody>
            <a:bodyPr wrap="square" rtlCol="0">
              <a:spAutoFit/>
            </a:bodyPr>
            <a:lstStyle/>
            <a:p>
              <a:r>
                <a:rPr lang="en-US" sz="1200" b="1" dirty="0">
                  <a:solidFill>
                    <a:schemeClr val="tx2"/>
                  </a:solidFill>
                  <a:latin typeface="Calibri" panose="020F0502020204030204" pitchFamily="34" charset="0"/>
                </a:rPr>
                <a:t>Barron’s</a:t>
              </a:r>
            </a:p>
            <a:p>
              <a:r>
                <a:rPr lang="en-US" sz="1050" dirty="0">
                  <a:solidFill>
                    <a:schemeClr val="tx2"/>
                  </a:solidFill>
                  <a:latin typeface="Calibri" panose="020F0502020204030204" pitchFamily="34" charset="0"/>
                </a:rPr>
                <a:t>Most Sustainable Companies </a:t>
              </a:r>
              <a:br>
                <a:rPr lang="en-US" sz="1050" dirty="0">
                  <a:solidFill>
                    <a:schemeClr val="tx2"/>
                  </a:solidFill>
                  <a:latin typeface="Calibri" panose="020F0502020204030204" pitchFamily="34" charset="0"/>
                </a:rPr>
              </a:br>
              <a:r>
                <a:rPr lang="en-US" sz="1050" dirty="0">
                  <a:solidFill>
                    <a:schemeClr val="tx2"/>
                  </a:solidFill>
                  <a:latin typeface="Calibri" panose="020F0502020204030204" pitchFamily="34" charset="0"/>
                </a:rPr>
                <a:t>2018</a:t>
              </a:r>
            </a:p>
          </p:txBody>
        </p:sp>
        <p:sp>
          <p:nvSpPr>
            <p:cNvPr id="89" name="TextBox 88">
              <a:extLst>
                <a:ext uri="{FF2B5EF4-FFF2-40B4-BE49-F238E27FC236}">
                  <a16:creationId xmlns:a16="http://schemas.microsoft.com/office/drawing/2014/main" id="{D083F696-637D-D348-97F1-6C0B350E9F5B}"/>
                </a:ext>
              </a:extLst>
            </p:cNvPr>
            <p:cNvSpPr txBox="1"/>
            <p:nvPr/>
          </p:nvSpPr>
          <p:spPr>
            <a:xfrm>
              <a:off x="2308025" y="3079877"/>
              <a:ext cx="833451" cy="523220"/>
            </a:xfrm>
            <a:prstGeom prst="rect">
              <a:avLst/>
            </a:prstGeom>
            <a:noFill/>
          </p:spPr>
          <p:txBody>
            <a:bodyPr wrap="square" rtlCol="0">
              <a:spAutoFit/>
            </a:bodyPr>
            <a:lstStyle/>
            <a:p>
              <a:pPr algn="r"/>
              <a:r>
                <a:rPr lang="en-US" sz="2800" b="1" dirty="0">
                  <a:solidFill>
                    <a:schemeClr val="accent6"/>
                  </a:solidFill>
                  <a:latin typeface="Calibri" panose="020F0502020204030204" pitchFamily="34" charset="0"/>
                </a:rPr>
                <a:t>16</a:t>
              </a:r>
            </a:p>
          </p:txBody>
        </p:sp>
        <p:sp>
          <p:nvSpPr>
            <p:cNvPr id="90" name="TextBox 89">
              <a:extLst>
                <a:ext uri="{FF2B5EF4-FFF2-40B4-BE49-F238E27FC236}">
                  <a16:creationId xmlns:a16="http://schemas.microsoft.com/office/drawing/2014/main" id="{10D2D73A-F920-4044-9034-1E51EB6A6B3B}"/>
                </a:ext>
              </a:extLst>
            </p:cNvPr>
            <p:cNvSpPr txBox="1"/>
            <p:nvPr/>
          </p:nvSpPr>
          <p:spPr>
            <a:xfrm>
              <a:off x="815998" y="3203817"/>
              <a:ext cx="1241464" cy="615553"/>
            </a:xfrm>
            <a:prstGeom prst="rect">
              <a:avLst/>
            </a:prstGeom>
            <a:noFill/>
          </p:spPr>
          <p:txBody>
            <a:bodyPr wrap="square" rtlCol="0">
              <a:spAutoFit/>
            </a:bodyPr>
            <a:lstStyle/>
            <a:p>
              <a:r>
                <a:rPr lang="en-US" sz="1200" b="1" dirty="0">
                  <a:solidFill>
                    <a:schemeClr val="tx2"/>
                  </a:solidFill>
                  <a:latin typeface="Calibri" panose="020F0502020204030204" pitchFamily="34" charset="0"/>
                </a:rPr>
                <a:t>Forbes</a:t>
              </a:r>
            </a:p>
            <a:p>
              <a:r>
                <a:rPr lang="en-US" sz="1050" dirty="0">
                  <a:solidFill>
                    <a:schemeClr val="tx2"/>
                  </a:solidFill>
                  <a:latin typeface="Calibri" panose="020F0502020204030204" pitchFamily="34" charset="0"/>
                </a:rPr>
                <a:t>Top 100 Digital Companies 2018</a:t>
              </a:r>
            </a:p>
          </p:txBody>
        </p:sp>
        <p:sp>
          <p:nvSpPr>
            <p:cNvPr id="91" name="TextBox 90">
              <a:extLst>
                <a:ext uri="{FF2B5EF4-FFF2-40B4-BE49-F238E27FC236}">
                  <a16:creationId xmlns:a16="http://schemas.microsoft.com/office/drawing/2014/main" id="{6BBEC6B8-2A86-934F-9245-164D3A23B3DC}"/>
                </a:ext>
              </a:extLst>
            </p:cNvPr>
            <p:cNvSpPr txBox="1"/>
            <p:nvPr/>
          </p:nvSpPr>
          <p:spPr>
            <a:xfrm>
              <a:off x="161617" y="3225149"/>
              <a:ext cx="716195" cy="523220"/>
            </a:xfrm>
            <a:prstGeom prst="rect">
              <a:avLst/>
            </a:prstGeom>
            <a:noFill/>
          </p:spPr>
          <p:txBody>
            <a:bodyPr wrap="square" rtlCol="0">
              <a:spAutoFit/>
            </a:bodyPr>
            <a:lstStyle/>
            <a:p>
              <a:pPr algn="r"/>
              <a:r>
                <a:rPr lang="en-US" sz="2800" b="1" dirty="0">
                  <a:solidFill>
                    <a:schemeClr val="accent6"/>
                  </a:solidFill>
                  <a:latin typeface="Calibri" panose="020F0502020204030204" pitchFamily="34" charset="0"/>
                </a:rPr>
                <a:t>87</a:t>
              </a:r>
            </a:p>
          </p:txBody>
        </p:sp>
        <p:sp>
          <p:nvSpPr>
            <p:cNvPr id="92" name="TextBox 91">
              <a:extLst>
                <a:ext uri="{FF2B5EF4-FFF2-40B4-BE49-F238E27FC236}">
                  <a16:creationId xmlns:a16="http://schemas.microsoft.com/office/drawing/2014/main" id="{C6EB5800-BA8E-EA4F-BD49-EA4ED03A5AA3}"/>
                </a:ext>
              </a:extLst>
            </p:cNvPr>
            <p:cNvSpPr txBox="1"/>
            <p:nvPr/>
          </p:nvSpPr>
          <p:spPr>
            <a:xfrm>
              <a:off x="3111105" y="2367304"/>
              <a:ext cx="1441119" cy="761747"/>
            </a:xfrm>
            <a:prstGeom prst="rect">
              <a:avLst/>
            </a:prstGeom>
            <a:noFill/>
          </p:spPr>
          <p:txBody>
            <a:bodyPr wrap="square" rtlCol="0">
              <a:spAutoFit/>
            </a:bodyPr>
            <a:lstStyle/>
            <a:p>
              <a:r>
                <a:rPr lang="en-US" sz="1200" b="1" dirty="0">
                  <a:solidFill>
                    <a:schemeClr val="tx2"/>
                  </a:solidFill>
                  <a:latin typeface="Calibri" panose="020F0502020204030204" pitchFamily="34" charset="0"/>
                </a:rPr>
                <a:t>Forbes</a:t>
              </a:r>
            </a:p>
            <a:p>
              <a:r>
                <a:rPr lang="en-US" sz="1050" dirty="0">
                  <a:solidFill>
                    <a:schemeClr val="tx2"/>
                  </a:solidFill>
                  <a:latin typeface="Calibri" panose="020F0502020204030204" pitchFamily="34" charset="0"/>
                </a:rPr>
                <a:t>Best Employers for Women </a:t>
              </a:r>
              <a:br>
                <a:rPr lang="en-US" sz="1050" dirty="0">
                  <a:solidFill>
                    <a:schemeClr val="tx2"/>
                  </a:solidFill>
                  <a:latin typeface="Calibri" panose="020F0502020204030204" pitchFamily="34" charset="0"/>
                </a:rPr>
              </a:br>
              <a:r>
                <a:rPr lang="en-US" sz="1050" dirty="0">
                  <a:solidFill>
                    <a:schemeClr val="tx2"/>
                  </a:solidFill>
                  <a:latin typeface="Calibri" panose="020F0502020204030204" pitchFamily="34" charset="0"/>
                </a:rPr>
                <a:t>2018</a:t>
              </a:r>
            </a:p>
          </p:txBody>
        </p:sp>
        <p:sp>
          <p:nvSpPr>
            <p:cNvPr id="93" name="TextBox 92">
              <a:extLst>
                <a:ext uri="{FF2B5EF4-FFF2-40B4-BE49-F238E27FC236}">
                  <a16:creationId xmlns:a16="http://schemas.microsoft.com/office/drawing/2014/main" id="{5EC0996D-8022-194E-AA79-ACB6D51B0736}"/>
                </a:ext>
              </a:extLst>
            </p:cNvPr>
            <p:cNvSpPr txBox="1"/>
            <p:nvPr/>
          </p:nvSpPr>
          <p:spPr>
            <a:xfrm>
              <a:off x="2371255" y="2347800"/>
              <a:ext cx="770221" cy="523220"/>
            </a:xfrm>
            <a:prstGeom prst="rect">
              <a:avLst/>
            </a:prstGeom>
            <a:noFill/>
          </p:spPr>
          <p:txBody>
            <a:bodyPr wrap="square" rtlCol="0">
              <a:spAutoFit/>
            </a:bodyPr>
            <a:lstStyle/>
            <a:p>
              <a:pPr algn="r"/>
              <a:r>
                <a:rPr lang="en-US" sz="2800" b="1" dirty="0">
                  <a:solidFill>
                    <a:schemeClr val="accent6"/>
                  </a:solidFill>
                  <a:latin typeface="Calibri" panose="020F0502020204030204" pitchFamily="34" charset="0"/>
                </a:rPr>
                <a:t>74</a:t>
              </a:r>
            </a:p>
          </p:txBody>
        </p:sp>
        <p:sp>
          <p:nvSpPr>
            <p:cNvPr id="94" name="TextBox 93">
              <a:extLst>
                <a:ext uri="{FF2B5EF4-FFF2-40B4-BE49-F238E27FC236}">
                  <a16:creationId xmlns:a16="http://schemas.microsoft.com/office/drawing/2014/main" id="{16373402-5EFA-CA45-915D-20EBDC3D6A7F}"/>
                </a:ext>
              </a:extLst>
            </p:cNvPr>
            <p:cNvSpPr txBox="1"/>
            <p:nvPr/>
          </p:nvSpPr>
          <p:spPr>
            <a:xfrm>
              <a:off x="815998" y="4011398"/>
              <a:ext cx="1352231" cy="492443"/>
            </a:xfrm>
            <a:prstGeom prst="rect">
              <a:avLst/>
            </a:prstGeom>
            <a:noFill/>
          </p:spPr>
          <p:txBody>
            <a:bodyPr wrap="square" rtlCol="0">
              <a:spAutoFit/>
            </a:bodyPr>
            <a:lstStyle/>
            <a:p>
              <a:r>
                <a:rPr lang="en-US" sz="1400" b="1" dirty="0">
                  <a:solidFill>
                    <a:schemeClr val="tx2"/>
                  </a:solidFill>
                  <a:latin typeface="Calibri" panose="020F0502020204030204" pitchFamily="34" charset="0"/>
                </a:rPr>
                <a:t>Fortune 500</a:t>
              </a:r>
              <a:br>
                <a:rPr lang="en-US" sz="1100" dirty="0">
                  <a:solidFill>
                    <a:schemeClr val="tx2"/>
                  </a:solidFill>
                  <a:latin typeface="Calibri" panose="020F0502020204030204" pitchFamily="34" charset="0"/>
                </a:rPr>
              </a:br>
              <a:r>
                <a:rPr lang="en-US" sz="1100" dirty="0">
                  <a:solidFill>
                    <a:schemeClr val="tx2"/>
                  </a:solidFill>
                  <a:latin typeface="Calibri" panose="020F0502020204030204" pitchFamily="34" charset="0"/>
                </a:rPr>
                <a:t>2018</a:t>
              </a:r>
            </a:p>
          </p:txBody>
        </p:sp>
        <p:sp>
          <p:nvSpPr>
            <p:cNvPr id="95" name="TextBox 94">
              <a:extLst>
                <a:ext uri="{FF2B5EF4-FFF2-40B4-BE49-F238E27FC236}">
                  <a16:creationId xmlns:a16="http://schemas.microsoft.com/office/drawing/2014/main" id="{FCB46A78-A077-5244-98AC-A8E58D061279}"/>
                </a:ext>
              </a:extLst>
            </p:cNvPr>
            <p:cNvSpPr txBox="1"/>
            <p:nvPr/>
          </p:nvSpPr>
          <p:spPr>
            <a:xfrm>
              <a:off x="66245" y="3940397"/>
              <a:ext cx="811567" cy="523220"/>
            </a:xfrm>
            <a:prstGeom prst="rect">
              <a:avLst/>
            </a:prstGeom>
            <a:noFill/>
          </p:spPr>
          <p:txBody>
            <a:bodyPr wrap="square" rtlCol="0">
              <a:spAutoFit/>
            </a:bodyPr>
            <a:lstStyle/>
            <a:p>
              <a:pPr algn="r"/>
              <a:r>
                <a:rPr lang="en-US" sz="2800" b="1" dirty="0">
                  <a:solidFill>
                    <a:schemeClr val="accent6"/>
                  </a:solidFill>
                  <a:latin typeface="Calibri" panose="020F0502020204030204" pitchFamily="34" charset="0"/>
                </a:rPr>
                <a:t>195</a:t>
              </a:r>
            </a:p>
          </p:txBody>
        </p:sp>
        <p:sp>
          <p:nvSpPr>
            <p:cNvPr id="96" name="TextBox 95">
              <a:extLst>
                <a:ext uri="{FF2B5EF4-FFF2-40B4-BE49-F238E27FC236}">
                  <a16:creationId xmlns:a16="http://schemas.microsoft.com/office/drawing/2014/main" id="{F5DC8820-CBC7-ED4B-8D20-2E39FD112311}"/>
                </a:ext>
              </a:extLst>
            </p:cNvPr>
            <p:cNvSpPr txBox="1"/>
            <p:nvPr/>
          </p:nvSpPr>
          <p:spPr>
            <a:xfrm>
              <a:off x="3111105" y="3890792"/>
              <a:ext cx="1164861" cy="646331"/>
            </a:xfrm>
            <a:prstGeom prst="rect">
              <a:avLst/>
            </a:prstGeom>
            <a:noFill/>
          </p:spPr>
          <p:txBody>
            <a:bodyPr wrap="square" rtlCol="0">
              <a:spAutoFit/>
            </a:bodyPr>
            <a:lstStyle/>
            <a:p>
              <a:r>
                <a:rPr lang="en-US" sz="1400" b="1" dirty="0">
                  <a:solidFill>
                    <a:schemeClr val="tx2"/>
                  </a:solidFill>
                  <a:latin typeface="Calibri" panose="020F0502020204030204" pitchFamily="34" charset="0"/>
                </a:rPr>
                <a:t>Forbes</a:t>
              </a:r>
            </a:p>
            <a:p>
              <a:r>
                <a:rPr lang="en-US" sz="1100" dirty="0">
                  <a:solidFill>
                    <a:schemeClr val="tx2"/>
                  </a:solidFill>
                  <a:latin typeface="Calibri" panose="020F0502020204030204" pitchFamily="34" charset="0"/>
                </a:rPr>
                <a:t>Global 2000 2018</a:t>
              </a:r>
            </a:p>
          </p:txBody>
        </p:sp>
        <p:sp>
          <p:nvSpPr>
            <p:cNvPr id="97" name="TextBox 96">
              <a:extLst>
                <a:ext uri="{FF2B5EF4-FFF2-40B4-BE49-F238E27FC236}">
                  <a16:creationId xmlns:a16="http://schemas.microsoft.com/office/drawing/2014/main" id="{53FC38EC-8C99-A747-B813-933E4C8AC5C7}"/>
                </a:ext>
              </a:extLst>
            </p:cNvPr>
            <p:cNvSpPr txBox="1"/>
            <p:nvPr/>
          </p:nvSpPr>
          <p:spPr>
            <a:xfrm>
              <a:off x="1913386" y="3881069"/>
              <a:ext cx="1228090" cy="523220"/>
            </a:xfrm>
            <a:prstGeom prst="rect">
              <a:avLst/>
            </a:prstGeom>
            <a:noFill/>
          </p:spPr>
          <p:txBody>
            <a:bodyPr wrap="square" rtlCol="0">
              <a:spAutoFit/>
            </a:bodyPr>
            <a:lstStyle/>
            <a:p>
              <a:pPr algn="r"/>
              <a:r>
                <a:rPr lang="en-US" sz="2800" b="1" dirty="0">
                  <a:solidFill>
                    <a:schemeClr val="accent6"/>
                  </a:solidFill>
                  <a:latin typeface="Calibri" panose="020F0502020204030204" pitchFamily="34" charset="0"/>
                </a:rPr>
                <a:t>573</a:t>
              </a:r>
            </a:p>
          </p:txBody>
        </p:sp>
        <p:cxnSp>
          <p:nvCxnSpPr>
            <p:cNvPr id="98" name="Straight Connector 97">
              <a:extLst>
                <a:ext uri="{FF2B5EF4-FFF2-40B4-BE49-F238E27FC236}">
                  <a16:creationId xmlns:a16="http://schemas.microsoft.com/office/drawing/2014/main" id="{067E3DE1-26B0-8640-AA63-416D16141DFB}"/>
                </a:ext>
              </a:extLst>
            </p:cNvPr>
            <p:cNvCxnSpPr>
              <a:cxnSpLocks/>
            </p:cNvCxnSpPr>
            <p:nvPr/>
          </p:nvCxnSpPr>
          <p:spPr>
            <a:xfrm>
              <a:off x="2199317" y="2441221"/>
              <a:ext cx="0" cy="2195305"/>
            </a:xfrm>
            <a:prstGeom prst="line">
              <a:avLst/>
            </a:prstGeom>
            <a:solidFill>
              <a:schemeClr val="bg1"/>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grpSp>
          <p:nvGrpSpPr>
            <p:cNvPr id="99" name="Group 98"/>
            <p:cNvGrpSpPr/>
            <p:nvPr/>
          </p:nvGrpSpPr>
          <p:grpSpPr>
            <a:xfrm>
              <a:off x="4652920" y="2308009"/>
              <a:ext cx="4401818" cy="2185931"/>
              <a:chOff x="422514" y="2743846"/>
              <a:chExt cx="2030115" cy="1368730"/>
            </a:xfrm>
            <a:solidFill>
              <a:schemeClr val="bg1">
                <a:lumMod val="95000"/>
              </a:schemeClr>
            </a:solidFill>
          </p:grpSpPr>
          <p:sp>
            <p:nvSpPr>
              <p:cNvPr id="102" name="Rectangle 101"/>
              <p:cNvSpPr/>
              <p:nvPr/>
            </p:nvSpPr>
            <p:spPr>
              <a:xfrm>
                <a:off x="482230" y="2743846"/>
                <a:ext cx="1944685" cy="1368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103" name="TextBox 102"/>
              <p:cNvSpPr txBox="1"/>
              <p:nvPr/>
            </p:nvSpPr>
            <p:spPr>
              <a:xfrm>
                <a:off x="422514" y="2951290"/>
                <a:ext cx="548237" cy="327616"/>
              </a:xfrm>
              <a:prstGeom prst="rect">
                <a:avLst/>
              </a:prstGeom>
              <a:solidFill>
                <a:schemeClr val="bg1"/>
              </a:solidFill>
            </p:spPr>
            <p:txBody>
              <a:bodyPr wrap="square" rtlCol="0">
                <a:spAutoFit/>
              </a:bodyPr>
              <a:lstStyle/>
              <a:p>
                <a:pPr algn="ctr" defTabSz="900058"/>
                <a:r>
                  <a:rPr lang="en-US" sz="2800" b="1" dirty="0">
                    <a:solidFill>
                      <a:srgbClr val="002060"/>
                    </a:solidFill>
                    <a:latin typeface="Calibri" panose="020F0502020204030204" pitchFamily="34" charset="0"/>
                    <a:ea typeface="Segoe UI" pitchFamily="34" charset="0"/>
                    <a:cs typeface="Segoe UI" pitchFamily="34" charset="0"/>
                  </a:rPr>
                  <a:t>2,500+</a:t>
                </a:r>
                <a:r>
                  <a:rPr lang="en-US" sz="2800" dirty="0">
                    <a:solidFill>
                      <a:srgbClr val="002060"/>
                    </a:solidFill>
                    <a:latin typeface="Calibri" panose="020F0502020204030204" pitchFamily="34" charset="0"/>
                    <a:ea typeface="Segoe UI" pitchFamily="34" charset="0"/>
                    <a:cs typeface="Segoe UI" pitchFamily="34" charset="0"/>
                  </a:rPr>
                  <a:t> </a:t>
                </a:r>
              </a:p>
            </p:txBody>
          </p:sp>
          <p:sp>
            <p:nvSpPr>
              <p:cNvPr id="104" name="TextBox 103"/>
              <p:cNvSpPr txBox="1"/>
              <p:nvPr/>
            </p:nvSpPr>
            <p:spPr>
              <a:xfrm>
                <a:off x="959737" y="2985015"/>
                <a:ext cx="421720" cy="260166"/>
              </a:xfrm>
              <a:prstGeom prst="rect">
                <a:avLst/>
              </a:prstGeom>
              <a:noFill/>
            </p:spPr>
            <p:txBody>
              <a:bodyPr wrap="square" rtlCol="0">
                <a:spAutoFit/>
              </a:bodyPr>
              <a:lstStyle>
                <a:defPPr>
                  <a:defRPr lang="en-US"/>
                </a:defPPr>
                <a:lvl1pPr algn="ctr" defTabSz="900058">
                  <a:defRPr sz="1000" b="1">
                    <a:solidFill>
                      <a:schemeClr val="tx2"/>
                    </a:solidFill>
                    <a:cs typeface="Calibri" pitchFamily="34" charset="0"/>
                  </a:defRPr>
                </a:lvl1pPr>
              </a:lstStyle>
              <a:p>
                <a:pPr algn="l"/>
                <a:r>
                  <a:rPr lang="en-US" sz="1050" b="0" dirty="0">
                    <a:latin typeface="Calibri" panose="020F0502020204030204" pitchFamily="34" charset="0"/>
                  </a:rPr>
                  <a:t>Associates in Canada</a:t>
                </a:r>
              </a:p>
            </p:txBody>
          </p:sp>
          <p:sp>
            <p:nvSpPr>
              <p:cNvPr id="105" name="TextBox 104"/>
              <p:cNvSpPr txBox="1"/>
              <p:nvPr/>
            </p:nvSpPr>
            <p:spPr>
              <a:xfrm>
                <a:off x="1382926" y="2951290"/>
                <a:ext cx="421721" cy="327616"/>
              </a:xfrm>
              <a:prstGeom prst="rect">
                <a:avLst/>
              </a:prstGeom>
              <a:solidFill>
                <a:schemeClr val="bg1"/>
              </a:solidFill>
            </p:spPr>
            <p:txBody>
              <a:bodyPr wrap="square" rtlCol="0">
                <a:spAutoFit/>
              </a:bodyPr>
              <a:lstStyle/>
              <a:p>
                <a:pPr defTabSz="900058"/>
                <a:r>
                  <a:rPr lang="en-US" sz="2800" b="1" dirty="0">
                    <a:solidFill>
                      <a:srgbClr val="002060"/>
                    </a:solidFill>
                    <a:latin typeface="Calibri" panose="020F0502020204030204" pitchFamily="34" charset="0"/>
                    <a:ea typeface="Segoe UI" pitchFamily="34" charset="0"/>
                    <a:cs typeface="Segoe UI" pitchFamily="34" charset="0"/>
                  </a:rPr>
                  <a:t>40+ </a:t>
                </a:r>
              </a:p>
            </p:txBody>
          </p:sp>
          <p:sp>
            <p:nvSpPr>
              <p:cNvPr id="106" name="TextBox 105"/>
              <p:cNvSpPr txBox="1"/>
              <p:nvPr/>
            </p:nvSpPr>
            <p:spPr>
              <a:xfrm>
                <a:off x="1789384" y="2973258"/>
                <a:ext cx="506065" cy="260166"/>
              </a:xfrm>
              <a:prstGeom prst="rect">
                <a:avLst/>
              </a:prstGeom>
              <a:noFill/>
            </p:spPr>
            <p:txBody>
              <a:bodyPr wrap="square" rtlCol="0">
                <a:spAutoFit/>
              </a:bodyPr>
              <a:lstStyle>
                <a:defPPr>
                  <a:defRPr lang="en-US"/>
                </a:defPPr>
                <a:lvl1pPr algn="ctr" defTabSz="900058">
                  <a:defRPr sz="1000" b="1">
                    <a:solidFill>
                      <a:schemeClr val="tx2"/>
                    </a:solidFill>
                    <a:cs typeface="Calibri" pitchFamily="34" charset="0"/>
                  </a:defRPr>
                </a:lvl1pPr>
              </a:lstStyle>
              <a:p>
                <a:pPr algn="l"/>
                <a:r>
                  <a:rPr lang="en-US" sz="1050" b="0" dirty="0">
                    <a:latin typeface="Calibri" panose="020F0502020204030204" pitchFamily="34" charset="0"/>
                  </a:rPr>
                  <a:t>Strategic </a:t>
                </a:r>
              </a:p>
              <a:p>
                <a:pPr algn="l"/>
                <a:r>
                  <a:rPr lang="en-US" sz="1050" b="0" dirty="0">
                    <a:latin typeface="Calibri" panose="020F0502020204030204" pitchFamily="34" charset="0"/>
                  </a:rPr>
                  <a:t>Clients</a:t>
                </a:r>
              </a:p>
            </p:txBody>
          </p:sp>
          <p:sp>
            <p:nvSpPr>
              <p:cNvPr id="107" name="TextBox 106"/>
              <p:cNvSpPr txBox="1"/>
              <p:nvPr/>
            </p:nvSpPr>
            <p:spPr>
              <a:xfrm>
                <a:off x="422514" y="3433614"/>
                <a:ext cx="548237" cy="327616"/>
              </a:xfrm>
              <a:prstGeom prst="rect">
                <a:avLst/>
              </a:prstGeom>
              <a:solidFill>
                <a:schemeClr val="bg1"/>
              </a:solidFill>
            </p:spPr>
            <p:txBody>
              <a:bodyPr wrap="square" rtlCol="0">
                <a:spAutoFit/>
              </a:bodyPr>
              <a:lstStyle/>
              <a:p>
                <a:pPr algn="ctr" defTabSz="900058"/>
                <a:r>
                  <a:rPr lang="en-US" sz="2800" b="1" dirty="0">
                    <a:solidFill>
                      <a:srgbClr val="002060"/>
                    </a:solidFill>
                    <a:latin typeface="Calibri" panose="020F0502020204030204" pitchFamily="34" charset="0"/>
                    <a:ea typeface="Segoe UI" pitchFamily="34" charset="0"/>
                    <a:cs typeface="Segoe UI" pitchFamily="34" charset="0"/>
                  </a:rPr>
                  <a:t>5,000+ </a:t>
                </a:r>
              </a:p>
            </p:txBody>
          </p:sp>
          <p:sp>
            <p:nvSpPr>
              <p:cNvPr id="108" name="TextBox 107"/>
              <p:cNvSpPr txBox="1"/>
              <p:nvPr/>
            </p:nvSpPr>
            <p:spPr>
              <a:xfrm>
                <a:off x="959737" y="3505800"/>
                <a:ext cx="421720" cy="260166"/>
              </a:xfrm>
              <a:prstGeom prst="rect">
                <a:avLst/>
              </a:prstGeom>
              <a:noFill/>
            </p:spPr>
            <p:txBody>
              <a:bodyPr wrap="square" rtlCol="0">
                <a:spAutoFit/>
              </a:bodyPr>
              <a:lstStyle>
                <a:defPPr>
                  <a:defRPr lang="en-US"/>
                </a:defPPr>
                <a:lvl1pPr algn="ctr" defTabSz="900058">
                  <a:defRPr sz="1000" b="1">
                    <a:solidFill>
                      <a:schemeClr val="tx2"/>
                    </a:solidFill>
                    <a:cs typeface="Calibri" pitchFamily="34" charset="0"/>
                  </a:defRPr>
                </a:lvl1pPr>
              </a:lstStyle>
              <a:p>
                <a:pPr algn="l"/>
                <a:r>
                  <a:rPr lang="en-US" sz="1050" b="0" dirty="0">
                    <a:latin typeface="Calibri" panose="020F0502020204030204" pitchFamily="34" charset="0"/>
                  </a:rPr>
                  <a:t>Offshore Resources</a:t>
                </a:r>
              </a:p>
            </p:txBody>
          </p:sp>
          <p:sp>
            <p:nvSpPr>
              <p:cNvPr id="109" name="TextBox 108"/>
              <p:cNvSpPr txBox="1"/>
              <p:nvPr/>
            </p:nvSpPr>
            <p:spPr>
              <a:xfrm>
                <a:off x="1382926" y="3433614"/>
                <a:ext cx="421721" cy="327616"/>
              </a:xfrm>
              <a:prstGeom prst="rect">
                <a:avLst/>
              </a:prstGeom>
              <a:solidFill>
                <a:schemeClr val="bg1"/>
              </a:solidFill>
            </p:spPr>
            <p:txBody>
              <a:bodyPr wrap="square" rtlCol="0">
                <a:spAutoFit/>
              </a:bodyPr>
              <a:lstStyle/>
              <a:p>
                <a:pPr defTabSz="900058"/>
                <a:r>
                  <a:rPr lang="en-US" sz="2800" b="1" dirty="0">
                    <a:solidFill>
                      <a:srgbClr val="002060"/>
                    </a:solidFill>
                    <a:latin typeface="Calibri" panose="020F0502020204030204" pitchFamily="34" charset="0"/>
                    <a:ea typeface="Segoe UI" pitchFamily="34" charset="0"/>
                    <a:cs typeface="Segoe UI" pitchFamily="34" charset="0"/>
                  </a:rPr>
                  <a:t>500+ </a:t>
                </a:r>
              </a:p>
            </p:txBody>
          </p:sp>
          <p:sp>
            <p:nvSpPr>
              <p:cNvPr id="110" name="TextBox 109"/>
              <p:cNvSpPr txBox="1"/>
              <p:nvPr/>
            </p:nvSpPr>
            <p:spPr>
              <a:xfrm>
                <a:off x="1789384" y="3455212"/>
                <a:ext cx="663245" cy="361342"/>
              </a:xfrm>
              <a:prstGeom prst="rect">
                <a:avLst/>
              </a:prstGeom>
              <a:noFill/>
            </p:spPr>
            <p:txBody>
              <a:bodyPr wrap="square" rtlCol="0">
                <a:spAutoFit/>
              </a:bodyPr>
              <a:lstStyle/>
              <a:p>
                <a:pPr defTabSz="900058"/>
                <a:r>
                  <a:rPr lang="en-US" sz="1050" dirty="0">
                    <a:solidFill>
                      <a:schemeClr val="tx2"/>
                    </a:solidFill>
                    <a:latin typeface="Calibri" panose="020F0502020204030204" pitchFamily="34" charset="0"/>
                    <a:cs typeface="Calibri" pitchFamily="34" charset="0"/>
                  </a:rPr>
                  <a:t>Associates at Regional Development Centers (RDC)</a:t>
                </a:r>
              </a:p>
            </p:txBody>
          </p:sp>
        </p:grpSp>
        <p:pic>
          <p:nvPicPr>
            <p:cNvPr id="100" name="Picture 2" descr="Image result for ACCOLADES icon png"/>
            <p:cNvPicPr>
              <a:picLocks noChangeAspect="1" noChangeArrowheads="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1335726" y="1690368"/>
              <a:ext cx="413137" cy="413137"/>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4" descr="Image result for CANADA icon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1238" y="1735040"/>
              <a:ext cx="323791" cy="32379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76438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0" tIns="0" rIns="0" bIns="0" rtlCol="0" anchor="ctr" anchorCtr="0">
            <a:normAutofit/>
          </a:bodyPr>
          <a:lstStyle/>
          <a:p>
            <a:r>
              <a:rPr lang="en-US" sz="1800" dirty="0"/>
              <a:t>Key capabilities to deliver desired outcomes…</a:t>
            </a:r>
          </a:p>
        </p:txBody>
      </p:sp>
      <p:grpSp>
        <p:nvGrpSpPr>
          <p:cNvPr id="5" name="Group 4"/>
          <p:cNvGrpSpPr/>
          <p:nvPr/>
        </p:nvGrpSpPr>
        <p:grpSpPr>
          <a:xfrm>
            <a:off x="48863" y="928139"/>
            <a:ext cx="9022226" cy="3485559"/>
            <a:chOff x="85133" y="805478"/>
            <a:chExt cx="9022226" cy="3485559"/>
          </a:xfrm>
        </p:grpSpPr>
        <p:sp>
          <p:nvSpPr>
            <p:cNvPr id="6" name="Rectangle 5"/>
            <p:cNvSpPr/>
            <p:nvPr/>
          </p:nvSpPr>
          <p:spPr>
            <a:xfrm>
              <a:off x="2529431" y="2546423"/>
              <a:ext cx="1393517" cy="375979"/>
            </a:xfrm>
            <a:prstGeom prst="rect">
              <a:avLst/>
            </a:prstGeom>
            <a:noFill/>
            <a:ln>
              <a:noFill/>
            </a:ln>
          </p:spPr>
          <p:txBody>
            <a:bodyPr wrap="square" anchor="ctr">
              <a:noAutofit/>
            </a:bodyPr>
            <a:lstStyle/>
            <a:p>
              <a:pPr defTabSz="914400" fontAlgn="base">
                <a:spcBef>
                  <a:spcPct val="0"/>
                </a:spcBef>
                <a:spcAft>
                  <a:spcPct val="0"/>
                </a:spcAft>
                <a:defRPr/>
              </a:pPr>
              <a:r>
                <a:rPr lang="en-US" sz="1200" b="1" dirty="0">
                  <a:solidFill>
                    <a:srgbClr val="FFFFFF"/>
                  </a:solidFill>
                  <a:latin typeface="Calibri" panose="020F0502020204030204" pitchFamily="34" charset="0"/>
                </a:rPr>
                <a:t>Efficiency</a:t>
              </a:r>
              <a:r>
                <a:rPr lang="en-US" sz="1200" dirty="0">
                  <a:solidFill>
                    <a:srgbClr val="FFFFFF"/>
                  </a:solidFill>
                  <a:latin typeface="Calibri" panose="020F0502020204030204" pitchFamily="34" charset="0"/>
                </a:rPr>
                <a:t> and </a:t>
              </a:r>
              <a:r>
                <a:rPr lang="en-US" sz="1200" b="1" dirty="0">
                  <a:solidFill>
                    <a:srgbClr val="FFFFFF"/>
                  </a:solidFill>
                  <a:latin typeface="Calibri" panose="020F0502020204030204" pitchFamily="34" charset="0"/>
                </a:rPr>
                <a:t>Cost</a:t>
              </a:r>
            </a:p>
          </p:txBody>
        </p:sp>
        <p:sp>
          <p:nvSpPr>
            <p:cNvPr id="7" name="Rectangle 6"/>
            <p:cNvSpPr/>
            <p:nvPr/>
          </p:nvSpPr>
          <p:spPr>
            <a:xfrm>
              <a:off x="2529431" y="1706079"/>
              <a:ext cx="1428470" cy="375979"/>
            </a:xfrm>
            <a:prstGeom prst="rect">
              <a:avLst/>
            </a:prstGeom>
            <a:noFill/>
            <a:ln>
              <a:noFill/>
            </a:ln>
          </p:spPr>
          <p:txBody>
            <a:bodyPr wrap="square" anchor="ctr">
              <a:noAutofit/>
            </a:bodyPr>
            <a:lstStyle/>
            <a:p>
              <a:pPr defTabSz="914400" fontAlgn="base">
                <a:spcBef>
                  <a:spcPct val="0"/>
                </a:spcBef>
                <a:spcAft>
                  <a:spcPct val="0"/>
                </a:spcAft>
                <a:defRPr/>
              </a:pPr>
              <a:r>
                <a:rPr lang="en-US" sz="1200" dirty="0">
                  <a:solidFill>
                    <a:srgbClr val="FFFFFF"/>
                  </a:solidFill>
                  <a:latin typeface="Calibri" panose="020F0502020204030204" pitchFamily="34" charset="0"/>
                </a:rPr>
                <a:t>Service </a:t>
              </a:r>
              <a:r>
                <a:rPr lang="en-US" sz="1200" b="1" dirty="0">
                  <a:solidFill>
                    <a:srgbClr val="FFFFFF"/>
                  </a:solidFill>
                  <a:latin typeface="Calibri" panose="020F0502020204030204" pitchFamily="34" charset="0"/>
                </a:rPr>
                <a:t>Quality</a:t>
              </a:r>
              <a:r>
                <a:rPr lang="en-US" sz="1200" dirty="0">
                  <a:solidFill>
                    <a:srgbClr val="FFFFFF"/>
                  </a:solidFill>
                  <a:latin typeface="Calibri" panose="020F0502020204030204" pitchFamily="34" charset="0"/>
                </a:rPr>
                <a:t> and </a:t>
              </a:r>
              <a:r>
                <a:rPr lang="en-US" sz="1200" b="1" dirty="0">
                  <a:solidFill>
                    <a:srgbClr val="FFFFFF"/>
                  </a:solidFill>
                  <a:latin typeface="Calibri" panose="020F0502020204030204" pitchFamily="34" charset="0"/>
                </a:rPr>
                <a:t>Continuity</a:t>
              </a:r>
            </a:p>
          </p:txBody>
        </p:sp>
        <p:sp>
          <p:nvSpPr>
            <p:cNvPr id="18" name="TextBox 17"/>
            <p:cNvSpPr txBox="1"/>
            <p:nvPr/>
          </p:nvSpPr>
          <p:spPr bwMode="auto">
            <a:xfrm>
              <a:off x="4058264" y="805478"/>
              <a:ext cx="77769" cy="3485559"/>
            </a:xfrm>
            <a:prstGeom prst="rect">
              <a:avLst/>
            </a:prstGeom>
            <a:solidFill>
              <a:schemeClr val="tx2"/>
            </a:solidFill>
            <a:ln w="9525">
              <a:solidFill>
                <a:schemeClr val="tx2"/>
              </a:solidFill>
              <a:prstDash val="sysDot"/>
              <a:miter lim="800000"/>
              <a:headEnd/>
              <a:tailEnd/>
            </a:ln>
          </p:spPr>
          <p:txBody>
            <a:bodyPr wrap="square" lIns="41921" tIns="20958" rIns="41921" bIns="20958" rtlCol="0" anchor="ctr">
              <a:prstTxWarp prst="textNoShape">
                <a:avLst/>
              </a:prstTxWarp>
              <a:noAutofit/>
            </a:bodyPr>
            <a:lstStyle/>
            <a:p>
              <a:pPr marL="58738" defTabSz="457189" eaLnBrk="0" hangingPunct="0">
                <a:lnSpc>
                  <a:spcPct val="130000"/>
                </a:lnSpc>
                <a:spcAft>
                  <a:spcPts val="600"/>
                </a:spcAft>
                <a:defRPr/>
              </a:pPr>
              <a:endParaRPr lang="en-US" sz="1050" b="1" dirty="0">
                <a:solidFill>
                  <a:srgbClr val="FFFFFF"/>
                </a:solidFill>
                <a:latin typeface="Calibri" panose="020F0502020204030204" pitchFamily="34" charset="0"/>
                <a:cs typeface="Arial" panose="020B0604020202020204" pitchFamily="34" charset="0"/>
              </a:endParaRPr>
            </a:p>
          </p:txBody>
        </p:sp>
        <p:sp>
          <p:nvSpPr>
            <p:cNvPr id="22" name="Rectangle 21"/>
            <p:cNvSpPr/>
            <p:nvPr/>
          </p:nvSpPr>
          <p:spPr>
            <a:xfrm>
              <a:off x="2561297" y="3004623"/>
              <a:ext cx="1585220" cy="375979"/>
            </a:xfrm>
            <a:prstGeom prst="rect">
              <a:avLst/>
            </a:prstGeom>
            <a:noFill/>
            <a:ln>
              <a:noFill/>
            </a:ln>
          </p:spPr>
          <p:txBody>
            <a:bodyPr wrap="square" anchor="ctr">
              <a:noAutofit/>
            </a:bodyPr>
            <a:lstStyle/>
            <a:p>
              <a:pPr defTabSz="914400" fontAlgn="base">
                <a:spcBef>
                  <a:spcPct val="0"/>
                </a:spcBef>
                <a:spcAft>
                  <a:spcPct val="0"/>
                </a:spcAft>
                <a:defRPr/>
              </a:pPr>
              <a:r>
                <a:rPr lang="en-US" sz="1100" b="1" dirty="0">
                  <a:solidFill>
                    <a:srgbClr val="FFFFFF"/>
                  </a:solidFill>
                  <a:latin typeface="Calibri" panose="020F0502020204030204" pitchFamily="34" charset="0"/>
                </a:rPr>
                <a:t>Business Enablement</a:t>
              </a:r>
            </a:p>
          </p:txBody>
        </p:sp>
        <p:sp>
          <p:nvSpPr>
            <p:cNvPr id="23" name="TextBox 22"/>
            <p:cNvSpPr txBox="1"/>
            <p:nvPr/>
          </p:nvSpPr>
          <p:spPr bwMode="auto">
            <a:xfrm>
              <a:off x="4194185" y="805478"/>
              <a:ext cx="4913174" cy="3485559"/>
            </a:xfrm>
            <a:prstGeom prst="rect">
              <a:avLst/>
            </a:prstGeom>
            <a:solidFill>
              <a:srgbClr val="00B050"/>
            </a:solidFill>
            <a:ln w="9525">
              <a:noFill/>
              <a:prstDash val="sysDot"/>
              <a:miter lim="800000"/>
              <a:headEnd/>
              <a:tailEnd/>
            </a:ln>
          </p:spPr>
          <p:txBody>
            <a:bodyPr wrap="square" lIns="41921" tIns="20958" rIns="41921" bIns="20958" rtlCol="0" anchor="ctr">
              <a:prstTxWarp prst="textNoShape">
                <a:avLst/>
              </a:prstTxWarp>
              <a:noAutofit/>
            </a:bodyPr>
            <a:lstStyle/>
            <a:p>
              <a:pPr algn="ctr" defTabSz="914400">
                <a:lnSpc>
                  <a:spcPct val="150000"/>
                </a:lnSpc>
                <a:spcBef>
                  <a:spcPts val="1200"/>
                </a:spcBef>
                <a:defRPr/>
              </a:pPr>
              <a:endParaRPr lang="en-US" dirty="0">
                <a:solidFill>
                  <a:srgbClr val="002554"/>
                </a:solidFill>
                <a:latin typeface="Calibri" panose="020F0502020204030204" pitchFamily="34" charset="0"/>
              </a:endParaRPr>
            </a:p>
          </p:txBody>
        </p:sp>
        <p:sp>
          <p:nvSpPr>
            <p:cNvPr id="25" name="object 10"/>
            <p:cNvSpPr/>
            <p:nvPr/>
          </p:nvSpPr>
          <p:spPr>
            <a:xfrm>
              <a:off x="4277040" y="861439"/>
              <a:ext cx="1554480" cy="822960"/>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600" dirty="0">
                <a:solidFill>
                  <a:schemeClr val="lt1"/>
                </a:solidFill>
                <a:latin typeface="Calibri" panose="020F0502020204030204" pitchFamily="34" charset="0"/>
              </a:endParaRPr>
            </a:p>
          </p:txBody>
        </p:sp>
        <p:sp>
          <p:nvSpPr>
            <p:cNvPr id="26" name="object 16"/>
            <p:cNvSpPr txBox="1"/>
            <p:nvPr/>
          </p:nvSpPr>
          <p:spPr>
            <a:xfrm>
              <a:off x="4277040" y="1321877"/>
              <a:ext cx="1554480" cy="173776"/>
            </a:xfrm>
            <a:prstGeom prst="rect">
              <a:avLst/>
            </a:prstGeom>
          </p:spPr>
          <p:txBody>
            <a:bodyPr vert="horz" wrap="square" lIns="0" tIns="0" rIns="0" bIns="0" rtlCol="0" anchor="t" anchorCtr="0">
              <a:noAutofit/>
            </a:bodyPr>
            <a:lstStyle/>
            <a:p>
              <a:pPr marL="0" marR="6985" lvl="0" indent="-117869" algn="ctr" defTabSz="628634" eaLnBrk="1" fontAlgn="auto" latinLnBrk="0" hangingPunct="1">
                <a:lnSpc>
                  <a:spcPct val="90000"/>
                </a:lnSpc>
                <a:spcBef>
                  <a:spcPts val="0"/>
                </a:spcBef>
                <a:spcAft>
                  <a:spcPts val="0"/>
                </a:spcAft>
                <a:buClrTx/>
                <a:buSzTx/>
                <a:buFontTx/>
                <a:buNone/>
                <a:tabLst/>
                <a:defRPr/>
              </a:pPr>
              <a:r>
                <a:rPr kumimoji="0" lang="en-US" sz="1000" b="1" i="0" u="none" strike="noStrike" kern="0" cap="none" spc="49" normalizeH="0" baseline="0" noProof="0" dirty="0">
                  <a:ln>
                    <a:noFill/>
                  </a:ln>
                  <a:solidFill>
                    <a:prstClr val="white"/>
                  </a:solidFill>
                  <a:effectLst/>
                  <a:uLnTx/>
                  <a:uFillTx/>
                  <a:latin typeface="Calibri" panose="020F0502020204030204" pitchFamily="34" charset="0"/>
                  <a:cs typeface="Arial" panose="020B0604020202020204" pitchFamily="34" charset="0"/>
                </a:rPr>
                <a:t>COMPLEX TRANSITION EXPERIENCE</a:t>
              </a:r>
              <a:endParaRPr kumimoji="0" sz="1000" b="1" i="0" u="none" strike="noStrike" kern="0" cap="none" spc="0" normalizeH="0" baseline="0" noProof="0" dirty="0">
                <a:ln>
                  <a:noFill/>
                </a:ln>
                <a:solidFill>
                  <a:prstClr val="white"/>
                </a:solidFill>
                <a:effectLst/>
                <a:uLnTx/>
                <a:uFillTx/>
                <a:latin typeface="Calibri" panose="020F0502020204030204" pitchFamily="34" charset="0"/>
                <a:cs typeface="Arial" panose="020B0604020202020204" pitchFamily="34" charset="0"/>
              </a:endParaRPr>
            </a:p>
          </p:txBody>
        </p:sp>
        <p:sp>
          <p:nvSpPr>
            <p:cNvPr id="27" name="object 10"/>
            <p:cNvSpPr/>
            <p:nvPr/>
          </p:nvSpPr>
          <p:spPr>
            <a:xfrm>
              <a:off x="5882844" y="861439"/>
              <a:ext cx="1554480" cy="822960"/>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600" dirty="0">
                <a:solidFill>
                  <a:schemeClr val="lt1"/>
                </a:solidFill>
                <a:latin typeface="Calibri" panose="020F0502020204030204" pitchFamily="34" charset="0"/>
              </a:endParaRPr>
            </a:p>
          </p:txBody>
        </p:sp>
        <p:sp>
          <p:nvSpPr>
            <p:cNvPr id="28" name="object 16"/>
            <p:cNvSpPr txBox="1"/>
            <p:nvPr/>
          </p:nvSpPr>
          <p:spPr>
            <a:xfrm>
              <a:off x="5882844" y="1321877"/>
              <a:ext cx="1554480" cy="173776"/>
            </a:xfrm>
            <a:prstGeom prst="rect">
              <a:avLst/>
            </a:prstGeom>
          </p:spPr>
          <p:txBody>
            <a:bodyPr vert="horz" wrap="square" lIns="0" tIns="0" rIns="0" bIns="0" rtlCol="0" anchor="t" anchorCtr="0">
              <a:noAutofit/>
            </a:bodyPr>
            <a:lstStyle/>
            <a:p>
              <a:pPr marL="0" marR="6985" lvl="0" indent="-117869" algn="ctr" defTabSz="628634" eaLnBrk="1" fontAlgn="auto" latinLnBrk="0" hangingPunct="1">
                <a:lnSpc>
                  <a:spcPct val="90000"/>
                </a:lnSpc>
                <a:spcBef>
                  <a:spcPts val="0"/>
                </a:spcBef>
                <a:spcAft>
                  <a:spcPts val="0"/>
                </a:spcAft>
                <a:buClrTx/>
                <a:buSzTx/>
                <a:buFontTx/>
                <a:buNone/>
                <a:tabLst/>
                <a:defRPr/>
              </a:pPr>
              <a:r>
                <a:rPr kumimoji="0" lang="en-US" sz="1000" b="1" i="0" u="none" strike="noStrike" kern="0" cap="none" spc="49" normalizeH="0" baseline="0" noProof="0" dirty="0">
                  <a:ln>
                    <a:noFill/>
                  </a:ln>
                  <a:solidFill>
                    <a:prstClr val="white"/>
                  </a:solidFill>
                  <a:effectLst/>
                  <a:uLnTx/>
                  <a:uFillTx/>
                  <a:latin typeface="Calibri" panose="020F0502020204030204" pitchFamily="34" charset="0"/>
                  <a:cs typeface="Arial" panose="020B0604020202020204" pitchFamily="34" charset="0"/>
                </a:rPr>
                <a:t>CULTURAL ALIGNMENT &amp; CHANGE MANAGEMENT</a:t>
              </a:r>
            </a:p>
          </p:txBody>
        </p:sp>
        <p:pic>
          <p:nvPicPr>
            <p:cNvPr id="29" name="Picture 28"/>
            <p:cNvPicPr>
              <a:picLocks noChangeAspect="1"/>
            </p:cNvPicPr>
            <p:nvPr/>
          </p:nvPicPr>
          <p:blipFill>
            <a:blip r:embed="rId2">
              <a:biLevel thresh="25000"/>
            </a:blip>
            <a:stretch>
              <a:fillRect/>
            </a:stretch>
          </p:blipFill>
          <p:spPr>
            <a:xfrm>
              <a:off x="6466176" y="933977"/>
              <a:ext cx="387817" cy="384350"/>
            </a:xfrm>
            <a:prstGeom prst="rect">
              <a:avLst/>
            </a:prstGeom>
          </p:spPr>
        </p:pic>
        <p:sp>
          <p:nvSpPr>
            <p:cNvPr id="30" name="object 11"/>
            <p:cNvSpPr/>
            <p:nvPr/>
          </p:nvSpPr>
          <p:spPr>
            <a:xfrm>
              <a:off x="7499434" y="861439"/>
              <a:ext cx="1554480" cy="822960"/>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600" dirty="0">
                <a:solidFill>
                  <a:schemeClr val="lt1"/>
                </a:solidFill>
                <a:latin typeface="Calibri" panose="020F0502020204030204" pitchFamily="34" charset="0"/>
              </a:endParaRPr>
            </a:p>
          </p:txBody>
        </p:sp>
        <p:sp>
          <p:nvSpPr>
            <p:cNvPr id="31" name="object 14"/>
            <p:cNvSpPr txBox="1"/>
            <p:nvPr/>
          </p:nvSpPr>
          <p:spPr>
            <a:xfrm>
              <a:off x="7499434" y="1321877"/>
              <a:ext cx="1554480" cy="190534"/>
            </a:xfrm>
            <a:prstGeom prst="rect">
              <a:avLst/>
            </a:prstGeom>
          </p:spPr>
          <p:txBody>
            <a:bodyPr vert="horz" wrap="square" lIns="0" tIns="0" rIns="0" bIns="0" rtlCol="0" anchor="t" anchorCtr="0">
              <a:noAutofit/>
            </a:bodyPr>
            <a:lstStyle/>
            <a:p>
              <a:pPr marL="0" marR="6985" lvl="0" indent="201687" algn="ctr" defTabSz="628634" eaLnBrk="1" fontAlgn="auto" latinLnBrk="0" hangingPunct="1">
                <a:lnSpc>
                  <a:spcPct val="90000"/>
                </a:lnSpc>
                <a:spcBef>
                  <a:spcPts val="0"/>
                </a:spcBef>
                <a:spcAft>
                  <a:spcPts val="0"/>
                </a:spcAft>
                <a:buClrTx/>
                <a:buSzTx/>
                <a:buFontTx/>
                <a:buNone/>
                <a:tabLst/>
                <a:defRPr/>
              </a:pPr>
              <a:r>
                <a:rPr kumimoji="0" lang="en-US" sz="1000" b="1" i="0" u="none" strike="noStrike" kern="0" cap="none" spc="41" normalizeH="0" baseline="0" noProof="0" dirty="0">
                  <a:ln>
                    <a:noFill/>
                  </a:ln>
                  <a:solidFill>
                    <a:prstClr val="white"/>
                  </a:solidFill>
                  <a:effectLst/>
                  <a:uLnTx/>
                  <a:uFillTx/>
                  <a:latin typeface="Calibri" panose="020F0502020204030204" pitchFamily="34" charset="0"/>
                  <a:cs typeface="Arial" panose="020B0604020202020204" pitchFamily="34" charset="0"/>
                </a:rPr>
                <a:t>FLEXIBILITY &amp; AGILITY</a:t>
              </a:r>
              <a:endParaRPr kumimoji="0" sz="1000" b="1" i="0" u="none" strike="noStrike" kern="0" cap="none" spc="0" normalizeH="0" baseline="0" noProof="0" dirty="0">
                <a:ln>
                  <a:noFill/>
                </a:ln>
                <a:solidFill>
                  <a:prstClr val="white"/>
                </a:solidFill>
                <a:effectLst/>
                <a:uLnTx/>
                <a:uFillTx/>
                <a:latin typeface="Calibri" panose="020F0502020204030204" pitchFamily="34" charset="0"/>
                <a:cs typeface="Arial" panose="020B0604020202020204" pitchFamily="34" charset="0"/>
              </a:endParaRPr>
            </a:p>
          </p:txBody>
        </p:sp>
        <p:pic>
          <p:nvPicPr>
            <p:cNvPr id="32" name="Picture 31">
              <a:extLst>
                <a:ext uri="{FF2B5EF4-FFF2-40B4-BE49-F238E27FC236}">
                  <a16:creationId xmlns:a16="http://schemas.microsoft.com/office/drawing/2014/main" id="{B81D2F14-D44A-B643-A046-C110716DC4DF}"/>
                </a:ext>
              </a:extLst>
            </p:cNvPr>
            <p:cNvPicPr>
              <a:picLocks noChangeAspect="1"/>
            </p:cNvPicPr>
            <p:nvPr/>
          </p:nvPicPr>
          <p:blipFill>
            <a:blip r:embed="rId3"/>
            <a:stretch>
              <a:fillRect/>
            </a:stretch>
          </p:blipFill>
          <p:spPr>
            <a:xfrm>
              <a:off x="8057351" y="932744"/>
              <a:ext cx="438646" cy="386817"/>
            </a:xfrm>
            <a:prstGeom prst="rect">
              <a:avLst/>
            </a:prstGeom>
          </p:spPr>
        </p:pic>
        <p:sp>
          <p:nvSpPr>
            <p:cNvPr id="33" name="object 6"/>
            <p:cNvSpPr/>
            <p:nvPr/>
          </p:nvSpPr>
          <p:spPr>
            <a:xfrm>
              <a:off x="4277040" y="1720552"/>
              <a:ext cx="1554480" cy="822960"/>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800" dirty="0">
                <a:solidFill>
                  <a:schemeClr val="lt1"/>
                </a:solidFill>
                <a:latin typeface="Calibri" panose="020F0502020204030204" pitchFamily="34" charset="0"/>
              </a:endParaRPr>
            </a:p>
          </p:txBody>
        </p:sp>
        <p:sp>
          <p:nvSpPr>
            <p:cNvPr id="34" name="object 18"/>
            <p:cNvSpPr txBox="1"/>
            <p:nvPr/>
          </p:nvSpPr>
          <p:spPr>
            <a:xfrm>
              <a:off x="4277040" y="2206024"/>
              <a:ext cx="1554480" cy="150062"/>
            </a:xfrm>
            <a:prstGeom prst="rect">
              <a:avLst/>
            </a:prstGeom>
          </p:spPr>
          <p:txBody>
            <a:bodyPr vert="horz" wrap="square" lIns="0" tIns="0" rIns="0" bIns="0" rtlCol="0" anchor="t" anchorCtr="0">
              <a:noAutofit/>
            </a:bodyPr>
            <a:lstStyle/>
            <a:p>
              <a:pPr marL="0" marR="0" lvl="0" indent="0" algn="ctr" defTabSz="628634" eaLnBrk="1" fontAlgn="auto" latinLnBrk="0" hangingPunct="1">
                <a:lnSpc>
                  <a:spcPct val="90000"/>
                </a:lnSpc>
                <a:spcBef>
                  <a:spcPts val="0"/>
                </a:spcBef>
                <a:spcAft>
                  <a:spcPts val="0"/>
                </a:spcAft>
                <a:buClrTx/>
                <a:buSzTx/>
                <a:buFontTx/>
                <a:buNone/>
                <a:tabLst/>
                <a:defRPr/>
              </a:pPr>
              <a:r>
                <a:rPr kumimoji="0" lang="en-US" sz="1000" b="1" i="0" u="none" strike="noStrike" kern="0" cap="none" spc="49" normalizeH="0" baseline="0" noProof="0" dirty="0">
                  <a:ln>
                    <a:noFill/>
                  </a:ln>
                  <a:solidFill>
                    <a:prstClr val="white"/>
                  </a:solidFill>
                  <a:effectLst/>
                  <a:uLnTx/>
                  <a:uFillTx/>
                  <a:latin typeface="Calibri" panose="020F0502020204030204" pitchFamily="34" charset="0"/>
                  <a:cs typeface="Arial" panose="020B0604020202020204" pitchFamily="34" charset="0"/>
                </a:rPr>
                <a:t>ALWAYS-ON SERVICE DELIVERY</a:t>
              </a:r>
              <a:endParaRPr kumimoji="0" sz="1000" b="1" i="0" u="none" strike="noStrike" kern="0" cap="none" spc="0" normalizeH="0" baseline="0" noProof="0" dirty="0">
                <a:ln>
                  <a:noFill/>
                </a:ln>
                <a:solidFill>
                  <a:prstClr val="white"/>
                </a:solidFill>
                <a:effectLst/>
                <a:uLnTx/>
                <a:uFillTx/>
                <a:latin typeface="Calibri" panose="020F0502020204030204" pitchFamily="34" charset="0"/>
                <a:cs typeface="Arial" panose="020B0604020202020204" pitchFamily="34" charset="0"/>
              </a:endParaRPr>
            </a:p>
          </p:txBody>
        </p:sp>
        <p:pic>
          <p:nvPicPr>
            <p:cNvPr id="35" name="Picture 34">
              <a:extLst>
                <a:ext uri="{FF2B5EF4-FFF2-40B4-BE49-F238E27FC236}">
                  <a16:creationId xmlns:a16="http://schemas.microsoft.com/office/drawing/2014/main" id="{A2F5D69E-F9AB-0046-8771-90AEAA37ADEC}"/>
                </a:ext>
              </a:extLst>
            </p:cNvPr>
            <p:cNvPicPr>
              <a:picLocks noChangeAspect="1"/>
            </p:cNvPicPr>
            <p:nvPr/>
          </p:nvPicPr>
          <p:blipFill>
            <a:blip r:embed="rId4"/>
            <a:stretch>
              <a:fillRect/>
            </a:stretch>
          </p:blipFill>
          <p:spPr>
            <a:xfrm>
              <a:off x="4858333" y="1823077"/>
              <a:ext cx="391894" cy="309111"/>
            </a:xfrm>
            <a:prstGeom prst="rect">
              <a:avLst/>
            </a:prstGeom>
            <a:noFill/>
          </p:spPr>
        </p:pic>
        <p:sp>
          <p:nvSpPr>
            <p:cNvPr id="36" name="object 7"/>
            <p:cNvSpPr/>
            <p:nvPr/>
          </p:nvSpPr>
          <p:spPr>
            <a:xfrm>
              <a:off x="5882844" y="1720552"/>
              <a:ext cx="1554480" cy="822960"/>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800" dirty="0">
                <a:solidFill>
                  <a:schemeClr val="lt1"/>
                </a:solidFill>
                <a:latin typeface="Calibri" panose="020F0502020204030204" pitchFamily="34" charset="0"/>
              </a:endParaRPr>
            </a:p>
          </p:txBody>
        </p:sp>
        <p:sp>
          <p:nvSpPr>
            <p:cNvPr id="37" name="object 19"/>
            <p:cNvSpPr txBox="1"/>
            <p:nvPr/>
          </p:nvSpPr>
          <p:spPr>
            <a:xfrm>
              <a:off x="5882844" y="2206024"/>
              <a:ext cx="1554480" cy="190533"/>
            </a:xfrm>
            <a:prstGeom prst="rect">
              <a:avLst/>
            </a:prstGeom>
          </p:spPr>
          <p:txBody>
            <a:bodyPr vert="horz" wrap="square" lIns="0" tIns="0" rIns="0" bIns="0" rtlCol="0" anchor="t" anchorCtr="0">
              <a:noAutofit/>
            </a:bodyPr>
            <a:lstStyle/>
            <a:p>
              <a:pPr marL="0" marR="6985" lvl="0" indent="15716" algn="ctr" defTabSz="628634" eaLnBrk="1" fontAlgn="auto" latinLnBrk="0" hangingPunct="1">
                <a:lnSpc>
                  <a:spcPct val="90000"/>
                </a:lnSpc>
                <a:spcBef>
                  <a:spcPts val="0"/>
                </a:spcBef>
                <a:spcAft>
                  <a:spcPts val="0"/>
                </a:spcAft>
                <a:buClrTx/>
                <a:buSzTx/>
                <a:buFontTx/>
                <a:buNone/>
                <a:tabLst/>
                <a:defRPr/>
              </a:pPr>
              <a:r>
                <a:rPr kumimoji="0" lang="en-US" sz="1000" b="1" i="0" u="none" strike="noStrike" kern="0" cap="none" spc="41" normalizeH="0" baseline="0" noProof="0" dirty="0">
                  <a:ln>
                    <a:noFill/>
                  </a:ln>
                  <a:solidFill>
                    <a:prstClr val="white"/>
                  </a:solidFill>
                  <a:effectLst/>
                  <a:uLnTx/>
                  <a:uFillTx/>
                  <a:latin typeface="Calibri" panose="020F0502020204030204" pitchFamily="34" charset="0"/>
                  <a:cs typeface="Arial" panose="020B0604020202020204" pitchFamily="34" charset="0"/>
                </a:rPr>
                <a:t>OPERATIONAL EFFICIENCY</a:t>
              </a:r>
              <a:r>
                <a:rPr kumimoji="0" sz="1000" b="1" i="0" u="none" strike="noStrike" kern="0" cap="none" spc="41" normalizeH="0" baseline="0" noProof="0" dirty="0">
                  <a:ln>
                    <a:noFill/>
                  </a:ln>
                  <a:solidFill>
                    <a:prstClr val="white"/>
                  </a:solidFill>
                  <a:effectLst/>
                  <a:uLnTx/>
                  <a:uFillTx/>
                  <a:latin typeface="Calibri" panose="020F0502020204030204" pitchFamily="34" charset="0"/>
                  <a:cs typeface="Arial" panose="020B0604020202020204" pitchFamily="34" charset="0"/>
                </a:rPr>
                <a:t> </a:t>
              </a:r>
              <a:br>
                <a:rPr kumimoji="0" lang="en-US" sz="1000" b="1" i="0" u="none" strike="noStrike" kern="0" cap="none" spc="41" normalizeH="0" baseline="0" noProof="0" dirty="0">
                  <a:ln>
                    <a:noFill/>
                  </a:ln>
                  <a:solidFill>
                    <a:prstClr val="white"/>
                  </a:solidFill>
                  <a:effectLst/>
                  <a:uLnTx/>
                  <a:uFillTx/>
                  <a:latin typeface="Calibri" panose="020F0502020204030204" pitchFamily="34" charset="0"/>
                  <a:cs typeface="Arial" panose="020B0604020202020204" pitchFamily="34" charset="0"/>
                </a:rPr>
              </a:br>
              <a:r>
                <a:rPr kumimoji="0" sz="1000" b="1" i="0" u="none" strike="noStrike" kern="0" cap="none" spc="-34" normalizeH="0" baseline="0" noProof="0" dirty="0">
                  <a:ln>
                    <a:noFill/>
                  </a:ln>
                  <a:solidFill>
                    <a:prstClr val="white"/>
                  </a:solidFill>
                  <a:effectLst/>
                  <a:uLnTx/>
                  <a:uFillTx/>
                  <a:latin typeface="Calibri" panose="020F0502020204030204" pitchFamily="34" charset="0"/>
                  <a:cs typeface="Arial" panose="020B0604020202020204" pitchFamily="34" charset="0"/>
                </a:rPr>
                <a:t>AT</a:t>
              </a:r>
              <a:r>
                <a:rPr kumimoji="0" sz="1000" b="1" i="0" u="none" strike="noStrike" kern="0" cap="none" spc="-8" normalizeH="0" baseline="0" noProof="0" dirty="0">
                  <a:ln>
                    <a:noFill/>
                  </a:ln>
                  <a:solidFill>
                    <a:prstClr val="white"/>
                  </a:solidFill>
                  <a:effectLst/>
                  <a:uLnTx/>
                  <a:uFillTx/>
                  <a:latin typeface="Calibri" panose="020F0502020204030204" pitchFamily="34" charset="0"/>
                  <a:cs typeface="Arial" panose="020B0604020202020204" pitchFamily="34" charset="0"/>
                </a:rPr>
                <a:t> </a:t>
              </a:r>
              <a:r>
                <a:rPr kumimoji="0" sz="1000" b="1" i="0" u="none" strike="noStrike" kern="0" cap="none" spc="49" normalizeH="0" baseline="0" noProof="0" dirty="0">
                  <a:ln>
                    <a:noFill/>
                  </a:ln>
                  <a:solidFill>
                    <a:prstClr val="white"/>
                  </a:solidFill>
                  <a:effectLst/>
                  <a:uLnTx/>
                  <a:uFillTx/>
                  <a:latin typeface="Calibri" panose="020F0502020204030204" pitchFamily="34" charset="0"/>
                  <a:cs typeface="Arial" panose="020B0604020202020204" pitchFamily="34" charset="0"/>
                </a:rPr>
                <a:t>SCALE</a:t>
              </a:r>
              <a:endParaRPr kumimoji="0" sz="1000" b="1" i="0" u="none" strike="noStrike" kern="0" cap="none" spc="0" normalizeH="0" baseline="0" noProof="0" dirty="0">
                <a:ln>
                  <a:noFill/>
                </a:ln>
                <a:solidFill>
                  <a:prstClr val="white"/>
                </a:solidFill>
                <a:effectLst/>
                <a:uLnTx/>
                <a:uFillTx/>
                <a:latin typeface="Calibri" panose="020F0502020204030204" pitchFamily="34" charset="0"/>
                <a:cs typeface="Arial" panose="020B0604020202020204" pitchFamily="34" charset="0"/>
              </a:endParaRPr>
            </a:p>
          </p:txBody>
        </p:sp>
        <p:pic>
          <p:nvPicPr>
            <p:cNvPr id="38" name="Picture 37">
              <a:extLst>
                <a:ext uri="{FF2B5EF4-FFF2-40B4-BE49-F238E27FC236}">
                  <a16:creationId xmlns:a16="http://schemas.microsoft.com/office/drawing/2014/main" id="{EA2254EF-C6C5-B044-B8A1-5233F2756555}"/>
                </a:ext>
              </a:extLst>
            </p:cNvPr>
            <p:cNvPicPr>
              <a:picLocks noChangeAspect="1"/>
            </p:cNvPicPr>
            <p:nvPr/>
          </p:nvPicPr>
          <p:blipFill>
            <a:blip r:embed="rId5"/>
            <a:stretch>
              <a:fillRect/>
            </a:stretch>
          </p:blipFill>
          <p:spPr>
            <a:xfrm>
              <a:off x="6493292" y="1811639"/>
              <a:ext cx="333584" cy="331986"/>
            </a:xfrm>
            <a:prstGeom prst="rect">
              <a:avLst/>
            </a:prstGeom>
          </p:spPr>
        </p:pic>
        <p:sp>
          <p:nvSpPr>
            <p:cNvPr id="39" name="object 4"/>
            <p:cNvSpPr/>
            <p:nvPr/>
          </p:nvSpPr>
          <p:spPr>
            <a:xfrm>
              <a:off x="7499434" y="1720552"/>
              <a:ext cx="1554480" cy="822960"/>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800" dirty="0">
                <a:solidFill>
                  <a:schemeClr val="lt1"/>
                </a:solidFill>
                <a:latin typeface="Calibri" panose="020F0502020204030204" pitchFamily="34" charset="0"/>
              </a:endParaRPr>
            </a:p>
          </p:txBody>
        </p:sp>
        <p:sp>
          <p:nvSpPr>
            <p:cNvPr id="40" name="object 12"/>
            <p:cNvSpPr txBox="1"/>
            <p:nvPr/>
          </p:nvSpPr>
          <p:spPr>
            <a:xfrm>
              <a:off x="7499434" y="2206024"/>
              <a:ext cx="1554480" cy="173776"/>
            </a:xfrm>
            <a:prstGeom prst="rect">
              <a:avLst/>
            </a:prstGeom>
          </p:spPr>
          <p:txBody>
            <a:bodyPr vert="horz" wrap="square" lIns="0" tIns="0" rIns="0" bIns="0" rtlCol="0" anchor="t" anchorCtr="0">
              <a:noAutofit/>
            </a:bodyPr>
            <a:lstStyle>
              <a:defPPr>
                <a:defRPr lang="en-US"/>
              </a:defPPr>
              <a:lvl1pPr marR="6985" indent="201687" algn="ctr" defTabSz="628634">
                <a:lnSpc>
                  <a:spcPct val="90000"/>
                </a:lnSpc>
                <a:defRPr sz="1000" b="1" kern="0" spc="41">
                  <a:solidFill>
                    <a:prstClr val="white"/>
                  </a:solidFill>
                  <a:cs typeface="Arial" panose="020B0604020202020204" pitchFamily="34" charset="0"/>
                </a:defRPr>
              </a:lvl1pPr>
            </a:lstStyle>
            <a:p>
              <a:pPr marL="0" marR="6985" lvl="0" indent="201687" algn="ctr" defTabSz="628634" eaLnBrk="1" fontAlgn="auto" latinLnBrk="0" hangingPunct="1">
                <a:lnSpc>
                  <a:spcPct val="90000"/>
                </a:lnSpc>
                <a:spcBef>
                  <a:spcPts val="0"/>
                </a:spcBef>
                <a:spcAft>
                  <a:spcPts val="0"/>
                </a:spcAft>
                <a:buClrTx/>
                <a:buSzTx/>
                <a:buFontTx/>
                <a:buNone/>
                <a:tabLst/>
                <a:defRPr/>
              </a:pPr>
              <a:r>
                <a:rPr kumimoji="0" lang="en-US" b="1" i="0" u="none" strike="noStrike" kern="0" cap="none" spc="41" normalizeH="0" baseline="0" noProof="0" dirty="0">
                  <a:ln>
                    <a:noFill/>
                  </a:ln>
                  <a:solidFill>
                    <a:prstClr val="white"/>
                  </a:solidFill>
                  <a:effectLst/>
                  <a:uLnTx/>
                  <a:uFillTx/>
                  <a:latin typeface="Calibri" panose="020F0502020204030204" pitchFamily="34" charset="0"/>
                </a:rPr>
                <a:t>CONTINUOUS SERVICE </a:t>
              </a:r>
            </a:p>
            <a:p>
              <a:pPr marL="0" marR="6985" lvl="0" indent="201687" algn="ctr" defTabSz="628634" eaLnBrk="1" fontAlgn="auto" latinLnBrk="0" hangingPunct="1">
                <a:lnSpc>
                  <a:spcPct val="90000"/>
                </a:lnSpc>
                <a:spcBef>
                  <a:spcPts val="0"/>
                </a:spcBef>
                <a:spcAft>
                  <a:spcPts val="0"/>
                </a:spcAft>
                <a:buClrTx/>
                <a:buSzTx/>
                <a:buFontTx/>
                <a:buNone/>
                <a:tabLst/>
                <a:defRPr/>
              </a:pPr>
              <a:r>
                <a:rPr kumimoji="0" lang="en-US" b="1" i="0" u="none" strike="noStrike" kern="0" cap="none" spc="41" normalizeH="0" baseline="0" noProof="0" dirty="0">
                  <a:ln>
                    <a:noFill/>
                  </a:ln>
                  <a:solidFill>
                    <a:prstClr val="white"/>
                  </a:solidFill>
                  <a:effectLst/>
                  <a:uLnTx/>
                  <a:uFillTx/>
                  <a:latin typeface="Calibri" panose="020F0502020204030204" pitchFamily="34" charset="0"/>
                </a:rPr>
                <a:t>IMPROVEMENT</a:t>
              </a:r>
              <a:endParaRPr kumimoji="0" b="1" i="0" u="none" strike="noStrike" kern="0" cap="none" spc="41" normalizeH="0" baseline="0" noProof="0" dirty="0">
                <a:ln>
                  <a:noFill/>
                </a:ln>
                <a:solidFill>
                  <a:prstClr val="white"/>
                </a:solidFill>
                <a:effectLst/>
                <a:uLnTx/>
                <a:uFillTx/>
                <a:latin typeface="Calibri" panose="020F0502020204030204" pitchFamily="34" charset="0"/>
              </a:endParaRPr>
            </a:p>
          </p:txBody>
        </p:sp>
        <p:pic>
          <p:nvPicPr>
            <p:cNvPr id="41" name="Picture 40">
              <a:extLst>
                <a:ext uri="{FF2B5EF4-FFF2-40B4-BE49-F238E27FC236}">
                  <a16:creationId xmlns:a16="http://schemas.microsoft.com/office/drawing/2014/main" id="{381AEB6B-CAC7-B446-976E-DC96BA31E68D}"/>
                </a:ext>
              </a:extLst>
            </p:cNvPr>
            <p:cNvPicPr>
              <a:picLocks noChangeAspect="1"/>
            </p:cNvPicPr>
            <p:nvPr/>
          </p:nvPicPr>
          <p:blipFill>
            <a:blip r:embed="rId6"/>
            <a:stretch>
              <a:fillRect/>
            </a:stretch>
          </p:blipFill>
          <p:spPr>
            <a:xfrm>
              <a:off x="8079324" y="1802367"/>
              <a:ext cx="394700" cy="350531"/>
            </a:xfrm>
            <a:prstGeom prst="rect">
              <a:avLst/>
            </a:prstGeom>
          </p:spPr>
        </p:pic>
        <p:sp>
          <p:nvSpPr>
            <p:cNvPr id="42" name="object 8"/>
            <p:cNvSpPr/>
            <p:nvPr/>
          </p:nvSpPr>
          <p:spPr>
            <a:xfrm>
              <a:off x="4277040" y="2579665"/>
              <a:ext cx="1554480" cy="822960"/>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800" dirty="0">
                <a:solidFill>
                  <a:schemeClr val="lt1"/>
                </a:solidFill>
                <a:latin typeface="Calibri" panose="020F0502020204030204" pitchFamily="34" charset="0"/>
              </a:endParaRPr>
            </a:p>
          </p:txBody>
        </p:sp>
        <p:sp>
          <p:nvSpPr>
            <p:cNvPr id="43" name="object 17"/>
            <p:cNvSpPr txBox="1"/>
            <p:nvPr/>
          </p:nvSpPr>
          <p:spPr>
            <a:xfrm>
              <a:off x="4277040" y="2999200"/>
              <a:ext cx="1554480" cy="173776"/>
            </a:xfrm>
            <a:prstGeom prst="rect">
              <a:avLst/>
            </a:prstGeom>
          </p:spPr>
          <p:txBody>
            <a:bodyPr vert="horz" wrap="square" lIns="0" tIns="0" rIns="0" bIns="0" rtlCol="0" anchor="t" anchorCtr="0">
              <a:noAutofit/>
            </a:bodyPr>
            <a:lstStyle>
              <a:defPPr>
                <a:defRPr lang="en-US"/>
              </a:defPPr>
              <a:lvl1pPr marR="6985" indent="201687" algn="ctr" defTabSz="628634">
                <a:lnSpc>
                  <a:spcPct val="90000"/>
                </a:lnSpc>
                <a:defRPr sz="1000" b="1" kern="0" spc="41">
                  <a:solidFill>
                    <a:prstClr val="white"/>
                  </a:solidFill>
                  <a:cs typeface="Arial" panose="020B0604020202020204" pitchFamily="34" charset="0"/>
                </a:defRPr>
              </a:lvl1pPr>
            </a:lstStyle>
            <a:p>
              <a:pPr marL="0" marR="6985" lvl="0" indent="201687" algn="ctr" defTabSz="628634" eaLnBrk="1" fontAlgn="auto" latinLnBrk="0" hangingPunct="1">
                <a:lnSpc>
                  <a:spcPct val="90000"/>
                </a:lnSpc>
                <a:spcBef>
                  <a:spcPts val="0"/>
                </a:spcBef>
                <a:spcAft>
                  <a:spcPts val="0"/>
                </a:spcAft>
                <a:buClrTx/>
                <a:buSzTx/>
                <a:buFontTx/>
                <a:buNone/>
                <a:tabLst/>
                <a:defRPr/>
              </a:pPr>
              <a:r>
                <a:rPr kumimoji="0" lang="en-US" b="1" i="0" u="none" strike="noStrike" kern="0" cap="none" spc="41" normalizeH="0" baseline="0" noProof="0" dirty="0">
                  <a:ln>
                    <a:noFill/>
                  </a:ln>
                  <a:solidFill>
                    <a:prstClr val="white"/>
                  </a:solidFill>
                  <a:effectLst/>
                  <a:uLnTx/>
                  <a:uFillTx/>
                  <a:latin typeface="Calibri" panose="020F0502020204030204" pitchFamily="34" charset="0"/>
                </a:rPr>
                <a:t>AIRLINE INDUSTRY EXPERTISE</a:t>
              </a:r>
            </a:p>
          </p:txBody>
        </p:sp>
        <p:pic>
          <p:nvPicPr>
            <p:cNvPr id="44" name="Picture 43">
              <a:extLst>
                <a:ext uri="{FF2B5EF4-FFF2-40B4-BE49-F238E27FC236}">
                  <a16:creationId xmlns:a16="http://schemas.microsoft.com/office/drawing/2014/main" id="{7FB6357D-E4C6-B14B-B57C-853D587FEEC6}"/>
                </a:ext>
              </a:extLst>
            </p:cNvPr>
            <p:cNvPicPr>
              <a:picLocks noChangeAspect="1"/>
            </p:cNvPicPr>
            <p:nvPr/>
          </p:nvPicPr>
          <p:blipFill>
            <a:blip r:embed="rId7"/>
            <a:stretch>
              <a:fillRect/>
            </a:stretch>
          </p:blipFill>
          <p:spPr>
            <a:xfrm>
              <a:off x="4946114" y="2688034"/>
              <a:ext cx="216333" cy="252235"/>
            </a:xfrm>
            <a:prstGeom prst="rect">
              <a:avLst/>
            </a:prstGeom>
          </p:spPr>
        </p:pic>
        <p:sp>
          <p:nvSpPr>
            <p:cNvPr id="45" name="object 9"/>
            <p:cNvSpPr/>
            <p:nvPr/>
          </p:nvSpPr>
          <p:spPr>
            <a:xfrm>
              <a:off x="5882844" y="2579665"/>
              <a:ext cx="1554480" cy="822960"/>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800" dirty="0">
                <a:solidFill>
                  <a:schemeClr val="lt1"/>
                </a:solidFill>
                <a:latin typeface="Calibri" panose="020F0502020204030204" pitchFamily="34" charset="0"/>
              </a:endParaRPr>
            </a:p>
          </p:txBody>
        </p:sp>
        <p:sp>
          <p:nvSpPr>
            <p:cNvPr id="46" name="object 15"/>
            <p:cNvSpPr txBox="1"/>
            <p:nvPr/>
          </p:nvSpPr>
          <p:spPr>
            <a:xfrm>
              <a:off x="5882844" y="2999200"/>
              <a:ext cx="1554480" cy="150062"/>
            </a:xfrm>
            <a:prstGeom prst="rect">
              <a:avLst/>
            </a:prstGeom>
          </p:spPr>
          <p:txBody>
            <a:bodyPr vert="horz" wrap="square" lIns="0" tIns="0" rIns="0" bIns="0" rtlCol="0" anchor="t" anchorCtr="0">
              <a:noAutofit/>
            </a:bodyPr>
            <a:lstStyle>
              <a:defPPr>
                <a:defRPr lang="en-US"/>
              </a:defPPr>
              <a:lvl1pPr marR="6985" indent="201687" algn="ctr" defTabSz="628634">
                <a:lnSpc>
                  <a:spcPct val="90000"/>
                </a:lnSpc>
                <a:defRPr sz="1000" b="1" kern="0" spc="41">
                  <a:solidFill>
                    <a:prstClr val="white"/>
                  </a:solidFill>
                  <a:cs typeface="Arial" panose="020B0604020202020204" pitchFamily="34" charset="0"/>
                </a:defRPr>
              </a:lvl1pPr>
            </a:lstStyle>
            <a:p>
              <a:pPr marL="0" marR="6985" lvl="0" indent="201687" algn="ctr" defTabSz="628634" eaLnBrk="1" fontAlgn="auto" latinLnBrk="0" hangingPunct="1">
                <a:lnSpc>
                  <a:spcPct val="90000"/>
                </a:lnSpc>
                <a:spcBef>
                  <a:spcPts val="0"/>
                </a:spcBef>
                <a:spcAft>
                  <a:spcPts val="0"/>
                </a:spcAft>
                <a:buClrTx/>
                <a:buSzTx/>
                <a:buFontTx/>
                <a:buNone/>
                <a:tabLst/>
                <a:defRPr/>
              </a:pPr>
              <a:r>
                <a:rPr kumimoji="0" b="1" i="0" u="none" strike="noStrike" kern="0" cap="none" spc="41" normalizeH="0" baseline="0" noProof="0" dirty="0">
                  <a:ln>
                    <a:noFill/>
                  </a:ln>
                  <a:solidFill>
                    <a:prstClr val="white"/>
                  </a:solidFill>
                  <a:effectLst/>
                  <a:uLnTx/>
                  <a:uFillTx/>
                  <a:latin typeface="Calibri" panose="020F0502020204030204" pitchFamily="34" charset="0"/>
                </a:rPr>
                <a:t>INNOVATION &amp;</a:t>
              </a:r>
            </a:p>
            <a:p>
              <a:pPr marL="0" marR="6985" lvl="0" indent="201687" algn="ctr" defTabSz="628634" eaLnBrk="1" fontAlgn="auto" latinLnBrk="0" hangingPunct="1">
                <a:lnSpc>
                  <a:spcPct val="90000"/>
                </a:lnSpc>
                <a:spcBef>
                  <a:spcPts val="0"/>
                </a:spcBef>
                <a:spcAft>
                  <a:spcPts val="0"/>
                </a:spcAft>
                <a:buClrTx/>
                <a:buSzTx/>
                <a:buFontTx/>
                <a:buNone/>
                <a:tabLst/>
                <a:defRPr/>
              </a:pPr>
              <a:r>
                <a:rPr kumimoji="0" b="1" i="0" u="none" strike="noStrike" kern="0" cap="none" spc="41" normalizeH="0" baseline="0" noProof="0" dirty="0">
                  <a:ln>
                    <a:noFill/>
                  </a:ln>
                  <a:solidFill>
                    <a:prstClr val="white"/>
                  </a:solidFill>
                  <a:effectLst/>
                  <a:uLnTx/>
                  <a:uFillTx/>
                  <a:latin typeface="Calibri" panose="020F0502020204030204" pitchFamily="34" charset="0"/>
                </a:rPr>
                <a:t>TRANSFORMATION</a:t>
              </a:r>
            </a:p>
          </p:txBody>
        </p:sp>
        <p:sp>
          <p:nvSpPr>
            <p:cNvPr id="47" name="object 35"/>
            <p:cNvSpPr/>
            <p:nvPr/>
          </p:nvSpPr>
          <p:spPr>
            <a:xfrm>
              <a:off x="6519156" y="2656434"/>
              <a:ext cx="281857" cy="277541"/>
            </a:xfrm>
            <a:custGeom>
              <a:avLst/>
              <a:gdLst/>
              <a:ahLst/>
              <a:cxnLst/>
              <a:rect l="l" t="t" r="r" b="b"/>
              <a:pathLst>
                <a:path w="511175" h="546735">
                  <a:moveTo>
                    <a:pt x="377609" y="30365"/>
                  </a:moveTo>
                  <a:lnTo>
                    <a:pt x="370293" y="32385"/>
                  </a:lnTo>
                  <a:lnTo>
                    <a:pt x="366979" y="38354"/>
                  </a:lnTo>
                  <a:lnTo>
                    <a:pt x="352348" y="62928"/>
                  </a:lnTo>
                  <a:lnTo>
                    <a:pt x="349034" y="68948"/>
                  </a:lnTo>
                  <a:lnTo>
                    <a:pt x="351002" y="76200"/>
                  </a:lnTo>
                  <a:lnTo>
                    <a:pt x="357022" y="79463"/>
                  </a:lnTo>
                  <a:lnTo>
                    <a:pt x="361010" y="80810"/>
                  </a:lnTo>
                  <a:lnTo>
                    <a:pt x="366979" y="80810"/>
                  </a:lnTo>
                  <a:lnTo>
                    <a:pt x="371640" y="78841"/>
                  </a:lnTo>
                  <a:lnTo>
                    <a:pt x="373608" y="74853"/>
                  </a:lnTo>
                  <a:lnTo>
                    <a:pt x="388239" y="50266"/>
                  </a:lnTo>
                  <a:lnTo>
                    <a:pt x="391553" y="44310"/>
                  </a:lnTo>
                  <a:lnTo>
                    <a:pt x="389521" y="36995"/>
                  </a:lnTo>
                  <a:lnTo>
                    <a:pt x="377609" y="30365"/>
                  </a:lnTo>
                  <a:close/>
                </a:path>
                <a:path w="511175" h="546735">
                  <a:moveTo>
                    <a:pt x="133337" y="30365"/>
                  </a:moveTo>
                  <a:lnTo>
                    <a:pt x="121424" y="36995"/>
                  </a:lnTo>
                  <a:lnTo>
                    <a:pt x="119392" y="44310"/>
                  </a:lnTo>
                  <a:lnTo>
                    <a:pt x="122707" y="50266"/>
                  </a:lnTo>
                  <a:lnTo>
                    <a:pt x="137337" y="74917"/>
                  </a:lnTo>
                  <a:lnTo>
                    <a:pt x="139306" y="78905"/>
                  </a:lnTo>
                  <a:lnTo>
                    <a:pt x="143979" y="80873"/>
                  </a:lnTo>
                  <a:lnTo>
                    <a:pt x="149936" y="80873"/>
                  </a:lnTo>
                  <a:lnTo>
                    <a:pt x="153924" y="79527"/>
                  </a:lnTo>
                  <a:lnTo>
                    <a:pt x="159893" y="76200"/>
                  </a:lnTo>
                  <a:lnTo>
                    <a:pt x="161912" y="68884"/>
                  </a:lnTo>
                  <a:lnTo>
                    <a:pt x="158597" y="62928"/>
                  </a:lnTo>
                  <a:lnTo>
                    <a:pt x="143979" y="38354"/>
                  </a:lnTo>
                  <a:lnTo>
                    <a:pt x="140652" y="32385"/>
                  </a:lnTo>
                  <a:lnTo>
                    <a:pt x="133337" y="30365"/>
                  </a:lnTo>
                  <a:close/>
                </a:path>
                <a:path w="511175" h="546735">
                  <a:moveTo>
                    <a:pt x="262077" y="0"/>
                  </a:moveTo>
                  <a:lnTo>
                    <a:pt x="248805" y="0"/>
                  </a:lnTo>
                  <a:lnTo>
                    <a:pt x="243522" y="5283"/>
                  </a:lnTo>
                  <a:lnTo>
                    <a:pt x="243522" y="40436"/>
                  </a:lnTo>
                  <a:lnTo>
                    <a:pt x="242849" y="47015"/>
                  </a:lnTo>
                  <a:lnTo>
                    <a:pt x="248132" y="52362"/>
                  </a:lnTo>
                  <a:lnTo>
                    <a:pt x="262077" y="52362"/>
                  </a:lnTo>
                  <a:lnTo>
                    <a:pt x="267360" y="47078"/>
                  </a:lnTo>
                  <a:lnTo>
                    <a:pt x="267360" y="5283"/>
                  </a:lnTo>
                  <a:lnTo>
                    <a:pt x="262077" y="0"/>
                  </a:lnTo>
                  <a:close/>
                </a:path>
                <a:path w="511175" h="546735">
                  <a:moveTo>
                    <a:pt x="47066" y="242798"/>
                  </a:moveTo>
                  <a:lnTo>
                    <a:pt x="5283" y="242798"/>
                  </a:lnTo>
                  <a:lnTo>
                    <a:pt x="0" y="248081"/>
                  </a:lnTo>
                  <a:lnTo>
                    <a:pt x="0" y="261353"/>
                  </a:lnTo>
                  <a:lnTo>
                    <a:pt x="5283" y="266636"/>
                  </a:lnTo>
                  <a:lnTo>
                    <a:pt x="47066" y="266636"/>
                  </a:lnTo>
                  <a:lnTo>
                    <a:pt x="52349" y="261353"/>
                  </a:lnTo>
                  <a:lnTo>
                    <a:pt x="52349" y="248081"/>
                  </a:lnTo>
                  <a:lnTo>
                    <a:pt x="47066" y="242798"/>
                  </a:lnTo>
                  <a:close/>
                </a:path>
                <a:path w="511175" h="546735">
                  <a:moveTo>
                    <a:pt x="505663" y="242798"/>
                  </a:moveTo>
                  <a:lnTo>
                    <a:pt x="463880" y="242798"/>
                  </a:lnTo>
                  <a:lnTo>
                    <a:pt x="458597" y="248081"/>
                  </a:lnTo>
                  <a:lnTo>
                    <a:pt x="458597" y="261353"/>
                  </a:lnTo>
                  <a:lnTo>
                    <a:pt x="463880" y="266636"/>
                  </a:lnTo>
                  <a:lnTo>
                    <a:pt x="505663" y="266636"/>
                  </a:lnTo>
                  <a:lnTo>
                    <a:pt x="510959" y="261353"/>
                  </a:lnTo>
                  <a:lnTo>
                    <a:pt x="510959" y="248081"/>
                  </a:lnTo>
                  <a:lnTo>
                    <a:pt x="505663" y="242798"/>
                  </a:lnTo>
                  <a:close/>
                </a:path>
                <a:path w="511175" h="546735">
                  <a:moveTo>
                    <a:pt x="466458" y="119341"/>
                  </a:moveTo>
                  <a:lnTo>
                    <a:pt x="460502" y="122656"/>
                  </a:lnTo>
                  <a:lnTo>
                    <a:pt x="435927" y="137287"/>
                  </a:lnTo>
                  <a:lnTo>
                    <a:pt x="429958" y="140601"/>
                  </a:lnTo>
                  <a:lnTo>
                    <a:pt x="427939" y="147916"/>
                  </a:lnTo>
                  <a:lnTo>
                    <a:pt x="431253" y="153873"/>
                  </a:lnTo>
                  <a:lnTo>
                    <a:pt x="433222" y="157873"/>
                  </a:lnTo>
                  <a:lnTo>
                    <a:pt x="437883" y="159829"/>
                  </a:lnTo>
                  <a:lnTo>
                    <a:pt x="443852" y="159829"/>
                  </a:lnTo>
                  <a:lnTo>
                    <a:pt x="447840" y="158483"/>
                  </a:lnTo>
                  <a:lnTo>
                    <a:pt x="472427" y="143852"/>
                  </a:lnTo>
                  <a:lnTo>
                    <a:pt x="478447" y="140601"/>
                  </a:lnTo>
                  <a:lnTo>
                    <a:pt x="480415" y="133286"/>
                  </a:lnTo>
                  <a:lnTo>
                    <a:pt x="473773" y="121361"/>
                  </a:lnTo>
                  <a:lnTo>
                    <a:pt x="466458" y="119341"/>
                  </a:lnTo>
                  <a:close/>
                </a:path>
                <a:path w="511175" h="546735">
                  <a:moveTo>
                    <a:pt x="254152" y="96177"/>
                  </a:moveTo>
                  <a:lnTo>
                    <a:pt x="204366" y="104253"/>
                  </a:lnTo>
                  <a:lnTo>
                    <a:pt x="161030" y="126722"/>
                  </a:lnTo>
                  <a:lnTo>
                    <a:pt x="126795" y="160946"/>
                  </a:lnTo>
                  <a:lnTo>
                    <a:pt x="104311" y="204286"/>
                  </a:lnTo>
                  <a:lnTo>
                    <a:pt x="96227" y="254101"/>
                  </a:lnTo>
                  <a:lnTo>
                    <a:pt x="97588" y="274432"/>
                  </a:lnTo>
                  <a:lnTo>
                    <a:pt x="101628" y="294466"/>
                  </a:lnTo>
                  <a:lnTo>
                    <a:pt x="108282" y="313889"/>
                  </a:lnTo>
                  <a:lnTo>
                    <a:pt x="117487" y="332384"/>
                  </a:lnTo>
                  <a:lnTo>
                    <a:pt x="118110" y="333743"/>
                  </a:lnTo>
                  <a:lnTo>
                    <a:pt x="118783" y="334352"/>
                  </a:lnTo>
                  <a:lnTo>
                    <a:pt x="119486" y="335762"/>
                  </a:lnTo>
                  <a:lnTo>
                    <a:pt x="123767" y="342930"/>
                  </a:lnTo>
                  <a:lnTo>
                    <a:pt x="128651" y="349716"/>
                  </a:lnTo>
                  <a:lnTo>
                    <a:pt x="133915" y="356135"/>
                  </a:lnTo>
                  <a:lnTo>
                    <a:pt x="139369" y="362254"/>
                  </a:lnTo>
                  <a:lnTo>
                    <a:pt x="153875" y="385178"/>
                  </a:lnTo>
                  <a:lnTo>
                    <a:pt x="164415" y="405874"/>
                  </a:lnTo>
                  <a:lnTo>
                    <a:pt x="170729" y="423839"/>
                  </a:lnTo>
                  <a:lnTo>
                    <a:pt x="172554" y="438569"/>
                  </a:lnTo>
                  <a:lnTo>
                    <a:pt x="172554" y="501624"/>
                  </a:lnTo>
                  <a:lnTo>
                    <a:pt x="176058" y="519011"/>
                  </a:lnTo>
                  <a:lnTo>
                    <a:pt x="185654" y="533365"/>
                  </a:lnTo>
                  <a:lnTo>
                    <a:pt x="199976" y="543122"/>
                  </a:lnTo>
                  <a:lnTo>
                    <a:pt x="217652" y="546722"/>
                  </a:lnTo>
                  <a:lnTo>
                    <a:pt x="291274" y="546722"/>
                  </a:lnTo>
                  <a:lnTo>
                    <a:pt x="308661" y="543219"/>
                  </a:lnTo>
                  <a:lnTo>
                    <a:pt x="323014" y="533622"/>
                  </a:lnTo>
                  <a:lnTo>
                    <a:pt x="331256" y="521525"/>
                  </a:lnTo>
                  <a:lnTo>
                    <a:pt x="217652" y="521525"/>
                  </a:lnTo>
                  <a:lnTo>
                    <a:pt x="210142" y="520121"/>
                  </a:lnTo>
                  <a:lnTo>
                    <a:pt x="203882" y="516234"/>
                  </a:lnTo>
                  <a:lnTo>
                    <a:pt x="199361" y="510354"/>
                  </a:lnTo>
                  <a:lnTo>
                    <a:pt x="197065" y="502970"/>
                  </a:lnTo>
                  <a:lnTo>
                    <a:pt x="197065" y="498297"/>
                  </a:lnTo>
                  <a:lnTo>
                    <a:pt x="336372" y="498297"/>
                  </a:lnTo>
                  <a:lnTo>
                    <a:pt x="336372" y="473722"/>
                  </a:lnTo>
                  <a:lnTo>
                    <a:pt x="197065" y="473722"/>
                  </a:lnTo>
                  <a:lnTo>
                    <a:pt x="197065" y="451167"/>
                  </a:lnTo>
                  <a:lnTo>
                    <a:pt x="336372" y="451167"/>
                  </a:lnTo>
                  <a:lnTo>
                    <a:pt x="336372" y="442569"/>
                  </a:lnTo>
                  <a:lnTo>
                    <a:pt x="335699" y="440601"/>
                  </a:lnTo>
                  <a:lnTo>
                    <a:pt x="335699" y="438569"/>
                  </a:lnTo>
                  <a:lnTo>
                    <a:pt x="337159" y="426707"/>
                  </a:lnTo>
                  <a:lnTo>
                    <a:pt x="196392" y="426707"/>
                  </a:lnTo>
                  <a:lnTo>
                    <a:pt x="184421" y="390398"/>
                  </a:lnTo>
                  <a:lnTo>
                    <a:pt x="158534" y="347078"/>
                  </a:lnTo>
                  <a:lnTo>
                    <a:pt x="157187" y="345719"/>
                  </a:lnTo>
                  <a:lnTo>
                    <a:pt x="152324" y="340107"/>
                  </a:lnTo>
                  <a:lnTo>
                    <a:pt x="147705" y="334249"/>
                  </a:lnTo>
                  <a:lnTo>
                    <a:pt x="143341" y="328151"/>
                  </a:lnTo>
                  <a:lnTo>
                    <a:pt x="139242" y="321818"/>
                  </a:lnTo>
                  <a:lnTo>
                    <a:pt x="139242" y="321144"/>
                  </a:lnTo>
                  <a:lnTo>
                    <a:pt x="131312" y="305240"/>
                  </a:lnTo>
                  <a:lnTo>
                    <a:pt x="125476" y="288445"/>
                  </a:lnTo>
                  <a:lnTo>
                    <a:pt x="121909" y="271187"/>
                  </a:lnTo>
                  <a:lnTo>
                    <a:pt x="120688" y="253428"/>
                  </a:lnTo>
                  <a:lnTo>
                    <a:pt x="127489" y="211258"/>
                  </a:lnTo>
                  <a:lnTo>
                    <a:pt x="146427" y="174634"/>
                  </a:lnTo>
                  <a:lnTo>
                    <a:pt x="175305" y="145755"/>
                  </a:lnTo>
                  <a:lnTo>
                    <a:pt x="211924" y="126816"/>
                  </a:lnTo>
                  <a:lnTo>
                    <a:pt x="254088" y="120015"/>
                  </a:lnTo>
                  <a:lnTo>
                    <a:pt x="335263" y="120015"/>
                  </a:lnTo>
                  <a:lnTo>
                    <a:pt x="303943" y="103920"/>
                  </a:lnTo>
                  <a:lnTo>
                    <a:pt x="254152" y="96177"/>
                  </a:lnTo>
                  <a:close/>
                </a:path>
                <a:path w="511175" h="546735">
                  <a:moveTo>
                    <a:pt x="336372" y="498297"/>
                  </a:moveTo>
                  <a:lnTo>
                    <a:pt x="311848" y="498297"/>
                  </a:lnTo>
                  <a:lnTo>
                    <a:pt x="311848" y="502970"/>
                  </a:lnTo>
                  <a:lnTo>
                    <a:pt x="309588" y="510354"/>
                  </a:lnTo>
                  <a:lnTo>
                    <a:pt x="305073" y="516234"/>
                  </a:lnTo>
                  <a:lnTo>
                    <a:pt x="298814" y="520121"/>
                  </a:lnTo>
                  <a:lnTo>
                    <a:pt x="291325" y="521525"/>
                  </a:lnTo>
                  <a:lnTo>
                    <a:pt x="331256" y="521525"/>
                  </a:lnTo>
                  <a:lnTo>
                    <a:pt x="332772" y="519301"/>
                  </a:lnTo>
                  <a:lnTo>
                    <a:pt x="336372" y="501624"/>
                  </a:lnTo>
                  <a:lnTo>
                    <a:pt x="336372" y="498297"/>
                  </a:lnTo>
                  <a:close/>
                </a:path>
                <a:path w="511175" h="546735">
                  <a:moveTo>
                    <a:pt x="336372" y="451167"/>
                  </a:moveTo>
                  <a:lnTo>
                    <a:pt x="311848" y="451167"/>
                  </a:lnTo>
                  <a:lnTo>
                    <a:pt x="311848" y="473722"/>
                  </a:lnTo>
                  <a:lnTo>
                    <a:pt x="336372" y="473722"/>
                  </a:lnTo>
                  <a:lnTo>
                    <a:pt x="336372" y="451167"/>
                  </a:lnTo>
                  <a:close/>
                </a:path>
                <a:path w="511175" h="546735">
                  <a:moveTo>
                    <a:pt x="335263" y="120015"/>
                  </a:moveTo>
                  <a:lnTo>
                    <a:pt x="254088" y="120015"/>
                  </a:lnTo>
                  <a:lnTo>
                    <a:pt x="296259" y="126816"/>
                  </a:lnTo>
                  <a:lnTo>
                    <a:pt x="332882" y="145755"/>
                  </a:lnTo>
                  <a:lnTo>
                    <a:pt x="361762" y="174634"/>
                  </a:lnTo>
                  <a:lnTo>
                    <a:pt x="380701" y="211258"/>
                  </a:lnTo>
                  <a:lnTo>
                    <a:pt x="387502" y="253428"/>
                  </a:lnTo>
                  <a:lnTo>
                    <a:pt x="386381" y="271197"/>
                  </a:lnTo>
                  <a:lnTo>
                    <a:pt x="383000" y="288529"/>
                  </a:lnTo>
                  <a:lnTo>
                    <a:pt x="377440" y="304956"/>
                  </a:lnTo>
                  <a:lnTo>
                    <a:pt x="369620" y="320471"/>
                  </a:lnTo>
                  <a:lnTo>
                    <a:pt x="369620" y="321144"/>
                  </a:lnTo>
                  <a:lnTo>
                    <a:pt x="368947" y="321144"/>
                  </a:lnTo>
                  <a:lnTo>
                    <a:pt x="368947" y="322491"/>
                  </a:lnTo>
                  <a:lnTo>
                    <a:pt x="368261" y="322491"/>
                  </a:lnTo>
                  <a:lnTo>
                    <a:pt x="368261" y="323164"/>
                  </a:lnTo>
                  <a:lnTo>
                    <a:pt x="365064" y="328629"/>
                  </a:lnTo>
                  <a:lnTo>
                    <a:pt x="361408" y="333967"/>
                  </a:lnTo>
                  <a:lnTo>
                    <a:pt x="357369" y="339050"/>
                  </a:lnTo>
                  <a:lnTo>
                    <a:pt x="353021" y="343750"/>
                  </a:lnTo>
                  <a:lnTo>
                    <a:pt x="352348" y="344436"/>
                  </a:lnTo>
                  <a:lnTo>
                    <a:pt x="351675" y="344436"/>
                  </a:lnTo>
                  <a:lnTo>
                    <a:pt x="351675" y="345109"/>
                  </a:lnTo>
                  <a:lnTo>
                    <a:pt x="339123" y="363831"/>
                  </a:lnTo>
                  <a:lnTo>
                    <a:pt x="327380" y="384413"/>
                  </a:lnTo>
                  <a:lnTo>
                    <a:pt x="318000" y="405742"/>
                  </a:lnTo>
                  <a:lnTo>
                    <a:pt x="312534" y="426707"/>
                  </a:lnTo>
                  <a:lnTo>
                    <a:pt x="337159" y="426707"/>
                  </a:lnTo>
                  <a:lnTo>
                    <a:pt x="337570" y="423365"/>
                  </a:lnTo>
                  <a:lnTo>
                    <a:pt x="344025" y="404914"/>
                  </a:lnTo>
                  <a:lnTo>
                    <a:pt x="354949" y="383719"/>
                  </a:lnTo>
                  <a:lnTo>
                    <a:pt x="370230" y="360286"/>
                  </a:lnTo>
                  <a:lnTo>
                    <a:pt x="374988" y="355083"/>
                  </a:lnTo>
                  <a:lnTo>
                    <a:pt x="379375" y="349513"/>
                  </a:lnTo>
                  <a:lnTo>
                    <a:pt x="383508" y="343691"/>
                  </a:lnTo>
                  <a:lnTo>
                    <a:pt x="387502" y="337731"/>
                  </a:lnTo>
                  <a:lnTo>
                    <a:pt x="388897" y="335711"/>
                  </a:lnTo>
                  <a:lnTo>
                    <a:pt x="390144" y="334416"/>
                  </a:lnTo>
                  <a:lnTo>
                    <a:pt x="390817" y="333057"/>
                  </a:lnTo>
                  <a:lnTo>
                    <a:pt x="391490" y="331101"/>
                  </a:lnTo>
                  <a:lnTo>
                    <a:pt x="400305" y="312703"/>
                  </a:lnTo>
                  <a:lnTo>
                    <a:pt x="406760" y="293503"/>
                  </a:lnTo>
                  <a:lnTo>
                    <a:pt x="410726" y="273683"/>
                  </a:lnTo>
                  <a:lnTo>
                    <a:pt x="412076" y="253428"/>
                  </a:lnTo>
                  <a:lnTo>
                    <a:pt x="403994" y="203617"/>
                  </a:lnTo>
                  <a:lnTo>
                    <a:pt x="381512" y="160313"/>
                  </a:lnTo>
                  <a:lnTo>
                    <a:pt x="347279" y="126189"/>
                  </a:lnTo>
                  <a:lnTo>
                    <a:pt x="335263" y="120015"/>
                  </a:lnTo>
                  <a:close/>
                </a:path>
                <a:path w="511175" h="546735">
                  <a:moveTo>
                    <a:pt x="44424" y="119341"/>
                  </a:moveTo>
                  <a:lnTo>
                    <a:pt x="37109" y="121310"/>
                  </a:lnTo>
                  <a:lnTo>
                    <a:pt x="33794" y="127330"/>
                  </a:lnTo>
                  <a:lnTo>
                    <a:pt x="30480" y="133286"/>
                  </a:lnTo>
                  <a:lnTo>
                    <a:pt x="32448" y="140601"/>
                  </a:lnTo>
                  <a:lnTo>
                    <a:pt x="38468" y="143916"/>
                  </a:lnTo>
                  <a:lnTo>
                    <a:pt x="63042" y="158546"/>
                  </a:lnTo>
                  <a:lnTo>
                    <a:pt x="65011" y="159893"/>
                  </a:lnTo>
                  <a:lnTo>
                    <a:pt x="72999" y="159893"/>
                  </a:lnTo>
                  <a:lnTo>
                    <a:pt x="77609" y="157924"/>
                  </a:lnTo>
                  <a:lnTo>
                    <a:pt x="79629" y="153936"/>
                  </a:lnTo>
                  <a:lnTo>
                    <a:pt x="82892" y="147916"/>
                  </a:lnTo>
                  <a:lnTo>
                    <a:pt x="80924" y="140601"/>
                  </a:lnTo>
                  <a:lnTo>
                    <a:pt x="74968" y="137287"/>
                  </a:lnTo>
                  <a:lnTo>
                    <a:pt x="50380" y="122656"/>
                  </a:lnTo>
                  <a:lnTo>
                    <a:pt x="44424" y="119341"/>
                  </a:lnTo>
                  <a:close/>
                </a:path>
              </a:pathLst>
            </a:custGeom>
            <a:solidFill>
              <a:sysClr val="window" lastClr="FFFFFF"/>
            </a:solidFill>
          </p:spPr>
          <p:txBody>
            <a:bodyPr wrap="square" lIns="0" tIns="0" rIns="0" bIns="0" rtlCol="0"/>
            <a:lstStyle/>
            <a:p>
              <a:pPr marL="0" marR="0" lvl="0" indent="0" algn="ctr" defTabSz="628634"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dirty="0">
                <a:ln>
                  <a:noFill/>
                </a:ln>
                <a:solidFill>
                  <a:srgbClr val="000000"/>
                </a:solidFill>
                <a:effectLst/>
                <a:uLnTx/>
                <a:uFillTx/>
                <a:latin typeface="Calibri" panose="020F0502020204030204" pitchFamily="34" charset="0"/>
              </a:endParaRPr>
            </a:p>
          </p:txBody>
        </p:sp>
        <p:sp>
          <p:nvSpPr>
            <p:cNvPr id="48" name="object 5"/>
            <p:cNvSpPr/>
            <p:nvPr/>
          </p:nvSpPr>
          <p:spPr>
            <a:xfrm>
              <a:off x="7499434" y="2579665"/>
              <a:ext cx="1554480" cy="822960"/>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800" dirty="0">
                <a:solidFill>
                  <a:schemeClr val="lt1"/>
                </a:solidFill>
                <a:latin typeface="Calibri" panose="020F0502020204030204" pitchFamily="34" charset="0"/>
              </a:endParaRPr>
            </a:p>
          </p:txBody>
        </p:sp>
        <p:sp>
          <p:nvSpPr>
            <p:cNvPr id="49" name="object 13"/>
            <p:cNvSpPr txBox="1"/>
            <p:nvPr/>
          </p:nvSpPr>
          <p:spPr>
            <a:xfrm>
              <a:off x="7499434" y="2999200"/>
              <a:ext cx="1554480" cy="197460"/>
            </a:xfrm>
            <a:prstGeom prst="rect">
              <a:avLst/>
            </a:prstGeom>
          </p:spPr>
          <p:txBody>
            <a:bodyPr vert="horz" wrap="square" lIns="0" tIns="0" rIns="0" bIns="0" rtlCol="0" anchor="t" anchorCtr="0">
              <a:noAutofit/>
            </a:bodyPr>
            <a:lstStyle>
              <a:defPPr>
                <a:defRPr lang="en-US"/>
              </a:defPPr>
              <a:lvl1pPr marR="6985" indent="201687" algn="ctr" defTabSz="628634">
                <a:lnSpc>
                  <a:spcPct val="90000"/>
                </a:lnSpc>
                <a:defRPr sz="1000" b="1" kern="0" spc="41">
                  <a:solidFill>
                    <a:prstClr val="white"/>
                  </a:solidFill>
                  <a:cs typeface="Arial" panose="020B0604020202020204" pitchFamily="34" charset="0"/>
                </a:defRPr>
              </a:lvl1pPr>
            </a:lstStyle>
            <a:p>
              <a:pPr marL="0" marR="6985" lvl="0" indent="201687" algn="ctr" defTabSz="628634" eaLnBrk="1" fontAlgn="auto" latinLnBrk="0" hangingPunct="1">
                <a:lnSpc>
                  <a:spcPct val="90000"/>
                </a:lnSpc>
                <a:spcBef>
                  <a:spcPts val="0"/>
                </a:spcBef>
                <a:spcAft>
                  <a:spcPts val="0"/>
                </a:spcAft>
                <a:buClrTx/>
                <a:buSzTx/>
                <a:buFontTx/>
                <a:buNone/>
                <a:tabLst/>
                <a:defRPr/>
              </a:pPr>
              <a:r>
                <a:rPr kumimoji="0" lang="en-US" b="1" i="0" u="none" strike="noStrike" kern="0" cap="none" spc="41" normalizeH="0" baseline="0" noProof="0" dirty="0">
                  <a:ln>
                    <a:noFill/>
                  </a:ln>
                  <a:solidFill>
                    <a:prstClr val="white"/>
                  </a:solidFill>
                  <a:effectLst/>
                  <a:uLnTx/>
                  <a:uFillTx/>
                  <a:latin typeface="Calibri" panose="020F0502020204030204" pitchFamily="34" charset="0"/>
                </a:rPr>
                <a:t>AUTOMATION, CLOUD, AI &amp; MODERN ENGINEERING</a:t>
              </a:r>
              <a:endParaRPr kumimoji="0" b="1" i="0" u="none" strike="noStrike" kern="0" cap="none" spc="41" normalizeH="0" baseline="0" noProof="0" dirty="0">
                <a:ln>
                  <a:noFill/>
                </a:ln>
                <a:solidFill>
                  <a:prstClr val="white"/>
                </a:solidFill>
                <a:effectLst/>
                <a:uLnTx/>
                <a:uFillTx/>
                <a:latin typeface="Calibri" panose="020F0502020204030204" pitchFamily="34" charset="0"/>
              </a:endParaRPr>
            </a:p>
          </p:txBody>
        </p:sp>
        <p:pic>
          <p:nvPicPr>
            <p:cNvPr id="50" name="Picture 49">
              <a:extLst>
                <a:ext uri="{FF2B5EF4-FFF2-40B4-BE49-F238E27FC236}">
                  <a16:creationId xmlns:a16="http://schemas.microsoft.com/office/drawing/2014/main" id="{7EB35B18-EBE0-6F48-B1B5-946A400345D6}"/>
                </a:ext>
              </a:extLst>
            </p:cNvPr>
            <p:cNvPicPr>
              <a:picLocks noChangeAspect="1"/>
            </p:cNvPicPr>
            <p:nvPr/>
          </p:nvPicPr>
          <p:blipFill>
            <a:blip r:embed="rId8"/>
            <a:stretch>
              <a:fillRect/>
            </a:stretch>
          </p:blipFill>
          <p:spPr>
            <a:xfrm>
              <a:off x="8106889" y="2616641"/>
              <a:ext cx="339570" cy="328016"/>
            </a:xfrm>
            <a:prstGeom prst="rect">
              <a:avLst/>
            </a:prstGeom>
          </p:spPr>
        </p:pic>
        <p:sp>
          <p:nvSpPr>
            <p:cNvPr id="51" name="object 5"/>
            <p:cNvSpPr/>
            <p:nvPr/>
          </p:nvSpPr>
          <p:spPr>
            <a:xfrm>
              <a:off x="4277040" y="3438777"/>
              <a:ext cx="1554480" cy="822960"/>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800" dirty="0">
                <a:solidFill>
                  <a:schemeClr val="lt1"/>
                </a:solidFill>
                <a:latin typeface="Calibri" panose="020F0502020204030204" pitchFamily="34" charset="0"/>
              </a:endParaRPr>
            </a:p>
          </p:txBody>
        </p:sp>
        <p:sp>
          <p:nvSpPr>
            <p:cNvPr id="52" name="object 18"/>
            <p:cNvSpPr txBox="1"/>
            <p:nvPr/>
          </p:nvSpPr>
          <p:spPr>
            <a:xfrm>
              <a:off x="4277040" y="3926254"/>
              <a:ext cx="1554480" cy="131663"/>
            </a:xfrm>
            <a:prstGeom prst="rect">
              <a:avLst/>
            </a:prstGeom>
          </p:spPr>
          <p:txBody>
            <a:bodyPr vert="horz" wrap="square" lIns="0" tIns="0" rIns="0" bIns="0" rtlCol="0" anchor="t" anchorCtr="0">
              <a:noAutofit/>
            </a:bodyPr>
            <a:lstStyle/>
            <a:p>
              <a:pPr marL="0" marR="0" lvl="0" indent="0" algn="ctr" defTabSz="628634" eaLnBrk="1" fontAlgn="auto" latinLnBrk="0" hangingPunct="1">
                <a:lnSpc>
                  <a:spcPct val="90000"/>
                </a:lnSpc>
                <a:spcBef>
                  <a:spcPts val="0"/>
                </a:spcBef>
                <a:spcAft>
                  <a:spcPts val="0"/>
                </a:spcAft>
                <a:buClrTx/>
                <a:buSzTx/>
                <a:buFontTx/>
                <a:buNone/>
                <a:tabLst/>
                <a:defRPr/>
              </a:pPr>
              <a:r>
                <a:rPr kumimoji="0" lang="en-US" sz="1000" b="1" i="0" u="none" strike="noStrike" kern="0" cap="none" spc="49" normalizeH="0" baseline="0" noProof="0" dirty="0">
                  <a:ln>
                    <a:noFill/>
                  </a:ln>
                  <a:solidFill>
                    <a:prstClr val="white"/>
                  </a:solidFill>
                  <a:effectLst/>
                  <a:uLnTx/>
                  <a:uFillTx/>
                  <a:latin typeface="Calibri" panose="020F0502020204030204" pitchFamily="34" charset="0"/>
                  <a:cs typeface="Arial" panose="020B0604020202020204" pitchFamily="34" charset="0"/>
                </a:rPr>
                <a:t>INTEGRATED RUN - SMARTOPS</a:t>
              </a:r>
              <a:endParaRPr kumimoji="0" sz="1000" b="1" i="0" u="none" strike="noStrike" kern="0" cap="none" spc="0" normalizeH="0" baseline="0" noProof="0" dirty="0">
                <a:ln>
                  <a:noFill/>
                </a:ln>
                <a:solidFill>
                  <a:prstClr val="white"/>
                </a:solidFill>
                <a:effectLst/>
                <a:uLnTx/>
                <a:uFillTx/>
                <a:latin typeface="Calibri" panose="020F0502020204030204" pitchFamily="34" charset="0"/>
                <a:cs typeface="Arial" panose="020B0604020202020204" pitchFamily="34" charset="0"/>
              </a:endParaRPr>
            </a:p>
          </p:txBody>
        </p:sp>
        <p:pic>
          <p:nvPicPr>
            <p:cNvPr id="53" name="Picture 52"/>
            <p:cNvPicPr>
              <a:picLocks noChangeAspect="1"/>
            </p:cNvPicPr>
            <p:nvPr/>
          </p:nvPicPr>
          <p:blipFill>
            <a:blip r:embed="rId9">
              <a:biLevel thresh="25000"/>
            </a:blip>
            <a:stretch>
              <a:fillRect/>
            </a:stretch>
          </p:blipFill>
          <p:spPr>
            <a:xfrm>
              <a:off x="4849902" y="3456073"/>
              <a:ext cx="408756" cy="405103"/>
            </a:xfrm>
            <a:prstGeom prst="rect">
              <a:avLst/>
            </a:prstGeom>
          </p:spPr>
        </p:pic>
        <p:sp>
          <p:nvSpPr>
            <p:cNvPr id="54" name="object 5"/>
            <p:cNvSpPr/>
            <p:nvPr/>
          </p:nvSpPr>
          <p:spPr>
            <a:xfrm>
              <a:off x="5882844" y="3438777"/>
              <a:ext cx="1554480" cy="822960"/>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800" dirty="0">
                <a:solidFill>
                  <a:schemeClr val="lt1"/>
                </a:solidFill>
                <a:latin typeface="Calibri" panose="020F0502020204030204" pitchFamily="34" charset="0"/>
              </a:endParaRPr>
            </a:p>
          </p:txBody>
        </p:sp>
        <p:sp>
          <p:nvSpPr>
            <p:cNvPr id="55" name="object 18"/>
            <p:cNvSpPr txBox="1"/>
            <p:nvPr/>
          </p:nvSpPr>
          <p:spPr>
            <a:xfrm>
              <a:off x="5882844" y="3926254"/>
              <a:ext cx="1554480" cy="150062"/>
            </a:xfrm>
            <a:prstGeom prst="rect">
              <a:avLst/>
            </a:prstGeom>
          </p:spPr>
          <p:txBody>
            <a:bodyPr vert="horz" wrap="square" lIns="0" tIns="0" rIns="0" bIns="0" rtlCol="0" anchor="t" anchorCtr="0">
              <a:noAutofit/>
            </a:bodyPr>
            <a:lstStyle/>
            <a:p>
              <a:pPr marL="0" marR="0" lvl="0" indent="0" algn="ctr" defTabSz="628634" eaLnBrk="1" fontAlgn="auto" latinLnBrk="0" hangingPunct="1">
                <a:lnSpc>
                  <a:spcPct val="90000"/>
                </a:lnSpc>
                <a:spcBef>
                  <a:spcPts val="0"/>
                </a:spcBef>
                <a:spcAft>
                  <a:spcPts val="0"/>
                </a:spcAft>
                <a:buClrTx/>
                <a:buSzTx/>
                <a:buFontTx/>
                <a:buNone/>
                <a:tabLst/>
                <a:defRPr/>
              </a:pPr>
              <a:r>
                <a:rPr kumimoji="0" lang="en-US" sz="1000" b="1" i="0" u="none" strike="noStrike" kern="0" cap="none" spc="49" normalizeH="0" baseline="0" noProof="0" dirty="0">
                  <a:ln>
                    <a:noFill/>
                  </a:ln>
                  <a:solidFill>
                    <a:prstClr val="white"/>
                  </a:solidFill>
                  <a:effectLst/>
                  <a:uLnTx/>
                  <a:uFillTx/>
                  <a:latin typeface="Calibri" panose="020F0502020204030204" pitchFamily="34" charset="0"/>
                  <a:cs typeface="Arial" panose="020B0604020202020204" pitchFamily="34" charset="0"/>
                </a:rPr>
                <a:t>BUSINESS ALIGNED SERVICES</a:t>
              </a:r>
              <a:endParaRPr kumimoji="0" sz="1000" b="1" i="0" u="none" strike="noStrike" kern="0" cap="none" spc="0" normalizeH="0" baseline="0" noProof="0" dirty="0">
                <a:ln>
                  <a:noFill/>
                </a:ln>
                <a:solidFill>
                  <a:prstClr val="white"/>
                </a:solidFill>
                <a:effectLst/>
                <a:uLnTx/>
                <a:uFillTx/>
                <a:latin typeface="Calibri" panose="020F0502020204030204" pitchFamily="34" charset="0"/>
                <a:cs typeface="Arial" panose="020B0604020202020204" pitchFamily="34" charset="0"/>
              </a:endParaRPr>
            </a:p>
          </p:txBody>
        </p:sp>
        <p:pic>
          <p:nvPicPr>
            <p:cNvPr id="56" name="Picture 55"/>
            <p:cNvPicPr>
              <a:picLocks noChangeAspect="1"/>
            </p:cNvPicPr>
            <p:nvPr/>
          </p:nvPicPr>
          <p:blipFill>
            <a:blip r:embed="rId10">
              <a:biLevel thresh="50000"/>
            </a:blip>
            <a:stretch>
              <a:fillRect/>
            </a:stretch>
          </p:blipFill>
          <p:spPr>
            <a:xfrm>
              <a:off x="6382234" y="3438539"/>
              <a:ext cx="555701" cy="440170"/>
            </a:xfrm>
            <a:prstGeom prst="rect">
              <a:avLst/>
            </a:prstGeom>
          </p:spPr>
        </p:pic>
        <p:sp>
          <p:nvSpPr>
            <p:cNvPr id="57" name="object 5"/>
            <p:cNvSpPr/>
            <p:nvPr/>
          </p:nvSpPr>
          <p:spPr>
            <a:xfrm>
              <a:off x="7499434" y="3438777"/>
              <a:ext cx="1554480" cy="822960"/>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800" dirty="0">
                <a:solidFill>
                  <a:schemeClr val="lt1"/>
                </a:solidFill>
                <a:latin typeface="Calibri" panose="020F0502020204030204" pitchFamily="34" charset="0"/>
              </a:endParaRPr>
            </a:p>
          </p:txBody>
        </p:sp>
        <p:sp>
          <p:nvSpPr>
            <p:cNvPr id="58" name="object 18"/>
            <p:cNvSpPr txBox="1"/>
            <p:nvPr/>
          </p:nvSpPr>
          <p:spPr>
            <a:xfrm>
              <a:off x="7499434" y="3926254"/>
              <a:ext cx="1554480" cy="137073"/>
            </a:xfrm>
            <a:prstGeom prst="rect">
              <a:avLst/>
            </a:prstGeom>
          </p:spPr>
          <p:txBody>
            <a:bodyPr vert="horz" wrap="square" lIns="0" tIns="0" rIns="0" bIns="0" rtlCol="0" anchor="t" anchorCtr="0">
              <a:noAutofit/>
            </a:bodyPr>
            <a:lstStyle/>
            <a:p>
              <a:pPr marL="0" marR="0" lvl="0" indent="0" algn="ctr" defTabSz="628634" eaLnBrk="1" fontAlgn="auto" latinLnBrk="0" hangingPunct="1">
                <a:lnSpc>
                  <a:spcPct val="90000"/>
                </a:lnSpc>
                <a:spcBef>
                  <a:spcPts val="0"/>
                </a:spcBef>
                <a:spcAft>
                  <a:spcPts val="0"/>
                </a:spcAft>
                <a:buClrTx/>
                <a:buSzTx/>
                <a:buFontTx/>
                <a:buNone/>
                <a:tabLst/>
                <a:defRPr/>
              </a:pPr>
              <a:r>
                <a:rPr kumimoji="0" lang="en-US" sz="1000" b="1" i="0" u="none" strike="noStrike" kern="0" cap="none" spc="49" normalizeH="0" baseline="0" noProof="0" dirty="0">
                  <a:ln>
                    <a:noFill/>
                  </a:ln>
                  <a:solidFill>
                    <a:prstClr val="white"/>
                  </a:solidFill>
                  <a:effectLst/>
                  <a:uLnTx/>
                  <a:uFillTx/>
                  <a:latin typeface="Calibri" panose="020F0502020204030204" pitchFamily="34" charset="0"/>
                  <a:cs typeface="Arial" panose="020B0604020202020204" pitchFamily="34" charset="0"/>
                </a:rPr>
                <a:t>PROGRAM</a:t>
              </a:r>
              <a:r>
                <a:rPr kumimoji="0" lang="en-US" sz="1000" b="1" i="0" u="none" strike="noStrike" kern="0" cap="none" spc="49" normalizeH="0" noProof="0" dirty="0">
                  <a:ln>
                    <a:noFill/>
                  </a:ln>
                  <a:solidFill>
                    <a:prstClr val="white"/>
                  </a:solidFill>
                  <a:effectLst/>
                  <a:uLnTx/>
                  <a:uFillTx/>
                  <a:latin typeface="Calibri" panose="020F0502020204030204" pitchFamily="34" charset="0"/>
                  <a:cs typeface="Arial" panose="020B0604020202020204" pitchFamily="34" charset="0"/>
                </a:rPr>
                <a:t> &amp; PORTFOLIO MANAGEMENT</a:t>
              </a:r>
              <a:endParaRPr kumimoji="0" sz="1000" b="1" i="0" u="none" strike="noStrike" kern="0" cap="none" spc="0" normalizeH="0" baseline="0" noProof="0" dirty="0">
                <a:ln>
                  <a:noFill/>
                </a:ln>
                <a:solidFill>
                  <a:prstClr val="white"/>
                </a:solidFill>
                <a:effectLst/>
                <a:uLnTx/>
                <a:uFillTx/>
                <a:latin typeface="Calibri" panose="020F0502020204030204" pitchFamily="34" charset="0"/>
                <a:cs typeface="Arial" panose="020B0604020202020204" pitchFamily="34" charset="0"/>
              </a:endParaRPr>
            </a:p>
          </p:txBody>
        </p:sp>
        <p:pic>
          <p:nvPicPr>
            <p:cNvPr id="59" name="Picture 58"/>
            <p:cNvPicPr>
              <a:picLocks noChangeAspect="1"/>
            </p:cNvPicPr>
            <p:nvPr/>
          </p:nvPicPr>
          <p:blipFill>
            <a:blip r:embed="rId11">
              <a:biLevel thresh="25000"/>
            </a:blip>
            <a:stretch>
              <a:fillRect/>
            </a:stretch>
          </p:blipFill>
          <p:spPr>
            <a:xfrm>
              <a:off x="8107041" y="3490507"/>
              <a:ext cx="339267" cy="336234"/>
            </a:xfrm>
            <a:prstGeom prst="rect">
              <a:avLst/>
            </a:prstGeom>
          </p:spPr>
        </p:pic>
        <p:pic>
          <p:nvPicPr>
            <p:cNvPr id="60" name="Picture 59"/>
            <p:cNvPicPr>
              <a:picLocks noChangeAspect="1"/>
            </p:cNvPicPr>
            <p:nvPr/>
          </p:nvPicPr>
          <p:blipFill>
            <a:blip r:embed="rId12">
              <a:lum bright="70000" contrast="-70000"/>
              <a:extLst>
                <a:ext uri="{BEBA8EAE-BF5A-486C-A8C5-ECC9F3942E4B}">
                  <a14:imgProps xmlns:a14="http://schemas.microsoft.com/office/drawing/2010/main">
                    <a14:imgLayer r:embed="rId13">
                      <a14:imgEffect>
                        <a14:backgroundRemoval t="0" b="100000" l="0" r="96889"/>
                      </a14:imgEffect>
                    </a14:imgLayer>
                  </a14:imgProps>
                </a:ext>
              </a:extLst>
            </a:blip>
            <a:stretch>
              <a:fillRect/>
            </a:stretch>
          </p:blipFill>
          <p:spPr>
            <a:xfrm>
              <a:off x="4861228" y="954983"/>
              <a:ext cx="386105" cy="342338"/>
            </a:xfrm>
            <a:prstGeom prst="rect">
              <a:avLst/>
            </a:prstGeom>
          </p:spPr>
        </p:pic>
        <p:sp>
          <p:nvSpPr>
            <p:cNvPr id="62" name="TextBox 61"/>
            <p:cNvSpPr txBox="1"/>
            <p:nvPr/>
          </p:nvSpPr>
          <p:spPr bwMode="auto">
            <a:xfrm>
              <a:off x="109182" y="805478"/>
              <a:ext cx="3957758" cy="3485559"/>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ctr">
                <a:defRPr sz="1200">
                  <a:latin typeface="Calibri" panose="020F0502020204030204" pitchFamily="34" charset="0"/>
                </a:defRPr>
              </a:lvl1pPr>
            </a:lstStyle>
            <a:p>
              <a:endParaRPr lang="en-US" dirty="0"/>
            </a:p>
          </p:txBody>
        </p:sp>
        <p:sp>
          <p:nvSpPr>
            <p:cNvPr id="63" name="Rectangle 62"/>
            <p:cNvSpPr/>
            <p:nvPr/>
          </p:nvSpPr>
          <p:spPr>
            <a:xfrm>
              <a:off x="85133" y="2062606"/>
              <a:ext cx="1584427" cy="393754"/>
            </a:xfrm>
            <a:prstGeom prst="rect">
              <a:avLst/>
            </a:prstGeom>
            <a:noFill/>
            <a:ln>
              <a:noFill/>
            </a:ln>
          </p:spPr>
          <p:txBody>
            <a:bodyPr wrap="square" anchor="ctr">
              <a:noAutofit/>
            </a:bodyPr>
            <a:lstStyle/>
            <a:p>
              <a:pPr algn="r" defTabSz="914400" fontAlgn="base">
                <a:spcBef>
                  <a:spcPct val="0"/>
                </a:spcBef>
                <a:spcAft>
                  <a:spcPct val="0"/>
                </a:spcAft>
                <a:defRPr/>
              </a:pPr>
              <a:r>
                <a:rPr lang="en-US" sz="1400" b="1" dirty="0">
                  <a:solidFill>
                    <a:srgbClr val="FFFFFF"/>
                  </a:solidFill>
                  <a:latin typeface="Calibri" panose="020F0502020204030204" pitchFamily="34" charset="0"/>
                </a:rPr>
                <a:t>Data &amp; Digital </a:t>
              </a:r>
            </a:p>
            <a:p>
              <a:pPr algn="r" defTabSz="914400" fontAlgn="base">
                <a:spcBef>
                  <a:spcPct val="0"/>
                </a:spcBef>
                <a:spcAft>
                  <a:spcPct val="0"/>
                </a:spcAft>
                <a:defRPr/>
              </a:pPr>
              <a:r>
                <a:rPr lang="en-US" sz="1400" b="1" dirty="0">
                  <a:solidFill>
                    <a:srgbClr val="FFFFFF"/>
                  </a:solidFill>
                  <a:latin typeface="Calibri" panose="020F0502020204030204" pitchFamily="34" charset="0"/>
                </a:rPr>
                <a:t>as the new fuel</a:t>
              </a:r>
            </a:p>
          </p:txBody>
        </p:sp>
        <p:sp>
          <p:nvSpPr>
            <p:cNvPr id="64" name="Rectangle 63"/>
            <p:cNvSpPr/>
            <p:nvPr/>
          </p:nvSpPr>
          <p:spPr>
            <a:xfrm>
              <a:off x="2424312" y="2460308"/>
              <a:ext cx="1539717" cy="393754"/>
            </a:xfrm>
            <a:prstGeom prst="rect">
              <a:avLst/>
            </a:prstGeom>
            <a:noFill/>
            <a:ln>
              <a:noFill/>
            </a:ln>
          </p:spPr>
          <p:txBody>
            <a:bodyPr wrap="square" anchor="ctr">
              <a:noAutofit/>
            </a:bodyPr>
            <a:lstStyle/>
            <a:p>
              <a:pPr defTabSz="914400" fontAlgn="base">
                <a:spcBef>
                  <a:spcPct val="0"/>
                </a:spcBef>
                <a:spcAft>
                  <a:spcPct val="0"/>
                </a:spcAft>
                <a:defRPr/>
              </a:pPr>
              <a:r>
                <a:rPr lang="en-US" sz="1400" b="1" dirty="0">
                  <a:solidFill>
                    <a:srgbClr val="FFFFFF"/>
                  </a:solidFill>
                  <a:latin typeface="Calibri" panose="020F0502020204030204" pitchFamily="34" charset="0"/>
                </a:rPr>
                <a:t>Engaged Teams </a:t>
              </a:r>
            </a:p>
          </p:txBody>
        </p:sp>
        <p:sp>
          <p:nvSpPr>
            <p:cNvPr id="65" name="Rectangle 64"/>
            <p:cNvSpPr/>
            <p:nvPr/>
          </p:nvSpPr>
          <p:spPr>
            <a:xfrm>
              <a:off x="2424312" y="1580234"/>
              <a:ext cx="1517127" cy="393754"/>
            </a:xfrm>
            <a:prstGeom prst="rect">
              <a:avLst/>
            </a:prstGeom>
            <a:noFill/>
            <a:ln>
              <a:noFill/>
            </a:ln>
          </p:spPr>
          <p:txBody>
            <a:bodyPr wrap="square" anchor="ctr">
              <a:noAutofit/>
            </a:bodyPr>
            <a:lstStyle/>
            <a:p>
              <a:pPr defTabSz="914400" fontAlgn="base">
                <a:spcBef>
                  <a:spcPct val="0"/>
                </a:spcBef>
                <a:spcAft>
                  <a:spcPct val="0"/>
                </a:spcAft>
                <a:defRPr/>
              </a:pPr>
              <a:r>
                <a:rPr lang="en-US" sz="1400" b="1" dirty="0">
                  <a:solidFill>
                    <a:srgbClr val="FFFFFF"/>
                  </a:solidFill>
                  <a:latin typeface="Calibri" panose="020F0502020204030204" pitchFamily="34" charset="0"/>
                </a:rPr>
                <a:t>Transformational Programs</a:t>
              </a:r>
            </a:p>
          </p:txBody>
        </p:sp>
        <p:sp>
          <p:nvSpPr>
            <p:cNvPr id="67" name="Rectangle 66"/>
            <p:cNvSpPr/>
            <p:nvPr/>
          </p:nvSpPr>
          <p:spPr>
            <a:xfrm>
              <a:off x="109181" y="2770060"/>
              <a:ext cx="1584427" cy="393754"/>
            </a:xfrm>
            <a:prstGeom prst="rect">
              <a:avLst/>
            </a:prstGeom>
            <a:noFill/>
            <a:ln>
              <a:noFill/>
            </a:ln>
          </p:spPr>
          <p:txBody>
            <a:bodyPr wrap="square" anchor="ctr">
              <a:noAutofit/>
            </a:bodyPr>
            <a:lstStyle/>
            <a:p>
              <a:pPr algn="r" defTabSz="914400" fontAlgn="base">
                <a:spcBef>
                  <a:spcPct val="0"/>
                </a:spcBef>
                <a:spcAft>
                  <a:spcPct val="0"/>
                </a:spcAft>
                <a:defRPr/>
              </a:pPr>
              <a:r>
                <a:rPr lang="en-US" sz="1400" b="1" dirty="0">
                  <a:solidFill>
                    <a:srgbClr val="FFFFFF"/>
                  </a:solidFill>
                  <a:latin typeface="Calibri" panose="020F0502020204030204" pitchFamily="34" charset="0"/>
                </a:rPr>
                <a:t>Run</a:t>
              </a:r>
              <a:r>
                <a:rPr lang="en-US" sz="1400" dirty="0">
                  <a:solidFill>
                    <a:srgbClr val="FFFFFF"/>
                  </a:solidFill>
                  <a:latin typeface="Calibri" panose="020F0502020204030204" pitchFamily="34" charset="0"/>
                </a:rPr>
                <a:t> &amp; </a:t>
              </a:r>
              <a:r>
                <a:rPr lang="en-US" sz="1400" b="1" dirty="0">
                  <a:solidFill>
                    <a:srgbClr val="FFFFFF"/>
                  </a:solidFill>
                  <a:latin typeface="Calibri" panose="020F0502020204030204" pitchFamily="34" charset="0"/>
                </a:rPr>
                <a:t>Maintain</a:t>
              </a:r>
              <a:r>
                <a:rPr lang="en-US" sz="1400" dirty="0">
                  <a:solidFill>
                    <a:srgbClr val="FFFFFF"/>
                  </a:solidFill>
                  <a:latin typeface="Calibri" panose="020F0502020204030204" pitchFamily="34" charset="0"/>
                </a:rPr>
                <a:t> / </a:t>
              </a:r>
              <a:r>
                <a:rPr lang="en-US" sz="1400" b="1" dirty="0">
                  <a:solidFill>
                    <a:srgbClr val="FFFFFF"/>
                  </a:solidFill>
                  <a:latin typeface="Calibri" panose="020F0502020204030204" pitchFamily="34" charset="0"/>
                </a:rPr>
                <a:t>Transformation</a:t>
              </a:r>
              <a:endParaRPr lang="en-US" sz="1400" dirty="0">
                <a:solidFill>
                  <a:srgbClr val="FFFFFF"/>
                </a:solidFill>
                <a:latin typeface="Calibri" panose="020F0502020204030204" pitchFamily="34" charset="0"/>
              </a:endParaRPr>
            </a:p>
          </p:txBody>
        </p:sp>
        <p:sp>
          <p:nvSpPr>
            <p:cNvPr id="68" name="Rectangle 67"/>
            <p:cNvSpPr/>
            <p:nvPr/>
          </p:nvSpPr>
          <p:spPr>
            <a:xfrm>
              <a:off x="109181" y="1245573"/>
              <a:ext cx="1584427" cy="393754"/>
            </a:xfrm>
            <a:prstGeom prst="rect">
              <a:avLst/>
            </a:prstGeom>
            <a:noFill/>
            <a:ln>
              <a:noFill/>
            </a:ln>
          </p:spPr>
          <p:txBody>
            <a:bodyPr wrap="square" anchor="ctr">
              <a:noAutofit/>
            </a:bodyPr>
            <a:lstStyle/>
            <a:p>
              <a:pPr algn="r" defTabSz="914400" fontAlgn="base">
                <a:spcBef>
                  <a:spcPct val="0"/>
                </a:spcBef>
                <a:spcAft>
                  <a:spcPct val="0"/>
                </a:spcAft>
                <a:defRPr/>
              </a:pPr>
              <a:r>
                <a:rPr lang="en-US" sz="1400" b="1" dirty="0">
                  <a:solidFill>
                    <a:srgbClr val="FFFFFF"/>
                  </a:solidFill>
                  <a:latin typeface="Calibri" panose="020F0502020204030204" pitchFamily="34" charset="0"/>
                </a:rPr>
                <a:t>Safe, Secure &amp; </a:t>
              </a:r>
            </a:p>
            <a:p>
              <a:pPr algn="r" defTabSz="914400" fontAlgn="base">
                <a:spcBef>
                  <a:spcPct val="0"/>
                </a:spcBef>
                <a:spcAft>
                  <a:spcPct val="0"/>
                </a:spcAft>
                <a:defRPr/>
              </a:pPr>
              <a:r>
                <a:rPr lang="en-US" sz="1400" b="1" dirty="0">
                  <a:solidFill>
                    <a:srgbClr val="FFFFFF"/>
                  </a:solidFill>
                  <a:latin typeface="Calibri" panose="020F0502020204030204" pitchFamily="34" charset="0"/>
                </a:rPr>
                <a:t>Reliable Operations</a:t>
              </a:r>
            </a:p>
          </p:txBody>
        </p:sp>
        <p:cxnSp>
          <p:nvCxnSpPr>
            <p:cNvPr id="70" name="Straight Connector 69"/>
            <p:cNvCxnSpPr/>
            <p:nvPr/>
          </p:nvCxnSpPr>
          <p:spPr>
            <a:xfrm flipH="1">
              <a:off x="1625541" y="2237738"/>
              <a:ext cx="373829" cy="0"/>
            </a:xfrm>
            <a:prstGeom prst="line">
              <a:avLst/>
            </a:prstGeom>
            <a:noFill/>
            <a:ln w="6350" cap="flat" cmpd="sng" algn="ctr">
              <a:solidFill>
                <a:schemeClr val="bg2"/>
              </a:solidFill>
              <a:prstDash val="solid"/>
              <a:miter lim="800000"/>
            </a:ln>
            <a:effectLst/>
          </p:spPr>
        </p:cxnSp>
        <p:cxnSp>
          <p:nvCxnSpPr>
            <p:cNvPr id="71" name="Straight Connector 70"/>
            <p:cNvCxnSpPr/>
            <p:nvPr/>
          </p:nvCxnSpPr>
          <p:spPr>
            <a:xfrm flipH="1">
              <a:off x="1625541" y="3119949"/>
              <a:ext cx="373829" cy="0"/>
            </a:xfrm>
            <a:prstGeom prst="line">
              <a:avLst/>
            </a:prstGeom>
            <a:noFill/>
            <a:ln w="6350" cap="flat" cmpd="sng" algn="ctr">
              <a:solidFill>
                <a:schemeClr val="bg2"/>
              </a:solidFill>
              <a:prstDash val="solid"/>
              <a:miter lim="800000"/>
            </a:ln>
            <a:effectLst/>
          </p:spPr>
        </p:cxnSp>
        <p:cxnSp>
          <p:nvCxnSpPr>
            <p:cNvPr id="73" name="Straight Connector 72"/>
            <p:cNvCxnSpPr/>
            <p:nvPr/>
          </p:nvCxnSpPr>
          <p:spPr>
            <a:xfrm flipH="1">
              <a:off x="2003571" y="1803246"/>
              <a:ext cx="373829" cy="0"/>
            </a:xfrm>
            <a:prstGeom prst="line">
              <a:avLst/>
            </a:prstGeom>
            <a:noFill/>
            <a:ln w="6350" cap="flat" cmpd="sng" algn="ctr">
              <a:solidFill>
                <a:schemeClr val="bg2"/>
              </a:solidFill>
              <a:prstDash val="solid"/>
              <a:miter lim="800000"/>
            </a:ln>
            <a:effectLst/>
          </p:spPr>
        </p:cxnSp>
        <p:cxnSp>
          <p:nvCxnSpPr>
            <p:cNvPr id="74" name="Straight Connector 73"/>
            <p:cNvCxnSpPr/>
            <p:nvPr/>
          </p:nvCxnSpPr>
          <p:spPr>
            <a:xfrm flipH="1">
              <a:off x="2003571" y="2632168"/>
              <a:ext cx="373829" cy="0"/>
            </a:xfrm>
            <a:prstGeom prst="line">
              <a:avLst/>
            </a:prstGeom>
            <a:noFill/>
            <a:ln w="6350" cap="flat" cmpd="sng" algn="ctr">
              <a:solidFill>
                <a:schemeClr val="bg2"/>
              </a:solidFill>
              <a:prstDash val="solid"/>
              <a:miter lim="800000"/>
            </a:ln>
            <a:effectLst/>
          </p:spPr>
        </p:cxnSp>
        <p:cxnSp>
          <p:nvCxnSpPr>
            <p:cNvPr id="75" name="Straight Connector 74"/>
            <p:cNvCxnSpPr/>
            <p:nvPr/>
          </p:nvCxnSpPr>
          <p:spPr>
            <a:xfrm flipH="1">
              <a:off x="2003571" y="3563677"/>
              <a:ext cx="373829" cy="0"/>
            </a:xfrm>
            <a:prstGeom prst="line">
              <a:avLst/>
            </a:prstGeom>
            <a:noFill/>
            <a:ln w="6350" cap="flat" cmpd="sng" algn="ctr">
              <a:solidFill>
                <a:schemeClr val="bg2"/>
              </a:solidFill>
              <a:prstDash val="solid"/>
              <a:miter lim="800000"/>
            </a:ln>
            <a:effectLst/>
          </p:spPr>
        </p:cxnSp>
        <p:cxnSp>
          <p:nvCxnSpPr>
            <p:cNvPr id="78" name="Straight Connector 77"/>
            <p:cNvCxnSpPr/>
            <p:nvPr/>
          </p:nvCxnSpPr>
          <p:spPr>
            <a:xfrm flipH="1">
              <a:off x="1625541" y="1465575"/>
              <a:ext cx="373829" cy="0"/>
            </a:xfrm>
            <a:prstGeom prst="line">
              <a:avLst/>
            </a:prstGeom>
            <a:noFill/>
            <a:ln w="6350" cap="flat" cmpd="sng" algn="ctr">
              <a:solidFill>
                <a:schemeClr val="bg2"/>
              </a:solidFill>
              <a:prstDash val="solid"/>
              <a:miter lim="800000"/>
            </a:ln>
            <a:effectLst/>
          </p:spPr>
        </p:cxnSp>
        <p:cxnSp>
          <p:nvCxnSpPr>
            <p:cNvPr id="80" name="Straight Connector 79"/>
            <p:cNvCxnSpPr/>
            <p:nvPr/>
          </p:nvCxnSpPr>
          <p:spPr>
            <a:xfrm>
              <a:off x="1999370" y="1237090"/>
              <a:ext cx="0" cy="2691484"/>
            </a:xfrm>
            <a:prstGeom prst="line">
              <a:avLst/>
            </a:prstGeom>
            <a:noFill/>
            <a:ln w="38100" cap="flat" cmpd="sng" algn="ctr">
              <a:solidFill>
                <a:schemeClr val="bg2"/>
              </a:solidFill>
              <a:prstDash val="solid"/>
              <a:miter lim="800000"/>
            </a:ln>
            <a:effectLst/>
          </p:spPr>
        </p:cxnSp>
        <p:sp>
          <p:nvSpPr>
            <p:cNvPr id="81" name="Rectangle 80"/>
            <p:cNvSpPr/>
            <p:nvPr/>
          </p:nvSpPr>
          <p:spPr>
            <a:xfrm>
              <a:off x="2455264" y="3340383"/>
              <a:ext cx="1539717" cy="393754"/>
            </a:xfrm>
            <a:prstGeom prst="rect">
              <a:avLst/>
            </a:prstGeom>
            <a:noFill/>
            <a:ln>
              <a:noFill/>
            </a:ln>
          </p:spPr>
          <p:txBody>
            <a:bodyPr wrap="square" anchor="ctr">
              <a:noAutofit/>
            </a:bodyPr>
            <a:lstStyle/>
            <a:p>
              <a:pPr defTabSz="914400" fontAlgn="base">
                <a:spcBef>
                  <a:spcPct val="0"/>
                </a:spcBef>
                <a:spcAft>
                  <a:spcPct val="0"/>
                </a:spcAft>
                <a:defRPr/>
              </a:pPr>
              <a:r>
                <a:rPr lang="en-US" sz="1400" b="1" dirty="0">
                  <a:solidFill>
                    <a:srgbClr val="FFFFFF"/>
                  </a:solidFill>
                  <a:latin typeface="Calibri" panose="020F0502020204030204" pitchFamily="34" charset="0"/>
                </a:rPr>
                <a:t>Business Enablement</a:t>
              </a:r>
            </a:p>
          </p:txBody>
        </p:sp>
        <p:sp>
          <p:nvSpPr>
            <p:cNvPr id="61" name="Flowchart: Extract 60"/>
            <p:cNvSpPr/>
            <p:nvPr/>
          </p:nvSpPr>
          <p:spPr>
            <a:xfrm rot="5400000">
              <a:off x="4069361" y="2475550"/>
              <a:ext cx="279740" cy="163242"/>
            </a:xfrm>
            <a:prstGeom prst="flowChartExtract">
              <a:avLst/>
            </a:prstGeom>
            <a:solidFill>
              <a:schemeClr val="tx2"/>
            </a:solidFill>
            <a:ln w="9525">
              <a:noFill/>
              <a:prstDash val="sysDot"/>
              <a:miter lim="800000"/>
              <a:headEnd/>
              <a:tailEnd/>
            </a:ln>
          </p:spPr>
          <p:txBody>
            <a:bodyPr wrap="square" lIns="41921" tIns="20958" rIns="41921" bIns="20958" rtlCol="0" anchor="ctr">
              <a:prstTxWarp prst="textNoShape">
                <a:avLst/>
              </a:prstTxWarp>
              <a:noAutofit/>
            </a:bodyPr>
            <a:lstStyle/>
            <a:p>
              <a:pPr marL="58738" defTabSz="457189" eaLnBrk="0" hangingPunct="0">
                <a:lnSpc>
                  <a:spcPct val="130000"/>
                </a:lnSpc>
                <a:spcAft>
                  <a:spcPts val="600"/>
                </a:spcAft>
              </a:pPr>
              <a:endParaRPr lang="en-US" sz="1100" b="1" dirty="0">
                <a:solidFill>
                  <a:srgbClr val="FFFFFF"/>
                </a:solidFill>
                <a:latin typeface="Calibri" panose="020F0502020204030204" pitchFamily="34" charset="0"/>
                <a:cs typeface="Arial" panose="020B0604020202020204" pitchFamily="34" charset="0"/>
              </a:endParaRPr>
            </a:p>
          </p:txBody>
        </p:sp>
      </p:grpSp>
    </p:spTree>
    <p:extLst>
      <p:ext uri="{BB962C8B-B14F-4D97-AF65-F5344CB8AC3E}">
        <p14:creationId xmlns:p14="http://schemas.microsoft.com/office/powerpoint/2010/main" val="3994555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ounded Rectangle 43">
            <a:extLst>
              <a:ext uri="{FF2B5EF4-FFF2-40B4-BE49-F238E27FC236}">
                <a16:creationId xmlns:a16="http://schemas.microsoft.com/office/drawing/2014/main" id="{168F08A5-A391-784A-BC3F-D78EC087EC51}"/>
              </a:ext>
            </a:extLst>
          </p:cNvPr>
          <p:cNvSpPr/>
          <p:nvPr/>
        </p:nvSpPr>
        <p:spPr>
          <a:xfrm>
            <a:off x="483631" y="3767195"/>
            <a:ext cx="2228588" cy="387439"/>
          </a:xfrm>
          <a:prstGeom prst="roundRect">
            <a:avLst>
              <a:gd name="adj" fmla="val 40733"/>
            </a:avLst>
          </a:prstGeom>
          <a:solidFill>
            <a:srgbClr val="F4633A"/>
          </a:solidFill>
          <a:ln>
            <a:solidFill>
              <a:srgbClr val="DA1E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43" name="Rounded Rectangle 42">
            <a:extLst>
              <a:ext uri="{FF2B5EF4-FFF2-40B4-BE49-F238E27FC236}">
                <a16:creationId xmlns:a16="http://schemas.microsoft.com/office/drawing/2014/main" id="{193F0FD7-8CC3-0642-B22D-A8EC5B643884}"/>
              </a:ext>
            </a:extLst>
          </p:cNvPr>
          <p:cNvSpPr/>
          <p:nvPr/>
        </p:nvSpPr>
        <p:spPr>
          <a:xfrm>
            <a:off x="483631" y="2737755"/>
            <a:ext cx="2314232" cy="387439"/>
          </a:xfrm>
          <a:prstGeom prst="roundRect">
            <a:avLst>
              <a:gd name="adj" fmla="val 40733"/>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9" name="Rounded Rectangle 8">
            <a:extLst>
              <a:ext uri="{FF2B5EF4-FFF2-40B4-BE49-F238E27FC236}">
                <a16:creationId xmlns:a16="http://schemas.microsoft.com/office/drawing/2014/main" id="{F0090FC3-8DBD-0349-9C32-402A3B15455B}"/>
              </a:ext>
            </a:extLst>
          </p:cNvPr>
          <p:cNvSpPr/>
          <p:nvPr/>
        </p:nvSpPr>
        <p:spPr>
          <a:xfrm>
            <a:off x="483631" y="1715362"/>
            <a:ext cx="2314232" cy="387439"/>
          </a:xfrm>
          <a:prstGeom prst="roundRect">
            <a:avLst>
              <a:gd name="adj" fmla="val 40733"/>
            </a:avLst>
          </a:prstGeom>
          <a:solidFill>
            <a:srgbClr val="F4633A"/>
          </a:solidFill>
          <a:ln>
            <a:solidFill>
              <a:srgbClr val="DA1E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2" name="Title 1"/>
          <p:cNvSpPr>
            <a:spLocks noGrp="1"/>
          </p:cNvSpPr>
          <p:nvPr>
            <p:ph type="title"/>
          </p:nvPr>
        </p:nvSpPr>
        <p:spPr/>
        <p:txBody>
          <a:bodyPr>
            <a:normAutofit/>
          </a:bodyPr>
          <a:lstStyle/>
          <a:p>
            <a:r>
              <a:rPr lang="en-US" sz="1800" dirty="0"/>
              <a:t>Our DNA : Continuous Digital and People Investments </a:t>
            </a:r>
          </a:p>
        </p:txBody>
      </p:sp>
      <p:sp>
        <p:nvSpPr>
          <p:cNvPr id="6" name="Rectangle 5"/>
          <p:cNvSpPr/>
          <p:nvPr/>
        </p:nvSpPr>
        <p:spPr>
          <a:xfrm>
            <a:off x="4568714" y="1988164"/>
            <a:ext cx="4036152" cy="603494"/>
          </a:xfrm>
          <a:prstGeom prst="rect">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Calibri" panose="020F0502020204030204" pitchFamily="34" charset="0"/>
            </a:endParaRPr>
          </a:p>
        </p:txBody>
      </p:sp>
      <p:sp>
        <p:nvSpPr>
          <p:cNvPr id="18" name="Rectangle 17"/>
          <p:cNvSpPr/>
          <p:nvPr/>
        </p:nvSpPr>
        <p:spPr>
          <a:xfrm>
            <a:off x="566950" y="1714059"/>
            <a:ext cx="2230913" cy="276999"/>
          </a:xfrm>
          <a:prstGeom prst="rect">
            <a:avLst/>
          </a:prstGeom>
        </p:spPr>
        <p:txBody>
          <a:bodyPr wrap="square">
            <a:spAutoFit/>
          </a:bodyPr>
          <a:lstStyle/>
          <a:p>
            <a:r>
              <a:rPr lang="en-US" sz="1200" b="1" dirty="0">
                <a:solidFill>
                  <a:schemeClr val="bg1"/>
                </a:solidFill>
                <a:latin typeface="Calibri" panose="020F0502020204030204" pitchFamily="34" charset="0"/>
                <a:cs typeface="Arial" panose="020B0604020202020204" pitchFamily="34" charset="0"/>
              </a:rPr>
              <a:t>Accelerators</a:t>
            </a:r>
          </a:p>
        </p:txBody>
      </p:sp>
      <p:sp>
        <p:nvSpPr>
          <p:cNvPr id="20" name="Rectangle 19"/>
          <p:cNvSpPr/>
          <p:nvPr/>
        </p:nvSpPr>
        <p:spPr>
          <a:xfrm>
            <a:off x="4560092" y="3021163"/>
            <a:ext cx="4044774" cy="603400"/>
          </a:xfrm>
          <a:prstGeom prst="rect">
            <a:avLst/>
          </a:prstGeom>
          <a:noFill/>
          <a:ln>
            <a:solidFill>
              <a:srgbClr val="00B1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latin typeface="Calibri" panose="020F0502020204030204" pitchFamily="34" charset="0"/>
            </a:endParaRPr>
          </a:p>
        </p:txBody>
      </p:sp>
      <p:sp>
        <p:nvSpPr>
          <p:cNvPr id="25" name="Rectangle 24"/>
          <p:cNvSpPr/>
          <p:nvPr/>
        </p:nvSpPr>
        <p:spPr>
          <a:xfrm>
            <a:off x="511340" y="2744164"/>
            <a:ext cx="2536381" cy="276999"/>
          </a:xfrm>
          <a:prstGeom prst="rect">
            <a:avLst/>
          </a:prstGeom>
        </p:spPr>
        <p:txBody>
          <a:bodyPr wrap="square">
            <a:spAutoFit/>
          </a:bodyPr>
          <a:lstStyle/>
          <a:p>
            <a:r>
              <a:rPr lang="en-US" sz="1200" b="1" dirty="0">
                <a:solidFill>
                  <a:schemeClr val="bg1"/>
                </a:solidFill>
                <a:latin typeface="Calibri" panose="020F0502020204030204" pitchFamily="34" charset="0"/>
                <a:cs typeface="Arial" panose="020B0604020202020204" pitchFamily="34" charset="0"/>
              </a:rPr>
              <a:t>Smart Acquisitions</a:t>
            </a:r>
          </a:p>
        </p:txBody>
      </p:sp>
      <p:sp>
        <p:nvSpPr>
          <p:cNvPr id="27" name="Rectangle 26"/>
          <p:cNvSpPr/>
          <p:nvPr/>
        </p:nvSpPr>
        <p:spPr>
          <a:xfrm>
            <a:off x="4568714" y="4049133"/>
            <a:ext cx="4036152" cy="603526"/>
          </a:xfrm>
          <a:prstGeom prst="rect">
            <a:avLst/>
          </a:prstGeom>
          <a:noFill/>
          <a:ln>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Calibri" panose="020F0502020204030204" pitchFamily="34" charset="0"/>
            </a:endParaRPr>
          </a:p>
        </p:txBody>
      </p:sp>
      <p:sp>
        <p:nvSpPr>
          <p:cNvPr id="28" name="Rectangle 27"/>
          <p:cNvSpPr/>
          <p:nvPr/>
        </p:nvSpPr>
        <p:spPr>
          <a:xfrm>
            <a:off x="566950" y="3772133"/>
            <a:ext cx="3114397" cy="276999"/>
          </a:xfrm>
          <a:prstGeom prst="rect">
            <a:avLst/>
          </a:prstGeom>
        </p:spPr>
        <p:txBody>
          <a:bodyPr wrap="square">
            <a:spAutoFit/>
          </a:bodyPr>
          <a:lstStyle/>
          <a:p>
            <a:r>
              <a:rPr lang="en-US" sz="1200" b="1" dirty="0">
                <a:solidFill>
                  <a:schemeClr val="bg1"/>
                </a:solidFill>
                <a:latin typeface="Calibri" panose="020F0502020204030204" pitchFamily="34" charset="0"/>
                <a:cs typeface="Arial" panose="020B0604020202020204" pitchFamily="34" charset="0"/>
              </a:rPr>
              <a:t>Investing in Partnerships</a:t>
            </a:r>
          </a:p>
        </p:txBody>
      </p:sp>
      <p:pic>
        <p:nvPicPr>
          <p:cNvPr id="41" name="Picture 40" descr="CDW_IDEAC_logoFINAL-1.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34829" y="3170848"/>
            <a:ext cx="654230" cy="304030"/>
          </a:xfrm>
          <a:prstGeom prst="rect">
            <a:avLst/>
          </a:prstGeom>
        </p:spPr>
      </p:pic>
      <p:pic>
        <p:nvPicPr>
          <p:cNvPr id="42" name="Picture 4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60092" y="3171091"/>
            <a:ext cx="1072081" cy="303544"/>
          </a:xfrm>
          <a:prstGeom prst="rect">
            <a:avLst/>
          </a:prstGeom>
        </p:spPr>
      </p:pic>
      <p:pic>
        <p:nvPicPr>
          <p:cNvPr id="61" name="Picture 60"/>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163051" y="2097639"/>
            <a:ext cx="1081336" cy="384544"/>
          </a:xfrm>
          <a:prstGeom prst="rect">
            <a:avLst/>
          </a:prstGeom>
        </p:spPr>
      </p:pic>
      <p:pic>
        <p:nvPicPr>
          <p:cNvPr id="23" name="Picture 2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699229" y="2105460"/>
            <a:ext cx="1199045" cy="368903"/>
          </a:xfrm>
          <a:prstGeom prst="rect">
            <a:avLst/>
          </a:prstGeom>
        </p:spPr>
      </p:pic>
      <p:pic>
        <p:nvPicPr>
          <p:cNvPr id="60" name="Picture 59"/>
          <p:cNvPicPr>
            <a:picLocks noChangeAspect="1"/>
          </p:cNvPicPr>
          <p:nvPr/>
        </p:nvPicPr>
        <p:blipFill>
          <a:blip r:embed="rId7"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5688877" y="3189013"/>
            <a:ext cx="987945" cy="267701"/>
          </a:xfrm>
          <a:prstGeom prst="rect">
            <a:avLst/>
          </a:prstGeom>
        </p:spPr>
      </p:pic>
      <p:sp>
        <p:nvSpPr>
          <p:cNvPr id="3" name="Oval 2"/>
          <p:cNvSpPr/>
          <p:nvPr/>
        </p:nvSpPr>
        <p:spPr>
          <a:xfrm>
            <a:off x="7619996" y="2240854"/>
            <a:ext cx="102330" cy="981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Calibri" panose="020F0502020204030204" pitchFamily="34" charset="0"/>
            </a:endParaRPr>
          </a:p>
        </p:txBody>
      </p:sp>
      <p:sp>
        <p:nvSpPr>
          <p:cNvPr id="47" name="Oval 46"/>
          <p:cNvSpPr/>
          <p:nvPr/>
        </p:nvSpPr>
        <p:spPr>
          <a:xfrm>
            <a:off x="7847784" y="2240854"/>
            <a:ext cx="102330" cy="981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Calibri" panose="020F0502020204030204" pitchFamily="34" charset="0"/>
            </a:endParaRPr>
          </a:p>
        </p:txBody>
      </p:sp>
      <p:sp>
        <p:nvSpPr>
          <p:cNvPr id="55" name="Oval 54"/>
          <p:cNvSpPr/>
          <p:nvPr/>
        </p:nvSpPr>
        <p:spPr>
          <a:xfrm>
            <a:off x="8125731" y="2240854"/>
            <a:ext cx="102330" cy="981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Calibri" panose="020F0502020204030204" pitchFamily="34" charset="0"/>
            </a:endParaRPr>
          </a:p>
        </p:txBody>
      </p:sp>
      <p:pic>
        <p:nvPicPr>
          <p:cNvPr id="5" name="Picture 4"/>
          <p:cNvPicPr>
            <a:picLocks noChangeAspect="1"/>
          </p:cNvPicPr>
          <p:nvPr/>
        </p:nvPicPr>
        <p:blipFill>
          <a:blip r:embed="rId8"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7671160" y="3271284"/>
            <a:ext cx="606052" cy="103158"/>
          </a:xfrm>
          <a:prstGeom prst="rect">
            <a:avLst/>
          </a:prstGeom>
        </p:spPr>
      </p:pic>
      <p:pic>
        <p:nvPicPr>
          <p:cNvPr id="70" name="Picture 69"/>
          <p:cNvPicPr>
            <a:picLocks noChangeAspect="1"/>
          </p:cNvPicPr>
          <p:nvPr/>
        </p:nvPicPr>
        <p:blipFill>
          <a:blip r:embed="rId8"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7713574" y="4299317"/>
            <a:ext cx="606052" cy="103158"/>
          </a:xfrm>
          <a:prstGeom prst="rect">
            <a:avLst/>
          </a:prstGeom>
        </p:spPr>
      </p:pic>
      <p:sp>
        <p:nvSpPr>
          <p:cNvPr id="13" name="Flowchart: Extract 12"/>
          <p:cNvSpPr/>
          <p:nvPr/>
        </p:nvSpPr>
        <p:spPr>
          <a:xfrm rot="5400000">
            <a:off x="8326230" y="2218760"/>
            <a:ext cx="244902" cy="142303"/>
          </a:xfrm>
          <a:prstGeom prst="flowChartExtra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Calibri" panose="020F0502020204030204" pitchFamily="34" charset="0"/>
            </a:endParaRPr>
          </a:p>
        </p:txBody>
      </p:sp>
      <p:sp>
        <p:nvSpPr>
          <p:cNvPr id="71" name="Flowchart: Extract 70"/>
          <p:cNvSpPr/>
          <p:nvPr/>
        </p:nvSpPr>
        <p:spPr>
          <a:xfrm rot="5400000">
            <a:off x="8354558" y="3251712"/>
            <a:ext cx="244902" cy="142303"/>
          </a:xfrm>
          <a:prstGeom prst="flowChartExtract">
            <a:avLst/>
          </a:prstGeom>
          <a:solidFill>
            <a:srgbClr val="71AD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Calibri" panose="020F0502020204030204" pitchFamily="34" charset="0"/>
            </a:endParaRPr>
          </a:p>
        </p:txBody>
      </p:sp>
      <p:sp>
        <p:nvSpPr>
          <p:cNvPr id="72" name="Flowchart: Extract 71"/>
          <p:cNvSpPr/>
          <p:nvPr/>
        </p:nvSpPr>
        <p:spPr>
          <a:xfrm rot="5400000">
            <a:off x="8354558" y="4279745"/>
            <a:ext cx="244902" cy="142303"/>
          </a:xfrm>
          <a:prstGeom prst="flowChartExtract">
            <a:avLst/>
          </a:prstGeom>
          <a:solidFill>
            <a:srgbClr val="2E75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Calibri" panose="020F0502020204030204" pitchFamily="34" charset="0"/>
            </a:endParaRPr>
          </a:p>
        </p:txBody>
      </p:sp>
      <p:sp>
        <p:nvSpPr>
          <p:cNvPr id="15" name="Rectangle 14"/>
          <p:cNvSpPr/>
          <p:nvPr/>
        </p:nvSpPr>
        <p:spPr>
          <a:xfrm>
            <a:off x="483631" y="1993068"/>
            <a:ext cx="3812193" cy="629367"/>
          </a:xfrm>
          <a:prstGeom prst="rect">
            <a:avLst/>
          </a:prstGeom>
          <a:solidFill>
            <a:schemeClr val="bg1">
              <a:lumMod val="95000"/>
            </a:schemeClr>
          </a:solidFill>
          <a:ln>
            <a:noFill/>
          </a:ln>
        </p:spPr>
        <p:txBody>
          <a:bodyPr wrap="square" tIns="144000" bIns="144000">
            <a:spAutoFit/>
          </a:bodyPr>
          <a:lstStyle/>
          <a:p>
            <a:pPr algn="ctr"/>
            <a:r>
              <a:rPr lang="en-US" sz="1100" b="1" dirty="0">
                <a:solidFill>
                  <a:schemeClr val="tx2"/>
                </a:solidFill>
                <a:latin typeface="Calibri" panose="020F0502020204030204" pitchFamily="34" charset="0"/>
              </a:rPr>
              <a:t>Our tools and accelerators leverage </a:t>
            </a:r>
            <a:r>
              <a:rPr lang="en-US" sz="1100" b="1" dirty="0">
                <a:solidFill>
                  <a:schemeClr val="accent1"/>
                </a:solidFill>
                <a:latin typeface="Calibri" panose="020F0502020204030204" pitchFamily="34" charset="0"/>
              </a:rPr>
              <a:t>AI and data </a:t>
            </a:r>
            <a:r>
              <a:rPr lang="en-US" sz="1100" b="1" dirty="0">
                <a:solidFill>
                  <a:schemeClr val="tx2"/>
                </a:solidFill>
                <a:latin typeface="Calibri" panose="020F0502020204030204" pitchFamily="34" charset="0"/>
              </a:rPr>
              <a:t>while promoting a </a:t>
            </a:r>
            <a:r>
              <a:rPr lang="en-US" sz="1100" b="1" dirty="0">
                <a:solidFill>
                  <a:schemeClr val="accent1"/>
                </a:solidFill>
                <a:latin typeface="Calibri" panose="020F0502020204030204" pitchFamily="34" charset="0"/>
              </a:rPr>
              <a:t>platform approach</a:t>
            </a:r>
            <a:r>
              <a:rPr lang="en-US" sz="1100" b="1" dirty="0">
                <a:solidFill>
                  <a:schemeClr val="tx2"/>
                </a:solidFill>
                <a:latin typeface="Calibri" panose="020F0502020204030204" pitchFamily="34" charset="0"/>
              </a:rPr>
              <a:t> for delivery</a:t>
            </a:r>
          </a:p>
        </p:txBody>
      </p:sp>
      <p:sp>
        <p:nvSpPr>
          <p:cNvPr id="53" name="Rectangle 52"/>
          <p:cNvSpPr/>
          <p:nvPr/>
        </p:nvSpPr>
        <p:spPr>
          <a:xfrm>
            <a:off x="483631" y="3025974"/>
            <a:ext cx="3812193" cy="629367"/>
          </a:xfrm>
          <a:prstGeom prst="rect">
            <a:avLst/>
          </a:prstGeom>
          <a:solidFill>
            <a:schemeClr val="bg1">
              <a:lumMod val="95000"/>
            </a:schemeClr>
          </a:solidFill>
          <a:ln>
            <a:noFill/>
          </a:ln>
        </p:spPr>
        <p:txBody>
          <a:bodyPr wrap="square" tIns="144000" bIns="144000">
            <a:spAutoFit/>
          </a:bodyPr>
          <a:lstStyle/>
          <a:p>
            <a:pPr algn="ctr"/>
            <a:r>
              <a:rPr lang="en-US" sz="1100" b="1" dirty="0">
                <a:solidFill>
                  <a:schemeClr val="tx2"/>
                </a:solidFill>
                <a:latin typeface="Calibri" panose="020F0502020204030204" pitchFamily="34" charset="0"/>
              </a:rPr>
              <a:t>Our acquisitions focus on improving </a:t>
            </a:r>
            <a:r>
              <a:rPr lang="en-US" sz="1100" b="1" dirty="0">
                <a:solidFill>
                  <a:schemeClr val="accent1"/>
                </a:solidFill>
                <a:latin typeface="Calibri" panose="020F0502020204030204" pitchFamily="34" charset="0"/>
              </a:rPr>
              <a:t>customer engagement </a:t>
            </a:r>
            <a:r>
              <a:rPr lang="en-US" sz="1100" b="1" dirty="0">
                <a:solidFill>
                  <a:schemeClr val="tx2"/>
                </a:solidFill>
                <a:latin typeface="Calibri" panose="020F0502020204030204" pitchFamily="34" charset="0"/>
              </a:rPr>
              <a:t>and leverage </a:t>
            </a:r>
            <a:r>
              <a:rPr lang="en-US" sz="1100" b="1" dirty="0">
                <a:solidFill>
                  <a:schemeClr val="accent1"/>
                </a:solidFill>
                <a:latin typeface="Calibri" panose="020F0502020204030204" pitchFamily="34" charset="0"/>
              </a:rPr>
              <a:t>local Canada talent</a:t>
            </a:r>
          </a:p>
        </p:txBody>
      </p:sp>
      <p:sp>
        <p:nvSpPr>
          <p:cNvPr id="54" name="Rectangle 53"/>
          <p:cNvSpPr/>
          <p:nvPr/>
        </p:nvSpPr>
        <p:spPr>
          <a:xfrm>
            <a:off x="483631" y="4054069"/>
            <a:ext cx="3812193" cy="629367"/>
          </a:xfrm>
          <a:prstGeom prst="rect">
            <a:avLst/>
          </a:prstGeom>
          <a:solidFill>
            <a:schemeClr val="bg1">
              <a:lumMod val="95000"/>
            </a:schemeClr>
          </a:solidFill>
          <a:ln>
            <a:noFill/>
          </a:ln>
        </p:spPr>
        <p:txBody>
          <a:bodyPr wrap="square" tIns="144000" bIns="144000">
            <a:spAutoFit/>
          </a:bodyPr>
          <a:lstStyle/>
          <a:p>
            <a:pPr algn="ctr"/>
            <a:r>
              <a:rPr lang="en-US" sz="1100" b="1" dirty="0">
                <a:solidFill>
                  <a:schemeClr val="tx2"/>
                </a:solidFill>
                <a:latin typeface="Calibri" panose="020F0502020204030204" pitchFamily="34" charset="0"/>
              </a:rPr>
              <a:t>Our partnerships align us with </a:t>
            </a:r>
            <a:r>
              <a:rPr lang="en-US" sz="1100" b="1" dirty="0">
                <a:solidFill>
                  <a:schemeClr val="accent1"/>
                </a:solidFill>
                <a:latin typeface="Calibri" panose="020F0502020204030204" pitchFamily="34" charset="0"/>
              </a:rPr>
              <a:t>industry leaders </a:t>
            </a:r>
            <a:r>
              <a:rPr lang="en-US" sz="1100" b="1" dirty="0">
                <a:solidFill>
                  <a:schemeClr val="tx2"/>
                </a:solidFill>
                <a:latin typeface="Calibri" panose="020F0502020204030204" pitchFamily="34" charset="0"/>
              </a:rPr>
              <a:t>to benefit from </a:t>
            </a:r>
            <a:r>
              <a:rPr lang="en-US" sz="1100" b="1" dirty="0">
                <a:solidFill>
                  <a:schemeClr val="accent1"/>
                </a:solidFill>
                <a:latin typeface="Calibri" panose="020F0502020204030204" pitchFamily="34" charset="0"/>
              </a:rPr>
              <a:t>technology and aviation best practices </a:t>
            </a:r>
            <a:r>
              <a:rPr lang="en-US" sz="1100" b="1" dirty="0">
                <a:solidFill>
                  <a:schemeClr val="tx2"/>
                </a:solidFill>
                <a:latin typeface="Calibri" panose="020F0502020204030204" pitchFamily="34" charset="0"/>
              </a:rPr>
              <a:t>and tools</a:t>
            </a:r>
            <a:endParaRPr lang="en-US" sz="1100" b="1" dirty="0">
              <a:solidFill>
                <a:schemeClr val="accent1"/>
              </a:solidFill>
              <a:latin typeface="Calibri" panose="020F0502020204030204" pitchFamily="34" charset="0"/>
            </a:endParaRPr>
          </a:p>
        </p:txBody>
      </p:sp>
      <p:pic>
        <p:nvPicPr>
          <p:cNvPr id="67" name="Picture 2"/>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4578671" y="4219406"/>
            <a:ext cx="950878" cy="2629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20"/>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5581665" y="4196761"/>
            <a:ext cx="854934" cy="308270"/>
          </a:xfrm>
          <a:prstGeom prst="rect">
            <a:avLst/>
          </a:prstGeom>
          <a:solidFill>
            <a:srgbClr val="DA1E2B"/>
          </a:solidFill>
          <a:ln>
            <a:solidFill>
              <a:srgbClr val="DA1E2B"/>
            </a:solidFill>
          </a:ln>
        </p:spPr>
      </p:pic>
      <p:pic>
        <p:nvPicPr>
          <p:cNvPr id="22" name="Picture 2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522830" y="4197494"/>
            <a:ext cx="899334" cy="306804"/>
          </a:xfrm>
          <a:prstGeom prst="rect">
            <a:avLst/>
          </a:prstGeom>
        </p:spPr>
      </p:pic>
      <p:sp>
        <p:nvSpPr>
          <p:cNvPr id="46" name="Rounded Rectangle 45">
            <a:extLst>
              <a:ext uri="{FF2B5EF4-FFF2-40B4-BE49-F238E27FC236}">
                <a16:creationId xmlns:a16="http://schemas.microsoft.com/office/drawing/2014/main" id="{5EAEA3BB-46EC-544F-9EAF-37F05DEFAF55}"/>
              </a:ext>
            </a:extLst>
          </p:cNvPr>
          <p:cNvSpPr/>
          <p:nvPr/>
        </p:nvSpPr>
        <p:spPr>
          <a:xfrm>
            <a:off x="483631" y="691761"/>
            <a:ext cx="2228588" cy="387439"/>
          </a:xfrm>
          <a:prstGeom prst="roundRect">
            <a:avLst>
              <a:gd name="adj" fmla="val 40733"/>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48" name="Rectangle 47"/>
          <p:cNvSpPr/>
          <p:nvPr/>
        </p:nvSpPr>
        <p:spPr>
          <a:xfrm>
            <a:off x="566949" y="697615"/>
            <a:ext cx="3114397" cy="276999"/>
          </a:xfrm>
          <a:prstGeom prst="rect">
            <a:avLst/>
          </a:prstGeom>
        </p:spPr>
        <p:txBody>
          <a:bodyPr wrap="square">
            <a:spAutoFit/>
          </a:bodyPr>
          <a:lstStyle/>
          <a:p>
            <a:r>
              <a:rPr lang="en-US" sz="1200" b="1" dirty="0">
                <a:solidFill>
                  <a:schemeClr val="bg1"/>
                </a:solidFill>
                <a:latin typeface="Calibri" panose="020F0502020204030204" pitchFamily="34" charset="0"/>
                <a:cs typeface="Arial" panose="020B0604020202020204" pitchFamily="34" charset="0"/>
              </a:rPr>
              <a:t>Social Responsibility</a:t>
            </a:r>
          </a:p>
        </p:txBody>
      </p:sp>
      <p:sp>
        <p:nvSpPr>
          <p:cNvPr id="49" name="Rectangle 48"/>
          <p:cNvSpPr/>
          <p:nvPr/>
        </p:nvSpPr>
        <p:spPr>
          <a:xfrm>
            <a:off x="483631" y="957435"/>
            <a:ext cx="3812193" cy="629367"/>
          </a:xfrm>
          <a:prstGeom prst="rect">
            <a:avLst/>
          </a:prstGeom>
          <a:solidFill>
            <a:schemeClr val="bg1">
              <a:lumMod val="95000"/>
            </a:schemeClr>
          </a:solidFill>
          <a:ln>
            <a:noFill/>
          </a:ln>
        </p:spPr>
        <p:txBody>
          <a:bodyPr wrap="square" tIns="144000" bIns="144000">
            <a:spAutoFit/>
          </a:bodyPr>
          <a:lstStyle/>
          <a:p>
            <a:pPr algn="ctr"/>
            <a:r>
              <a:rPr lang="en-US" sz="1100" b="1" dirty="0">
                <a:solidFill>
                  <a:schemeClr val="tx2"/>
                </a:solidFill>
                <a:latin typeface="Calibri" panose="020F0502020204030204" pitchFamily="34" charset="0"/>
              </a:rPr>
              <a:t>We are committed </a:t>
            </a:r>
            <a:r>
              <a:rPr lang="en-US" sz="1100" b="1" dirty="0">
                <a:solidFill>
                  <a:schemeClr val="accent1"/>
                </a:solidFill>
                <a:latin typeface="Calibri" panose="020F0502020204030204" pitchFamily="34" charset="0"/>
              </a:rPr>
              <a:t>to giving back to society </a:t>
            </a:r>
            <a:r>
              <a:rPr lang="en-US" sz="1100" b="1" dirty="0">
                <a:solidFill>
                  <a:schemeClr val="tx2"/>
                </a:solidFill>
                <a:latin typeface="Calibri" panose="020F0502020204030204" pitchFamily="34" charset="0"/>
              </a:rPr>
              <a:t>and encourage a rich work culture based on </a:t>
            </a:r>
            <a:r>
              <a:rPr lang="en-US" sz="1100" b="1" dirty="0">
                <a:solidFill>
                  <a:schemeClr val="accent1"/>
                </a:solidFill>
                <a:latin typeface="Calibri" panose="020F0502020204030204" pitchFamily="34" charset="0"/>
              </a:rPr>
              <a:t>equality and diversity</a:t>
            </a:r>
          </a:p>
        </p:txBody>
      </p:sp>
      <p:sp>
        <p:nvSpPr>
          <p:cNvPr id="50" name="Rectangle 49"/>
          <p:cNvSpPr/>
          <p:nvPr/>
        </p:nvSpPr>
        <p:spPr>
          <a:xfrm>
            <a:off x="4560092" y="974614"/>
            <a:ext cx="4044774" cy="577612"/>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Calibri" panose="020F0502020204030204" pitchFamily="34" charset="0"/>
            </a:endParaRPr>
          </a:p>
        </p:txBody>
      </p:sp>
      <p:pic>
        <p:nvPicPr>
          <p:cNvPr id="51" name="Picture 50"/>
          <p:cNvPicPr>
            <a:picLocks noChangeAspect="1"/>
          </p:cNvPicPr>
          <p:nvPr/>
        </p:nvPicPr>
        <p:blipFill>
          <a:blip r:embed="rId8" cstate="screen">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7713574" y="1211841"/>
            <a:ext cx="606052" cy="103158"/>
          </a:xfrm>
          <a:prstGeom prst="rect">
            <a:avLst/>
          </a:prstGeom>
        </p:spPr>
      </p:pic>
      <p:sp>
        <p:nvSpPr>
          <p:cNvPr id="52" name="Flowchart: Extract 51"/>
          <p:cNvSpPr/>
          <p:nvPr/>
        </p:nvSpPr>
        <p:spPr>
          <a:xfrm rot="5400000">
            <a:off x="8350981" y="1192269"/>
            <a:ext cx="244902" cy="142303"/>
          </a:xfrm>
          <a:prstGeom prst="flowChartExtra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Calibri" panose="020F0502020204030204" pitchFamily="34" charset="0"/>
            </a:endParaRPr>
          </a:p>
        </p:txBody>
      </p:sp>
      <p:pic>
        <p:nvPicPr>
          <p:cNvPr id="59" name="Picture 58" descr="Screen Clipping"/>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4656512" y="988144"/>
            <a:ext cx="879242" cy="550553"/>
          </a:xfrm>
          <a:prstGeom prst="rect">
            <a:avLst/>
          </a:prstGeom>
        </p:spPr>
      </p:pic>
      <p:pic>
        <p:nvPicPr>
          <p:cNvPr id="62" name="Picture 61"/>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535753" y="1087498"/>
            <a:ext cx="1055533" cy="351844"/>
          </a:xfrm>
          <a:prstGeom prst="rect">
            <a:avLst/>
          </a:prstGeom>
        </p:spPr>
      </p:pic>
      <p:pic>
        <p:nvPicPr>
          <p:cNvPr id="65" name="Picture 64"/>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747630" y="1078888"/>
            <a:ext cx="796024" cy="369065"/>
          </a:xfrm>
          <a:prstGeom prst="rect">
            <a:avLst/>
          </a:prstGeom>
        </p:spPr>
      </p:pic>
    </p:spTree>
    <p:extLst>
      <p:ext uri="{BB962C8B-B14F-4D97-AF65-F5344CB8AC3E}">
        <p14:creationId xmlns:p14="http://schemas.microsoft.com/office/powerpoint/2010/main" val="18066594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432845" y="725489"/>
            <a:ext cx="4571999" cy="3816508"/>
          </a:xfrm>
          <a:prstGeom prst="roundRect">
            <a:avLst>
              <a:gd name="adj" fmla="val 4395"/>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grpSp>
        <p:nvGrpSpPr>
          <p:cNvPr id="8" name="Group 7"/>
          <p:cNvGrpSpPr/>
          <p:nvPr/>
        </p:nvGrpSpPr>
        <p:grpSpPr>
          <a:xfrm>
            <a:off x="215364" y="2609609"/>
            <a:ext cx="4024705" cy="1932388"/>
            <a:chOff x="215364" y="2609609"/>
            <a:chExt cx="4024705" cy="1932388"/>
          </a:xfrm>
        </p:grpSpPr>
        <p:sp>
          <p:nvSpPr>
            <p:cNvPr id="10" name="Rectangle 9"/>
            <p:cNvSpPr/>
            <p:nvPr/>
          </p:nvSpPr>
          <p:spPr>
            <a:xfrm>
              <a:off x="215364" y="2609626"/>
              <a:ext cx="4023440" cy="768083"/>
            </a:xfrm>
            <a:prstGeom prst="rect">
              <a:avLst/>
            </a:prstGeom>
            <a:solidFill>
              <a:srgbClr val="0070C0"/>
            </a:solidFill>
            <a:ln w="9525" cap="flat" cmpd="sng" algn="ctr">
              <a:solidFill>
                <a:schemeClr val="tx2"/>
              </a:solidFill>
              <a:prstDash val="solid"/>
            </a:ln>
            <a:effectLst/>
          </p:spPr>
          <p:txBody>
            <a:bodyPr rtlCol="0" anchor="ctr"/>
            <a:lstStyle/>
            <a:p>
              <a:r>
                <a:rPr lang="en-US" sz="1200" b="1" kern="0" dirty="0">
                  <a:solidFill>
                    <a:prstClr val="white"/>
                  </a:solidFill>
                  <a:latin typeface="Calibri" panose="020F0502020204030204" pitchFamily="34" charset="0"/>
                  <a:cs typeface="Arial" panose="020B0604020202020204" pitchFamily="34" charset="0"/>
                </a:rPr>
                <a:t>LUTZ TILGNER</a:t>
              </a:r>
            </a:p>
            <a:p>
              <a:r>
                <a:rPr lang="en-US" sz="1200" kern="0" dirty="0">
                  <a:solidFill>
                    <a:prstClr val="white"/>
                  </a:solidFill>
                  <a:latin typeface="Calibri" panose="020F0502020204030204" pitchFamily="34" charset="0"/>
                  <a:cs typeface="Arial" panose="020B0604020202020204" pitchFamily="34" charset="0"/>
                </a:rPr>
                <a:t>Managing Director</a:t>
              </a:r>
            </a:p>
            <a:p>
              <a:r>
                <a:rPr lang="en-US" sz="1200" kern="0" dirty="0">
                  <a:solidFill>
                    <a:prstClr val="white"/>
                  </a:solidFill>
                  <a:latin typeface="Calibri" panose="020F0502020204030204" pitchFamily="34" charset="0"/>
                  <a:cs typeface="Arial" panose="020B0604020202020204" pitchFamily="34" charset="0"/>
                </a:rPr>
                <a:t>Digitization, Airport Operations</a:t>
              </a:r>
            </a:p>
          </p:txBody>
        </p:sp>
        <p:sp>
          <p:nvSpPr>
            <p:cNvPr id="11" name="Rectangle 10"/>
            <p:cNvSpPr/>
            <p:nvPr/>
          </p:nvSpPr>
          <p:spPr>
            <a:xfrm>
              <a:off x="215364" y="3482097"/>
              <a:ext cx="4023441" cy="1059900"/>
            </a:xfrm>
            <a:prstGeom prst="rect">
              <a:avLst/>
            </a:prstGeom>
            <a:solidFill>
              <a:schemeClr val="bg1">
                <a:alpha val="52000"/>
              </a:schemeClr>
            </a:solidFill>
            <a:ln w="9525" cap="flat" cmpd="sng" algn="ctr">
              <a:solidFill>
                <a:schemeClr val="tx2"/>
              </a:solidFill>
              <a:prstDash val="solid"/>
            </a:ln>
            <a:effectLst/>
          </p:spPr>
          <p:txBody>
            <a:bodyPr rtlCol="0" anchor="ctr"/>
            <a:lstStyle/>
            <a:p>
              <a:pPr algn="just" defTabSz="609546"/>
              <a:r>
                <a:rPr lang="en-US" sz="1100" kern="0" dirty="0">
                  <a:solidFill>
                    <a:srgbClr val="141414"/>
                  </a:solidFill>
                  <a:latin typeface="Calibri" panose="020F0502020204030204" pitchFamily="34" charset="0"/>
                  <a:cs typeface="Arial" panose="020B0604020202020204" pitchFamily="34" charset="0"/>
                </a:rPr>
                <a:t>I really appreciate all your help in developing Apps for the Hamburg Airport Ground Handling. You’ve been developing the Android App for Pushback Vehicles, help improve the Airside Bus and Deicing App. Your work helps to improve the workflow of ground handling workers. I look forward to continuing to work together.</a:t>
              </a:r>
            </a:p>
          </p:txBody>
        </p:sp>
        <p:pic>
          <p:nvPicPr>
            <p:cNvPr id="13" name="Picture 1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05127" y="2609609"/>
              <a:ext cx="1234942" cy="768101"/>
            </a:xfrm>
            <a:prstGeom prst="rect">
              <a:avLst/>
            </a:prstGeom>
          </p:spPr>
        </p:pic>
      </p:grpSp>
      <p:sp>
        <p:nvSpPr>
          <p:cNvPr id="2"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ctr" anchorCtr="0" compatLnSpc="1">
            <a:prstTxWarp prst="textNoShape">
              <a:avLst/>
            </a:prstTxWarp>
            <a:noAutofit/>
          </a:bodyPr>
          <a:lstStyle/>
          <a:p>
            <a:r>
              <a:rPr lang="en-US" sz="1800" dirty="0">
                <a:sym typeface="Calibri"/>
              </a:rPr>
              <a:t>Aviation Industry Accolades &amp; Testimonials</a:t>
            </a:r>
            <a:endParaRPr lang="en-US" sz="1800" dirty="0"/>
          </a:p>
        </p:txBody>
      </p:sp>
      <p:grpSp>
        <p:nvGrpSpPr>
          <p:cNvPr id="7" name="Group 6"/>
          <p:cNvGrpSpPr/>
          <p:nvPr/>
        </p:nvGrpSpPr>
        <p:grpSpPr>
          <a:xfrm>
            <a:off x="215364" y="725489"/>
            <a:ext cx="4024705" cy="1779732"/>
            <a:chOff x="215364" y="725489"/>
            <a:chExt cx="4024705" cy="1779732"/>
          </a:xfrm>
        </p:grpSpPr>
        <p:sp>
          <p:nvSpPr>
            <p:cNvPr id="5" name="Rectangle 4"/>
            <p:cNvSpPr/>
            <p:nvPr/>
          </p:nvSpPr>
          <p:spPr>
            <a:xfrm>
              <a:off x="215364" y="725489"/>
              <a:ext cx="4023440" cy="787761"/>
            </a:xfrm>
            <a:prstGeom prst="rect">
              <a:avLst/>
            </a:prstGeom>
            <a:solidFill>
              <a:srgbClr val="0070C0"/>
            </a:solidFill>
            <a:ln w="9525" cap="flat" cmpd="sng" algn="ctr">
              <a:solidFill>
                <a:schemeClr val="tx2"/>
              </a:solidFill>
              <a:prstDash val="solid"/>
            </a:ln>
            <a:effectLst/>
          </p:spPr>
          <p:txBody>
            <a:bodyPr rtlCol="0" anchor="ctr"/>
            <a:lstStyle/>
            <a:p>
              <a:pPr defTabSz="609546">
                <a:defRPr/>
              </a:pPr>
              <a:r>
                <a:rPr lang="en-US" sz="1200" b="1" kern="0" dirty="0">
                  <a:solidFill>
                    <a:prstClr val="white"/>
                  </a:solidFill>
                  <a:latin typeface="Calibri" panose="020F0502020204030204" pitchFamily="34" charset="0"/>
                  <a:cs typeface="Arial" panose="020B0604020202020204" pitchFamily="34" charset="0"/>
                </a:rPr>
                <a:t>PETER BAUMGARTNER</a:t>
              </a:r>
              <a:r>
                <a:rPr lang="en-US" sz="1200" kern="0" dirty="0">
                  <a:solidFill>
                    <a:prstClr val="white"/>
                  </a:solidFill>
                  <a:latin typeface="Calibri" panose="020F0502020204030204" pitchFamily="34" charset="0"/>
                  <a:cs typeface="Arial" panose="020B0604020202020204" pitchFamily="34" charset="0"/>
                </a:rPr>
                <a:t> </a:t>
              </a:r>
            </a:p>
            <a:p>
              <a:pPr defTabSz="609546">
                <a:defRPr/>
              </a:pPr>
              <a:r>
                <a:rPr lang="en-US" sz="1200" kern="0" dirty="0">
                  <a:solidFill>
                    <a:prstClr val="white"/>
                  </a:solidFill>
                  <a:latin typeface="Calibri" panose="020F0502020204030204" pitchFamily="34" charset="0"/>
                  <a:cs typeface="Arial" panose="020B0604020202020204" pitchFamily="34" charset="0"/>
                </a:rPr>
                <a:t>CEO Etihad Airways</a:t>
              </a:r>
            </a:p>
            <a:p>
              <a:pPr defTabSz="609546">
                <a:defRPr/>
              </a:pPr>
              <a:r>
                <a:rPr lang="en-US" sz="1100" kern="0" dirty="0">
                  <a:solidFill>
                    <a:prstClr val="white"/>
                  </a:solidFill>
                  <a:latin typeface="Calibri" panose="020F0502020204030204" pitchFamily="34" charset="0"/>
                  <a:cs typeface="Arial" panose="020B0604020202020204" pitchFamily="34" charset="0"/>
                </a:rPr>
                <a:t>On Digital Interactions &amp; Partnerships</a:t>
              </a:r>
            </a:p>
          </p:txBody>
        </p:sp>
        <p:sp>
          <p:nvSpPr>
            <p:cNvPr id="6" name="Rectangle 5"/>
            <p:cNvSpPr/>
            <p:nvPr/>
          </p:nvSpPr>
          <p:spPr>
            <a:xfrm>
              <a:off x="215364" y="1582882"/>
              <a:ext cx="4023440" cy="922339"/>
            </a:xfrm>
            <a:prstGeom prst="rect">
              <a:avLst/>
            </a:prstGeom>
            <a:solidFill>
              <a:schemeClr val="bg1">
                <a:alpha val="52000"/>
              </a:schemeClr>
            </a:solidFill>
            <a:ln w="9525" cap="flat" cmpd="sng" algn="ctr">
              <a:solidFill>
                <a:schemeClr val="tx2"/>
              </a:solidFill>
              <a:prstDash val="solid"/>
            </a:ln>
            <a:effectLst/>
          </p:spPr>
          <p:txBody>
            <a:bodyPr rtlCol="0" anchor="ctr"/>
            <a:lstStyle/>
            <a:p>
              <a:pPr algn="just" defTabSz="609546">
                <a:defRPr/>
              </a:pPr>
              <a:r>
                <a:rPr lang="en-US" sz="1100" kern="0" dirty="0">
                  <a:solidFill>
                    <a:srgbClr val="141414"/>
                  </a:solidFill>
                  <a:latin typeface="Calibri" panose="020F0502020204030204" pitchFamily="34" charset="0"/>
                  <a:cs typeface="Arial" panose="020B0604020202020204" pitchFamily="34" charset="0"/>
                </a:rPr>
                <a:t>Etihad Airways partner airlines are working with the world’s leading technology companies – such as Sabre, IBM, Adobe, </a:t>
              </a:r>
              <a:r>
                <a:rPr lang="en-US" sz="1100" b="1" kern="0" dirty="0">
                  <a:solidFill>
                    <a:srgbClr val="141414"/>
                  </a:solidFill>
                  <a:latin typeface="Calibri" panose="020F0502020204030204" pitchFamily="34" charset="0"/>
                  <a:cs typeface="Arial" panose="020B0604020202020204" pitchFamily="34" charset="0"/>
                </a:rPr>
                <a:t>Cognizant</a:t>
              </a:r>
              <a:r>
                <a:rPr lang="en-US" sz="1100" kern="0" dirty="0">
                  <a:solidFill>
                    <a:srgbClr val="141414"/>
                  </a:solidFill>
                  <a:latin typeface="Calibri" panose="020F0502020204030204" pitchFamily="34" charset="0"/>
                  <a:cs typeface="Arial" panose="020B0604020202020204" pitchFamily="34" charset="0"/>
                </a:rPr>
                <a:t>, SAP and many others – to create a unified strategy to transform the way each airline interacts with guests at every touch-point of their journey.</a:t>
              </a:r>
              <a:endParaRPr lang="en-US" sz="1050" i="1" kern="0" dirty="0">
                <a:solidFill>
                  <a:schemeClr val="tx1">
                    <a:lumMod val="65000"/>
                    <a:lumOff val="35000"/>
                  </a:schemeClr>
                </a:solidFill>
                <a:latin typeface="Calibri" panose="020F0502020204030204" pitchFamily="34" charset="0"/>
                <a:cs typeface="Arial" panose="020B0604020202020204" pitchFamily="34" charset="0"/>
              </a:endParaRPr>
            </a:p>
          </p:txBody>
        </p:sp>
        <p:pic>
          <p:nvPicPr>
            <p:cNvPr id="9" name="Picture 8"/>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014372" y="725489"/>
              <a:ext cx="1225697" cy="787761"/>
            </a:xfrm>
            <a:prstGeom prst="rect">
              <a:avLst/>
            </a:prstGeom>
          </p:spPr>
        </p:pic>
      </p:grpSp>
      <p:grpSp>
        <p:nvGrpSpPr>
          <p:cNvPr id="4" name="Group 3"/>
          <p:cNvGrpSpPr/>
          <p:nvPr/>
        </p:nvGrpSpPr>
        <p:grpSpPr>
          <a:xfrm>
            <a:off x="4493812" y="1078659"/>
            <a:ext cx="4444252" cy="3333189"/>
            <a:chOff x="4432845" y="1004270"/>
            <a:chExt cx="4572000" cy="3429000"/>
          </a:xfrm>
        </p:grpSpPr>
        <p:pic>
          <p:nvPicPr>
            <p:cNvPr id="20" name="Picture 19"/>
            <p:cNvPicPr>
              <a:picLocks noChangeAspect="1"/>
            </p:cNvPicPr>
            <p:nvPr/>
          </p:nvPicPr>
          <p:blipFill>
            <a:blip r:embed="rId5"/>
            <a:stretch>
              <a:fillRect/>
            </a:stretch>
          </p:blipFill>
          <p:spPr>
            <a:xfrm>
              <a:off x="4432845" y="1004270"/>
              <a:ext cx="4572000" cy="3429000"/>
            </a:xfrm>
            <a:prstGeom prst="rect">
              <a:avLst/>
            </a:prstGeom>
          </p:spPr>
        </p:pic>
        <p:sp>
          <p:nvSpPr>
            <p:cNvPr id="21" name="Action Button: Forward or Next 20">
              <a:hlinkClick r:id="rId6" highlightClick="1"/>
            </p:cNvPr>
            <p:cNvSpPr/>
            <p:nvPr/>
          </p:nvSpPr>
          <p:spPr>
            <a:xfrm>
              <a:off x="6523142" y="3856323"/>
              <a:ext cx="592128" cy="529950"/>
            </a:xfrm>
            <a:prstGeom prst="actionButtonForwardNex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grpSp>
      <p:sp>
        <p:nvSpPr>
          <p:cNvPr id="22" name="Rectangle 21"/>
          <p:cNvSpPr/>
          <p:nvPr/>
        </p:nvSpPr>
        <p:spPr>
          <a:xfrm>
            <a:off x="4432845" y="748665"/>
            <a:ext cx="4571999" cy="276999"/>
          </a:xfrm>
          <a:prstGeom prst="rect">
            <a:avLst/>
          </a:prstGeom>
        </p:spPr>
        <p:txBody>
          <a:bodyPr wrap="square">
            <a:spAutoFit/>
          </a:bodyPr>
          <a:lstStyle/>
          <a:p>
            <a:pPr algn="ctr"/>
            <a:r>
              <a:rPr lang="en-US" sz="1200" b="1" dirty="0">
                <a:solidFill>
                  <a:schemeClr val="tx2"/>
                </a:solidFill>
                <a:latin typeface="Calibri" panose="020F0502020204030204" pitchFamily="34" charset="0"/>
              </a:rPr>
              <a:t>Hangar of the future - KLM </a:t>
            </a:r>
            <a:r>
              <a:rPr lang="en-US" sz="1200" b="1" dirty="0" err="1">
                <a:solidFill>
                  <a:schemeClr val="tx2"/>
                </a:solidFill>
                <a:latin typeface="Calibri" panose="020F0502020204030204" pitchFamily="34" charset="0"/>
              </a:rPr>
              <a:t>iMech</a:t>
            </a:r>
            <a:r>
              <a:rPr lang="en-US" sz="1200" b="1" dirty="0">
                <a:solidFill>
                  <a:schemeClr val="tx2"/>
                </a:solidFill>
                <a:latin typeface="Calibri" panose="020F0502020204030204" pitchFamily="34" charset="0"/>
              </a:rPr>
              <a:t> app</a:t>
            </a:r>
          </a:p>
        </p:txBody>
      </p:sp>
    </p:spTree>
    <p:extLst>
      <p:ext uri="{BB962C8B-B14F-4D97-AF65-F5344CB8AC3E}">
        <p14:creationId xmlns:p14="http://schemas.microsoft.com/office/powerpoint/2010/main" val="42282161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0" tIns="0" rIns="0" bIns="0" rtlCol="0" anchor="ctr" anchorCtr="0">
            <a:normAutofit/>
          </a:bodyPr>
          <a:lstStyle/>
          <a:p>
            <a:r>
              <a:rPr lang="en-US" sz="1800" dirty="0"/>
              <a:t>Why Partner with Cognizant?</a:t>
            </a:r>
          </a:p>
        </p:txBody>
      </p:sp>
      <p:grpSp>
        <p:nvGrpSpPr>
          <p:cNvPr id="21" name="Group 20"/>
          <p:cNvGrpSpPr/>
          <p:nvPr/>
        </p:nvGrpSpPr>
        <p:grpSpPr>
          <a:xfrm>
            <a:off x="643183" y="800023"/>
            <a:ext cx="7327502" cy="515157"/>
            <a:chOff x="1430132" y="707281"/>
            <a:chExt cx="7327502" cy="515157"/>
          </a:xfrm>
        </p:grpSpPr>
        <p:grpSp>
          <p:nvGrpSpPr>
            <p:cNvPr id="24" name="Group 23"/>
            <p:cNvGrpSpPr/>
            <p:nvPr/>
          </p:nvGrpSpPr>
          <p:grpSpPr>
            <a:xfrm>
              <a:off x="1430132" y="707281"/>
              <a:ext cx="7327502" cy="515157"/>
              <a:chOff x="1430132" y="771676"/>
              <a:chExt cx="7327502" cy="515157"/>
            </a:xfrm>
          </p:grpSpPr>
          <p:sp>
            <p:nvSpPr>
              <p:cNvPr id="30" name="Oval 29"/>
              <p:cNvSpPr/>
              <p:nvPr/>
            </p:nvSpPr>
            <p:spPr>
              <a:xfrm>
                <a:off x="4751311" y="771676"/>
                <a:ext cx="565516" cy="515155"/>
              </a:xfrm>
              <a:prstGeom prst="ellipse">
                <a:avLst/>
              </a:prstGeom>
              <a:solidFill>
                <a:srgbClr val="065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p>
            </p:txBody>
          </p:sp>
          <p:sp>
            <p:nvSpPr>
              <p:cNvPr id="33" name="Oval 32"/>
              <p:cNvSpPr/>
              <p:nvPr/>
            </p:nvSpPr>
            <p:spPr>
              <a:xfrm>
                <a:off x="1430132" y="771676"/>
                <a:ext cx="565516" cy="515155"/>
              </a:xfrm>
              <a:prstGeom prst="ellipse">
                <a:avLst/>
              </a:prstGeom>
              <a:solidFill>
                <a:srgbClr val="065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200" dirty="0">
                  <a:solidFill>
                    <a:schemeClr val="bg1"/>
                  </a:solidFill>
                </a:endParaRPr>
              </a:p>
            </p:txBody>
          </p:sp>
          <p:sp>
            <p:nvSpPr>
              <p:cNvPr id="36" name="Rectangle 35"/>
              <p:cNvSpPr/>
              <p:nvPr/>
            </p:nvSpPr>
            <p:spPr>
              <a:xfrm>
                <a:off x="1661375" y="771678"/>
                <a:ext cx="3324896" cy="515155"/>
              </a:xfrm>
              <a:prstGeom prst="rect">
                <a:avLst/>
              </a:prstGeom>
              <a:solidFill>
                <a:srgbClr val="065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1100" dirty="0">
                    <a:solidFill>
                      <a:schemeClr val="bg1"/>
                    </a:solidFill>
                  </a:rPr>
                  <a:t>Be a Trusted Partner with strong Exec. Sponsorship</a:t>
                </a:r>
              </a:p>
            </p:txBody>
          </p:sp>
          <p:sp>
            <p:nvSpPr>
              <p:cNvPr id="37" name="Rectangle 36"/>
              <p:cNvSpPr/>
              <p:nvPr/>
            </p:nvSpPr>
            <p:spPr>
              <a:xfrm>
                <a:off x="5432738" y="771677"/>
                <a:ext cx="3324896" cy="515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buFont typeface="Arial" panose="020B0604020202020204" pitchFamily="34" charset="0"/>
                  <a:buChar char="•"/>
                </a:pPr>
                <a:r>
                  <a:rPr lang="en-US" sz="1100" i="1" dirty="0">
                    <a:solidFill>
                      <a:schemeClr val="bg2">
                        <a:lumMod val="50000"/>
                      </a:schemeClr>
                    </a:solidFill>
                  </a:rPr>
                  <a:t>Cognizant Canada Head- Doug M</a:t>
                </a:r>
              </a:p>
              <a:p>
                <a:pPr marL="171450" indent="-171450" algn="just">
                  <a:buFont typeface="Arial" panose="020B0604020202020204" pitchFamily="34" charset="0"/>
                  <a:buChar char="•"/>
                </a:pPr>
                <a:r>
                  <a:rPr lang="en-US" sz="1100" i="1" dirty="0">
                    <a:solidFill>
                      <a:schemeClr val="bg2">
                        <a:lumMod val="50000"/>
                      </a:schemeClr>
                    </a:solidFill>
                  </a:rPr>
                  <a:t>Deep Airline relationships across the globe</a:t>
                </a:r>
              </a:p>
            </p:txBody>
          </p:sp>
        </p:grpSp>
        <p:sp>
          <p:nvSpPr>
            <p:cNvPr id="27" name="Donut 26"/>
            <p:cNvSpPr/>
            <p:nvPr/>
          </p:nvSpPr>
          <p:spPr>
            <a:xfrm>
              <a:off x="1502670" y="740830"/>
              <a:ext cx="448056" cy="448056"/>
            </a:xfrm>
            <a:prstGeom prst="donut">
              <a:avLst>
                <a:gd name="adj" fmla="val 1097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900" b="1" dirty="0">
                  <a:solidFill>
                    <a:schemeClr val="bg1"/>
                  </a:solidFill>
                </a:rPr>
                <a:t>01</a:t>
              </a:r>
            </a:p>
          </p:txBody>
        </p:sp>
      </p:grpSp>
      <p:sp>
        <p:nvSpPr>
          <p:cNvPr id="38" name="Donut 37"/>
          <p:cNvSpPr/>
          <p:nvPr/>
        </p:nvSpPr>
        <p:spPr>
          <a:xfrm>
            <a:off x="703511" y="2058197"/>
            <a:ext cx="448056" cy="448056"/>
          </a:xfrm>
          <a:prstGeom prst="donut">
            <a:avLst>
              <a:gd name="adj" fmla="val 1097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a:solidFill>
                  <a:schemeClr val="bg1"/>
                </a:solidFill>
              </a:rPr>
              <a:t>02</a:t>
            </a:r>
          </a:p>
        </p:txBody>
      </p:sp>
      <p:grpSp>
        <p:nvGrpSpPr>
          <p:cNvPr id="39" name="Group 38"/>
          <p:cNvGrpSpPr/>
          <p:nvPr/>
        </p:nvGrpSpPr>
        <p:grpSpPr>
          <a:xfrm>
            <a:off x="640977" y="1885524"/>
            <a:ext cx="7327502" cy="515157"/>
            <a:chOff x="1430132" y="707281"/>
            <a:chExt cx="7327502" cy="515157"/>
          </a:xfrm>
        </p:grpSpPr>
        <p:grpSp>
          <p:nvGrpSpPr>
            <p:cNvPr id="40" name="Group 39"/>
            <p:cNvGrpSpPr/>
            <p:nvPr/>
          </p:nvGrpSpPr>
          <p:grpSpPr>
            <a:xfrm>
              <a:off x="1430132" y="707281"/>
              <a:ext cx="7327502" cy="515157"/>
              <a:chOff x="1430132" y="771676"/>
              <a:chExt cx="7327502" cy="515157"/>
            </a:xfrm>
          </p:grpSpPr>
          <p:sp>
            <p:nvSpPr>
              <p:cNvPr id="42" name="Oval 41"/>
              <p:cNvSpPr/>
              <p:nvPr/>
            </p:nvSpPr>
            <p:spPr>
              <a:xfrm>
                <a:off x="4751311" y="771676"/>
                <a:ext cx="565516" cy="515155"/>
              </a:xfrm>
              <a:prstGeom prst="ellipse">
                <a:avLst/>
              </a:prstGeom>
              <a:solidFill>
                <a:srgbClr val="D23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p>
            </p:txBody>
          </p:sp>
          <p:sp>
            <p:nvSpPr>
              <p:cNvPr id="43" name="Oval 42"/>
              <p:cNvSpPr/>
              <p:nvPr/>
            </p:nvSpPr>
            <p:spPr>
              <a:xfrm>
                <a:off x="1430132" y="771676"/>
                <a:ext cx="565516" cy="515155"/>
              </a:xfrm>
              <a:prstGeom prst="ellipse">
                <a:avLst/>
              </a:prstGeom>
              <a:solidFill>
                <a:srgbClr val="D23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200" dirty="0">
                  <a:solidFill>
                    <a:schemeClr val="bg1"/>
                  </a:solidFill>
                </a:endParaRPr>
              </a:p>
            </p:txBody>
          </p:sp>
          <p:sp>
            <p:nvSpPr>
              <p:cNvPr id="44" name="Rectangle 43"/>
              <p:cNvSpPr/>
              <p:nvPr/>
            </p:nvSpPr>
            <p:spPr>
              <a:xfrm>
                <a:off x="1661375" y="771678"/>
                <a:ext cx="3324896" cy="515155"/>
              </a:xfrm>
              <a:prstGeom prst="rect">
                <a:avLst/>
              </a:prstGeom>
              <a:solidFill>
                <a:srgbClr val="D23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just"/>
                <a:r>
                  <a:rPr lang="en-US" sz="1100" dirty="0">
                    <a:solidFill>
                      <a:schemeClr val="bg1"/>
                    </a:solidFill>
                  </a:rPr>
                  <a:t>Enable great customer journeys</a:t>
                </a:r>
              </a:p>
            </p:txBody>
          </p:sp>
          <p:sp>
            <p:nvSpPr>
              <p:cNvPr id="45" name="Rectangle 44"/>
              <p:cNvSpPr/>
              <p:nvPr/>
            </p:nvSpPr>
            <p:spPr>
              <a:xfrm>
                <a:off x="5432738" y="771677"/>
                <a:ext cx="3324896" cy="515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buFont typeface="Arial" panose="020B0604020202020204" pitchFamily="34" charset="0"/>
                  <a:buChar char="•"/>
                </a:pPr>
                <a:r>
                  <a:rPr lang="en-US" sz="1100" i="1" dirty="0">
                    <a:solidFill>
                      <a:schemeClr val="bg2">
                        <a:lumMod val="50000"/>
                      </a:schemeClr>
                    </a:solidFill>
                  </a:rPr>
                  <a:t>Strategic foresight powers customer experience transformation</a:t>
                </a:r>
              </a:p>
              <a:p>
                <a:pPr marL="171450" indent="-171450" algn="just">
                  <a:buFont typeface="Arial" panose="020B0604020202020204" pitchFamily="34" charset="0"/>
                  <a:buChar char="•"/>
                </a:pPr>
                <a:r>
                  <a:rPr lang="en-US" sz="1100" i="1" dirty="0">
                    <a:solidFill>
                      <a:schemeClr val="bg2">
                        <a:lumMod val="50000"/>
                      </a:schemeClr>
                    </a:solidFill>
                  </a:rPr>
                  <a:t>Customer and Employee Journeys mapped across Org</a:t>
                </a:r>
              </a:p>
            </p:txBody>
          </p:sp>
        </p:grpSp>
        <p:sp>
          <p:nvSpPr>
            <p:cNvPr id="41" name="Donut 40"/>
            <p:cNvSpPr/>
            <p:nvPr/>
          </p:nvSpPr>
          <p:spPr>
            <a:xfrm>
              <a:off x="1492152" y="721579"/>
              <a:ext cx="448056" cy="448056"/>
            </a:xfrm>
            <a:prstGeom prst="donut">
              <a:avLst>
                <a:gd name="adj" fmla="val 1097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900" b="1">
                  <a:solidFill>
                    <a:schemeClr val="bg1"/>
                  </a:solidFill>
                </a:rPr>
                <a:t>02</a:t>
              </a:r>
            </a:p>
          </p:txBody>
        </p:sp>
      </p:grpSp>
      <p:grpSp>
        <p:nvGrpSpPr>
          <p:cNvPr id="46" name="Group 45"/>
          <p:cNvGrpSpPr/>
          <p:nvPr/>
        </p:nvGrpSpPr>
        <p:grpSpPr>
          <a:xfrm>
            <a:off x="640977" y="2971022"/>
            <a:ext cx="7327502" cy="515157"/>
            <a:chOff x="1430132" y="707281"/>
            <a:chExt cx="7327502" cy="515157"/>
          </a:xfrm>
        </p:grpSpPr>
        <p:grpSp>
          <p:nvGrpSpPr>
            <p:cNvPr id="47" name="Group 46"/>
            <p:cNvGrpSpPr/>
            <p:nvPr/>
          </p:nvGrpSpPr>
          <p:grpSpPr>
            <a:xfrm>
              <a:off x="1430132" y="707281"/>
              <a:ext cx="7327502" cy="515157"/>
              <a:chOff x="1430132" y="771676"/>
              <a:chExt cx="7327502" cy="515157"/>
            </a:xfrm>
          </p:grpSpPr>
          <p:sp>
            <p:nvSpPr>
              <p:cNvPr id="49" name="Oval 48"/>
              <p:cNvSpPr/>
              <p:nvPr/>
            </p:nvSpPr>
            <p:spPr>
              <a:xfrm>
                <a:off x="4751311" y="771676"/>
                <a:ext cx="565516" cy="515155"/>
              </a:xfrm>
              <a:prstGeom prst="ellipse">
                <a:avLst/>
              </a:prstGeom>
              <a:solidFill>
                <a:srgbClr val="21B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p>
            </p:txBody>
          </p:sp>
          <p:sp>
            <p:nvSpPr>
              <p:cNvPr id="50" name="Oval 49"/>
              <p:cNvSpPr/>
              <p:nvPr/>
            </p:nvSpPr>
            <p:spPr>
              <a:xfrm>
                <a:off x="1430132" y="771676"/>
                <a:ext cx="565516" cy="515155"/>
              </a:xfrm>
              <a:prstGeom prst="ellipse">
                <a:avLst/>
              </a:prstGeom>
              <a:solidFill>
                <a:srgbClr val="21B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200" dirty="0">
                  <a:solidFill>
                    <a:schemeClr val="bg1"/>
                  </a:solidFill>
                </a:endParaRPr>
              </a:p>
            </p:txBody>
          </p:sp>
          <p:sp>
            <p:nvSpPr>
              <p:cNvPr id="51" name="Rectangle 50"/>
              <p:cNvSpPr/>
              <p:nvPr/>
            </p:nvSpPr>
            <p:spPr>
              <a:xfrm>
                <a:off x="1661375" y="771678"/>
                <a:ext cx="3324896" cy="515155"/>
              </a:xfrm>
              <a:prstGeom prst="rect">
                <a:avLst/>
              </a:prstGeom>
              <a:solidFill>
                <a:srgbClr val="21B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just"/>
                <a:r>
                  <a:rPr lang="en-US" sz="1100" dirty="0">
                    <a:solidFill>
                      <a:schemeClr val="bg1"/>
                    </a:solidFill>
                  </a:rPr>
                  <a:t>Ensuring Safe and Reliable Operations </a:t>
                </a:r>
              </a:p>
            </p:txBody>
          </p:sp>
          <p:sp>
            <p:nvSpPr>
              <p:cNvPr id="52" name="Rectangle 51"/>
              <p:cNvSpPr/>
              <p:nvPr/>
            </p:nvSpPr>
            <p:spPr>
              <a:xfrm>
                <a:off x="5432738" y="771677"/>
                <a:ext cx="3324896" cy="515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buFont typeface="Arial" panose="020B0604020202020204" pitchFamily="34" charset="0"/>
                  <a:buChar char="•"/>
                </a:pPr>
                <a:r>
                  <a:rPr lang="en-US" sz="1100" i="1" dirty="0">
                    <a:solidFill>
                      <a:schemeClr val="bg2">
                        <a:lumMod val="50000"/>
                      </a:schemeClr>
                    </a:solidFill>
                  </a:rPr>
                  <a:t>Operational metrics with defined SLAs</a:t>
                </a:r>
              </a:p>
              <a:p>
                <a:pPr marL="171450" indent="-171450" algn="just">
                  <a:buFont typeface="Arial" panose="020B0604020202020204" pitchFamily="34" charset="0"/>
                  <a:buChar char="•"/>
                </a:pPr>
                <a:r>
                  <a:rPr lang="en-US" sz="1100" i="1" dirty="0">
                    <a:solidFill>
                      <a:schemeClr val="bg2">
                        <a:lumMod val="50000"/>
                      </a:schemeClr>
                    </a:solidFill>
                  </a:rPr>
                  <a:t>Business Outcomes mapped to technology enablers</a:t>
                </a:r>
              </a:p>
            </p:txBody>
          </p:sp>
        </p:grpSp>
        <p:sp>
          <p:nvSpPr>
            <p:cNvPr id="48" name="Donut 47"/>
            <p:cNvSpPr/>
            <p:nvPr/>
          </p:nvSpPr>
          <p:spPr>
            <a:xfrm>
              <a:off x="1495065" y="733836"/>
              <a:ext cx="448056" cy="448056"/>
            </a:xfrm>
            <a:prstGeom prst="donut">
              <a:avLst>
                <a:gd name="adj" fmla="val 1097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900" b="1">
                  <a:solidFill>
                    <a:schemeClr val="bg1"/>
                  </a:solidFill>
                </a:rPr>
                <a:t>03</a:t>
              </a:r>
            </a:p>
          </p:txBody>
        </p:sp>
      </p:grpSp>
      <p:grpSp>
        <p:nvGrpSpPr>
          <p:cNvPr id="53" name="Group 52"/>
          <p:cNvGrpSpPr/>
          <p:nvPr/>
        </p:nvGrpSpPr>
        <p:grpSpPr>
          <a:xfrm>
            <a:off x="702997" y="4056524"/>
            <a:ext cx="7327502" cy="515157"/>
            <a:chOff x="1430132" y="707281"/>
            <a:chExt cx="7327502" cy="515157"/>
          </a:xfrm>
        </p:grpSpPr>
        <p:grpSp>
          <p:nvGrpSpPr>
            <p:cNvPr id="54" name="Group 53"/>
            <p:cNvGrpSpPr/>
            <p:nvPr/>
          </p:nvGrpSpPr>
          <p:grpSpPr>
            <a:xfrm>
              <a:off x="1430132" y="707281"/>
              <a:ext cx="7327502" cy="515157"/>
              <a:chOff x="1430132" y="771676"/>
              <a:chExt cx="7327502" cy="515157"/>
            </a:xfrm>
          </p:grpSpPr>
          <p:sp>
            <p:nvSpPr>
              <p:cNvPr id="56" name="Oval 55"/>
              <p:cNvSpPr/>
              <p:nvPr/>
            </p:nvSpPr>
            <p:spPr>
              <a:xfrm>
                <a:off x="4751311" y="771676"/>
                <a:ext cx="565516" cy="51515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p>
            </p:txBody>
          </p:sp>
          <p:sp>
            <p:nvSpPr>
              <p:cNvPr id="57" name="Oval 56"/>
              <p:cNvSpPr/>
              <p:nvPr/>
            </p:nvSpPr>
            <p:spPr>
              <a:xfrm>
                <a:off x="1430132" y="771676"/>
                <a:ext cx="565516" cy="51515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1200" dirty="0">
                  <a:solidFill>
                    <a:schemeClr val="bg1"/>
                  </a:solidFill>
                </a:endParaRPr>
              </a:p>
            </p:txBody>
          </p:sp>
          <p:sp>
            <p:nvSpPr>
              <p:cNvPr id="58" name="Rectangle 57"/>
              <p:cNvSpPr/>
              <p:nvPr/>
            </p:nvSpPr>
            <p:spPr>
              <a:xfrm>
                <a:off x="1661375" y="771678"/>
                <a:ext cx="3324896" cy="51515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just"/>
                <a:r>
                  <a:rPr lang="en-US" sz="1100" dirty="0">
                    <a:solidFill>
                      <a:schemeClr val="bg1"/>
                    </a:solidFill>
                  </a:rPr>
                  <a:t>Foster Innovation and Collaboration </a:t>
                </a:r>
              </a:p>
            </p:txBody>
          </p:sp>
          <p:sp>
            <p:nvSpPr>
              <p:cNvPr id="59" name="Rectangle 58"/>
              <p:cNvSpPr/>
              <p:nvPr/>
            </p:nvSpPr>
            <p:spPr>
              <a:xfrm>
                <a:off x="5432738" y="771677"/>
                <a:ext cx="3324896" cy="515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buFont typeface="Arial" panose="020B0604020202020204" pitchFamily="34" charset="0"/>
                  <a:buChar char="•"/>
                </a:pPr>
                <a:r>
                  <a:rPr lang="en-US" sz="1100" i="1" dirty="0">
                    <a:solidFill>
                      <a:schemeClr val="bg2">
                        <a:lumMod val="50000"/>
                      </a:schemeClr>
                    </a:solidFill>
                  </a:rPr>
                  <a:t>Managed Innovation framework to drive business ideas</a:t>
                </a:r>
              </a:p>
              <a:p>
                <a:pPr marL="171450" indent="-171450" algn="just">
                  <a:buFont typeface="Arial" panose="020B0604020202020204" pitchFamily="34" charset="0"/>
                  <a:buChar char="•"/>
                </a:pPr>
                <a:r>
                  <a:rPr lang="en-US" sz="1100" i="1" dirty="0">
                    <a:solidFill>
                      <a:schemeClr val="bg2">
                        <a:lumMod val="50000"/>
                      </a:schemeClr>
                    </a:solidFill>
                  </a:rPr>
                  <a:t>Leverage Partner Ecosystem to bring in best of breed solutions</a:t>
                </a:r>
              </a:p>
            </p:txBody>
          </p:sp>
        </p:grpSp>
        <p:sp>
          <p:nvSpPr>
            <p:cNvPr id="55" name="Donut 54"/>
            <p:cNvSpPr/>
            <p:nvPr/>
          </p:nvSpPr>
          <p:spPr>
            <a:xfrm>
              <a:off x="1488842" y="742850"/>
              <a:ext cx="448056" cy="448056"/>
            </a:xfrm>
            <a:prstGeom prst="donut">
              <a:avLst>
                <a:gd name="adj" fmla="val 1097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900" b="1" dirty="0">
                  <a:solidFill>
                    <a:schemeClr val="bg1"/>
                  </a:solidFill>
                </a:rPr>
                <a:t>04</a:t>
              </a:r>
            </a:p>
          </p:txBody>
        </p:sp>
      </p:grpSp>
    </p:spTree>
    <p:extLst>
      <p:ext uri="{BB962C8B-B14F-4D97-AF65-F5344CB8AC3E}">
        <p14:creationId xmlns:p14="http://schemas.microsoft.com/office/powerpoint/2010/main" val="2895051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52899" y="2803928"/>
            <a:ext cx="3475601" cy="502725"/>
          </a:xfrm>
          <a:prstGeom prst="rect">
            <a:avLst/>
          </a:prstGeom>
        </p:spPr>
        <p:txBody>
          <a:bodyPr vert="horz" lIns="0" tIns="0" rIns="0" bIns="0" rtlCol="0" anchor="t" anchorCtr="0">
            <a:normAutofit fontScale="92500" lnSpcReduction="20000"/>
          </a:bodyPr>
          <a:lst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a:lstStyle>
          <a:p>
            <a:pPr algn="ctr"/>
            <a:r>
              <a:rPr lang="en-US" dirty="0">
                <a:solidFill>
                  <a:srgbClr val="0033A0"/>
                </a:solidFill>
                <a:latin typeface="Calibri" panose="020F0502020204030204" pitchFamily="34" charset="0"/>
              </a:rPr>
              <a:t>Enabling Client Transformations </a:t>
            </a:r>
            <a:endParaRPr lang="en-US" dirty="0">
              <a:latin typeface="Calibri" panose="020F0502020204030204" pitchFamily="34" charset="0"/>
            </a:endParaRPr>
          </a:p>
        </p:txBody>
      </p:sp>
      <p:grpSp>
        <p:nvGrpSpPr>
          <p:cNvPr id="8" name="Group 7"/>
          <p:cNvGrpSpPr/>
          <p:nvPr/>
        </p:nvGrpSpPr>
        <p:grpSpPr>
          <a:xfrm>
            <a:off x="108769" y="2610296"/>
            <a:ext cx="2747455" cy="892569"/>
            <a:chOff x="108769" y="2610296"/>
            <a:chExt cx="2747455" cy="892569"/>
          </a:xfrm>
        </p:grpSpPr>
        <p:cxnSp>
          <p:nvCxnSpPr>
            <p:cNvPr id="9" name="Straight Connector 8">
              <a:extLst>
                <a:ext uri="{FF2B5EF4-FFF2-40B4-BE49-F238E27FC236}">
                  <a16:creationId xmlns:a16="http://schemas.microsoft.com/office/drawing/2014/main" id="{3D741469-7E9C-9F47-AA40-308F7A99D4A6}"/>
                </a:ext>
              </a:extLst>
            </p:cNvPr>
            <p:cNvCxnSpPr>
              <a:cxnSpLocks/>
            </p:cNvCxnSpPr>
            <p:nvPr/>
          </p:nvCxnSpPr>
          <p:spPr>
            <a:xfrm>
              <a:off x="108769" y="2610296"/>
              <a:ext cx="2747455" cy="0"/>
            </a:xfrm>
            <a:prstGeom prst="line">
              <a:avLst/>
            </a:prstGeom>
            <a:ln w="25400">
              <a:solidFill>
                <a:srgbClr val="00B14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2A2E148-D59C-5D4C-82EF-2E90E604E923}"/>
                </a:ext>
              </a:extLst>
            </p:cNvPr>
            <p:cNvCxnSpPr>
              <a:cxnSpLocks/>
            </p:cNvCxnSpPr>
            <p:nvPr/>
          </p:nvCxnSpPr>
          <p:spPr>
            <a:xfrm flipV="1">
              <a:off x="108769" y="3500284"/>
              <a:ext cx="2747455" cy="2581"/>
            </a:xfrm>
            <a:prstGeom prst="line">
              <a:avLst/>
            </a:prstGeom>
            <a:ln w="25400">
              <a:solidFill>
                <a:srgbClr val="00B14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903083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34186" y="720574"/>
            <a:ext cx="8675629" cy="4005645"/>
            <a:chOff x="468313" y="653668"/>
            <a:chExt cx="8400367" cy="4005645"/>
          </a:xfrm>
        </p:grpSpPr>
        <p:sp>
          <p:nvSpPr>
            <p:cNvPr id="87" name="object 16"/>
            <p:cNvSpPr/>
            <p:nvPr/>
          </p:nvSpPr>
          <p:spPr>
            <a:xfrm>
              <a:off x="5041640" y="1428739"/>
              <a:ext cx="31602" cy="1070914"/>
            </a:xfrm>
            <a:custGeom>
              <a:avLst/>
              <a:gdLst/>
              <a:ahLst/>
              <a:cxnLst/>
              <a:rect l="l" t="t" r="r" b="b"/>
              <a:pathLst>
                <a:path h="651510">
                  <a:moveTo>
                    <a:pt x="0" y="0"/>
                  </a:moveTo>
                  <a:lnTo>
                    <a:pt x="0" y="651459"/>
                  </a:lnTo>
                </a:path>
              </a:pathLst>
            </a:custGeom>
            <a:ln w="19050">
              <a:solidFill>
                <a:srgbClr val="E7E6E6">
                  <a:lumMod val="25000"/>
                </a:srgbClr>
              </a:solidFill>
              <a:prstDash val="sysDot"/>
            </a:ln>
          </p:spPr>
          <p:txBody>
            <a:bodyPr wrap="square" lIns="0" tIns="0" rIns="0" bIns="0" rtlCol="0"/>
            <a:lstStyle/>
            <a:p>
              <a:pPr defTabSz="456640">
                <a:defRPr/>
              </a:pPr>
              <a:endParaRPr sz="1598" kern="0" dirty="0">
                <a:solidFill>
                  <a:prstClr val="black"/>
                </a:solidFill>
                <a:latin typeface="Calibri" panose="020F0502020204030204" pitchFamily="34" charset="0"/>
              </a:endParaRPr>
            </a:p>
          </p:txBody>
        </p:sp>
        <p:sp>
          <p:nvSpPr>
            <p:cNvPr id="91" name="object 19"/>
            <p:cNvSpPr/>
            <p:nvPr/>
          </p:nvSpPr>
          <p:spPr>
            <a:xfrm>
              <a:off x="6283409" y="1055599"/>
              <a:ext cx="31602" cy="1682282"/>
            </a:xfrm>
            <a:custGeom>
              <a:avLst/>
              <a:gdLst/>
              <a:ahLst/>
              <a:cxnLst/>
              <a:rect l="l" t="t" r="r" b="b"/>
              <a:pathLst>
                <a:path h="927735">
                  <a:moveTo>
                    <a:pt x="0" y="0"/>
                  </a:moveTo>
                  <a:lnTo>
                    <a:pt x="0" y="927277"/>
                  </a:lnTo>
                </a:path>
              </a:pathLst>
            </a:custGeom>
            <a:ln w="19050">
              <a:solidFill>
                <a:srgbClr val="E7E6E6">
                  <a:lumMod val="25000"/>
                </a:srgbClr>
              </a:solidFill>
              <a:prstDash val="sysDot"/>
            </a:ln>
          </p:spPr>
          <p:txBody>
            <a:bodyPr wrap="square" lIns="0" tIns="0" rIns="0" bIns="0" rtlCol="0"/>
            <a:lstStyle/>
            <a:p>
              <a:pPr defTabSz="456640">
                <a:defRPr/>
              </a:pPr>
              <a:endParaRPr sz="1598" kern="0" dirty="0">
                <a:solidFill>
                  <a:prstClr val="black"/>
                </a:solidFill>
                <a:latin typeface="Calibri" panose="020F0502020204030204" pitchFamily="34" charset="0"/>
              </a:endParaRPr>
            </a:p>
          </p:txBody>
        </p:sp>
        <p:sp>
          <p:nvSpPr>
            <p:cNvPr id="83" name="object 13"/>
            <p:cNvSpPr/>
            <p:nvPr/>
          </p:nvSpPr>
          <p:spPr>
            <a:xfrm flipH="1">
              <a:off x="2246919" y="1549506"/>
              <a:ext cx="34015" cy="1032759"/>
            </a:xfrm>
            <a:custGeom>
              <a:avLst/>
              <a:gdLst/>
              <a:ahLst/>
              <a:cxnLst/>
              <a:rect l="l" t="t" r="r" b="b"/>
              <a:pathLst>
                <a:path h="204469">
                  <a:moveTo>
                    <a:pt x="0" y="0"/>
                  </a:moveTo>
                  <a:lnTo>
                    <a:pt x="0" y="204165"/>
                  </a:lnTo>
                </a:path>
              </a:pathLst>
            </a:custGeom>
            <a:ln w="19050">
              <a:solidFill>
                <a:srgbClr val="E7E6E6">
                  <a:lumMod val="25000"/>
                </a:srgbClr>
              </a:solidFill>
              <a:prstDash val="sysDot"/>
            </a:ln>
          </p:spPr>
          <p:txBody>
            <a:bodyPr wrap="square" lIns="0" tIns="0" rIns="0" bIns="0" rtlCol="0"/>
            <a:lstStyle/>
            <a:p>
              <a:pPr defTabSz="456640">
                <a:defRPr/>
              </a:pPr>
              <a:endParaRPr sz="1598" kern="0" dirty="0">
                <a:solidFill>
                  <a:prstClr val="black"/>
                </a:solidFill>
                <a:latin typeface="Calibri" panose="020F0502020204030204" pitchFamily="34" charset="0"/>
              </a:endParaRPr>
            </a:p>
          </p:txBody>
        </p:sp>
        <p:pic>
          <p:nvPicPr>
            <p:cNvPr id="9" name="Picture 8"/>
            <p:cNvPicPr>
              <a:picLocks noChangeAspect="1"/>
            </p:cNvPicPr>
            <p:nvPr/>
          </p:nvPicPr>
          <p:blipFill>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515167" y="1818943"/>
              <a:ext cx="8171002" cy="1377987"/>
            </a:xfrm>
            <a:prstGeom prst="rect">
              <a:avLst/>
            </a:prstGeom>
          </p:spPr>
        </p:pic>
        <p:sp>
          <p:nvSpPr>
            <p:cNvPr id="61" name="object 16"/>
            <p:cNvSpPr/>
            <p:nvPr/>
          </p:nvSpPr>
          <p:spPr>
            <a:xfrm flipH="1">
              <a:off x="7773551" y="1490709"/>
              <a:ext cx="55041" cy="1082609"/>
            </a:xfrm>
            <a:custGeom>
              <a:avLst/>
              <a:gdLst/>
              <a:ahLst/>
              <a:cxnLst/>
              <a:rect l="l" t="t" r="r" b="b"/>
              <a:pathLst>
                <a:path h="651510">
                  <a:moveTo>
                    <a:pt x="0" y="0"/>
                  </a:moveTo>
                  <a:lnTo>
                    <a:pt x="0" y="651459"/>
                  </a:lnTo>
                </a:path>
              </a:pathLst>
            </a:custGeom>
            <a:ln w="19050">
              <a:solidFill>
                <a:srgbClr val="E7E6E6">
                  <a:lumMod val="25000"/>
                </a:srgbClr>
              </a:solidFill>
              <a:prstDash val="sysDot"/>
            </a:ln>
          </p:spPr>
          <p:txBody>
            <a:bodyPr wrap="square" lIns="0" tIns="0" rIns="0" bIns="0" rtlCol="0"/>
            <a:lstStyle/>
            <a:p>
              <a:pPr defTabSz="456640">
                <a:defRPr/>
              </a:pPr>
              <a:endParaRPr sz="1598" kern="0" dirty="0">
                <a:solidFill>
                  <a:prstClr val="black"/>
                </a:solidFill>
                <a:latin typeface="Calibri" panose="020F0502020204030204" pitchFamily="34" charset="0"/>
              </a:endParaRPr>
            </a:p>
          </p:txBody>
        </p:sp>
        <p:sp>
          <p:nvSpPr>
            <p:cNvPr id="79" name="Rounded Rectangle 23"/>
            <p:cNvSpPr/>
            <p:nvPr/>
          </p:nvSpPr>
          <p:spPr bwMode="gray">
            <a:xfrm rot="10800000" flipH="1" flipV="1">
              <a:off x="468313" y="3011805"/>
              <a:ext cx="8191897" cy="1647508"/>
            </a:xfrm>
            <a:prstGeom prst="rect">
              <a:avLst/>
            </a:prstGeom>
            <a:solidFill>
              <a:schemeClr val="bg1">
                <a:lumMod val="95000"/>
              </a:schemeClr>
            </a:solidFill>
            <a:ln w="9525" cap="flat" cmpd="sng" algn="ctr">
              <a:noFill/>
              <a:prstDash val="solid"/>
            </a:ln>
            <a:effectLst/>
          </p:spPr>
          <p:txBody>
            <a:bodyPr spcFirstLastPara="0" vert="horz" wrap="square" lIns="0" tIns="0" rIns="0" bIns="0" numCol="1" spcCol="1270" anchor="ctr" anchorCtr="0">
              <a:noAutofit/>
            </a:bodyPr>
            <a:lstStyle/>
            <a:p>
              <a:pPr marL="0" lvl="2" algn="ctr" defTabSz="888890" fontAlgn="base">
                <a:lnSpc>
                  <a:spcPct val="90000"/>
                </a:lnSpc>
              </a:pPr>
              <a:endParaRPr lang="en-US" sz="1400" kern="0" spc="400" dirty="0">
                <a:solidFill>
                  <a:srgbClr val="141414"/>
                </a:solidFill>
                <a:latin typeface="Calibri" panose="020F0502020204030204" pitchFamily="34" charset="0"/>
                <a:ea typeface="Verdana" panose="020B0604030504040204" pitchFamily="34" charset="0"/>
                <a:cs typeface="Verdana" panose="020B0604030504040204" pitchFamily="34" charset="0"/>
              </a:endParaRPr>
            </a:p>
          </p:txBody>
        </p:sp>
        <p:sp>
          <p:nvSpPr>
            <p:cNvPr id="106" name="Rectangle 105"/>
            <p:cNvSpPr/>
            <p:nvPr/>
          </p:nvSpPr>
          <p:spPr>
            <a:xfrm>
              <a:off x="862720" y="3210245"/>
              <a:ext cx="8005960" cy="10913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66"/>
              <a:endParaRPr lang="en-US" sz="1050" dirty="0">
                <a:solidFill>
                  <a:prstClr val="white"/>
                </a:solidFill>
                <a:latin typeface="Calibri" panose="020F0502020204030204" pitchFamily="34" charset="0"/>
                <a:ea typeface="Verdana" panose="020B0604030504040204" pitchFamily="34" charset="0"/>
                <a:cs typeface="Verdana" panose="020B0604030504040204" pitchFamily="34" charset="0"/>
              </a:endParaRPr>
            </a:p>
          </p:txBody>
        </p:sp>
        <p:grpSp>
          <p:nvGrpSpPr>
            <p:cNvPr id="109" name="Group 108"/>
            <p:cNvGrpSpPr/>
            <p:nvPr/>
          </p:nvGrpSpPr>
          <p:grpSpPr>
            <a:xfrm>
              <a:off x="468784" y="2971662"/>
              <a:ext cx="8191426" cy="248769"/>
              <a:chOff x="284644" y="2632504"/>
              <a:chExt cx="1808158" cy="359270"/>
            </a:xfrm>
          </p:grpSpPr>
          <p:sp>
            <p:nvSpPr>
              <p:cNvPr id="110" name="Rectangle 109"/>
              <p:cNvSpPr/>
              <p:nvPr/>
            </p:nvSpPr>
            <p:spPr>
              <a:xfrm>
                <a:off x="735010" y="2632504"/>
                <a:ext cx="457397" cy="358938"/>
              </a:xfrm>
              <a:prstGeom prst="rect">
                <a:avLst/>
              </a:prstGeom>
              <a:solidFill>
                <a:srgbClr val="00B140"/>
              </a:solidFill>
              <a:ln w="12700" cap="flat" cmpd="sng" algn="ctr">
                <a:noFill/>
                <a:prstDash val="solid"/>
                <a:miter lim="800000"/>
              </a:ln>
              <a:effectLst/>
            </p:spPr>
            <p:txBody>
              <a:bodyPr rtlCol="0" anchor="ctr"/>
              <a:lstStyle/>
              <a:p>
                <a:pPr algn="ctr" defTabSz="914333">
                  <a:defRPr/>
                </a:pPr>
                <a:endParaRPr lang="en-US" sz="1050" b="1" kern="0" dirty="0">
                  <a:solidFill>
                    <a:srgbClr val="FF0000"/>
                  </a:solidFill>
                  <a:latin typeface="Calibri" panose="020F0502020204030204" pitchFamily="34" charset="0"/>
                  <a:ea typeface="Verdana" panose="020B0604030504040204" pitchFamily="34" charset="0"/>
                  <a:cs typeface="Verdana" panose="020B0604030504040204" pitchFamily="34" charset="0"/>
                </a:endParaRPr>
              </a:p>
            </p:txBody>
          </p:sp>
          <p:sp>
            <p:nvSpPr>
              <p:cNvPr id="111" name="Rectangle 110"/>
              <p:cNvSpPr/>
              <p:nvPr/>
            </p:nvSpPr>
            <p:spPr>
              <a:xfrm>
                <a:off x="284644" y="2632504"/>
                <a:ext cx="457397" cy="358938"/>
              </a:xfrm>
              <a:prstGeom prst="rect">
                <a:avLst/>
              </a:prstGeom>
              <a:solidFill>
                <a:srgbClr val="0070C0"/>
              </a:solidFill>
              <a:ln w="12700" cap="flat" cmpd="sng" algn="ctr">
                <a:noFill/>
                <a:prstDash val="solid"/>
                <a:miter lim="800000"/>
              </a:ln>
              <a:effectLst/>
            </p:spPr>
            <p:txBody>
              <a:bodyPr rtlCol="0" anchor="ctr"/>
              <a:lstStyle/>
              <a:p>
                <a:pPr algn="ctr" defTabSz="914333">
                  <a:defRPr/>
                </a:pPr>
                <a:endParaRPr lang="en-US" sz="1050" b="1" kern="0" dirty="0">
                  <a:solidFill>
                    <a:srgbClr val="FF0000"/>
                  </a:solidFill>
                  <a:latin typeface="Calibri" panose="020F0502020204030204" pitchFamily="34" charset="0"/>
                  <a:ea typeface="Verdana" panose="020B0604030504040204" pitchFamily="34" charset="0"/>
                  <a:cs typeface="Verdana" panose="020B0604030504040204" pitchFamily="34" charset="0"/>
                </a:endParaRPr>
              </a:p>
            </p:txBody>
          </p:sp>
          <p:sp>
            <p:nvSpPr>
              <p:cNvPr id="112" name="Rectangle 111"/>
              <p:cNvSpPr/>
              <p:nvPr/>
            </p:nvSpPr>
            <p:spPr>
              <a:xfrm>
                <a:off x="1192407" y="2632504"/>
                <a:ext cx="457398" cy="358938"/>
              </a:xfrm>
              <a:prstGeom prst="rect">
                <a:avLst/>
              </a:prstGeom>
              <a:solidFill>
                <a:srgbClr val="F4633A"/>
              </a:solidFill>
              <a:ln w="12700" cap="flat" cmpd="sng" algn="ctr">
                <a:noFill/>
                <a:prstDash val="solid"/>
                <a:miter lim="800000"/>
              </a:ln>
              <a:effectLst/>
            </p:spPr>
            <p:txBody>
              <a:bodyPr rtlCol="0" anchor="ctr"/>
              <a:lstStyle/>
              <a:p>
                <a:pPr algn="ctr" defTabSz="914333">
                  <a:defRPr/>
                </a:pPr>
                <a:endParaRPr lang="en-US" sz="1050" b="1" kern="0" dirty="0">
                  <a:solidFill>
                    <a:srgbClr val="FF0000"/>
                  </a:solidFill>
                  <a:latin typeface="Calibri" panose="020F0502020204030204" pitchFamily="34" charset="0"/>
                  <a:ea typeface="Verdana" panose="020B0604030504040204" pitchFamily="34" charset="0"/>
                  <a:cs typeface="Verdana" panose="020B0604030504040204" pitchFamily="34" charset="0"/>
                </a:endParaRPr>
              </a:p>
            </p:txBody>
          </p:sp>
          <p:sp>
            <p:nvSpPr>
              <p:cNvPr id="113" name="Rectangle 112"/>
              <p:cNvSpPr/>
              <p:nvPr/>
            </p:nvSpPr>
            <p:spPr>
              <a:xfrm>
                <a:off x="1642774" y="2632504"/>
                <a:ext cx="450028" cy="359270"/>
              </a:xfrm>
              <a:prstGeom prst="rect">
                <a:avLst/>
              </a:prstGeom>
              <a:solidFill>
                <a:srgbClr val="DA1E2B"/>
              </a:solidFill>
              <a:ln w="12700" cap="flat" cmpd="sng" algn="ctr">
                <a:noFill/>
                <a:prstDash val="solid"/>
                <a:miter lim="800000"/>
              </a:ln>
              <a:effectLst/>
            </p:spPr>
            <p:txBody>
              <a:bodyPr rtlCol="0" anchor="ctr"/>
              <a:lstStyle/>
              <a:p>
                <a:pPr algn="ctr" defTabSz="914333">
                  <a:defRPr/>
                </a:pPr>
                <a:endParaRPr lang="en-US" sz="1050" b="1" kern="0" dirty="0">
                  <a:solidFill>
                    <a:srgbClr val="FF0000"/>
                  </a:solidFill>
                  <a:latin typeface="Calibri" panose="020F0502020204030204" pitchFamily="34" charset="0"/>
                  <a:ea typeface="Verdana" panose="020B0604030504040204" pitchFamily="34" charset="0"/>
                  <a:cs typeface="Verdana" panose="020B0604030504040204" pitchFamily="34" charset="0"/>
                </a:endParaRPr>
              </a:p>
            </p:txBody>
          </p:sp>
        </p:grpSp>
        <p:sp>
          <p:nvSpPr>
            <p:cNvPr id="114" name="Rectangle 113"/>
            <p:cNvSpPr/>
            <p:nvPr/>
          </p:nvSpPr>
          <p:spPr>
            <a:xfrm>
              <a:off x="708622" y="2971531"/>
              <a:ext cx="1787237" cy="253916"/>
            </a:xfrm>
            <a:prstGeom prst="rect">
              <a:avLst/>
            </a:prstGeom>
          </p:spPr>
          <p:txBody>
            <a:bodyPr wrap="square" anchor="ctr">
              <a:spAutoFit/>
            </a:bodyPr>
            <a:lstStyle/>
            <a:p>
              <a:pPr algn="ctr" defTabSz="457166">
                <a:defRPr/>
              </a:pPr>
              <a:r>
                <a:rPr lang="en-US" sz="1050" b="1" dirty="0">
                  <a:solidFill>
                    <a:srgbClr val="FFFFFF"/>
                  </a:solidFill>
                  <a:latin typeface="Calibri" panose="020F0502020204030204" pitchFamily="34" charset="0"/>
                  <a:ea typeface="Verdana" panose="020B0604030504040204" pitchFamily="34" charset="0"/>
                  <a:cs typeface="Verdana" panose="020B0604030504040204" pitchFamily="34" charset="0"/>
                </a:rPr>
                <a:t>SCALE &amp; FLEXIBILITY</a:t>
              </a:r>
              <a:endParaRPr lang="en-GB" sz="1050" b="1" dirty="0">
                <a:solidFill>
                  <a:srgbClr val="FFFFFF"/>
                </a:solidFill>
                <a:latin typeface="Calibri" panose="020F0502020204030204" pitchFamily="34" charset="0"/>
                <a:ea typeface="Verdana" panose="020B0604030504040204" pitchFamily="34" charset="0"/>
                <a:cs typeface="Verdana" panose="020B0604030504040204" pitchFamily="34" charset="0"/>
              </a:endParaRPr>
            </a:p>
          </p:txBody>
        </p:sp>
        <p:sp>
          <p:nvSpPr>
            <p:cNvPr id="115" name="Rectangle 114"/>
            <p:cNvSpPr/>
            <p:nvPr/>
          </p:nvSpPr>
          <p:spPr>
            <a:xfrm>
              <a:off x="2588498" y="2971530"/>
              <a:ext cx="2080476" cy="253916"/>
            </a:xfrm>
            <a:prstGeom prst="rect">
              <a:avLst/>
            </a:prstGeom>
          </p:spPr>
          <p:txBody>
            <a:bodyPr wrap="square" anchor="ctr">
              <a:spAutoFit/>
            </a:bodyPr>
            <a:lstStyle/>
            <a:p>
              <a:pPr algn="ctr" defTabSz="457166">
                <a:defRPr/>
              </a:pPr>
              <a:r>
                <a:rPr lang="en-US" sz="1050" b="1" dirty="0">
                  <a:solidFill>
                    <a:srgbClr val="FFFFFF"/>
                  </a:solidFill>
                  <a:latin typeface="Calibri" panose="020F0502020204030204" pitchFamily="34" charset="0"/>
                  <a:ea typeface="Verdana" panose="020B0604030504040204" pitchFamily="34" charset="0"/>
                  <a:cs typeface="Verdana" panose="020B0604030504040204" pitchFamily="34" charset="0"/>
                </a:rPr>
                <a:t>DELIVERING TO OUTCOMES</a:t>
              </a:r>
              <a:endParaRPr lang="en-GB" sz="1050" b="1" dirty="0">
                <a:solidFill>
                  <a:srgbClr val="FFFFFF"/>
                </a:solidFill>
                <a:latin typeface="Calibri" panose="020F0502020204030204" pitchFamily="34" charset="0"/>
                <a:ea typeface="Verdana" panose="020B0604030504040204" pitchFamily="34" charset="0"/>
                <a:cs typeface="Verdana" panose="020B0604030504040204" pitchFamily="34" charset="0"/>
              </a:endParaRPr>
            </a:p>
          </p:txBody>
        </p:sp>
        <p:sp>
          <p:nvSpPr>
            <p:cNvPr id="116" name="Rectangle 115"/>
            <p:cNvSpPr/>
            <p:nvPr/>
          </p:nvSpPr>
          <p:spPr>
            <a:xfrm>
              <a:off x="4627480" y="2971530"/>
              <a:ext cx="1919563" cy="253916"/>
            </a:xfrm>
            <a:prstGeom prst="rect">
              <a:avLst/>
            </a:prstGeom>
          </p:spPr>
          <p:txBody>
            <a:bodyPr wrap="square" anchor="ctr">
              <a:spAutoFit/>
            </a:bodyPr>
            <a:lstStyle/>
            <a:p>
              <a:pPr algn="ctr" defTabSz="457166">
                <a:defRPr/>
              </a:pPr>
              <a:r>
                <a:rPr lang="en-US" sz="1050" b="1" dirty="0">
                  <a:solidFill>
                    <a:srgbClr val="FFFFFF"/>
                  </a:solidFill>
                  <a:latin typeface="Calibri" panose="020F0502020204030204" pitchFamily="34" charset="0"/>
                  <a:ea typeface="Verdana" panose="020B0604030504040204" pitchFamily="34" charset="0"/>
                  <a:cs typeface="Verdana" panose="020B0604030504040204" pitchFamily="34" charset="0"/>
                </a:rPr>
                <a:t>SKIN IN THE GAME</a:t>
              </a:r>
              <a:endParaRPr lang="en-GB" sz="1050" b="1" dirty="0">
                <a:solidFill>
                  <a:srgbClr val="FFFFFF"/>
                </a:solidFill>
                <a:latin typeface="Calibri" panose="020F0502020204030204" pitchFamily="34" charset="0"/>
                <a:ea typeface="Verdana" panose="020B0604030504040204" pitchFamily="34" charset="0"/>
                <a:cs typeface="Verdana" panose="020B0604030504040204" pitchFamily="34" charset="0"/>
              </a:endParaRPr>
            </a:p>
          </p:txBody>
        </p:sp>
        <p:sp>
          <p:nvSpPr>
            <p:cNvPr id="117" name="Rectangle 116"/>
            <p:cNvSpPr/>
            <p:nvPr/>
          </p:nvSpPr>
          <p:spPr>
            <a:xfrm>
              <a:off x="6506691" y="2971530"/>
              <a:ext cx="2153518" cy="253916"/>
            </a:xfrm>
            <a:prstGeom prst="rect">
              <a:avLst/>
            </a:prstGeom>
            <a:solidFill>
              <a:srgbClr val="7030A0"/>
            </a:solidFill>
          </p:spPr>
          <p:txBody>
            <a:bodyPr wrap="square" anchor="ctr">
              <a:spAutoFit/>
            </a:bodyPr>
            <a:lstStyle/>
            <a:p>
              <a:pPr algn="ctr" defTabSz="457166">
                <a:defRPr/>
              </a:pPr>
              <a:r>
                <a:rPr lang="en-US" sz="1050" b="1" dirty="0">
                  <a:solidFill>
                    <a:srgbClr val="FFFFFF"/>
                  </a:solidFill>
                  <a:latin typeface="Calibri" panose="020F0502020204030204" pitchFamily="34" charset="0"/>
                  <a:ea typeface="Verdana" panose="020B0604030504040204" pitchFamily="34" charset="0"/>
                  <a:cs typeface="Verdana" panose="020B0604030504040204" pitchFamily="34" charset="0"/>
                </a:rPr>
                <a:t>A GLOBAL DIGITAL PARTNER</a:t>
              </a:r>
              <a:endParaRPr lang="en-GB" sz="1050" b="1" dirty="0">
                <a:solidFill>
                  <a:srgbClr val="FFFFFF"/>
                </a:solidFill>
                <a:latin typeface="Calibri" panose="020F0502020204030204" pitchFamily="34" charset="0"/>
                <a:ea typeface="Verdana" panose="020B0604030504040204" pitchFamily="34" charset="0"/>
                <a:cs typeface="Verdana" panose="020B0604030504040204" pitchFamily="34" charset="0"/>
              </a:endParaRPr>
            </a:p>
          </p:txBody>
        </p:sp>
        <p:cxnSp>
          <p:nvCxnSpPr>
            <p:cNvPr id="125" name="Straight Connector 124"/>
            <p:cNvCxnSpPr>
              <a:cxnSpLocks/>
            </p:cNvCxnSpPr>
            <p:nvPr/>
          </p:nvCxnSpPr>
          <p:spPr>
            <a:xfrm>
              <a:off x="5822482" y="3688481"/>
              <a:ext cx="0" cy="970832"/>
            </a:xfrm>
            <a:prstGeom prst="line">
              <a:avLst/>
            </a:prstGeom>
            <a:ln w="12700">
              <a:solidFill>
                <a:schemeClr val="tx2">
                  <a:lumMod val="85000"/>
                  <a:lumOff val="1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31" name="Rectangle 130"/>
            <p:cNvSpPr/>
            <p:nvPr/>
          </p:nvSpPr>
          <p:spPr>
            <a:xfrm>
              <a:off x="7634122" y="3200614"/>
              <a:ext cx="1047255"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457166"/>
              <a:r>
                <a:rPr lang="en-US" sz="1000" b="1" dirty="0">
                  <a:solidFill>
                    <a:schemeClr val="tx2"/>
                  </a:solidFill>
                  <a:latin typeface="Calibri" panose="020F0502020204030204" pitchFamily="34" charset="0"/>
                  <a:ea typeface="Verdana" panose="020B0604030504040204" pitchFamily="34" charset="0"/>
                  <a:cs typeface="Verdana" panose="020B0604030504040204" pitchFamily="34" charset="0"/>
                </a:rPr>
                <a:t>Intelligent </a:t>
              </a:r>
            </a:p>
            <a:p>
              <a:pPr algn="ctr" defTabSz="457166"/>
              <a:r>
                <a:rPr lang="en-US" sz="1000" b="1" dirty="0">
                  <a:solidFill>
                    <a:schemeClr val="tx2"/>
                  </a:solidFill>
                  <a:latin typeface="Calibri" panose="020F0502020204030204" pitchFamily="34" charset="0"/>
                  <a:ea typeface="Verdana" panose="020B0604030504040204" pitchFamily="34" charset="0"/>
                  <a:cs typeface="Verdana" panose="020B0604030504040204" pitchFamily="34" charset="0"/>
                </a:rPr>
                <a:t>Automation</a:t>
              </a:r>
            </a:p>
          </p:txBody>
        </p:sp>
        <p:sp>
          <p:nvSpPr>
            <p:cNvPr id="133" name="Rectangle 132"/>
            <p:cNvSpPr/>
            <p:nvPr/>
          </p:nvSpPr>
          <p:spPr>
            <a:xfrm>
              <a:off x="7722835" y="3689582"/>
              <a:ext cx="852896" cy="681447"/>
            </a:xfrm>
            <a:prstGeom prst="rect">
              <a:avLst/>
            </a:prstGeom>
            <a:noFill/>
            <a:ln w="12700" cap="flat" cmpd="sng" algn="ctr">
              <a:noFill/>
              <a:prstDash val="solid"/>
              <a:miter lim="800000"/>
            </a:ln>
            <a:effectLst/>
          </p:spPr>
          <p:txBody>
            <a:bodyPr rtlCol="0" anchor="t"/>
            <a:lstStyle/>
            <a:p>
              <a:pPr algn="ctr" defTabSz="914333">
                <a:defRPr/>
              </a:pPr>
              <a:r>
                <a:rPr lang="en-US" sz="1350" b="1" kern="0" dirty="0">
                  <a:solidFill>
                    <a:srgbClr val="000000"/>
                  </a:solidFill>
                  <a:latin typeface="Calibri" panose="020F0502020204030204" pitchFamily="34" charset="0"/>
                  <a:ea typeface="Verdana" panose="020B0604030504040204" pitchFamily="34" charset="0"/>
                  <a:cs typeface="Verdana" panose="020B0604030504040204" pitchFamily="34" charset="0"/>
                </a:rPr>
                <a:t>~60%</a:t>
              </a:r>
            </a:p>
            <a:p>
              <a:pPr algn="ctr" defTabSz="914333">
                <a:defRPr/>
              </a:pPr>
              <a:r>
                <a:rPr lang="en-US" sz="900" kern="0" dirty="0">
                  <a:solidFill>
                    <a:srgbClr val="000000"/>
                  </a:solidFill>
                  <a:latin typeface="Calibri" panose="020F0502020204030204" pitchFamily="34" charset="0"/>
                  <a:ea typeface="Verdana" panose="020B0604030504040204" pitchFamily="34" charset="0"/>
                  <a:cs typeface="Verdana" panose="020B0604030504040204" pitchFamily="34" charset="0"/>
                </a:rPr>
                <a:t>Automation overall projected</a:t>
              </a:r>
              <a:endParaRPr lang="en-GB" sz="675" kern="0" dirty="0">
                <a:solidFill>
                  <a:srgbClr val="000000"/>
                </a:solidFill>
                <a:latin typeface="Calibri" panose="020F0502020204030204" pitchFamily="34" charset="0"/>
                <a:ea typeface="Verdana" panose="020B0604030504040204" pitchFamily="34" charset="0"/>
                <a:cs typeface="Verdana" panose="020B0604030504040204" pitchFamily="34" charset="0"/>
              </a:endParaRPr>
            </a:p>
          </p:txBody>
        </p:sp>
        <p:sp>
          <p:nvSpPr>
            <p:cNvPr id="90" name="Rectangle 89"/>
            <p:cNvSpPr/>
            <p:nvPr/>
          </p:nvSpPr>
          <p:spPr>
            <a:xfrm>
              <a:off x="1222264" y="3689582"/>
              <a:ext cx="757315" cy="587258"/>
            </a:xfrm>
            <a:prstGeom prst="rect">
              <a:avLst/>
            </a:prstGeom>
            <a:noFill/>
            <a:ln w="12700" cap="flat" cmpd="sng" algn="ctr">
              <a:noFill/>
              <a:prstDash val="solid"/>
              <a:miter lim="800000"/>
            </a:ln>
            <a:effectLst/>
          </p:spPr>
          <p:txBody>
            <a:bodyPr rtlCol="0" anchor="t"/>
            <a:lstStyle/>
            <a:p>
              <a:pPr algn="ctr" defTabSz="914333">
                <a:defRPr/>
              </a:pPr>
              <a:r>
                <a:rPr lang="en-US" sz="1350" b="1" kern="0" dirty="0">
                  <a:solidFill>
                    <a:srgbClr val="000000"/>
                  </a:solidFill>
                  <a:latin typeface="Calibri" panose="020F0502020204030204" pitchFamily="34" charset="0"/>
                  <a:ea typeface="Verdana" panose="020B0604030504040204" pitchFamily="34" charset="0"/>
                  <a:cs typeface="Verdana" panose="020B0604030504040204" pitchFamily="34" charset="0"/>
                </a:rPr>
                <a:t>0</a:t>
              </a:r>
            </a:p>
            <a:p>
              <a:pPr algn="ctr" defTabSz="914333">
                <a:defRPr/>
              </a:pPr>
              <a:r>
                <a:rPr lang="en-US" sz="900" kern="0" dirty="0">
                  <a:solidFill>
                    <a:srgbClr val="000000"/>
                  </a:solidFill>
                  <a:latin typeface="Calibri" panose="020F0502020204030204" pitchFamily="34" charset="0"/>
                  <a:ea typeface="Verdana" panose="020B0604030504040204" pitchFamily="34" charset="0"/>
                  <a:cs typeface="Verdana" panose="020B0604030504040204" pitchFamily="34" charset="0"/>
                </a:rPr>
                <a:t>Zero outage during last peak support</a:t>
              </a:r>
              <a:endParaRPr lang="en-GB" sz="900" kern="0" dirty="0">
                <a:solidFill>
                  <a:srgbClr val="000000"/>
                </a:solidFill>
                <a:latin typeface="Calibri" panose="020F0502020204030204" pitchFamily="34" charset="0"/>
                <a:ea typeface="Verdana" panose="020B0604030504040204" pitchFamily="34" charset="0"/>
                <a:cs typeface="Verdana" panose="020B0604030504040204" pitchFamily="34" charset="0"/>
              </a:endParaRPr>
            </a:p>
          </p:txBody>
        </p:sp>
        <p:sp>
          <p:nvSpPr>
            <p:cNvPr id="105" name="Rectangle 104"/>
            <p:cNvSpPr/>
            <p:nvPr/>
          </p:nvSpPr>
          <p:spPr>
            <a:xfrm>
              <a:off x="1946536" y="3689582"/>
              <a:ext cx="777284" cy="681447"/>
            </a:xfrm>
            <a:prstGeom prst="rect">
              <a:avLst/>
            </a:prstGeom>
            <a:noFill/>
            <a:ln w="12700" cap="flat" cmpd="sng" algn="ctr">
              <a:noFill/>
              <a:prstDash val="solid"/>
              <a:miter lim="800000"/>
            </a:ln>
            <a:effectLst/>
          </p:spPr>
          <p:txBody>
            <a:bodyPr rtlCol="0" anchor="t"/>
            <a:lstStyle/>
            <a:p>
              <a:pPr algn="ctr" defTabSz="914333">
                <a:defRPr/>
              </a:pPr>
              <a:r>
                <a:rPr lang="en-US" sz="1350" b="1" kern="0" dirty="0">
                  <a:solidFill>
                    <a:srgbClr val="000000"/>
                  </a:solidFill>
                  <a:latin typeface="Calibri" panose="020F0502020204030204" pitchFamily="34" charset="0"/>
                  <a:ea typeface="Verdana" panose="020B0604030504040204" pitchFamily="34" charset="0"/>
                  <a:cs typeface="Verdana" panose="020B0604030504040204" pitchFamily="34" charset="0"/>
                </a:rPr>
                <a:t>60%</a:t>
              </a:r>
            </a:p>
            <a:p>
              <a:pPr algn="ctr" defTabSz="914333">
                <a:defRPr/>
              </a:pPr>
              <a:r>
                <a:rPr lang="en-US" sz="900" kern="0" dirty="0">
                  <a:solidFill>
                    <a:srgbClr val="000000"/>
                  </a:solidFill>
                  <a:latin typeface="Calibri" panose="020F0502020204030204" pitchFamily="34" charset="0"/>
                  <a:ea typeface="Verdana" panose="020B0604030504040204" pitchFamily="34" charset="0"/>
                  <a:cs typeface="Verdana" panose="020B0604030504040204" pitchFamily="34" charset="0"/>
                </a:rPr>
                <a:t>Incident reduction</a:t>
              </a:r>
              <a:endParaRPr lang="en-GB" sz="900" kern="0" dirty="0">
                <a:solidFill>
                  <a:srgbClr val="000000"/>
                </a:solidFill>
                <a:latin typeface="Calibri" panose="020F0502020204030204" pitchFamily="34" charset="0"/>
                <a:ea typeface="Verdana" panose="020B0604030504040204" pitchFamily="34" charset="0"/>
                <a:cs typeface="Verdana" panose="020B0604030504040204" pitchFamily="34" charset="0"/>
              </a:endParaRPr>
            </a:p>
          </p:txBody>
        </p:sp>
        <p:sp>
          <p:nvSpPr>
            <p:cNvPr id="124" name="Rectangle 123"/>
            <p:cNvSpPr/>
            <p:nvPr/>
          </p:nvSpPr>
          <p:spPr>
            <a:xfrm>
              <a:off x="503641" y="3689582"/>
              <a:ext cx="807536" cy="681447"/>
            </a:xfrm>
            <a:prstGeom prst="rect">
              <a:avLst/>
            </a:prstGeom>
            <a:noFill/>
            <a:ln w="12700" cap="flat" cmpd="sng" algn="ctr">
              <a:noFill/>
              <a:prstDash val="solid"/>
              <a:miter lim="800000"/>
            </a:ln>
            <a:effectLst/>
          </p:spPr>
          <p:txBody>
            <a:bodyPr rtlCol="0" anchor="t"/>
            <a:lstStyle/>
            <a:p>
              <a:pPr algn="ctr" defTabSz="914333">
                <a:defRPr/>
              </a:pPr>
              <a:r>
                <a:rPr lang="en-GB" sz="1350" b="1" kern="0" dirty="0">
                  <a:solidFill>
                    <a:srgbClr val="000000"/>
                  </a:solidFill>
                  <a:latin typeface="Calibri" panose="020F0502020204030204" pitchFamily="34" charset="0"/>
                  <a:ea typeface="Verdana" panose="020B0604030504040204" pitchFamily="34" charset="0"/>
                  <a:cs typeface="Verdana" panose="020B0604030504040204" pitchFamily="34" charset="0"/>
                </a:rPr>
                <a:t>$24 M</a:t>
              </a:r>
            </a:p>
            <a:p>
              <a:pPr algn="ctr" defTabSz="914333">
                <a:defRPr/>
              </a:pPr>
              <a:r>
                <a:rPr lang="en-GB" sz="900" kern="0" dirty="0">
                  <a:solidFill>
                    <a:srgbClr val="000000"/>
                  </a:solidFill>
                  <a:latin typeface="Calibri" panose="020F0502020204030204" pitchFamily="34" charset="0"/>
                  <a:ea typeface="Verdana" panose="020B0604030504040204" pitchFamily="34" charset="0"/>
                  <a:cs typeface="Verdana" panose="020B0604030504040204" pitchFamily="34" charset="0"/>
                </a:rPr>
                <a:t>operational</a:t>
              </a:r>
            </a:p>
            <a:p>
              <a:pPr algn="ctr" defTabSz="914333">
                <a:defRPr/>
              </a:pPr>
              <a:r>
                <a:rPr lang="en-GB" sz="900" kern="0" dirty="0">
                  <a:solidFill>
                    <a:srgbClr val="000000"/>
                  </a:solidFill>
                  <a:latin typeface="Calibri" panose="020F0502020204030204" pitchFamily="34" charset="0"/>
                  <a:ea typeface="Verdana" panose="020B0604030504040204" pitchFamily="34" charset="0"/>
                  <a:cs typeface="Verdana" panose="020B0604030504040204" pitchFamily="34" charset="0"/>
                </a:rPr>
                <a:t>savings in 3 year duration</a:t>
              </a:r>
            </a:p>
          </p:txBody>
        </p:sp>
        <p:cxnSp>
          <p:nvCxnSpPr>
            <p:cNvPr id="134" name="Straight Connector 133"/>
            <p:cNvCxnSpPr>
              <a:cxnSpLocks/>
            </p:cNvCxnSpPr>
            <p:nvPr/>
          </p:nvCxnSpPr>
          <p:spPr>
            <a:xfrm>
              <a:off x="1999943" y="3688481"/>
              <a:ext cx="0" cy="970832"/>
            </a:xfrm>
            <a:prstGeom prst="line">
              <a:avLst/>
            </a:prstGeom>
            <a:ln w="12700">
              <a:solidFill>
                <a:schemeClr val="tx2">
                  <a:lumMod val="85000"/>
                  <a:lumOff val="1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35" name="Rectangle 134"/>
            <p:cNvSpPr/>
            <p:nvPr/>
          </p:nvSpPr>
          <p:spPr>
            <a:xfrm>
              <a:off x="2461804" y="3689582"/>
              <a:ext cx="880194" cy="382629"/>
            </a:xfrm>
            <a:prstGeom prst="rect">
              <a:avLst/>
            </a:prstGeom>
            <a:noFill/>
            <a:ln w="12700" cap="flat" cmpd="sng" algn="ctr">
              <a:noFill/>
              <a:prstDash val="solid"/>
              <a:miter lim="800000"/>
            </a:ln>
            <a:effectLst/>
          </p:spPr>
          <p:txBody>
            <a:bodyPr rtlCol="0" anchor="t"/>
            <a:lstStyle/>
            <a:p>
              <a:pPr algn="ctr" defTabSz="914333">
                <a:defRPr/>
              </a:pPr>
              <a:r>
                <a:rPr lang="en-US" sz="1350" b="1" kern="0" dirty="0">
                  <a:solidFill>
                    <a:srgbClr val="000000"/>
                  </a:solidFill>
                  <a:latin typeface="Calibri" panose="020F0502020204030204" pitchFamily="34" charset="0"/>
                  <a:ea typeface="Verdana" panose="020B0604030504040204" pitchFamily="34" charset="0"/>
                  <a:cs typeface="Verdana" panose="020B0604030504040204" pitchFamily="34" charset="0"/>
                </a:rPr>
                <a:t>75% </a:t>
              </a:r>
            </a:p>
            <a:p>
              <a:pPr algn="ctr" defTabSz="914333">
                <a:defRPr/>
              </a:pPr>
              <a:r>
                <a:rPr lang="en-US" sz="900" b="1" kern="0" dirty="0">
                  <a:solidFill>
                    <a:srgbClr val="000000"/>
                  </a:solidFill>
                  <a:latin typeface="Calibri" panose="020F0502020204030204" pitchFamily="34" charset="0"/>
                  <a:ea typeface="Verdana" panose="020B0604030504040204" pitchFamily="34" charset="0"/>
                  <a:cs typeface="Verdana" panose="020B0604030504040204" pitchFamily="34" charset="0"/>
                </a:rPr>
                <a:t> </a:t>
              </a:r>
              <a:r>
                <a:rPr lang="en-US" sz="900" kern="0" dirty="0">
                  <a:solidFill>
                    <a:srgbClr val="000000"/>
                  </a:solidFill>
                  <a:latin typeface="Calibri" panose="020F0502020204030204" pitchFamily="34" charset="0"/>
                  <a:ea typeface="Verdana" panose="020B0604030504040204" pitchFamily="34" charset="0"/>
                  <a:cs typeface="Verdana" panose="020B0604030504040204" pitchFamily="34" charset="0"/>
                </a:rPr>
                <a:t>Reduction in call time</a:t>
              </a:r>
              <a:endParaRPr lang="en-GB" sz="1050" kern="0" dirty="0">
                <a:solidFill>
                  <a:srgbClr val="000000"/>
                </a:solidFill>
                <a:latin typeface="Calibri" panose="020F0502020204030204" pitchFamily="34" charset="0"/>
                <a:ea typeface="Verdana" panose="020B0604030504040204" pitchFamily="34" charset="0"/>
                <a:cs typeface="Verdana" panose="020B0604030504040204" pitchFamily="34" charset="0"/>
              </a:endParaRPr>
            </a:p>
          </p:txBody>
        </p:sp>
        <p:cxnSp>
          <p:nvCxnSpPr>
            <p:cNvPr id="139" name="Straight Connector 138"/>
            <p:cNvCxnSpPr>
              <a:cxnSpLocks/>
            </p:cNvCxnSpPr>
            <p:nvPr/>
          </p:nvCxnSpPr>
          <p:spPr>
            <a:xfrm>
              <a:off x="3333115" y="3688481"/>
              <a:ext cx="0" cy="970832"/>
            </a:xfrm>
            <a:prstGeom prst="line">
              <a:avLst/>
            </a:prstGeom>
            <a:ln w="12700">
              <a:solidFill>
                <a:schemeClr val="tx2">
                  <a:lumMod val="85000"/>
                  <a:lumOff val="1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40" name="Rectangle 139"/>
            <p:cNvSpPr/>
            <p:nvPr/>
          </p:nvSpPr>
          <p:spPr>
            <a:xfrm>
              <a:off x="3354850" y="3689582"/>
              <a:ext cx="1034739" cy="693372"/>
            </a:xfrm>
            <a:prstGeom prst="rect">
              <a:avLst/>
            </a:prstGeom>
            <a:noFill/>
            <a:ln w="12700" cap="flat" cmpd="sng" algn="ctr">
              <a:noFill/>
              <a:prstDash val="solid"/>
              <a:miter lim="800000"/>
            </a:ln>
            <a:effectLst/>
          </p:spPr>
          <p:txBody>
            <a:bodyPr rtlCol="0" anchor="t"/>
            <a:lstStyle/>
            <a:p>
              <a:pPr algn="ctr" defTabSz="914333">
                <a:defRPr/>
              </a:pPr>
              <a:r>
                <a:rPr lang="en-US" sz="1350" b="1" kern="0" dirty="0">
                  <a:solidFill>
                    <a:srgbClr val="000000"/>
                  </a:solidFill>
                  <a:latin typeface="Calibri" panose="020F0502020204030204" pitchFamily="34" charset="0"/>
                  <a:ea typeface="Verdana" panose="020B0604030504040204" pitchFamily="34" charset="0"/>
                  <a:cs typeface="Verdana" panose="020B0604030504040204" pitchFamily="34" charset="0"/>
                </a:rPr>
                <a:t>40%</a:t>
              </a:r>
            </a:p>
            <a:p>
              <a:pPr algn="ctr" defTabSz="914333">
                <a:defRPr/>
              </a:pPr>
              <a:r>
                <a:rPr lang="en-US" sz="900" kern="0" dirty="0">
                  <a:solidFill>
                    <a:srgbClr val="000000"/>
                  </a:solidFill>
                  <a:latin typeface="Calibri" panose="020F0502020204030204" pitchFamily="34" charset="0"/>
                  <a:ea typeface="Verdana" panose="020B0604030504040204" pitchFamily="34" charset="0"/>
                  <a:cs typeface="Verdana" panose="020B0604030504040204" pitchFamily="34" charset="0"/>
                </a:rPr>
                <a:t>Alerts resolved through automation</a:t>
              </a:r>
            </a:p>
          </p:txBody>
        </p:sp>
        <p:cxnSp>
          <p:nvCxnSpPr>
            <p:cNvPr id="141" name="Straight Connector 140"/>
            <p:cNvCxnSpPr>
              <a:cxnSpLocks/>
            </p:cNvCxnSpPr>
            <p:nvPr/>
          </p:nvCxnSpPr>
          <p:spPr>
            <a:xfrm>
              <a:off x="4453935" y="3688481"/>
              <a:ext cx="0" cy="970832"/>
            </a:xfrm>
            <a:prstGeom prst="line">
              <a:avLst/>
            </a:prstGeom>
            <a:ln w="12700">
              <a:solidFill>
                <a:schemeClr val="tx2">
                  <a:lumMod val="85000"/>
                  <a:lumOff val="1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44" name="Rectangle 143"/>
            <p:cNvSpPr/>
            <p:nvPr/>
          </p:nvSpPr>
          <p:spPr>
            <a:xfrm>
              <a:off x="515166" y="3200614"/>
              <a:ext cx="1422486"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457166"/>
              <a:r>
                <a:rPr lang="en-US" sz="1000" b="1" dirty="0">
                  <a:solidFill>
                    <a:schemeClr val="tx2"/>
                  </a:solidFill>
                  <a:latin typeface="Calibri" panose="020F0502020204030204" pitchFamily="34" charset="0"/>
                  <a:ea typeface="Verdana" panose="020B0604030504040204" pitchFamily="34" charset="0"/>
                  <a:cs typeface="Verdana" panose="020B0604030504040204" pitchFamily="34" charset="0"/>
                </a:rPr>
                <a:t>Industry-Leading Business Transformation</a:t>
              </a:r>
            </a:p>
          </p:txBody>
        </p:sp>
        <p:sp>
          <p:nvSpPr>
            <p:cNvPr id="145" name="Rectangle 144"/>
            <p:cNvSpPr/>
            <p:nvPr/>
          </p:nvSpPr>
          <p:spPr>
            <a:xfrm>
              <a:off x="3396841" y="3200614"/>
              <a:ext cx="995933"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457166"/>
              <a:r>
                <a:rPr lang="en-US" sz="1000" b="1" dirty="0">
                  <a:solidFill>
                    <a:schemeClr val="tx2"/>
                  </a:solidFill>
                  <a:latin typeface="Calibri" panose="020F0502020204030204" pitchFamily="34" charset="0"/>
                  <a:ea typeface="Verdana" panose="020B0604030504040204" pitchFamily="34" charset="0"/>
                  <a:cs typeface="Verdana" panose="020B0604030504040204" pitchFamily="34" charset="0"/>
                </a:rPr>
                <a:t>Monitoring Scope</a:t>
              </a:r>
            </a:p>
          </p:txBody>
        </p:sp>
        <p:sp>
          <p:nvSpPr>
            <p:cNvPr id="147" name="Rectangle 146"/>
            <p:cNvSpPr/>
            <p:nvPr/>
          </p:nvSpPr>
          <p:spPr>
            <a:xfrm>
              <a:off x="2053208" y="3200614"/>
              <a:ext cx="1110903"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457166"/>
              <a:r>
                <a:rPr lang="en-US" sz="1000" b="1" dirty="0">
                  <a:solidFill>
                    <a:schemeClr val="tx2"/>
                  </a:solidFill>
                  <a:latin typeface="Calibri" panose="020F0502020204030204" pitchFamily="34" charset="0"/>
                  <a:ea typeface="Verdana" panose="020B0604030504040204" pitchFamily="34" charset="0"/>
                  <a:cs typeface="Verdana" panose="020B0604030504040204" pitchFamily="34" charset="0"/>
                </a:rPr>
                <a:t>Service Desk Support</a:t>
              </a:r>
            </a:p>
          </p:txBody>
        </p:sp>
        <p:sp>
          <p:nvSpPr>
            <p:cNvPr id="148" name="Rectangle 147"/>
            <p:cNvSpPr/>
            <p:nvPr/>
          </p:nvSpPr>
          <p:spPr>
            <a:xfrm>
              <a:off x="4354654" y="3200614"/>
              <a:ext cx="1541975"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457166"/>
              <a:r>
                <a:rPr lang="en-US" sz="1000" b="1" dirty="0">
                  <a:solidFill>
                    <a:schemeClr val="tx2"/>
                  </a:solidFill>
                  <a:latin typeface="Calibri" panose="020F0502020204030204" pitchFamily="34" charset="0"/>
                  <a:ea typeface="Verdana" panose="020B0604030504040204" pitchFamily="34" charset="0"/>
                  <a:cs typeface="Verdana" panose="020B0604030504040204" pitchFamily="34" charset="0"/>
                </a:rPr>
                <a:t>Renewables Generation Sites – Application Support</a:t>
              </a:r>
            </a:p>
          </p:txBody>
        </p:sp>
        <p:sp>
          <p:nvSpPr>
            <p:cNvPr id="149" name="Rectangle 148"/>
            <p:cNvSpPr/>
            <p:nvPr/>
          </p:nvSpPr>
          <p:spPr>
            <a:xfrm>
              <a:off x="5862557" y="3689582"/>
              <a:ext cx="783736" cy="681447"/>
            </a:xfrm>
            <a:prstGeom prst="rect">
              <a:avLst/>
            </a:prstGeom>
            <a:noFill/>
            <a:ln w="12700" cap="flat" cmpd="sng" algn="ctr">
              <a:noFill/>
              <a:prstDash val="solid"/>
              <a:miter lim="800000"/>
            </a:ln>
            <a:effectLst/>
          </p:spPr>
          <p:txBody>
            <a:bodyPr rtlCol="0" anchor="t"/>
            <a:lstStyle/>
            <a:p>
              <a:pPr algn="ctr" defTabSz="914333">
                <a:defRPr/>
              </a:pPr>
              <a:r>
                <a:rPr lang="en-US" sz="1350" b="1" kern="0" dirty="0">
                  <a:solidFill>
                    <a:srgbClr val="000000"/>
                  </a:solidFill>
                  <a:latin typeface="Calibri" panose="020F0502020204030204" pitchFamily="34" charset="0"/>
                  <a:ea typeface="Verdana" panose="020B0604030504040204" pitchFamily="34" charset="0"/>
                  <a:cs typeface="Verdana" panose="020B0604030504040204" pitchFamily="34" charset="0"/>
                </a:rPr>
                <a:t>78%</a:t>
              </a:r>
            </a:p>
            <a:p>
              <a:pPr algn="ctr" defTabSz="914333">
                <a:defRPr/>
              </a:pPr>
              <a:r>
                <a:rPr lang="en-US" sz="900" kern="0" dirty="0">
                  <a:solidFill>
                    <a:srgbClr val="000000"/>
                  </a:solidFill>
                  <a:latin typeface="Calibri" panose="020F0502020204030204" pitchFamily="34" charset="0"/>
                  <a:ea typeface="Verdana" panose="020B0604030504040204" pitchFamily="34" charset="0"/>
                  <a:cs typeface="Verdana" panose="020B0604030504040204" pitchFamily="34" charset="0"/>
                </a:rPr>
                <a:t>First call resolution</a:t>
              </a:r>
              <a:endParaRPr lang="en-GB" sz="675" kern="0" dirty="0">
                <a:solidFill>
                  <a:srgbClr val="000000"/>
                </a:solidFill>
                <a:latin typeface="Calibri" panose="020F0502020204030204" pitchFamily="34" charset="0"/>
                <a:ea typeface="Verdana" panose="020B0604030504040204" pitchFamily="34" charset="0"/>
                <a:cs typeface="Verdana" panose="020B0604030504040204" pitchFamily="34" charset="0"/>
              </a:endParaRPr>
            </a:p>
          </p:txBody>
        </p:sp>
        <p:sp>
          <p:nvSpPr>
            <p:cNvPr id="150" name="Rectangle 149"/>
            <p:cNvSpPr/>
            <p:nvPr/>
          </p:nvSpPr>
          <p:spPr>
            <a:xfrm>
              <a:off x="4444713" y="3689582"/>
              <a:ext cx="1353497" cy="681447"/>
            </a:xfrm>
            <a:prstGeom prst="rect">
              <a:avLst/>
            </a:prstGeom>
            <a:noFill/>
            <a:ln w="12700" cap="flat" cmpd="sng" algn="ctr">
              <a:noFill/>
              <a:prstDash val="solid"/>
              <a:miter lim="800000"/>
            </a:ln>
            <a:effectLst/>
          </p:spPr>
          <p:txBody>
            <a:bodyPr rtlCol="0" anchor="t"/>
            <a:lstStyle/>
            <a:p>
              <a:pPr algn="ctr" defTabSz="914333">
                <a:defRPr/>
              </a:pPr>
              <a:r>
                <a:rPr lang="en-US" sz="1350" b="1" kern="0" dirty="0">
                  <a:solidFill>
                    <a:srgbClr val="000000"/>
                  </a:solidFill>
                  <a:latin typeface="Calibri" panose="020F0502020204030204" pitchFamily="34" charset="0"/>
                  <a:ea typeface="Verdana" panose="020B0604030504040204" pitchFamily="34" charset="0"/>
                  <a:cs typeface="Verdana" panose="020B0604030504040204" pitchFamily="34" charset="0"/>
                </a:rPr>
                <a:t>90% </a:t>
              </a:r>
              <a:br>
                <a:rPr lang="en-US" sz="1350" b="1" kern="0" dirty="0">
                  <a:solidFill>
                    <a:srgbClr val="000000"/>
                  </a:solidFill>
                  <a:latin typeface="Calibri" panose="020F0502020204030204" pitchFamily="34" charset="0"/>
                  <a:ea typeface="Verdana" panose="020B0604030504040204" pitchFamily="34" charset="0"/>
                  <a:cs typeface="Verdana" panose="020B0604030504040204" pitchFamily="34" charset="0"/>
                </a:rPr>
              </a:br>
              <a:r>
                <a:rPr lang="en-US" sz="900" kern="0" dirty="0">
                  <a:solidFill>
                    <a:srgbClr val="000000"/>
                  </a:solidFill>
                  <a:latin typeface="Calibri" panose="020F0502020204030204" pitchFamily="34" charset="0"/>
                  <a:ea typeface="Verdana" panose="020B0604030504040204" pitchFamily="34" charset="0"/>
                  <a:cs typeface="Verdana" panose="020B0604030504040204" pitchFamily="34" charset="0"/>
                </a:rPr>
                <a:t>Reduction in release &amp; time to market through effective DevOps</a:t>
              </a:r>
              <a:endParaRPr lang="en-GB" sz="900" kern="0" dirty="0">
                <a:solidFill>
                  <a:srgbClr val="000000"/>
                </a:solidFill>
                <a:latin typeface="Calibri" panose="020F0502020204030204" pitchFamily="34" charset="0"/>
                <a:ea typeface="Verdana" panose="020B0604030504040204" pitchFamily="34" charset="0"/>
                <a:cs typeface="Verdana" panose="020B0604030504040204" pitchFamily="34" charset="0"/>
              </a:endParaRPr>
            </a:p>
          </p:txBody>
        </p:sp>
        <p:cxnSp>
          <p:nvCxnSpPr>
            <p:cNvPr id="107" name="Straight Connector 106"/>
            <p:cNvCxnSpPr>
              <a:cxnSpLocks/>
            </p:cNvCxnSpPr>
            <p:nvPr/>
          </p:nvCxnSpPr>
          <p:spPr>
            <a:xfrm>
              <a:off x="7638574" y="3688481"/>
              <a:ext cx="0" cy="970832"/>
            </a:xfrm>
            <a:prstGeom prst="line">
              <a:avLst/>
            </a:prstGeom>
            <a:ln w="12700">
              <a:solidFill>
                <a:schemeClr val="tx2">
                  <a:lumMod val="85000"/>
                  <a:lumOff val="1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08" name="Rectangle 107"/>
            <p:cNvSpPr/>
            <p:nvPr/>
          </p:nvSpPr>
          <p:spPr>
            <a:xfrm>
              <a:off x="5834337" y="3200614"/>
              <a:ext cx="1799785"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457166"/>
              <a:r>
                <a:rPr lang="en-US" sz="1000" b="1" dirty="0">
                  <a:solidFill>
                    <a:schemeClr val="tx2"/>
                  </a:solidFill>
                  <a:latin typeface="Calibri" panose="020F0502020204030204" pitchFamily="34" charset="0"/>
                  <a:ea typeface="Verdana" panose="020B0604030504040204" pitchFamily="34" charset="0"/>
                  <a:cs typeface="Verdana" panose="020B0604030504040204" pitchFamily="34" charset="0"/>
                </a:rPr>
                <a:t>Enterprise-wide </a:t>
              </a:r>
            </a:p>
            <a:p>
              <a:pPr algn="ctr" defTabSz="457166"/>
              <a:r>
                <a:rPr lang="en-US" sz="1000" b="1" dirty="0">
                  <a:solidFill>
                    <a:schemeClr val="tx2"/>
                  </a:solidFill>
                  <a:latin typeface="Calibri" panose="020F0502020204030204" pitchFamily="34" charset="0"/>
                  <a:ea typeface="Verdana" panose="020B0604030504040204" pitchFamily="34" charset="0"/>
                  <a:cs typeface="Verdana" panose="020B0604030504040204" pitchFamily="34" charset="0"/>
                </a:rPr>
                <a:t>Access &amp; Password related Issues</a:t>
              </a:r>
            </a:p>
          </p:txBody>
        </p:sp>
        <p:sp>
          <p:nvSpPr>
            <p:cNvPr id="118" name="Rectangle 117"/>
            <p:cNvSpPr/>
            <p:nvPr/>
          </p:nvSpPr>
          <p:spPr>
            <a:xfrm>
              <a:off x="6701418" y="3689582"/>
              <a:ext cx="882033" cy="681447"/>
            </a:xfrm>
            <a:prstGeom prst="rect">
              <a:avLst/>
            </a:prstGeom>
            <a:noFill/>
            <a:ln w="12700" cap="flat" cmpd="sng" algn="ctr">
              <a:noFill/>
              <a:prstDash val="solid"/>
              <a:miter lim="800000"/>
            </a:ln>
            <a:effectLst/>
          </p:spPr>
          <p:txBody>
            <a:bodyPr rtlCol="0" anchor="t"/>
            <a:lstStyle/>
            <a:p>
              <a:pPr algn="ctr" defTabSz="914333">
                <a:defRPr/>
              </a:pPr>
              <a:r>
                <a:rPr lang="en-US" sz="1350" b="1" kern="0" dirty="0">
                  <a:solidFill>
                    <a:srgbClr val="000000"/>
                  </a:solidFill>
                  <a:latin typeface="Calibri" panose="020F0502020204030204" pitchFamily="34" charset="0"/>
                  <a:ea typeface="Verdana" panose="020B0604030504040204" pitchFamily="34" charset="0"/>
                  <a:cs typeface="Verdana" panose="020B0604030504040204" pitchFamily="34" charset="0"/>
                </a:rPr>
                <a:t>73% </a:t>
              </a:r>
            </a:p>
            <a:p>
              <a:pPr algn="ctr" defTabSz="914333">
                <a:defRPr/>
              </a:pPr>
              <a:r>
                <a:rPr lang="en-US" sz="900" kern="0" dirty="0">
                  <a:solidFill>
                    <a:srgbClr val="000000"/>
                  </a:solidFill>
                  <a:latin typeface="Calibri" panose="020F0502020204030204" pitchFamily="34" charset="0"/>
                  <a:ea typeface="Verdana" panose="020B0604030504040204" pitchFamily="34" charset="0"/>
                  <a:cs typeface="Verdana" panose="020B0604030504040204" pitchFamily="34" charset="0"/>
                </a:rPr>
                <a:t>Password related tickets through IVR</a:t>
              </a:r>
              <a:endParaRPr lang="en-GB" sz="675" kern="0" dirty="0">
                <a:solidFill>
                  <a:srgbClr val="000000"/>
                </a:solidFill>
                <a:latin typeface="Calibri" panose="020F0502020204030204" pitchFamily="34" charset="0"/>
                <a:ea typeface="Verdana" panose="020B0604030504040204" pitchFamily="34" charset="0"/>
                <a:cs typeface="Verdana" panose="020B0604030504040204" pitchFamily="34" charset="0"/>
              </a:endParaRPr>
            </a:p>
          </p:txBody>
        </p:sp>
        <p:sp>
          <p:nvSpPr>
            <p:cNvPr id="60" name="object 7"/>
            <p:cNvSpPr txBox="1"/>
            <p:nvPr/>
          </p:nvSpPr>
          <p:spPr>
            <a:xfrm>
              <a:off x="5402674" y="667844"/>
              <a:ext cx="1855423" cy="320584"/>
            </a:xfrm>
            <a:prstGeom prst="rect">
              <a:avLst/>
            </a:prstGeom>
            <a:noFill/>
            <a:ln>
              <a:noFill/>
            </a:ln>
          </p:spPr>
          <p:txBody>
            <a:bodyPr vert="horz" wrap="square" lIns="0" tIns="12684" rIns="0" bIns="0" rtlCol="0">
              <a:spAutoFit/>
            </a:bodyPr>
            <a:lstStyle>
              <a:defPPr>
                <a:defRPr lang="en-US"/>
              </a:defPPr>
              <a:lvl1pPr marL="78644" lvl="0" algn="ctr" defTabSz="608853">
                <a:spcBef>
                  <a:spcPts val="133"/>
                </a:spcBef>
                <a:defRPr sz="1200" b="1" spc="-13">
                  <a:solidFill>
                    <a:srgbClr val="44546A">
                      <a:lumMod val="75000"/>
                    </a:srgbClr>
                  </a:solidFill>
                  <a:latin typeface="Arial" panose="020B0604020202020204" pitchFamily="34" charset="0"/>
                  <a:cs typeface="Arial" panose="020B0604020202020204" pitchFamily="34" charset="0"/>
                </a:defRPr>
              </a:lvl1pPr>
            </a:lstStyle>
            <a:p>
              <a:r>
                <a:rPr lang="en-US" sz="1000" dirty="0">
                  <a:solidFill>
                    <a:schemeClr val="tx1"/>
                  </a:solidFill>
                  <a:latin typeface="Calibri" panose="020F0502020204030204" pitchFamily="34" charset="0"/>
                </a:rPr>
                <a:t>42% Cumulative Automation Achieved</a:t>
              </a:r>
              <a:endParaRPr sz="1000" dirty="0">
                <a:solidFill>
                  <a:schemeClr val="tx1"/>
                </a:solidFill>
                <a:latin typeface="Calibri" panose="020F0502020204030204" pitchFamily="34" charset="0"/>
              </a:endParaRPr>
            </a:p>
          </p:txBody>
        </p:sp>
        <p:cxnSp>
          <p:nvCxnSpPr>
            <p:cNvPr id="62" name="Straight Connector 61"/>
            <p:cNvCxnSpPr/>
            <p:nvPr/>
          </p:nvCxnSpPr>
          <p:spPr>
            <a:xfrm>
              <a:off x="2062800" y="1592563"/>
              <a:ext cx="407806" cy="0"/>
            </a:xfrm>
            <a:prstGeom prst="line">
              <a:avLst/>
            </a:prstGeom>
            <a:noFill/>
            <a:ln w="28575" cap="flat" cmpd="sng" algn="ctr">
              <a:solidFill>
                <a:srgbClr val="2580CB"/>
              </a:solidFill>
              <a:prstDash val="solid"/>
              <a:miter lim="800000"/>
            </a:ln>
            <a:effectLst/>
          </p:spPr>
        </p:cxnSp>
        <p:cxnSp>
          <p:nvCxnSpPr>
            <p:cNvPr id="63" name="Straight Connector 62"/>
            <p:cNvCxnSpPr/>
            <p:nvPr/>
          </p:nvCxnSpPr>
          <p:spPr>
            <a:xfrm>
              <a:off x="4837736" y="1451057"/>
              <a:ext cx="407806" cy="0"/>
            </a:xfrm>
            <a:prstGeom prst="line">
              <a:avLst/>
            </a:prstGeom>
            <a:noFill/>
            <a:ln w="28575" cap="flat" cmpd="sng" algn="ctr">
              <a:solidFill>
                <a:srgbClr val="2580CB"/>
              </a:solidFill>
              <a:prstDash val="solid"/>
              <a:miter lim="800000"/>
            </a:ln>
            <a:effectLst/>
          </p:spPr>
        </p:cxnSp>
        <p:cxnSp>
          <p:nvCxnSpPr>
            <p:cNvPr id="64" name="Straight Connector 63"/>
            <p:cNvCxnSpPr/>
            <p:nvPr/>
          </p:nvCxnSpPr>
          <p:spPr>
            <a:xfrm>
              <a:off x="6103699" y="1062308"/>
              <a:ext cx="407806" cy="0"/>
            </a:xfrm>
            <a:prstGeom prst="line">
              <a:avLst/>
            </a:prstGeom>
            <a:noFill/>
            <a:ln w="28575" cap="flat" cmpd="sng" algn="ctr">
              <a:solidFill>
                <a:srgbClr val="2580CB"/>
              </a:solidFill>
              <a:prstDash val="solid"/>
              <a:miter lim="800000"/>
            </a:ln>
            <a:effectLst/>
          </p:spPr>
        </p:cxnSp>
        <p:cxnSp>
          <p:nvCxnSpPr>
            <p:cNvPr id="65" name="Straight Connector 64"/>
            <p:cNvCxnSpPr/>
            <p:nvPr/>
          </p:nvCxnSpPr>
          <p:spPr>
            <a:xfrm>
              <a:off x="3561079" y="1176732"/>
              <a:ext cx="407806" cy="0"/>
            </a:xfrm>
            <a:prstGeom prst="line">
              <a:avLst/>
            </a:prstGeom>
            <a:noFill/>
            <a:ln w="28575" cap="flat" cmpd="sng" algn="ctr">
              <a:solidFill>
                <a:srgbClr val="2580CB"/>
              </a:solidFill>
              <a:prstDash val="solid"/>
              <a:miter lim="800000"/>
            </a:ln>
            <a:effectLst/>
          </p:spPr>
        </p:cxnSp>
        <p:cxnSp>
          <p:nvCxnSpPr>
            <p:cNvPr id="66" name="Straight Connector 65"/>
            <p:cNvCxnSpPr/>
            <p:nvPr/>
          </p:nvCxnSpPr>
          <p:spPr>
            <a:xfrm>
              <a:off x="1126346" y="1100043"/>
              <a:ext cx="407806" cy="0"/>
            </a:xfrm>
            <a:prstGeom prst="line">
              <a:avLst/>
            </a:prstGeom>
            <a:noFill/>
            <a:ln w="28575" cap="flat" cmpd="sng" algn="ctr">
              <a:solidFill>
                <a:srgbClr val="2580CB"/>
              </a:solidFill>
              <a:prstDash val="solid"/>
              <a:miter lim="800000"/>
            </a:ln>
            <a:effectLst/>
          </p:spPr>
        </p:cxnSp>
        <p:sp>
          <p:nvSpPr>
            <p:cNvPr id="73" name="object 4"/>
            <p:cNvSpPr txBox="1"/>
            <p:nvPr/>
          </p:nvSpPr>
          <p:spPr>
            <a:xfrm>
              <a:off x="4319936" y="955428"/>
              <a:ext cx="1498314" cy="333408"/>
            </a:xfrm>
            <a:prstGeom prst="rect">
              <a:avLst/>
            </a:prstGeom>
            <a:noFill/>
            <a:ln>
              <a:noFill/>
            </a:ln>
          </p:spPr>
          <p:txBody>
            <a:bodyPr vert="horz" wrap="square" lIns="0" tIns="12684" rIns="0" bIns="0" rtlCol="0">
              <a:spAutoFit/>
            </a:bodyPr>
            <a:lstStyle/>
            <a:p>
              <a:pPr marL="58983" algn="ctr" defTabSz="456640">
                <a:spcBef>
                  <a:spcPts val="100"/>
                </a:spcBef>
                <a:defRPr/>
              </a:pPr>
              <a:r>
                <a:rPr lang="en-US" sz="1000" b="1" spc="-10" dirty="0">
                  <a:latin typeface="Calibri" panose="020F0502020204030204" pitchFamily="34" charset="0"/>
                  <a:cs typeface="Arial" panose="020B0604020202020204" pitchFamily="34" charset="0"/>
                </a:rPr>
                <a:t>33% Additional Automation</a:t>
              </a:r>
            </a:p>
            <a:p>
              <a:pPr marL="58983" algn="ctr" defTabSz="456640">
                <a:spcBef>
                  <a:spcPts val="100"/>
                </a:spcBef>
                <a:defRPr/>
              </a:pPr>
              <a:r>
                <a:rPr lang="en-US" sz="1000" b="1" spc="-10" dirty="0">
                  <a:latin typeface="Calibri" panose="020F0502020204030204" pitchFamily="34" charset="0"/>
                  <a:cs typeface="Arial" panose="020B0604020202020204" pitchFamily="34" charset="0"/>
                </a:rPr>
                <a:t>Data Center Consolidation</a:t>
              </a:r>
              <a:endParaRPr lang="en-US" sz="1000" dirty="0">
                <a:latin typeface="Calibri" panose="020F0502020204030204" pitchFamily="34" charset="0"/>
                <a:cs typeface="Arial" panose="020B0604020202020204" pitchFamily="34" charset="0"/>
              </a:endParaRPr>
            </a:p>
          </p:txBody>
        </p:sp>
        <p:sp>
          <p:nvSpPr>
            <p:cNvPr id="75" name="object 6"/>
            <p:cNvSpPr txBox="1"/>
            <p:nvPr/>
          </p:nvSpPr>
          <p:spPr>
            <a:xfrm>
              <a:off x="3037809" y="653668"/>
              <a:ext cx="1449278" cy="333408"/>
            </a:xfrm>
            <a:prstGeom prst="rect">
              <a:avLst/>
            </a:prstGeom>
            <a:noFill/>
            <a:ln>
              <a:noFill/>
            </a:ln>
          </p:spPr>
          <p:txBody>
            <a:bodyPr vert="horz" wrap="square" lIns="0" tIns="12684" rIns="0" bIns="0" rtlCol="0">
              <a:spAutoFit/>
            </a:bodyPr>
            <a:lstStyle/>
            <a:p>
              <a:pPr marL="58983" algn="ctr" defTabSz="456640">
                <a:spcBef>
                  <a:spcPts val="100"/>
                </a:spcBef>
                <a:defRPr/>
              </a:pPr>
              <a:r>
                <a:rPr lang="en-US" sz="1000" b="1" spc="-10" dirty="0">
                  <a:latin typeface="Calibri" panose="020F0502020204030204" pitchFamily="34" charset="0"/>
                  <a:cs typeface="Arial" panose="020B0604020202020204" pitchFamily="34" charset="0"/>
                </a:rPr>
                <a:t>20% Automation Efficiency </a:t>
              </a:r>
            </a:p>
            <a:p>
              <a:pPr marL="58983" algn="ctr" defTabSz="456640">
                <a:spcBef>
                  <a:spcPts val="100"/>
                </a:spcBef>
                <a:defRPr/>
              </a:pPr>
              <a:r>
                <a:rPr lang="en-US" sz="1000" b="1" spc="-10" dirty="0">
                  <a:latin typeface="Calibri" panose="020F0502020204030204" pitchFamily="34" charset="0"/>
                  <a:cs typeface="Arial" panose="020B0604020202020204" pitchFamily="34" charset="0"/>
                </a:rPr>
                <a:t>IVR, Self-Service Portal</a:t>
              </a:r>
              <a:endParaRPr sz="1000" dirty="0">
                <a:latin typeface="Calibri" panose="020F0502020204030204" pitchFamily="34" charset="0"/>
                <a:cs typeface="Arial" panose="020B0604020202020204" pitchFamily="34" charset="0"/>
              </a:endParaRPr>
            </a:p>
          </p:txBody>
        </p:sp>
        <p:sp>
          <p:nvSpPr>
            <p:cNvPr id="76" name="object 8"/>
            <p:cNvSpPr txBox="1"/>
            <p:nvPr/>
          </p:nvSpPr>
          <p:spPr>
            <a:xfrm>
              <a:off x="1739297" y="1037842"/>
              <a:ext cx="1127918" cy="505213"/>
            </a:xfrm>
            <a:prstGeom prst="rect">
              <a:avLst/>
            </a:prstGeom>
            <a:noFill/>
            <a:ln>
              <a:noFill/>
            </a:ln>
          </p:spPr>
          <p:txBody>
            <a:bodyPr vert="horz" wrap="square" lIns="0" tIns="43127" rIns="0" bIns="0" rtlCol="0">
              <a:spAutoFit/>
            </a:bodyPr>
            <a:lstStyle>
              <a:defPPr>
                <a:defRPr lang="en-US"/>
              </a:defPPr>
              <a:lvl1pPr marL="16913" marR="6765" lvl="0" indent="846" algn="ctr" defTabSz="608853" fontAlgn="auto">
                <a:lnSpc>
                  <a:spcPct val="100000"/>
                </a:lnSpc>
                <a:spcBef>
                  <a:spcPts val="453"/>
                </a:spcBef>
                <a:spcAft>
                  <a:spcPts val="0"/>
                </a:spcAft>
                <a:buClrTx/>
                <a:buSzTx/>
                <a:buFontTx/>
                <a:buNone/>
                <a:tabLst/>
                <a:defRPr kumimoji="0" sz="1200" b="1" i="0" u="none" strike="noStrike" cap="none" spc="0" normalizeH="0" baseline="0">
                  <a:ln>
                    <a:noFill/>
                  </a:ln>
                  <a:solidFill>
                    <a:srgbClr val="44546A">
                      <a:lumMod val="75000"/>
                    </a:srgbClr>
                  </a:solidFill>
                  <a:effectLst/>
                  <a:uLnTx/>
                  <a:uFillTx/>
                  <a:latin typeface="Arial" panose="020B0604020202020204" pitchFamily="34" charset="0"/>
                  <a:cs typeface="Arial" panose="020B0604020202020204" pitchFamily="34" charset="0"/>
                </a:defRPr>
              </a:lvl1pPr>
            </a:lstStyle>
            <a:p>
              <a:pPr marL="12685" marR="5074" indent="635" defTabSz="456640">
                <a:spcBef>
                  <a:spcPts val="340"/>
                </a:spcBef>
                <a:defRPr/>
              </a:pPr>
              <a:r>
                <a:rPr lang="en-US" sz="1000" kern="0" dirty="0">
                  <a:solidFill>
                    <a:schemeClr val="tx1"/>
                  </a:solidFill>
                  <a:latin typeface="Calibri" panose="020F0502020204030204" pitchFamily="34" charset="0"/>
                </a:rPr>
                <a:t>Legacy Modernization &amp; TEMS</a:t>
              </a:r>
              <a:endParaRPr sz="1000" kern="0" dirty="0">
                <a:solidFill>
                  <a:schemeClr val="tx1"/>
                </a:solidFill>
                <a:latin typeface="Calibri" panose="020F0502020204030204" pitchFamily="34" charset="0"/>
              </a:endParaRPr>
            </a:p>
          </p:txBody>
        </p:sp>
        <p:sp>
          <p:nvSpPr>
            <p:cNvPr id="78" name="object 10"/>
            <p:cNvSpPr/>
            <p:nvPr/>
          </p:nvSpPr>
          <p:spPr>
            <a:xfrm flipH="1">
              <a:off x="1280691" y="1138473"/>
              <a:ext cx="50626" cy="1452993"/>
            </a:xfrm>
            <a:custGeom>
              <a:avLst/>
              <a:gdLst/>
              <a:ahLst/>
              <a:cxnLst/>
              <a:rect l="l" t="t" r="r" b="b"/>
              <a:pathLst>
                <a:path h="1229995">
                  <a:moveTo>
                    <a:pt x="0" y="0"/>
                  </a:moveTo>
                  <a:lnTo>
                    <a:pt x="0" y="1229982"/>
                  </a:lnTo>
                </a:path>
              </a:pathLst>
            </a:custGeom>
            <a:ln w="19050">
              <a:solidFill>
                <a:srgbClr val="E7E6E6">
                  <a:lumMod val="25000"/>
                </a:srgbClr>
              </a:solidFill>
              <a:prstDash val="sysDot"/>
            </a:ln>
          </p:spPr>
          <p:txBody>
            <a:bodyPr wrap="square" lIns="0" tIns="0" rIns="0" bIns="0" rtlCol="0"/>
            <a:lstStyle/>
            <a:p>
              <a:pPr defTabSz="456640">
                <a:defRPr/>
              </a:pPr>
              <a:endParaRPr sz="1598" kern="0" dirty="0">
                <a:solidFill>
                  <a:prstClr val="black"/>
                </a:solidFill>
                <a:latin typeface="Calibri" panose="020F0502020204030204" pitchFamily="34" charset="0"/>
              </a:endParaRPr>
            </a:p>
          </p:txBody>
        </p:sp>
        <p:sp>
          <p:nvSpPr>
            <p:cNvPr id="80" name="object 11"/>
            <p:cNvSpPr/>
            <p:nvPr/>
          </p:nvSpPr>
          <p:spPr>
            <a:xfrm>
              <a:off x="1183423" y="1157525"/>
              <a:ext cx="0" cy="0"/>
            </a:xfrm>
            <a:custGeom>
              <a:avLst/>
              <a:gdLst/>
              <a:ahLst/>
              <a:cxnLst/>
              <a:rect l="l" t="t" r="r" b="b"/>
              <a:pathLst>
                <a:path>
                  <a:moveTo>
                    <a:pt x="0" y="0"/>
                  </a:moveTo>
                  <a:lnTo>
                    <a:pt x="0" y="0"/>
                  </a:lnTo>
                </a:path>
              </a:pathLst>
            </a:custGeom>
            <a:ln w="12700">
              <a:solidFill>
                <a:srgbClr val="000000"/>
              </a:solidFill>
            </a:ln>
          </p:spPr>
          <p:txBody>
            <a:bodyPr wrap="square" lIns="0" tIns="0" rIns="0" bIns="0" rtlCol="0"/>
            <a:lstStyle/>
            <a:p>
              <a:pPr defTabSz="456640">
                <a:defRPr/>
              </a:pPr>
              <a:endParaRPr sz="1598" dirty="0">
                <a:solidFill>
                  <a:prstClr val="black"/>
                </a:solidFill>
                <a:latin typeface="Calibri" panose="020F0502020204030204" pitchFamily="34" charset="0"/>
              </a:endParaRPr>
            </a:p>
          </p:txBody>
        </p:sp>
        <p:sp>
          <p:nvSpPr>
            <p:cNvPr id="82" name="object 12"/>
            <p:cNvSpPr/>
            <p:nvPr/>
          </p:nvSpPr>
          <p:spPr>
            <a:xfrm>
              <a:off x="1183423" y="1948225"/>
              <a:ext cx="0" cy="0"/>
            </a:xfrm>
            <a:custGeom>
              <a:avLst/>
              <a:gdLst/>
              <a:ahLst/>
              <a:cxnLst/>
              <a:rect l="l" t="t" r="r" b="b"/>
              <a:pathLst>
                <a:path>
                  <a:moveTo>
                    <a:pt x="0" y="0"/>
                  </a:moveTo>
                  <a:lnTo>
                    <a:pt x="0" y="0"/>
                  </a:lnTo>
                </a:path>
              </a:pathLst>
            </a:custGeom>
            <a:ln w="12700">
              <a:solidFill>
                <a:srgbClr val="000000"/>
              </a:solidFill>
            </a:ln>
          </p:spPr>
          <p:txBody>
            <a:bodyPr wrap="square" lIns="0" tIns="0" rIns="0" bIns="0" rtlCol="0"/>
            <a:lstStyle/>
            <a:p>
              <a:pPr defTabSz="456640">
                <a:defRPr/>
              </a:pPr>
              <a:endParaRPr sz="1598" dirty="0">
                <a:solidFill>
                  <a:prstClr val="black"/>
                </a:solidFill>
                <a:latin typeface="Calibri" panose="020F0502020204030204" pitchFamily="34" charset="0"/>
              </a:endParaRPr>
            </a:p>
          </p:txBody>
        </p:sp>
        <p:sp>
          <p:nvSpPr>
            <p:cNvPr id="84" name="object 14"/>
            <p:cNvSpPr/>
            <p:nvPr/>
          </p:nvSpPr>
          <p:spPr>
            <a:xfrm>
              <a:off x="2152855" y="1583107"/>
              <a:ext cx="0" cy="0"/>
            </a:xfrm>
            <a:custGeom>
              <a:avLst/>
              <a:gdLst/>
              <a:ahLst/>
              <a:cxnLst/>
              <a:rect l="l" t="t" r="r" b="b"/>
              <a:pathLst>
                <a:path>
                  <a:moveTo>
                    <a:pt x="0" y="0"/>
                  </a:moveTo>
                  <a:lnTo>
                    <a:pt x="0" y="0"/>
                  </a:lnTo>
                </a:path>
              </a:pathLst>
            </a:custGeom>
            <a:ln w="12700">
              <a:solidFill>
                <a:srgbClr val="000000"/>
              </a:solidFill>
            </a:ln>
          </p:spPr>
          <p:txBody>
            <a:bodyPr wrap="square" lIns="0" tIns="0" rIns="0" bIns="0" rtlCol="0"/>
            <a:lstStyle/>
            <a:p>
              <a:pPr defTabSz="456640">
                <a:defRPr/>
              </a:pPr>
              <a:endParaRPr sz="1598" dirty="0">
                <a:solidFill>
                  <a:prstClr val="black"/>
                </a:solidFill>
                <a:latin typeface="Calibri" panose="020F0502020204030204" pitchFamily="34" charset="0"/>
              </a:endParaRPr>
            </a:p>
          </p:txBody>
        </p:sp>
        <p:sp>
          <p:nvSpPr>
            <p:cNvPr id="86" name="object 15"/>
            <p:cNvSpPr/>
            <p:nvPr/>
          </p:nvSpPr>
          <p:spPr>
            <a:xfrm>
              <a:off x="2152855" y="1569629"/>
              <a:ext cx="0" cy="0"/>
            </a:xfrm>
            <a:custGeom>
              <a:avLst/>
              <a:gdLst/>
              <a:ahLst/>
              <a:cxnLst/>
              <a:rect l="l" t="t" r="r" b="b"/>
              <a:pathLst>
                <a:path>
                  <a:moveTo>
                    <a:pt x="0" y="0"/>
                  </a:moveTo>
                  <a:lnTo>
                    <a:pt x="0" y="0"/>
                  </a:lnTo>
                </a:path>
              </a:pathLst>
            </a:custGeom>
            <a:ln w="12700">
              <a:solidFill>
                <a:srgbClr val="000000"/>
              </a:solidFill>
            </a:ln>
          </p:spPr>
          <p:txBody>
            <a:bodyPr wrap="square" lIns="0" tIns="0" rIns="0" bIns="0" rtlCol="0"/>
            <a:lstStyle/>
            <a:p>
              <a:pPr defTabSz="456640">
                <a:defRPr/>
              </a:pPr>
              <a:endParaRPr sz="1598" dirty="0">
                <a:solidFill>
                  <a:prstClr val="black"/>
                </a:solidFill>
                <a:latin typeface="Calibri" panose="020F0502020204030204" pitchFamily="34" charset="0"/>
              </a:endParaRPr>
            </a:p>
          </p:txBody>
        </p:sp>
        <p:sp>
          <p:nvSpPr>
            <p:cNvPr id="88" name="object 17"/>
            <p:cNvSpPr/>
            <p:nvPr/>
          </p:nvSpPr>
          <p:spPr>
            <a:xfrm>
              <a:off x="5418417" y="1441601"/>
              <a:ext cx="0" cy="0"/>
            </a:xfrm>
            <a:custGeom>
              <a:avLst/>
              <a:gdLst/>
              <a:ahLst/>
              <a:cxnLst/>
              <a:rect l="l" t="t" r="r" b="b"/>
              <a:pathLst>
                <a:path>
                  <a:moveTo>
                    <a:pt x="0" y="0"/>
                  </a:moveTo>
                  <a:lnTo>
                    <a:pt x="0" y="0"/>
                  </a:lnTo>
                </a:path>
              </a:pathLst>
            </a:custGeom>
            <a:ln w="12700">
              <a:solidFill>
                <a:srgbClr val="000000"/>
              </a:solidFill>
            </a:ln>
          </p:spPr>
          <p:txBody>
            <a:bodyPr wrap="square" lIns="0" tIns="0" rIns="0" bIns="0" rtlCol="0"/>
            <a:lstStyle/>
            <a:p>
              <a:pPr defTabSz="456640">
                <a:defRPr/>
              </a:pPr>
              <a:endParaRPr sz="1598" dirty="0">
                <a:solidFill>
                  <a:prstClr val="black"/>
                </a:solidFill>
                <a:latin typeface="Calibri" panose="020F0502020204030204" pitchFamily="34" charset="0"/>
              </a:endParaRPr>
            </a:p>
          </p:txBody>
        </p:sp>
        <p:sp>
          <p:nvSpPr>
            <p:cNvPr id="89" name="object 18"/>
            <p:cNvSpPr/>
            <p:nvPr/>
          </p:nvSpPr>
          <p:spPr>
            <a:xfrm>
              <a:off x="5143170" y="1778525"/>
              <a:ext cx="0" cy="0"/>
            </a:xfrm>
            <a:custGeom>
              <a:avLst/>
              <a:gdLst/>
              <a:ahLst/>
              <a:cxnLst/>
              <a:rect l="l" t="t" r="r" b="b"/>
              <a:pathLst>
                <a:path>
                  <a:moveTo>
                    <a:pt x="0" y="0"/>
                  </a:moveTo>
                  <a:lnTo>
                    <a:pt x="0" y="0"/>
                  </a:lnTo>
                </a:path>
              </a:pathLst>
            </a:custGeom>
            <a:ln w="12700">
              <a:solidFill>
                <a:srgbClr val="000000"/>
              </a:solidFill>
            </a:ln>
          </p:spPr>
          <p:txBody>
            <a:bodyPr wrap="square" lIns="0" tIns="0" rIns="0" bIns="0" rtlCol="0"/>
            <a:lstStyle/>
            <a:p>
              <a:pPr defTabSz="456640">
                <a:defRPr/>
              </a:pPr>
              <a:endParaRPr sz="1598" dirty="0">
                <a:solidFill>
                  <a:prstClr val="black"/>
                </a:solidFill>
                <a:latin typeface="Calibri" panose="020F0502020204030204" pitchFamily="34" charset="0"/>
              </a:endParaRPr>
            </a:p>
          </p:txBody>
        </p:sp>
        <p:sp>
          <p:nvSpPr>
            <p:cNvPr id="92" name="object 21"/>
            <p:cNvSpPr/>
            <p:nvPr/>
          </p:nvSpPr>
          <p:spPr>
            <a:xfrm>
              <a:off x="7398364" y="1788963"/>
              <a:ext cx="0" cy="0"/>
            </a:xfrm>
            <a:custGeom>
              <a:avLst/>
              <a:gdLst/>
              <a:ahLst/>
              <a:cxnLst/>
              <a:rect l="l" t="t" r="r" b="b"/>
              <a:pathLst>
                <a:path>
                  <a:moveTo>
                    <a:pt x="0" y="0"/>
                  </a:moveTo>
                  <a:lnTo>
                    <a:pt x="0" y="0"/>
                  </a:lnTo>
                </a:path>
              </a:pathLst>
            </a:custGeom>
            <a:ln w="12700">
              <a:solidFill>
                <a:srgbClr val="000000"/>
              </a:solidFill>
            </a:ln>
          </p:spPr>
          <p:txBody>
            <a:bodyPr wrap="square" lIns="0" tIns="0" rIns="0" bIns="0" rtlCol="0"/>
            <a:lstStyle/>
            <a:p>
              <a:pPr defTabSz="456640">
                <a:defRPr/>
              </a:pPr>
              <a:endParaRPr sz="1598" dirty="0">
                <a:solidFill>
                  <a:prstClr val="black"/>
                </a:solidFill>
                <a:latin typeface="Calibri" panose="020F0502020204030204" pitchFamily="34" charset="0"/>
              </a:endParaRPr>
            </a:p>
          </p:txBody>
        </p:sp>
        <p:sp>
          <p:nvSpPr>
            <p:cNvPr id="93" name="object 22"/>
            <p:cNvSpPr/>
            <p:nvPr/>
          </p:nvSpPr>
          <p:spPr>
            <a:xfrm>
              <a:off x="3744481" y="1151632"/>
              <a:ext cx="35933" cy="1614216"/>
            </a:xfrm>
            <a:custGeom>
              <a:avLst/>
              <a:gdLst/>
              <a:ahLst/>
              <a:cxnLst/>
              <a:rect l="l" t="t" r="r" b="b"/>
              <a:pathLst>
                <a:path h="1294129">
                  <a:moveTo>
                    <a:pt x="0" y="0"/>
                  </a:moveTo>
                  <a:lnTo>
                    <a:pt x="0" y="1293622"/>
                  </a:lnTo>
                </a:path>
              </a:pathLst>
            </a:custGeom>
            <a:ln w="19050">
              <a:solidFill>
                <a:srgbClr val="E7E6E6">
                  <a:lumMod val="25000"/>
                </a:srgbClr>
              </a:solidFill>
              <a:prstDash val="sysDot"/>
            </a:ln>
          </p:spPr>
          <p:txBody>
            <a:bodyPr wrap="square" lIns="0" tIns="0" rIns="0" bIns="0" rtlCol="0"/>
            <a:lstStyle/>
            <a:p>
              <a:pPr defTabSz="456640">
                <a:defRPr/>
              </a:pPr>
              <a:endParaRPr sz="1598" kern="0" dirty="0">
                <a:solidFill>
                  <a:prstClr val="black"/>
                </a:solidFill>
                <a:latin typeface="Calibri" panose="020F0502020204030204" pitchFamily="34" charset="0"/>
              </a:endParaRPr>
            </a:p>
          </p:txBody>
        </p:sp>
        <p:sp>
          <p:nvSpPr>
            <p:cNvPr id="94" name="object 23"/>
            <p:cNvSpPr/>
            <p:nvPr/>
          </p:nvSpPr>
          <p:spPr>
            <a:xfrm>
              <a:off x="3761085" y="1300251"/>
              <a:ext cx="0" cy="0"/>
            </a:xfrm>
            <a:custGeom>
              <a:avLst/>
              <a:gdLst/>
              <a:ahLst/>
              <a:cxnLst/>
              <a:rect l="l" t="t" r="r" b="b"/>
              <a:pathLst>
                <a:path>
                  <a:moveTo>
                    <a:pt x="0" y="0"/>
                  </a:moveTo>
                  <a:lnTo>
                    <a:pt x="0" y="0"/>
                  </a:lnTo>
                </a:path>
              </a:pathLst>
            </a:custGeom>
            <a:ln w="12700">
              <a:solidFill>
                <a:srgbClr val="000000"/>
              </a:solidFill>
            </a:ln>
          </p:spPr>
          <p:txBody>
            <a:bodyPr wrap="square" lIns="0" tIns="0" rIns="0" bIns="0" rtlCol="0"/>
            <a:lstStyle/>
            <a:p>
              <a:pPr defTabSz="456640">
                <a:defRPr/>
              </a:pPr>
              <a:endParaRPr sz="1598" dirty="0">
                <a:solidFill>
                  <a:prstClr val="black"/>
                </a:solidFill>
                <a:latin typeface="Calibri" panose="020F0502020204030204" pitchFamily="34" charset="0"/>
              </a:endParaRPr>
            </a:p>
          </p:txBody>
        </p:sp>
        <p:sp>
          <p:nvSpPr>
            <p:cNvPr id="95" name="object 24"/>
            <p:cNvSpPr/>
            <p:nvPr/>
          </p:nvSpPr>
          <p:spPr>
            <a:xfrm>
              <a:off x="3547005" y="1998968"/>
              <a:ext cx="0" cy="0"/>
            </a:xfrm>
            <a:custGeom>
              <a:avLst/>
              <a:gdLst/>
              <a:ahLst/>
              <a:cxnLst/>
              <a:rect l="l" t="t" r="r" b="b"/>
              <a:pathLst>
                <a:path>
                  <a:moveTo>
                    <a:pt x="0" y="0"/>
                  </a:moveTo>
                  <a:lnTo>
                    <a:pt x="0" y="0"/>
                  </a:lnTo>
                </a:path>
              </a:pathLst>
            </a:custGeom>
            <a:ln w="12700">
              <a:solidFill>
                <a:srgbClr val="000000"/>
              </a:solidFill>
            </a:ln>
          </p:spPr>
          <p:txBody>
            <a:bodyPr wrap="square" lIns="0" tIns="0" rIns="0" bIns="0" rtlCol="0"/>
            <a:lstStyle/>
            <a:p>
              <a:pPr defTabSz="456640">
                <a:defRPr/>
              </a:pPr>
              <a:endParaRPr sz="1598" dirty="0">
                <a:solidFill>
                  <a:prstClr val="black"/>
                </a:solidFill>
                <a:latin typeface="Calibri" panose="020F0502020204030204" pitchFamily="34" charset="0"/>
              </a:endParaRPr>
            </a:p>
          </p:txBody>
        </p:sp>
        <p:sp>
          <p:nvSpPr>
            <p:cNvPr id="97" name="Oval 96"/>
            <p:cNvSpPr/>
            <p:nvPr/>
          </p:nvSpPr>
          <p:spPr>
            <a:xfrm>
              <a:off x="1297179" y="1060736"/>
              <a:ext cx="75590" cy="59747"/>
            </a:xfrm>
            <a:prstGeom prst="ellipse">
              <a:avLst/>
            </a:prstGeom>
            <a:solidFill>
              <a:srgbClr val="E7E6E6">
                <a:lumMod val="25000"/>
              </a:srgbClr>
            </a:solidFill>
            <a:ln w="38100" cap="flat" cmpd="sng" algn="ctr">
              <a:solidFill>
                <a:sysClr val="window" lastClr="FFFFFF"/>
              </a:solidFill>
              <a:prstDash val="solid"/>
              <a:miter lim="800000"/>
            </a:ln>
            <a:effectLst/>
          </p:spPr>
          <p:txBody>
            <a:bodyPr rtlCol="0" anchor="ctr"/>
            <a:lstStyle/>
            <a:p>
              <a:pPr algn="ctr" defTabSz="685800">
                <a:defRPr/>
              </a:pPr>
              <a:endParaRPr lang="en-US" sz="1350" kern="0" dirty="0">
                <a:solidFill>
                  <a:prstClr val="white"/>
                </a:solidFill>
                <a:latin typeface="Calibri" panose="020F0502020204030204" pitchFamily="34" charset="0"/>
              </a:endParaRPr>
            </a:p>
          </p:txBody>
        </p:sp>
        <p:sp>
          <p:nvSpPr>
            <p:cNvPr id="98" name="Oval 97"/>
            <p:cNvSpPr/>
            <p:nvPr/>
          </p:nvSpPr>
          <p:spPr>
            <a:xfrm>
              <a:off x="3704823" y="1146858"/>
              <a:ext cx="75590" cy="59747"/>
            </a:xfrm>
            <a:prstGeom prst="ellipse">
              <a:avLst/>
            </a:prstGeom>
            <a:solidFill>
              <a:srgbClr val="E7E6E6">
                <a:lumMod val="25000"/>
              </a:srgbClr>
            </a:solidFill>
            <a:ln w="38100" cap="flat" cmpd="sng" algn="ctr">
              <a:solidFill>
                <a:sysClr val="window" lastClr="FFFFFF"/>
              </a:solidFill>
              <a:prstDash val="solid"/>
              <a:miter lim="800000"/>
            </a:ln>
            <a:effectLst/>
          </p:spPr>
          <p:txBody>
            <a:bodyPr rtlCol="0" anchor="ctr"/>
            <a:lstStyle/>
            <a:p>
              <a:pPr algn="ctr" defTabSz="685800">
                <a:defRPr/>
              </a:pPr>
              <a:endParaRPr lang="en-US" sz="1350" kern="0" dirty="0">
                <a:solidFill>
                  <a:prstClr val="white"/>
                </a:solidFill>
                <a:latin typeface="Calibri" panose="020F0502020204030204" pitchFamily="34" charset="0"/>
              </a:endParaRPr>
            </a:p>
          </p:txBody>
        </p:sp>
        <p:sp>
          <p:nvSpPr>
            <p:cNvPr id="99" name="Oval 98"/>
            <p:cNvSpPr/>
            <p:nvPr/>
          </p:nvSpPr>
          <p:spPr>
            <a:xfrm>
              <a:off x="6241620" y="1032434"/>
              <a:ext cx="75590" cy="59747"/>
            </a:xfrm>
            <a:prstGeom prst="ellipse">
              <a:avLst/>
            </a:prstGeom>
            <a:solidFill>
              <a:srgbClr val="E7E6E6">
                <a:lumMod val="25000"/>
              </a:srgbClr>
            </a:solidFill>
            <a:ln w="38100" cap="flat" cmpd="sng" algn="ctr">
              <a:solidFill>
                <a:sysClr val="window" lastClr="FFFFFF"/>
              </a:solidFill>
              <a:prstDash val="solid"/>
              <a:miter lim="800000"/>
            </a:ln>
            <a:effectLst/>
          </p:spPr>
          <p:txBody>
            <a:bodyPr rtlCol="0" anchor="ctr"/>
            <a:lstStyle/>
            <a:p>
              <a:pPr algn="ctr" defTabSz="685800">
                <a:defRPr/>
              </a:pPr>
              <a:endParaRPr lang="en-US" sz="1350" kern="0" dirty="0">
                <a:solidFill>
                  <a:prstClr val="white"/>
                </a:solidFill>
                <a:latin typeface="Calibri" panose="020F0502020204030204" pitchFamily="34" charset="0"/>
              </a:endParaRPr>
            </a:p>
          </p:txBody>
        </p:sp>
        <p:sp>
          <p:nvSpPr>
            <p:cNvPr id="100" name="Oval 99"/>
            <p:cNvSpPr/>
            <p:nvPr/>
          </p:nvSpPr>
          <p:spPr>
            <a:xfrm>
              <a:off x="4999120" y="1421183"/>
              <a:ext cx="75590" cy="59747"/>
            </a:xfrm>
            <a:prstGeom prst="ellipse">
              <a:avLst/>
            </a:prstGeom>
            <a:solidFill>
              <a:srgbClr val="E7E6E6">
                <a:lumMod val="25000"/>
              </a:srgbClr>
            </a:solidFill>
            <a:ln w="38100" cap="flat" cmpd="sng" algn="ctr">
              <a:solidFill>
                <a:sysClr val="window" lastClr="FFFFFF"/>
              </a:solidFill>
              <a:prstDash val="solid"/>
              <a:miter lim="800000"/>
            </a:ln>
            <a:effectLst/>
          </p:spPr>
          <p:txBody>
            <a:bodyPr rtlCol="0" anchor="ctr"/>
            <a:lstStyle/>
            <a:p>
              <a:pPr algn="ctr" defTabSz="685800">
                <a:defRPr/>
              </a:pPr>
              <a:endParaRPr lang="en-US" sz="1350" kern="0" dirty="0">
                <a:solidFill>
                  <a:prstClr val="white"/>
                </a:solidFill>
                <a:latin typeface="Calibri" panose="020F0502020204030204" pitchFamily="34" charset="0"/>
              </a:endParaRPr>
            </a:p>
          </p:txBody>
        </p:sp>
        <p:sp>
          <p:nvSpPr>
            <p:cNvPr id="101" name="Oval 100"/>
            <p:cNvSpPr/>
            <p:nvPr/>
          </p:nvSpPr>
          <p:spPr>
            <a:xfrm>
              <a:off x="2233632" y="1562689"/>
              <a:ext cx="75590" cy="59747"/>
            </a:xfrm>
            <a:prstGeom prst="ellipse">
              <a:avLst/>
            </a:prstGeom>
            <a:solidFill>
              <a:srgbClr val="E7E6E6">
                <a:lumMod val="25000"/>
              </a:srgbClr>
            </a:solidFill>
            <a:ln w="38100" cap="flat" cmpd="sng" algn="ctr">
              <a:solidFill>
                <a:sysClr val="window" lastClr="FFFFFF"/>
              </a:solidFill>
              <a:prstDash val="solid"/>
              <a:miter lim="800000"/>
            </a:ln>
            <a:effectLst/>
          </p:spPr>
          <p:txBody>
            <a:bodyPr rtlCol="0" anchor="ctr"/>
            <a:lstStyle/>
            <a:p>
              <a:pPr algn="ctr" defTabSz="685800">
                <a:defRPr/>
              </a:pPr>
              <a:endParaRPr lang="en-US" sz="1350" kern="0" dirty="0">
                <a:solidFill>
                  <a:prstClr val="white"/>
                </a:solidFill>
                <a:latin typeface="Calibri" panose="020F0502020204030204" pitchFamily="34" charset="0"/>
              </a:endParaRPr>
            </a:p>
          </p:txBody>
        </p:sp>
        <p:cxnSp>
          <p:nvCxnSpPr>
            <p:cNvPr id="104" name="Straight Connector 103"/>
            <p:cNvCxnSpPr/>
            <p:nvPr/>
          </p:nvCxnSpPr>
          <p:spPr>
            <a:xfrm>
              <a:off x="7634122" y="1536604"/>
              <a:ext cx="407806" cy="0"/>
            </a:xfrm>
            <a:prstGeom prst="line">
              <a:avLst/>
            </a:prstGeom>
            <a:noFill/>
            <a:ln w="28575" cap="flat" cmpd="sng" algn="ctr">
              <a:solidFill>
                <a:srgbClr val="2580CB"/>
              </a:solidFill>
              <a:prstDash val="solid"/>
              <a:miter lim="800000"/>
            </a:ln>
            <a:effectLst/>
          </p:spPr>
        </p:cxnSp>
        <p:sp>
          <p:nvSpPr>
            <p:cNvPr id="119" name="object 17"/>
            <p:cNvSpPr/>
            <p:nvPr/>
          </p:nvSpPr>
          <p:spPr>
            <a:xfrm>
              <a:off x="8359274" y="1527149"/>
              <a:ext cx="0" cy="0"/>
            </a:xfrm>
            <a:custGeom>
              <a:avLst/>
              <a:gdLst/>
              <a:ahLst/>
              <a:cxnLst/>
              <a:rect l="l" t="t" r="r" b="b"/>
              <a:pathLst>
                <a:path>
                  <a:moveTo>
                    <a:pt x="0" y="0"/>
                  </a:moveTo>
                  <a:lnTo>
                    <a:pt x="0" y="0"/>
                  </a:lnTo>
                </a:path>
              </a:pathLst>
            </a:custGeom>
            <a:ln w="12700">
              <a:solidFill>
                <a:srgbClr val="000000"/>
              </a:solidFill>
            </a:ln>
          </p:spPr>
          <p:txBody>
            <a:bodyPr wrap="square" lIns="0" tIns="0" rIns="0" bIns="0" rtlCol="0"/>
            <a:lstStyle/>
            <a:p>
              <a:pPr defTabSz="456640">
                <a:defRPr/>
              </a:pPr>
              <a:endParaRPr sz="1598" dirty="0">
                <a:solidFill>
                  <a:prstClr val="black"/>
                </a:solidFill>
                <a:latin typeface="Calibri" panose="020F0502020204030204" pitchFamily="34" charset="0"/>
              </a:endParaRPr>
            </a:p>
          </p:txBody>
        </p:sp>
        <p:sp>
          <p:nvSpPr>
            <p:cNvPr id="120" name="object 18"/>
            <p:cNvSpPr/>
            <p:nvPr/>
          </p:nvSpPr>
          <p:spPr>
            <a:xfrm>
              <a:off x="8359274" y="1864073"/>
              <a:ext cx="0" cy="0"/>
            </a:xfrm>
            <a:custGeom>
              <a:avLst/>
              <a:gdLst/>
              <a:ahLst/>
              <a:cxnLst/>
              <a:rect l="l" t="t" r="r" b="b"/>
              <a:pathLst>
                <a:path>
                  <a:moveTo>
                    <a:pt x="0" y="0"/>
                  </a:moveTo>
                  <a:lnTo>
                    <a:pt x="0" y="0"/>
                  </a:lnTo>
                </a:path>
              </a:pathLst>
            </a:custGeom>
            <a:ln w="12700">
              <a:solidFill>
                <a:srgbClr val="000000"/>
              </a:solidFill>
            </a:ln>
          </p:spPr>
          <p:txBody>
            <a:bodyPr wrap="square" lIns="0" tIns="0" rIns="0" bIns="0" rtlCol="0"/>
            <a:lstStyle/>
            <a:p>
              <a:pPr defTabSz="456640">
                <a:defRPr/>
              </a:pPr>
              <a:endParaRPr sz="1598" dirty="0">
                <a:solidFill>
                  <a:prstClr val="black"/>
                </a:solidFill>
                <a:latin typeface="Calibri" panose="020F0502020204030204" pitchFamily="34" charset="0"/>
              </a:endParaRPr>
            </a:p>
          </p:txBody>
        </p:sp>
        <p:sp>
          <p:nvSpPr>
            <p:cNvPr id="121" name="Oval 120"/>
            <p:cNvSpPr/>
            <p:nvPr/>
          </p:nvSpPr>
          <p:spPr>
            <a:xfrm>
              <a:off x="7795506" y="1506730"/>
              <a:ext cx="75590" cy="59747"/>
            </a:xfrm>
            <a:prstGeom prst="ellipse">
              <a:avLst/>
            </a:prstGeom>
            <a:solidFill>
              <a:srgbClr val="E7E6E6">
                <a:lumMod val="25000"/>
              </a:srgbClr>
            </a:solidFill>
            <a:ln w="38100" cap="flat" cmpd="sng" algn="ctr">
              <a:solidFill>
                <a:sysClr val="window" lastClr="FFFFFF"/>
              </a:solidFill>
              <a:prstDash val="solid"/>
              <a:miter lim="800000"/>
            </a:ln>
            <a:effectLst/>
          </p:spPr>
          <p:txBody>
            <a:bodyPr rtlCol="0" anchor="ctr"/>
            <a:lstStyle/>
            <a:p>
              <a:pPr algn="ctr" defTabSz="685800">
                <a:defRPr/>
              </a:pPr>
              <a:endParaRPr lang="en-US" sz="1350" kern="0" dirty="0">
                <a:solidFill>
                  <a:prstClr val="white"/>
                </a:solidFill>
                <a:latin typeface="Calibri" panose="020F0502020204030204" pitchFamily="34" charset="0"/>
              </a:endParaRPr>
            </a:p>
          </p:txBody>
        </p:sp>
        <p:sp>
          <p:nvSpPr>
            <p:cNvPr id="122" name="object 4"/>
            <p:cNvSpPr txBox="1"/>
            <p:nvPr/>
          </p:nvSpPr>
          <p:spPr>
            <a:xfrm>
              <a:off x="7063297" y="1009449"/>
              <a:ext cx="1578644" cy="500121"/>
            </a:xfrm>
            <a:prstGeom prst="rect">
              <a:avLst/>
            </a:prstGeom>
            <a:noFill/>
            <a:ln>
              <a:noFill/>
            </a:ln>
          </p:spPr>
          <p:txBody>
            <a:bodyPr vert="horz" wrap="square" lIns="0" tIns="12684" rIns="0" bIns="0" rtlCol="0">
              <a:spAutoFit/>
            </a:bodyPr>
            <a:lstStyle>
              <a:defPPr>
                <a:defRPr lang="en-US"/>
              </a:defPPr>
              <a:lvl1pPr marL="78644" lvl="0" algn="ctr" defTabSz="608853">
                <a:spcBef>
                  <a:spcPts val="133"/>
                </a:spcBef>
                <a:defRPr sz="1200" b="1" spc="-13">
                  <a:solidFill>
                    <a:srgbClr val="44546A">
                      <a:lumMod val="75000"/>
                    </a:srgbClr>
                  </a:solidFill>
                  <a:latin typeface="Arial" panose="020B0604020202020204" pitchFamily="34" charset="0"/>
                  <a:cs typeface="Arial" panose="020B0604020202020204" pitchFamily="34" charset="0"/>
                </a:defRPr>
              </a:lvl1pPr>
            </a:lstStyle>
            <a:p>
              <a:r>
                <a:rPr lang="en-US" sz="1000" dirty="0">
                  <a:solidFill>
                    <a:schemeClr val="tx1"/>
                  </a:solidFill>
                  <a:latin typeface="Calibri" panose="020F0502020204030204" pitchFamily="34" charset="0"/>
                </a:rPr>
                <a:t>2020 Goal</a:t>
              </a:r>
            </a:p>
            <a:p>
              <a:r>
                <a:rPr lang="en-US" sz="1000" dirty="0">
                  <a:solidFill>
                    <a:schemeClr val="tx1"/>
                  </a:solidFill>
                  <a:latin typeface="Calibri" panose="020F0502020204030204" pitchFamily="34" charset="0"/>
                </a:rPr>
                <a:t>100% Chat Bot Adoption</a:t>
              </a:r>
            </a:p>
            <a:p>
              <a:r>
                <a:rPr lang="en-US" sz="1000" dirty="0">
                  <a:solidFill>
                    <a:schemeClr val="tx1"/>
                  </a:solidFill>
                  <a:latin typeface="Calibri" panose="020F0502020204030204" pitchFamily="34" charset="0"/>
                </a:rPr>
                <a:t>With 0 Voice Support</a:t>
              </a:r>
              <a:endParaRPr sz="1000" dirty="0">
                <a:solidFill>
                  <a:schemeClr val="tx1"/>
                </a:solidFill>
                <a:latin typeface="Calibri" panose="020F0502020204030204" pitchFamily="34" charset="0"/>
              </a:endParaRPr>
            </a:p>
          </p:txBody>
        </p:sp>
        <p:sp>
          <p:nvSpPr>
            <p:cNvPr id="3" name="Rectangle 2"/>
            <p:cNvSpPr/>
            <p:nvPr/>
          </p:nvSpPr>
          <p:spPr>
            <a:xfrm>
              <a:off x="1040868" y="1147225"/>
              <a:ext cx="578762" cy="14678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Calibri" panose="020F0502020204030204" pitchFamily="34" charset="0"/>
                </a:rPr>
                <a:t>2013</a:t>
              </a:r>
            </a:p>
          </p:txBody>
        </p:sp>
        <p:sp>
          <p:nvSpPr>
            <p:cNvPr id="74" name="object 5"/>
            <p:cNvSpPr txBox="1"/>
            <p:nvPr/>
          </p:nvSpPr>
          <p:spPr>
            <a:xfrm>
              <a:off x="696756" y="851914"/>
              <a:ext cx="1330463" cy="197436"/>
            </a:xfrm>
            <a:prstGeom prst="rect">
              <a:avLst/>
            </a:prstGeom>
            <a:noFill/>
            <a:ln>
              <a:noFill/>
            </a:ln>
          </p:spPr>
          <p:txBody>
            <a:bodyPr vert="horz" wrap="square" lIns="0" tIns="43127" rIns="0" bIns="0" rtlCol="0" anchor="ctr">
              <a:spAutoFit/>
            </a:bodyPr>
            <a:lstStyle/>
            <a:p>
              <a:pPr marL="12685" marR="5074" indent="635" algn="ctr" defTabSz="456640">
                <a:spcBef>
                  <a:spcPts val="340"/>
                </a:spcBef>
                <a:defRPr/>
              </a:pPr>
              <a:r>
                <a:rPr lang="en-US" sz="1000" b="1" kern="0" dirty="0">
                  <a:latin typeface="Calibri" panose="020F0502020204030204" pitchFamily="34" charset="0"/>
                  <a:cs typeface="Arial" panose="020B0604020202020204" pitchFamily="34" charset="0"/>
                </a:rPr>
                <a:t>NOC Operations</a:t>
              </a:r>
              <a:endParaRPr sz="1000" kern="0" dirty="0">
                <a:latin typeface="Calibri" panose="020F0502020204030204" pitchFamily="34" charset="0"/>
                <a:cs typeface="Arial" panose="020B0604020202020204" pitchFamily="34" charset="0"/>
              </a:endParaRPr>
            </a:p>
          </p:txBody>
        </p:sp>
        <p:sp>
          <p:nvSpPr>
            <p:cNvPr id="155" name="Rectangle 154"/>
            <p:cNvSpPr/>
            <p:nvPr/>
          </p:nvSpPr>
          <p:spPr>
            <a:xfrm>
              <a:off x="1992603" y="1648661"/>
              <a:ext cx="578762" cy="14678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Calibri" panose="020F0502020204030204" pitchFamily="34" charset="0"/>
                </a:rPr>
                <a:t>2015</a:t>
              </a:r>
            </a:p>
          </p:txBody>
        </p:sp>
        <p:sp>
          <p:nvSpPr>
            <p:cNvPr id="156" name="Rectangle 155"/>
            <p:cNvSpPr/>
            <p:nvPr/>
          </p:nvSpPr>
          <p:spPr>
            <a:xfrm>
              <a:off x="3455101" y="1235759"/>
              <a:ext cx="578762" cy="14678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Calibri" panose="020F0502020204030204" pitchFamily="34" charset="0"/>
                </a:rPr>
                <a:t>2017</a:t>
              </a:r>
            </a:p>
          </p:txBody>
        </p:sp>
        <p:sp>
          <p:nvSpPr>
            <p:cNvPr id="157" name="Rectangle 156"/>
            <p:cNvSpPr/>
            <p:nvPr/>
          </p:nvSpPr>
          <p:spPr>
            <a:xfrm>
              <a:off x="4741170" y="1503118"/>
              <a:ext cx="578762" cy="14678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Calibri" panose="020F0502020204030204" pitchFamily="34" charset="0"/>
                </a:rPr>
                <a:t>2018</a:t>
              </a:r>
            </a:p>
          </p:txBody>
        </p:sp>
        <p:sp>
          <p:nvSpPr>
            <p:cNvPr id="158" name="Rectangle 157"/>
            <p:cNvSpPr/>
            <p:nvPr/>
          </p:nvSpPr>
          <p:spPr>
            <a:xfrm>
              <a:off x="6009827" y="1108011"/>
              <a:ext cx="578762" cy="14678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Calibri" panose="020F0502020204030204" pitchFamily="34" charset="0"/>
                </a:rPr>
                <a:t>2019</a:t>
              </a:r>
            </a:p>
          </p:txBody>
        </p:sp>
        <p:sp>
          <p:nvSpPr>
            <p:cNvPr id="159" name="Rectangle 158"/>
            <p:cNvSpPr/>
            <p:nvPr/>
          </p:nvSpPr>
          <p:spPr>
            <a:xfrm>
              <a:off x="7548644" y="1590645"/>
              <a:ext cx="578762" cy="14678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Calibri" panose="020F0502020204030204" pitchFamily="34" charset="0"/>
                </a:rPr>
                <a:t>2020</a:t>
              </a:r>
            </a:p>
          </p:txBody>
        </p:sp>
      </p:grpSp>
      <p:sp>
        <p:nvSpPr>
          <p:cNvPr id="2" name="Title 1"/>
          <p:cNvSpPr>
            <a:spLocks noGrp="1"/>
          </p:cNvSpPr>
          <p:nvPr>
            <p:ph type="title"/>
          </p:nvPr>
        </p:nvSpPr>
        <p:spPr/>
        <p:txBody>
          <a:bodyPr>
            <a:normAutofit/>
          </a:bodyPr>
          <a:lstStyle/>
          <a:p>
            <a:r>
              <a:rPr lang="en-US" sz="1800" dirty="0"/>
              <a:t>Largest Food Retailer in Canada – Cognitive Operations through Automation </a:t>
            </a:r>
          </a:p>
        </p:txBody>
      </p:sp>
    </p:spTree>
    <p:extLst>
      <p:ext uri="{BB962C8B-B14F-4D97-AF65-F5344CB8AC3E}">
        <p14:creationId xmlns:p14="http://schemas.microsoft.com/office/powerpoint/2010/main" val="26126694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en-US" sz="1800" dirty="0"/>
              <a:t>Etihad – Digital Transformation Partner and System Integrator</a:t>
            </a:r>
          </a:p>
        </p:txBody>
      </p:sp>
      <p:grpSp>
        <p:nvGrpSpPr>
          <p:cNvPr id="3" name="Group 2"/>
          <p:cNvGrpSpPr/>
          <p:nvPr/>
        </p:nvGrpSpPr>
        <p:grpSpPr>
          <a:xfrm>
            <a:off x="218367" y="659476"/>
            <a:ext cx="8707267" cy="4113248"/>
            <a:chOff x="459581" y="748684"/>
            <a:chExt cx="8278346" cy="3910629"/>
          </a:xfrm>
        </p:grpSpPr>
        <p:sp>
          <p:nvSpPr>
            <p:cNvPr id="79" name="Rounded Rectangle 23"/>
            <p:cNvSpPr/>
            <p:nvPr/>
          </p:nvSpPr>
          <p:spPr bwMode="gray">
            <a:xfrm rot="10800000" flipH="1" flipV="1">
              <a:off x="470719" y="3074705"/>
              <a:ext cx="8116786" cy="1320792"/>
            </a:xfrm>
            <a:prstGeom prst="rect">
              <a:avLst/>
            </a:prstGeom>
            <a:gradFill flip="none" rotWithShape="1">
              <a:gsLst>
                <a:gs pos="0">
                  <a:schemeClr val="accent1">
                    <a:lumMod val="40000"/>
                    <a:lumOff val="60000"/>
                  </a:schemeClr>
                </a:gs>
                <a:gs pos="100000">
                  <a:schemeClr val="bg1"/>
                </a:gs>
              </a:gsLst>
              <a:lin ang="5400000" scaled="1"/>
              <a:tileRect/>
            </a:gradFill>
            <a:ln w="9525" cap="flat" cmpd="sng" algn="ctr">
              <a:noFill/>
              <a:prstDash val="solid"/>
            </a:ln>
            <a:effectLst>
              <a:innerShdw blurRad="63500" dist="50800" dir="16200000">
                <a:prstClr val="black">
                  <a:alpha val="15000"/>
                </a:prstClr>
              </a:innerShdw>
            </a:effectLst>
          </p:spPr>
          <p:txBody>
            <a:bodyPr spcFirstLastPara="0" vert="horz" wrap="square" lIns="0" tIns="0" rIns="0" bIns="0" numCol="1" spcCol="1270" anchor="ctr" anchorCtr="0">
              <a:noAutofit/>
            </a:bodyPr>
            <a:lstStyle/>
            <a:p>
              <a:pPr marL="0" lvl="2" algn="ctr" defTabSz="888868" fontAlgn="base">
                <a:lnSpc>
                  <a:spcPct val="90000"/>
                </a:lnSpc>
                <a:defRPr/>
              </a:pPr>
              <a:endParaRPr lang="en-US" sz="1200" kern="0" spc="400" dirty="0">
                <a:solidFill>
                  <a:srgbClr val="141414"/>
                </a:solidFill>
                <a:latin typeface="Calibri" panose="020F0502020204030204" pitchFamily="34" charset="0"/>
                <a:ea typeface="Verdana" panose="020B0604030504040204" pitchFamily="34" charset="0"/>
                <a:cs typeface="Verdana" panose="020B0604030504040204" pitchFamily="34" charset="0"/>
              </a:endParaRPr>
            </a:p>
          </p:txBody>
        </p:sp>
        <p:sp>
          <p:nvSpPr>
            <p:cNvPr id="70" name="Rectangle 69"/>
            <p:cNvSpPr/>
            <p:nvPr/>
          </p:nvSpPr>
          <p:spPr>
            <a:xfrm>
              <a:off x="459581" y="1579086"/>
              <a:ext cx="1347117" cy="144187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defTabSz="457166">
                <a:defRPr/>
              </a:pPr>
              <a:endParaRPr lang="en-US" sz="1200" dirty="0">
                <a:solidFill>
                  <a:srgbClr val="FFFFFF"/>
                </a:solidFill>
                <a:latin typeface="Calibri" panose="020F0502020204030204" pitchFamily="34" charset="0"/>
                <a:ea typeface="Verdana" panose="020B0604030504040204" pitchFamily="34" charset="0"/>
                <a:cs typeface="Verdana" panose="020B0604030504040204" pitchFamily="34" charset="0"/>
              </a:endParaRPr>
            </a:p>
          </p:txBody>
        </p:sp>
        <p:sp>
          <p:nvSpPr>
            <p:cNvPr id="37" name="Rectangle 36"/>
            <p:cNvSpPr/>
            <p:nvPr/>
          </p:nvSpPr>
          <p:spPr>
            <a:xfrm>
              <a:off x="470720" y="1293337"/>
              <a:ext cx="1335978" cy="246027"/>
            </a:xfrm>
            <a:prstGeom prst="rect">
              <a:avLst/>
            </a:prstGeom>
            <a:solidFill>
              <a:srgbClr val="0070C0"/>
            </a:solid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457166">
                <a:defRPr/>
              </a:pPr>
              <a:r>
                <a:rPr lang="en-US" sz="1200" b="1" dirty="0">
                  <a:solidFill>
                    <a:schemeClr val="bg1"/>
                  </a:solidFill>
                  <a:latin typeface="Calibri" panose="020F0502020204030204" pitchFamily="34" charset="0"/>
                  <a:ea typeface="Verdana" panose="020B0604030504040204" pitchFamily="34" charset="0"/>
                  <a:cs typeface="Verdana" panose="020B0604030504040204" pitchFamily="34" charset="0"/>
                </a:rPr>
                <a:t>2014 -15</a:t>
              </a:r>
            </a:p>
          </p:txBody>
        </p:sp>
        <p:sp>
          <p:nvSpPr>
            <p:cNvPr id="41" name="Rectangle 40"/>
            <p:cNvSpPr/>
            <p:nvPr/>
          </p:nvSpPr>
          <p:spPr>
            <a:xfrm>
              <a:off x="459581" y="1631511"/>
              <a:ext cx="1358253" cy="1330662"/>
            </a:xfrm>
            <a:prstGeom prst="rect">
              <a:avLst/>
            </a:prstGeom>
            <a:noFill/>
            <a:ln w="12700" cap="flat" cmpd="sng" algn="ctr">
              <a:noFill/>
              <a:prstDash val="solid"/>
              <a:miter lim="800000"/>
            </a:ln>
            <a:effectLst/>
          </p:spPr>
          <p:txBody>
            <a:bodyPr tIns="0" rtlCol="0" anchor="ctr"/>
            <a:lstStyle/>
            <a:p>
              <a:pPr marL="85723" indent="-84533" defTabSz="685732">
                <a:spcBef>
                  <a:spcPts val="150"/>
                </a:spcBef>
                <a:spcAft>
                  <a:spcPts val="150"/>
                </a:spcAft>
                <a:buFont typeface="Arial" panose="020B0604020202020204" pitchFamily="34" charset="0"/>
                <a:buChar char="•"/>
                <a:defRPr/>
              </a:pPr>
              <a:r>
                <a:rPr lang="en-US" sz="750" kern="0" dirty="0">
                  <a:solidFill>
                    <a:prstClr val="black"/>
                  </a:solidFill>
                  <a:latin typeface="Calibri" panose="020F0502020204030204" pitchFamily="34" charset="0"/>
                  <a:ea typeface="Verdana" panose="020B0604030504040204" pitchFamily="34" charset="0"/>
                  <a:cs typeface="Verdana" panose="020B0604030504040204" pitchFamily="34" charset="0"/>
                </a:rPr>
                <a:t>QA, Certification of Sabre Community Release</a:t>
              </a:r>
            </a:p>
            <a:p>
              <a:pPr marL="85723" indent="-84533" defTabSz="685732">
                <a:spcBef>
                  <a:spcPts val="150"/>
                </a:spcBef>
                <a:spcAft>
                  <a:spcPts val="150"/>
                </a:spcAft>
                <a:buFont typeface="Arial" panose="020B0604020202020204" pitchFamily="34" charset="0"/>
                <a:buChar char="•"/>
                <a:defRPr/>
              </a:pPr>
              <a:r>
                <a:rPr lang="en-US" sz="750" kern="0" dirty="0">
                  <a:solidFill>
                    <a:prstClr val="black"/>
                  </a:solidFill>
                  <a:latin typeface="Calibri" panose="020F0502020204030204" pitchFamily="34" charset="0"/>
                  <a:ea typeface="Verdana" panose="020B0604030504040204" pitchFamily="34" charset="0"/>
                  <a:cs typeface="Verdana" panose="020B0604030504040204" pitchFamily="34" charset="0"/>
                </a:rPr>
                <a:t>Multiple Capex projects in commercial T&amp;I</a:t>
              </a:r>
            </a:p>
            <a:p>
              <a:pPr marL="85723" indent="-84533" defTabSz="685732">
                <a:spcBef>
                  <a:spcPts val="150"/>
                </a:spcBef>
                <a:spcAft>
                  <a:spcPts val="150"/>
                </a:spcAft>
                <a:buFont typeface="Arial" panose="020B0604020202020204" pitchFamily="34" charset="0"/>
                <a:buChar char="•"/>
                <a:defRPr/>
              </a:pPr>
              <a:r>
                <a:rPr lang="en-US" sz="750" kern="0" dirty="0">
                  <a:solidFill>
                    <a:prstClr val="black"/>
                  </a:solidFill>
                  <a:latin typeface="Calibri" panose="020F0502020204030204" pitchFamily="34" charset="0"/>
                  <a:ea typeface="Verdana" panose="020B0604030504040204" pitchFamily="34" charset="0"/>
                  <a:cs typeface="Verdana" panose="020B0604030504040204" pitchFamily="34" charset="0"/>
                </a:rPr>
                <a:t>Selected as digital transformation partner</a:t>
              </a:r>
            </a:p>
            <a:p>
              <a:pPr marL="85723" indent="-84533" defTabSz="685732">
                <a:spcBef>
                  <a:spcPts val="150"/>
                </a:spcBef>
                <a:spcAft>
                  <a:spcPts val="150"/>
                </a:spcAft>
                <a:buFont typeface="Arial" panose="020B0604020202020204" pitchFamily="34" charset="0"/>
                <a:buChar char="•"/>
                <a:defRPr/>
              </a:pPr>
              <a:r>
                <a:rPr lang="en-US" sz="750" kern="0" dirty="0">
                  <a:solidFill>
                    <a:prstClr val="black"/>
                  </a:solidFill>
                  <a:latin typeface="Calibri" panose="020F0502020204030204" pitchFamily="34" charset="0"/>
                  <a:ea typeface="Verdana" panose="020B0604030504040204" pitchFamily="34" charset="0"/>
                  <a:cs typeface="Verdana" panose="020B0604030504040204" pitchFamily="34" charset="0"/>
                </a:rPr>
                <a:t>Flight operations engagements</a:t>
              </a:r>
            </a:p>
          </p:txBody>
        </p:sp>
        <p:grpSp>
          <p:nvGrpSpPr>
            <p:cNvPr id="109" name="Group 108"/>
            <p:cNvGrpSpPr/>
            <p:nvPr/>
          </p:nvGrpSpPr>
          <p:grpSpPr>
            <a:xfrm>
              <a:off x="477720" y="3071417"/>
              <a:ext cx="8116786" cy="245274"/>
              <a:chOff x="284644" y="2632504"/>
              <a:chExt cx="1815528" cy="358938"/>
            </a:xfrm>
          </p:grpSpPr>
          <p:sp>
            <p:nvSpPr>
              <p:cNvPr id="110" name="Rectangle 109"/>
              <p:cNvSpPr/>
              <p:nvPr/>
            </p:nvSpPr>
            <p:spPr>
              <a:xfrm>
                <a:off x="735010" y="2632504"/>
                <a:ext cx="457397" cy="358938"/>
              </a:xfrm>
              <a:prstGeom prst="rect">
                <a:avLst/>
              </a:prstGeom>
              <a:solidFill>
                <a:srgbClr val="009ED6"/>
              </a:solidFill>
              <a:ln w="12700" cap="flat" cmpd="sng" algn="ctr">
                <a:noFill/>
                <a:prstDash val="solid"/>
                <a:miter lim="800000"/>
              </a:ln>
              <a:effectLst/>
            </p:spPr>
            <p:txBody>
              <a:bodyPr rtlCol="0" anchor="ctr"/>
              <a:lstStyle/>
              <a:p>
                <a:pPr algn="ctr" defTabSz="914310">
                  <a:defRPr/>
                </a:pPr>
                <a:endParaRPr lang="en-US" sz="900" b="1" kern="0" dirty="0">
                  <a:solidFill>
                    <a:srgbClr val="FF0000"/>
                  </a:solidFill>
                  <a:latin typeface="Calibri" panose="020F0502020204030204" pitchFamily="34" charset="0"/>
                  <a:ea typeface="Verdana" panose="020B0604030504040204" pitchFamily="34" charset="0"/>
                  <a:cs typeface="Verdana" panose="020B0604030504040204" pitchFamily="34" charset="0"/>
                </a:endParaRPr>
              </a:p>
            </p:txBody>
          </p:sp>
          <p:sp>
            <p:nvSpPr>
              <p:cNvPr id="111" name="Rectangle 110"/>
              <p:cNvSpPr/>
              <p:nvPr/>
            </p:nvSpPr>
            <p:spPr>
              <a:xfrm>
                <a:off x="284644" y="2632504"/>
                <a:ext cx="457397" cy="358938"/>
              </a:xfrm>
              <a:prstGeom prst="rect">
                <a:avLst/>
              </a:prstGeom>
              <a:solidFill>
                <a:srgbClr val="2B578A"/>
              </a:solidFill>
              <a:ln w="12700" cap="flat" cmpd="sng" algn="ctr">
                <a:noFill/>
                <a:prstDash val="solid"/>
                <a:miter lim="800000"/>
              </a:ln>
              <a:effectLst/>
            </p:spPr>
            <p:txBody>
              <a:bodyPr rtlCol="0" anchor="ctr"/>
              <a:lstStyle/>
              <a:p>
                <a:pPr algn="ctr" defTabSz="914310">
                  <a:defRPr/>
                </a:pPr>
                <a:endParaRPr lang="en-US" sz="900" b="1" kern="0" dirty="0">
                  <a:solidFill>
                    <a:srgbClr val="FF0000"/>
                  </a:solidFill>
                  <a:latin typeface="Calibri" panose="020F0502020204030204" pitchFamily="34" charset="0"/>
                  <a:ea typeface="Verdana" panose="020B0604030504040204" pitchFamily="34" charset="0"/>
                  <a:cs typeface="Verdana" panose="020B0604030504040204" pitchFamily="34" charset="0"/>
                </a:endParaRPr>
              </a:p>
            </p:txBody>
          </p:sp>
          <p:sp>
            <p:nvSpPr>
              <p:cNvPr id="112" name="Rectangle 111"/>
              <p:cNvSpPr/>
              <p:nvPr/>
            </p:nvSpPr>
            <p:spPr>
              <a:xfrm>
                <a:off x="1192407" y="2632504"/>
                <a:ext cx="457398" cy="358938"/>
              </a:xfrm>
              <a:prstGeom prst="rect">
                <a:avLst/>
              </a:prstGeom>
              <a:solidFill>
                <a:srgbClr val="2B578A"/>
              </a:solidFill>
              <a:ln w="12700" cap="flat" cmpd="sng" algn="ctr">
                <a:noFill/>
                <a:prstDash val="solid"/>
                <a:miter lim="800000"/>
              </a:ln>
              <a:effectLst/>
            </p:spPr>
            <p:txBody>
              <a:bodyPr rtlCol="0" anchor="ctr"/>
              <a:lstStyle/>
              <a:p>
                <a:pPr algn="ctr" defTabSz="914310">
                  <a:defRPr/>
                </a:pPr>
                <a:endParaRPr lang="en-US" sz="900" b="1" kern="0" dirty="0">
                  <a:solidFill>
                    <a:srgbClr val="FF0000"/>
                  </a:solidFill>
                  <a:latin typeface="Calibri" panose="020F0502020204030204" pitchFamily="34" charset="0"/>
                  <a:ea typeface="Verdana" panose="020B0604030504040204" pitchFamily="34" charset="0"/>
                  <a:cs typeface="Verdana" panose="020B0604030504040204" pitchFamily="34" charset="0"/>
                </a:endParaRPr>
              </a:p>
            </p:txBody>
          </p:sp>
          <p:sp>
            <p:nvSpPr>
              <p:cNvPr id="113" name="Rectangle 112"/>
              <p:cNvSpPr/>
              <p:nvPr/>
            </p:nvSpPr>
            <p:spPr>
              <a:xfrm>
                <a:off x="1642774" y="2632504"/>
                <a:ext cx="457398" cy="358938"/>
              </a:xfrm>
              <a:prstGeom prst="rect">
                <a:avLst/>
              </a:prstGeom>
              <a:solidFill>
                <a:srgbClr val="0098D7"/>
              </a:solidFill>
              <a:ln w="12700" cap="flat" cmpd="sng" algn="ctr">
                <a:noFill/>
                <a:prstDash val="solid"/>
                <a:miter lim="800000"/>
              </a:ln>
              <a:effectLst/>
            </p:spPr>
            <p:txBody>
              <a:bodyPr rtlCol="0" anchor="ctr"/>
              <a:lstStyle/>
              <a:p>
                <a:pPr algn="ctr" defTabSz="914310">
                  <a:defRPr/>
                </a:pPr>
                <a:endParaRPr lang="en-US" sz="900" b="1" kern="0" dirty="0">
                  <a:solidFill>
                    <a:srgbClr val="FF0000"/>
                  </a:solidFill>
                  <a:latin typeface="Calibri" panose="020F0502020204030204" pitchFamily="34" charset="0"/>
                  <a:ea typeface="Verdana" panose="020B0604030504040204" pitchFamily="34" charset="0"/>
                  <a:cs typeface="Verdana" panose="020B0604030504040204" pitchFamily="34" charset="0"/>
                </a:endParaRPr>
              </a:p>
            </p:txBody>
          </p:sp>
        </p:grpSp>
        <p:sp>
          <p:nvSpPr>
            <p:cNvPr id="114" name="Rectangle 113"/>
            <p:cNvSpPr/>
            <p:nvPr/>
          </p:nvSpPr>
          <p:spPr>
            <a:xfrm>
              <a:off x="625304" y="3069740"/>
              <a:ext cx="1763763" cy="230832"/>
            </a:xfrm>
            <a:prstGeom prst="rect">
              <a:avLst/>
            </a:prstGeom>
          </p:spPr>
          <p:txBody>
            <a:bodyPr wrap="square" anchor="ctr">
              <a:spAutoFit/>
            </a:bodyPr>
            <a:lstStyle/>
            <a:p>
              <a:pPr algn="ctr" defTabSz="457154">
                <a:defRPr/>
              </a:pPr>
              <a:r>
                <a:rPr lang="en-US" sz="900" b="1" dirty="0">
                  <a:solidFill>
                    <a:srgbClr val="FFFFFF"/>
                  </a:solidFill>
                  <a:latin typeface="Calibri" panose="020F0502020204030204" pitchFamily="34" charset="0"/>
                  <a:ea typeface="Verdana" panose="020B0604030504040204" pitchFamily="34" charset="0"/>
                  <a:cs typeface="Verdana" panose="020B0604030504040204" pitchFamily="34" charset="0"/>
                </a:rPr>
                <a:t>SCALE &amp; FLEXIBILITY</a:t>
              </a:r>
              <a:endParaRPr lang="en-GB" sz="900" b="1" dirty="0">
                <a:solidFill>
                  <a:srgbClr val="FFFFFF"/>
                </a:solidFill>
                <a:latin typeface="Calibri" panose="020F0502020204030204" pitchFamily="34" charset="0"/>
                <a:ea typeface="Verdana" panose="020B0604030504040204" pitchFamily="34" charset="0"/>
                <a:cs typeface="Verdana" panose="020B0604030504040204" pitchFamily="34" charset="0"/>
              </a:endParaRPr>
            </a:p>
          </p:txBody>
        </p:sp>
        <p:sp>
          <p:nvSpPr>
            <p:cNvPr id="115" name="Rectangle 114"/>
            <p:cNvSpPr/>
            <p:nvPr/>
          </p:nvSpPr>
          <p:spPr>
            <a:xfrm>
              <a:off x="2500291" y="3069740"/>
              <a:ext cx="2053150" cy="230832"/>
            </a:xfrm>
            <a:prstGeom prst="rect">
              <a:avLst/>
            </a:prstGeom>
          </p:spPr>
          <p:txBody>
            <a:bodyPr wrap="square" anchor="ctr">
              <a:spAutoFit/>
            </a:bodyPr>
            <a:lstStyle/>
            <a:p>
              <a:pPr algn="ctr" defTabSz="457154">
                <a:defRPr/>
              </a:pPr>
              <a:r>
                <a:rPr lang="en-US" sz="900" b="1" dirty="0">
                  <a:solidFill>
                    <a:srgbClr val="FFFFFF"/>
                  </a:solidFill>
                  <a:latin typeface="Calibri" panose="020F0502020204030204" pitchFamily="34" charset="0"/>
                  <a:ea typeface="Verdana" panose="020B0604030504040204" pitchFamily="34" charset="0"/>
                  <a:cs typeface="Verdana" panose="020B0604030504040204" pitchFamily="34" charset="0"/>
                </a:rPr>
                <a:t>DELIVERING TO OUTCOMES</a:t>
              </a:r>
              <a:endParaRPr lang="en-GB" sz="900" b="1" dirty="0">
                <a:solidFill>
                  <a:srgbClr val="FFFFFF"/>
                </a:solidFill>
                <a:latin typeface="Calibri" panose="020F0502020204030204" pitchFamily="34" charset="0"/>
                <a:ea typeface="Verdana" panose="020B0604030504040204" pitchFamily="34" charset="0"/>
                <a:cs typeface="Verdana" panose="020B0604030504040204" pitchFamily="34" charset="0"/>
              </a:endParaRPr>
            </a:p>
          </p:txBody>
        </p:sp>
        <p:sp>
          <p:nvSpPr>
            <p:cNvPr id="116" name="Rectangle 115"/>
            <p:cNvSpPr/>
            <p:nvPr/>
          </p:nvSpPr>
          <p:spPr>
            <a:xfrm>
              <a:off x="4601595" y="3069740"/>
              <a:ext cx="1894351" cy="230832"/>
            </a:xfrm>
            <a:prstGeom prst="rect">
              <a:avLst/>
            </a:prstGeom>
          </p:spPr>
          <p:txBody>
            <a:bodyPr wrap="square" anchor="ctr">
              <a:spAutoFit/>
            </a:bodyPr>
            <a:lstStyle/>
            <a:p>
              <a:pPr algn="ctr" defTabSz="457154">
                <a:defRPr/>
              </a:pPr>
              <a:r>
                <a:rPr lang="en-US" sz="900" b="1" dirty="0">
                  <a:solidFill>
                    <a:srgbClr val="FFFFFF"/>
                  </a:solidFill>
                  <a:latin typeface="Calibri" panose="020F0502020204030204" pitchFamily="34" charset="0"/>
                  <a:ea typeface="Verdana" panose="020B0604030504040204" pitchFamily="34" charset="0"/>
                  <a:cs typeface="Verdana" panose="020B0604030504040204" pitchFamily="34" charset="0"/>
                </a:rPr>
                <a:t>SKIN IN THE GAME</a:t>
              </a:r>
              <a:endParaRPr lang="en-GB" sz="900" b="1" dirty="0">
                <a:solidFill>
                  <a:srgbClr val="FFFFFF"/>
                </a:solidFill>
                <a:latin typeface="Calibri" panose="020F0502020204030204" pitchFamily="34" charset="0"/>
                <a:ea typeface="Verdana" panose="020B0604030504040204" pitchFamily="34" charset="0"/>
                <a:cs typeface="Verdana" panose="020B0604030504040204" pitchFamily="34" charset="0"/>
              </a:endParaRPr>
            </a:p>
          </p:txBody>
        </p:sp>
        <p:sp>
          <p:nvSpPr>
            <p:cNvPr id="117" name="Rectangle 116"/>
            <p:cNvSpPr/>
            <p:nvPr/>
          </p:nvSpPr>
          <p:spPr>
            <a:xfrm>
              <a:off x="6515530" y="3069740"/>
              <a:ext cx="2125233" cy="230832"/>
            </a:xfrm>
            <a:prstGeom prst="rect">
              <a:avLst/>
            </a:prstGeom>
          </p:spPr>
          <p:txBody>
            <a:bodyPr wrap="square" anchor="ctr">
              <a:spAutoFit/>
            </a:bodyPr>
            <a:lstStyle/>
            <a:p>
              <a:pPr algn="ctr" defTabSz="457154">
                <a:defRPr/>
              </a:pPr>
              <a:r>
                <a:rPr lang="en-US" sz="900" b="1" dirty="0">
                  <a:solidFill>
                    <a:srgbClr val="FFFFFF"/>
                  </a:solidFill>
                  <a:latin typeface="Calibri" panose="020F0502020204030204" pitchFamily="34" charset="0"/>
                  <a:ea typeface="Verdana" panose="020B0604030504040204" pitchFamily="34" charset="0"/>
                  <a:cs typeface="Verdana" panose="020B0604030504040204" pitchFamily="34" charset="0"/>
                </a:rPr>
                <a:t>A GLOBAL DIGITAL PARTNER</a:t>
              </a:r>
              <a:endParaRPr lang="en-GB" sz="900" b="1" dirty="0">
                <a:solidFill>
                  <a:srgbClr val="FFFFFF"/>
                </a:solidFill>
                <a:latin typeface="Calibri" panose="020F0502020204030204" pitchFamily="34" charset="0"/>
                <a:ea typeface="Verdana" panose="020B0604030504040204" pitchFamily="34" charset="0"/>
                <a:cs typeface="Verdana" panose="020B0604030504040204" pitchFamily="34" charset="0"/>
              </a:endParaRPr>
            </a:p>
          </p:txBody>
        </p:sp>
        <p:sp>
          <p:nvSpPr>
            <p:cNvPr id="74" name="Rectangle 73"/>
            <p:cNvSpPr/>
            <p:nvPr/>
          </p:nvSpPr>
          <p:spPr>
            <a:xfrm>
              <a:off x="1856538" y="1579087"/>
              <a:ext cx="1968182" cy="1441874"/>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457166">
                <a:defRPr/>
              </a:pPr>
              <a:endParaRPr lang="en-US" sz="1200" dirty="0">
                <a:solidFill>
                  <a:srgbClr val="FFFFFF"/>
                </a:solidFill>
                <a:latin typeface="Calibri" panose="020F0502020204030204" pitchFamily="34" charset="0"/>
                <a:ea typeface="Verdana" panose="020B0604030504040204" pitchFamily="34" charset="0"/>
                <a:cs typeface="Verdana" panose="020B0604030504040204" pitchFamily="34" charset="0"/>
              </a:endParaRPr>
            </a:p>
          </p:txBody>
        </p:sp>
        <p:sp>
          <p:nvSpPr>
            <p:cNvPr id="75" name="Rectangle 74"/>
            <p:cNvSpPr/>
            <p:nvPr/>
          </p:nvSpPr>
          <p:spPr>
            <a:xfrm>
              <a:off x="1856538" y="1293337"/>
              <a:ext cx="1962567" cy="246027"/>
            </a:xfrm>
            <a:prstGeom prst="rect">
              <a:avLst/>
            </a:prstGeom>
            <a:solidFill>
              <a:srgbClr val="00B050"/>
            </a:solid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457166">
                <a:defRPr/>
              </a:pPr>
              <a:r>
                <a:rPr lang="en-US" sz="1200" b="1" dirty="0">
                  <a:solidFill>
                    <a:schemeClr val="bg1"/>
                  </a:solidFill>
                  <a:latin typeface="Calibri" panose="020F0502020204030204" pitchFamily="34" charset="0"/>
                  <a:ea typeface="Verdana" panose="020B0604030504040204" pitchFamily="34" charset="0"/>
                  <a:cs typeface="Verdana" panose="020B0604030504040204" pitchFamily="34" charset="0"/>
                </a:rPr>
                <a:t>2016</a:t>
              </a:r>
            </a:p>
          </p:txBody>
        </p:sp>
        <p:sp>
          <p:nvSpPr>
            <p:cNvPr id="76" name="Rectangle 75"/>
            <p:cNvSpPr/>
            <p:nvPr/>
          </p:nvSpPr>
          <p:spPr>
            <a:xfrm>
              <a:off x="1884340" y="1631511"/>
              <a:ext cx="1945730" cy="1330662"/>
            </a:xfrm>
            <a:prstGeom prst="rect">
              <a:avLst/>
            </a:prstGeom>
            <a:noFill/>
            <a:ln w="12700" cap="flat" cmpd="sng" algn="ctr">
              <a:noFill/>
              <a:prstDash val="solid"/>
              <a:miter lim="800000"/>
            </a:ln>
            <a:effectLst/>
          </p:spPr>
          <p:txBody>
            <a:bodyPr tIns="0" rtlCol="0" anchor="ctr"/>
            <a:lstStyle/>
            <a:p>
              <a:pPr marL="85723" indent="-84533" defTabSz="685732">
                <a:spcBef>
                  <a:spcPts val="150"/>
                </a:spcBef>
                <a:spcAft>
                  <a:spcPts val="150"/>
                </a:spcAft>
                <a:buFont typeface="Arial" panose="020B0604020202020204" pitchFamily="34" charset="0"/>
                <a:buChar char="•"/>
                <a:defRPr/>
              </a:pPr>
              <a:r>
                <a:rPr lang="en-US" sz="750" kern="0" dirty="0">
                  <a:solidFill>
                    <a:prstClr val="black"/>
                  </a:solidFill>
                  <a:latin typeface="Calibri" panose="020F0502020204030204" pitchFamily="34" charset="0"/>
                  <a:ea typeface="Verdana" panose="020B0604030504040204" pitchFamily="34" charset="0"/>
                  <a:cs typeface="Verdana" panose="020B0604030504040204" pitchFamily="34" charset="0"/>
                </a:rPr>
                <a:t>Vision for digital guest Innovation </a:t>
              </a:r>
            </a:p>
            <a:p>
              <a:pPr marL="85723" indent="-84533" defTabSz="685732">
                <a:spcBef>
                  <a:spcPts val="150"/>
                </a:spcBef>
                <a:spcAft>
                  <a:spcPts val="150"/>
                </a:spcAft>
                <a:buFont typeface="Arial" panose="020B0604020202020204" pitchFamily="34" charset="0"/>
                <a:buChar char="•"/>
                <a:defRPr/>
              </a:pPr>
              <a:r>
                <a:rPr lang="en-US" sz="750" kern="0" dirty="0">
                  <a:solidFill>
                    <a:prstClr val="black"/>
                  </a:solidFill>
                  <a:latin typeface="Calibri" panose="020F0502020204030204" pitchFamily="34" charset="0"/>
                  <a:ea typeface="Verdana" panose="020B0604030504040204" pitchFamily="34" charset="0"/>
                  <a:cs typeface="Verdana" panose="020B0604030504040204" pitchFamily="34" charset="0"/>
                </a:rPr>
                <a:t>European Partner Airline: Digital transformation from legacy system to SABRE DC</a:t>
              </a:r>
            </a:p>
            <a:p>
              <a:pPr marL="85723" indent="-84533" defTabSz="685732">
                <a:spcBef>
                  <a:spcPts val="150"/>
                </a:spcBef>
                <a:spcAft>
                  <a:spcPts val="150"/>
                </a:spcAft>
                <a:buFont typeface="Arial" panose="020B0604020202020204" pitchFamily="34" charset="0"/>
                <a:buChar char="•"/>
                <a:defRPr/>
              </a:pPr>
              <a:r>
                <a:rPr lang="en-US" sz="750" kern="0" dirty="0">
                  <a:solidFill>
                    <a:prstClr val="black"/>
                  </a:solidFill>
                  <a:latin typeface="Calibri" panose="020F0502020204030204" pitchFamily="34" charset="0"/>
                  <a:ea typeface="Verdana" panose="020B0604030504040204" pitchFamily="34" charset="0"/>
                  <a:cs typeface="Verdana" panose="020B0604030504040204" pitchFamily="34" charset="0"/>
                </a:rPr>
                <a:t>Established Digital PMO, Digital Architecture Office &amp; Digital Concept Team</a:t>
              </a:r>
            </a:p>
            <a:p>
              <a:pPr marL="85723" indent="-84533" defTabSz="685732">
                <a:spcBef>
                  <a:spcPts val="150"/>
                </a:spcBef>
                <a:spcAft>
                  <a:spcPts val="150"/>
                </a:spcAft>
                <a:buFont typeface="Arial" panose="020B0604020202020204" pitchFamily="34" charset="0"/>
                <a:buChar char="•"/>
                <a:defRPr/>
              </a:pPr>
              <a:r>
                <a:rPr lang="en-US" sz="750" kern="0" dirty="0">
                  <a:solidFill>
                    <a:prstClr val="black"/>
                  </a:solidFill>
                  <a:latin typeface="Calibri" panose="020F0502020204030204" pitchFamily="34" charset="0"/>
                  <a:ea typeface="Verdana" panose="020B0604030504040204" pitchFamily="34" charset="0"/>
                  <a:cs typeface="Verdana" panose="020B0604030504040204" pitchFamily="34" charset="0"/>
                </a:rPr>
                <a:t>Commencement of digital builds for loyalty, engineering, etc.</a:t>
              </a:r>
            </a:p>
          </p:txBody>
        </p:sp>
        <p:sp>
          <p:nvSpPr>
            <p:cNvPr id="85" name="Rectangle 84"/>
            <p:cNvSpPr/>
            <p:nvPr/>
          </p:nvSpPr>
          <p:spPr>
            <a:xfrm>
              <a:off x="3874560" y="1579087"/>
              <a:ext cx="2623200" cy="1434412"/>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457166">
                <a:defRPr/>
              </a:pPr>
              <a:endParaRPr lang="en-US" sz="1200" dirty="0">
                <a:solidFill>
                  <a:srgbClr val="FFFFFF"/>
                </a:solidFill>
                <a:latin typeface="Calibri" panose="020F0502020204030204" pitchFamily="34" charset="0"/>
                <a:ea typeface="Verdana" panose="020B0604030504040204" pitchFamily="34" charset="0"/>
                <a:cs typeface="Verdana" panose="020B0604030504040204" pitchFamily="34" charset="0"/>
              </a:endParaRPr>
            </a:p>
          </p:txBody>
        </p:sp>
        <p:sp>
          <p:nvSpPr>
            <p:cNvPr id="86" name="Rectangle 85"/>
            <p:cNvSpPr/>
            <p:nvPr/>
          </p:nvSpPr>
          <p:spPr>
            <a:xfrm>
              <a:off x="3868946" y="1293337"/>
              <a:ext cx="2627000" cy="246027"/>
            </a:xfrm>
            <a:prstGeom prst="rect">
              <a:avLst/>
            </a:prstGeom>
            <a:solidFill>
              <a:srgbClr val="F4633A"/>
            </a:solid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457166">
                <a:defRPr/>
              </a:pPr>
              <a:r>
                <a:rPr lang="en-US" sz="1200" b="1" dirty="0">
                  <a:solidFill>
                    <a:schemeClr val="bg1"/>
                  </a:solidFill>
                  <a:latin typeface="Calibri" panose="020F0502020204030204" pitchFamily="34" charset="0"/>
                  <a:ea typeface="Verdana" panose="020B0604030504040204" pitchFamily="34" charset="0"/>
                  <a:cs typeface="Verdana" panose="020B0604030504040204" pitchFamily="34" charset="0"/>
                </a:rPr>
                <a:t>2017</a:t>
              </a:r>
            </a:p>
          </p:txBody>
        </p:sp>
        <p:sp>
          <p:nvSpPr>
            <p:cNvPr id="87" name="Rectangle 86"/>
            <p:cNvSpPr/>
            <p:nvPr/>
          </p:nvSpPr>
          <p:spPr>
            <a:xfrm>
              <a:off x="3872745" y="1631511"/>
              <a:ext cx="2594373" cy="1330662"/>
            </a:xfrm>
            <a:prstGeom prst="rect">
              <a:avLst/>
            </a:prstGeom>
            <a:noFill/>
            <a:ln w="12700" cap="flat" cmpd="sng" algn="ctr">
              <a:noFill/>
              <a:prstDash val="solid"/>
              <a:miter lim="800000"/>
            </a:ln>
            <a:effectLst/>
          </p:spPr>
          <p:txBody>
            <a:bodyPr tIns="0" rtlCol="0" anchor="ctr"/>
            <a:lstStyle/>
            <a:p>
              <a:pPr marL="85723" indent="-84533" defTabSz="685732">
                <a:spcBef>
                  <a:spcPts val="150"/>
                </a:spcBef>
                <a:spcAft>
                  <a:spcPts val="150"/>
                </a:spcAft>
                <a:buFont typeface="Arial" panose="020B0604020202020204" pitchFamily="34" charset="0"/>
                <a:buChar char="•"/>
                <a:defRPr/>
              </a:pPr>
              <a:r>
                <a:rPr lang="en-US" sz="750" kern="0" dirty="0">
                  <a:solidFill>
                    <a:prstClr val="black"/>
                  </a:solidFill>
                  <a:latin typeface="Calibri" panose="020F0502020204030204" pitchFamily="34" charset="0"/>
                  <a:ea typeface="Verdana" panose="020B0604030504040204" pitchFamily="34" charset="0"/>
                  <a:cs typeface="Verdana" panose="020B0604030504040204" pitchFamily="34" charset="0"/>
                </a:rPr>
                <a:t>Completion of marketing tools adoption strategy, design, roadmap</a:t>
              </a:r>
            </a:p>
            <a:p>
              <a:pPr marL="85723" indent="-84533" defTabSz="685732">
                <a:spcBef>
                  <a:spcPts val="150"/>
                </a:spcBef>
                <a:spcAft>
                  <a:spcPts val="150"/>
                </a:spcAft>
                <a:buFont typeface="Arial" panose="020B0604020202020204" pitchFamily="34" charset="0"/>
                <a:buChar char="•"/>
                <a:defRPr/>
              </a:pPr>
              <a:r>
                <a:rPr lang="en-US" sz="750" kern="0" dirty="0">
                  <a:solidFill>
                    <a:prstClr val="black"/>
                  </a:solidFill>
                  <a:latin typeface="Calibri" panose="020F0502020204030204" pitchFamily="34" charset="0"/>
                  <a:ea typeface="Verdana" panose="020B0604030504040204" pitchFamily="34" charset="0"/>
                  <a:cs typeface="Verdana" panose="020B0604030504040204" pitchFamily="34" charset="0"/>
                </a:rPr>
                <a:t>Incremental transformation of additional digital properties</a:t>
              </a:r>
            </a:p>
            <a:p>
              <a:pPr marL="85723" indent="-84533" defTabSz="685732">
                <a:spcBef>
                  <a:spcPts val="150"/>
                </a:spcBef>
                <a:spcAft>
                  <a:spcPts val="150"/>
                </a:spcAft>
                <a:buFont typeface="Arial" panose="020B0604020202020204" pitchFamily="34" charset="0"/>
                <a:buChar char="•"/>
                <a:defRPr/>
              </a:pPr>
              <a:r>
                <a:rPr lang="en-US" sz="750" kern="0" dirty="0">
                  <a:solidFill>
                    <a:prstClr val="black"/>
                  </a:solidFill>
                  <a:latin typeface="Calibri" panose="020F0502020204030204" pitchFamily="34" charset="0"/>
                  <a:ea typeface="Verdana" panose="020B0604030504040204" pitchFamily="34" charset="0"/>
                  <a:cs typeface="Verdana" panose="020B0604030504040204" pitchFamily="34" charset="0"/>
                </a:rPr>
                <a:t>European partner airline: Rollout of campaign solution</a:t>
              </a:r>
            </a:p>
            <a:p>
              <a:pPr marL="85723" indent="-84533" defTabSz="685732">
                <a:spcBef>
                  <a:spcPts val="150"/>
                </a:spcBef>
                <a:spcAft>
                  <a:spcPts val="150"/>
                </a:spcAft>
                <a:buFont typeface="Arial" panose="020B0604020202020204" pitchFamily="34" charset="0"/>
                <a:buChar char="•"/>
                <a:defRPr/>
              </a:pPr>
              <a:r>
                <a:rPr lang="en-US" sz="750" kern="0" dirty="0">
                  <a:solidFill>
                    <a:prstClr val="black"/>
                  </a:solidFill>
                  <a:latin typeface="Calibri" panose="020F0502020204030204" pitchFamily="34" charset="0"/>
                  <a:ea typeface="Verdana" panose="020B0604030504040204" pitchFamily="34" charset="0"/>
                  <a:cs typeface="Verdana" panose="020B0604030504040204" pitchFamily="34" charset="0"/>
                </a:rPr>
                <a:t>Go-live of Etihad Guest, Cargo and </a:t>
              </a:r>
              <a:r>
                <a:rPr lang="en-US" sz="750" kern="0" dirty="0" err="1">
                  <a:solidFill>
                    <a:prstClr val="black"/>
                  </a:solidFill>
                  <a:latin typeface="Calibri" panose="020F0502020204030204" pitchFamily="34" charset="0"/>
                  <a:ea typeface="Verdana" panose="020B0604030504040204" pitchFamily="34" charset="0"/>
                  <a:cs typeface="Verdana" panose="020B0604030504040204" pitchFamily="34" charset="0"/>
                </a:rPr>
                <a:t>Hala</a:t>
              </a:r>
              <a:r>
                <a:rPr lang="en-US" sz="750" kern="0" dirty="0">
                  <a:solidFill>
                    <a:prstClr val="black"/>
                  </a:solidFill>
                  <a:latin typeface="Calibri" panose="020F0502020204030204" pitchFamily="34" charset="0"/>
                  <a:ea typeface="Verdana" panose="020B0604030504040204" pitchFamily="34" charset="0"/>
                  <a:cs typeface="Verdana" panose="020B0604030504040204" pitchFamily="34" charset="0"/>
                </a:rPr>
                <a:t> travel management on the new digital platform </a:t>
              </a:r>
            </a:p>
            <a:p>
              <a:pPr marL="85723" indent="-84533" defTabSz="685732">
                <a:spcBef>
                  <a:spcPts val="150"/>
                </a:spcBef>
                <a:spcAft>
                  <a:spcPts val="150"/>
                </a:spcAft>
                <a:buFont typeface="Arial" panose="020B0604020202020204" pitchFamily="34" charset="0"/>
                <a:buChar char="•"/>
                <a:defRPr/>
              </a:pPr>
              <a:r>
                <a:rPr lang="en-US" sz="750" kern="0" dirty="0">
                  <a:solidFill>
                    <a:prstClr val="black"/>
                  </a:solidFill>
                  <a:latin typeface="Calibri" panose="020F0502020204030204" pitchFamily="34" charset="0"/>
                  <a:ea typeface="Verdana" panose="020B0604030504040204" pitchFamily="34" charset="0"/>
                  <a:cs typeface="Verdana" panose="020B0604030504040204" pitchFamily="34" charset="0"/>
                </a:rPr>
                <a:t>Completion of the discovery exercise for guest self-service </a:t>
              </a:r>
              <a:r>
                <a:rPr lang="en-US" sz="750" kern="0" dirty="0" err="1">
                  <a:solidFill>
                    <a:prstClr val="black"/>
                  </a:solidFill>
                  <a:latin typeface="Calibri" panose="020F0502020204030204" pitchFamily="34" charset="0"/>
                  <a:ea typeface="Verdana" panose="020B0604030504040204" pitchFamily="34" charset="0"/>
                  <a:cs typeface="Verdana" panose="020B0604030504040204" pitchFamily="34" charset="0"/>
                </a:rPr>
                <a:t>programme</a:t>
              </a:r>
              <a:r>
                <a:rPr lang="en-US" sz="750" kern="0" dirty="0">
                  <a:solidFill>
                    <a:prstClr val="black"/>
                  </a:solidFill>
                  <a:latin typeface="Calibri" panose="020F0502020204030204" pitchFamily="34" charset="0"/>
                  <a:ea typeface="Verdana" panose="020B0604030504040204" pitchFamily="34" charset="0"/>
                  <a:cs typeface="Verdana" panose="020B0604030504040204" pitchFamily="34" charset="0"/>
                </a:rPr>
                <a:t> for Midfield Airport</a:t>
              </a:r>
            </a:p>
          </p:txBody>
        </p:sp>
        <p:sp>
          <p:nvSpPr>
            <p:cNvPr id="91" name="Rectangle 90"/>
            <p:cNvSpPr/>
            <p:nvPr/>
          </p:nvSpPr>
          <p:spPr>
            <a:xfrm>
              <a:off x="6547601" y="1579087"/>
              <a:ext cx="1731948" cy="1431348"/>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457166">
                <a:defRPr/>
              </a:pPr>
              <a:endParaRPr lang="en-US" sz="1200" dirty="0">
                <a:solidFill>
                  <a:srgbClr val="FFFFFF"/>
                </a:solidFill>
                <a:latin typeface="Calibri" panose="020F0502020204030204" pitchFamily="34" charset="0"/>
                <a:ea typeface="Verdana" panose="020B0604030504040204" pitchFamily="34" charset="0"/>
                <a:cs typeface="Verdana" panose="020B0604030504040204" pitchFamily="34" charset="0"/>
              </a:endParaRPr>
            </a:p>
          </p:txBody>
        </p:sp>
        <p:sp>
          <p:nvSpPr>
            <p:cNvPr id="92" name="Right Arrow 91"/>
            <p:cNvSpPr/>
            <p:nvPr/>
          </p:nvSpPr>
          <p:spPr>
            <a:xfrm>
              <a:off x="6549590" y="1176029"/>
              <a:ext cx="2044916" cy="500544"/>
            </a:xfrm>
            <a:prstGeom prst="rightArrow">
              <a:avLst>
                <a:gd name="adj1" fmla="val 50000"/>
                <a:gd name="adj2" fmla="val 55668"/>
              </a:avLst>
            </a:prstGeom>
            <a:solidFill>
              <a:srgbClr val="7030A0"/>
            </a:solid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457166">
                <a:defRPr/>
              </a:pPr>
              <a:r>
                <a:rPr lang="en-US" sz="1200" b="1" dirty="0">
                  <a:solidFill>
                    <a:schemeClr val="bg1"/>
                  </a:solidFill>
                  <a:latin typeface="Calibri" panose="020F0502020204030204" pitchFamily="34" charset="0"/>
                  <a:ea typeface="Verdana" panose="020B0604030504040204" pitchFamily="34" charset="0"/>
                  <a:cs typeface="Verdana" panose="020B0604030504040204" pitchFamily="34" charset="0"/>
                </a:rPr>
                <a:t>2018 &amp; Onwards</a:t>
              </a:r>
            </a:p>
          </p:txBody>
        </p:sp>
        <p:sp>
          <p:nvSpPr>
            <p:cNvPr id="93" name="Rectangle 92"/>
            <p:cNvSpPr/>
            <p:nvPr/>
          </p:nvSpPr>
          <p:spPr>
            <a:xfrm>
              <a:off x="6654107" y="1538845"/>
              <a:ext cx="1544959" cy="1330662"/>
            </a:xfrm>
            <a:prstGeom prst="rect">
              <a:avLst/>
            </a:prstGeom>
            <a:noFill/>
            <a:ln w="12700" cap="flat" cmpd="sng" algn="ctr">
              <a:noFill/>
              <a:prstDash val="solid"/>
              <a:miter lim="800000"/>
            </a:ln>
            <a:effectLst/>
          </p:spPr>
          <p:txBody>
            <a:bodyPr lIns="72000" tIns="0" rIns="72000" rtlCol="0" anchor="ctr"/>
            <a:lstStyle/>
            <a:p>
              <a:pPr marL="85723" indent="-84533" defTabSz="685732">
                <a:spcBef>
                  <a:spcPts val="150"/>
                </a:spcBef>
                <a:spcAft>
                  <a:spcPts val="150"/>
                </a:spcAft>
                <a:buFont typeface="Arial" panose="020B0604020202020204" pitchFamily="34" charset="0"/>
                <a:buChar char="•"/>
                <a:defRPr/>
              </a:pPr>
              <a:r>
                <a:rPr lang="en-US" sz="750" kern="0" dirty="0">
                  <a:solidFill>
                    <a:prstClr val="black"/>
                  </a:solidFill>
                  <a:latin typeface="Calibri" panose="020F0502020204030204" pitchFamily="34" charset="0"/>
                  <a:ea typeface="Verdana" panose="020B0604030504040204" pitchFamily="34" charset="0"/>
                  <a:cs typeface="Verdana" panose="020B0604030504040204" pitchFamily="34" charset="0"/>
                </a:rPr>
                <a:t>Commencement of DTI-online self-service hub</a:t>
              </a:r>
            </a:p>
            <a:p>
              <a:pPr marL="85723" indent="-84533" defTabSz="685732">
                <a:spcBef>
                  <a:spcPts val="150"/>
                </a:spcBef>
                <a:spcAft>
                  <a:spcPts val="150"/>
                </a:spcAft>
                <a:buFont typeface="Arial" panose="020B0604020202020204" pitchFamily="34" charset="0"/>
                <a:buChar char="•"/>
                <a:defRPr/>
              </a:pPr>
              <a:r>
                <a:rPr lang="en-US" sz="750" kern="0" dirty="0">
                  <a:solidFill>
                    <a:prstClr val="black"/>
                  </a:solidFill>
                  <a:latin typeface="Calibri" panose="020F0502020204030204" pitchFamily="34" charset="0"/>
                  <a:ea typeface="Verdana" panose="020B0604030504040204" pitchFamily="34" charset="0"/>
                  <a:cs typeface="Verdana" panose="020B0604030504040204" pitchFamily="34" charset="0"/>
                </a:rPr>
                <a:t>Commencement of the new Midfield Airport operations integration project</a:t>
              </a:r>
            </a:p>
            <a:p>
              <a:pPr marL="85723" indent="-84533" defTabSz="685732">
                <a:spcBef>
                  <a:spcPts val="150"/>
                </a:spcBef>
                <a:spcAft>
                  <a:spcPts val="150"/>
                </a:spcAft>
                <a:buFont typeface="Arial" panose="020B0604020202020204" pitchFamily="34" charset="0"/>
                <a:buChar char="•"/>
                <a:defRPr/>
              </a:pPr>
              <a:r>
                <a:rPr lang="en-US" sz="750" kern="0" dirty="0">
                  <a:solidFill>
                    <a:prstClr val="black"/>
                  </a:solidFill>
                  <a:latin typeface="Calibri" panose="020F0502020204030204" pitchFamily="34" charset="0"/>
                  <a:ea typeface="Verdana" panose="020B0604030504040204" pitchFamily="34" charset="0"/>
                  <a:cs typeface="Verdana" panose="020B0604030504040204" pitchFamily="34" charset="0"/>
                </a:rPr>
                <a:t>Commencement of the micro-services as a factory as well as the DevOps model</a:t>
              </a:r>
            </a:p>
          </p:txBody>
        </p:sp>
        <p:sp>
          <p:nvSpPr>
            <p:cNvPr id="83" name="Rectangle 82"/>
            <p:cNvSpPr/>
            <p:nvPr/>
          </p:nvSpPr>
          <p:spPr>
            <a:xfrm>
              <a:off x="907891" y="806697"/>
              <a:ext cx="1332253" cy="369332"/>
            </a:xfrm>
            <a:prstGeom prst="rect">
              <a:avLst/>
            </a:prstGeom>
            <a:noFill/>
          </p:spPr>
          <p:txBody>
            <a:bodyPr wrap="square">
              <a:spAutoFit/>
            </a:bodyPr>
            <a:lstStyle/>
            <a:p>
              <a:pPr defTabSz="457154">
                <a:defRPr/>
              </a:pPr>
              <a:r>
                <a:rPr lang="en-US" sz="900" b="1" dirty="0">
                  <a:solidFill>
                    <a:srgbClr val="141414"/>
                  </a:solidFill>
                  <a:latin typeface="Calibri" panose="020F0502020204030204" pitchFamily="34" charset="0"/>
                  <a:ea typeface="Verdana" panose="020B0604030504040204" pitchFamily="34" charset="0"/>
                  <a:cs typeface="Verdana" panose="020B0604030504040204" pitchFamily="34" charset="0"/>
                </a:rPr>
                <a:t>Staff Augmentation to Managed Services</a:t>
              </a:r>
              <a:endParaRPr lang="en-GB" sz="900" b="1" dirty="0">
                <a:solidFill>
                  <a:srgbClr val="141414"/>
                </a:solidFill>
                <a:latin typeface="Calibri" panose="020F0502020204030204" pitchFamily="34" charset="0"/>
                <a:ea typeface="Verdana" panose="020B0604030504040204" pitchFamily="34" charset="0"/>
                <a:cs typeface="Verdana" panose="020B0604030504040204" pitchFamily="34" charset="0"/>
              </a:endParaRPr>
            </a:p>
          </p:txBody>
        </p:sp>
        <p:sp>
          <p:nvSpPr>
            <p:cNvPr id="84" name="Rectangle 83"/>
            <p:cNvSpPr/>
            <p:nvPr/>
          </p:nvSpPr>
          <p:spPr>
            <a:xfrm>
              <a:off x="2644529" y="817430"/>
              <a:ext cx="918667" cy="369332"/>
            </a:xfrm>
            <a:prstGeom prst="rect">
              <a:avLst/>
            </a:prstGeom>
            <a:noFill/>
          </p:spPr>
          <p:txBody>
            <a:bodyPr wrap="square">
              <a:spAutoFit/>
            </a:bodyPr>
            <a:lstStyle/>
            <a:p>
              <a:pPr defTabSz="457154">
                <a:defRPr/>
              </a:pPr>
              <a:r>
                <a:rPr lang="en-US" sz="900" b="1" dirty="0">
                  <a:solidFill>
                    <a:srgbClr val="141414"/>
                  </a:solidFill>
                  <a:latin typeface="Calibri" panose="020F0502020204030204" pitchFamily="34" charset="0"/>
                  <a:ea typeface="Verdana" panose="020B0604030504040204" pitchFamily="34" charset="0"/>
                  <a:cs typeface="Verdana" panose="020B0604030504040204" pitchFamily="34" charset="0"/>
                </a:rPr>
                <a:t>Digital Factory Operational</a:t>
              </a:r>
              <a:endParaRPr lang="en-GB" sz="900" b="1" dirty="0">
                <a:solidFill>
                  <a:srgbClr val="141414"/>
                </a:solidFill>
                <a:latin typeface="Calibri" panose="020F0502020204030204" pitchFamily="34" charset="0"/>
                <a:ea typeface="Verdana" panose="020B0604030504040204" pitchFamily="34" charset="0"/>
                <a:cs typeface="Verdana" panose="020B0604030504040204" pitchFamily="34" charset="0"/>
              </a:endParaRPr>
            </a:p>
          </p:txBody>
        </p:sp>
        <p:sp>
          <p:nvSpPr>
            <p:cNvPr id="94" name="Rectangle 93"/>
            <p:cNvSpPr/>
            <p:nvPr/>
          </p:nvSpPr>
          <p:spPr>
            <a:xfrm>
              <a:off x="4078117" y="817430"/>
              <a:ext cx="980020" cy="369332"/>
            </a:xfrm>
            <a:prstGeom prst="rect">
              <a:avLst/>
            </a:prstGeom>
            <a:noFill/>
          </p:spPr>
          <p:txBody>
            <a:bodyPr wrap="square">
              <a:spAutoFit/>
            </a:bodyPr>
            <a:lstStyle/>
            <a:p>
              <a:pPr defTabSz="457154">
                <a:defRPr/>
              </a:pPr>
              <a:r>
                <a:rPr lang="en-US" sz="900" b="1" dirty="0">
                  <a:solidFill>
                    <a:srgbClr val="141414"/>
                  </a:solidFill>
                  <a:latin typeface="Calibri" panose="020F0502020204030204" pitchFamily="34" charset="0"/>
                  <a:ea typeface="Verdana" panose="020B0604030504040204" pitchFamily="34" charset="0"/>
                  <a:cs typeface="Verdana" panose="020B0604030504040204" pitchFamily="34" charset="0"/>
                </a:rPr>
                <a:t>Recognized as </a:t>
              </a:r>
            </a:p>
            <a:p>
              <a:pPr defTabSz="457154">
                <a:defRPr/>
              </a:pPr>
              <a:r>
                <a:rPr lang="en-US" sz="900" b="1" dirty="0">
                  <a:solidFill>
                    <a:srgbClr val="141414"/>
                  </a:solidFill>
                  <a:latin typeface="Calibri" panose="020F0502020204030204" pitchFamily="34" charset="0"/>
                  <a:ea typeface="Verdana" panose="020B0604030504040204" pitchFamily="34" charset="0"/>
                  <a:cs typeface="Verdana" panose="020B0604030504040204" pitchFamily="34" charset="0"/>
                </a:rPr>
                <a:t>Digital Partner</a:t>
              </a:r>
            </a:p>
          </p:txBody>
        </p:sp>
        <p:sp>
          <p:nvSpPr>
            <p:cNvPr id="95" name="Rectangle 94"/>
            <p:cNvSpPr/>
            <p:nvPr/>
          </p:nvSpPr>
          <p:spPr>
            <a:xfrm>
              <a:off x="5566114" y="817430"/>
              <a:ext cx="1294824" cy="369332"/>
            </a:xfrm>
            <a:prstGeom prst="rect">
              <a:avLst/>
            </a:prstGeom>
            <a:noFill/>
          </p:spPr>
          <p:txBody>
            <a:bodyPr wrap="square">
              <a:spAutoFit/>
            </a:bodyPr>
            <a:lstStyle/>
            <a:p>
              <a:pPr defTabSz="457154">
                <a:defRPr/>
              </a:pPr>
              <a:r>
                <a:rPr lang="en-US" sz="900" b="1" dirty="0">
                  <a:solidFill>
                    <a:srgbClr val="141414"/>
                  </a:solidFill>
                  <a:latin typeface="Calibri" panose="020F0502020204030204" pitchFamily="34" charset="0"/>
                  <a:ea typeface="Verdana" panose="020B0604030504040204" pitchFamily="34" charset="0"/>
                  <a:cs typeface="Verdana" panose="020B0604030504040204" pitchFamily="34" charset="0"/>
                </a:rPr>
                <a:t>Expanded to Systems Integrator Status </a:t>
              </a:r>
            </a:p>
          </p:txBody>
        </p:sp>
        <p:sp>
          <p:nvSpPr>
            <p:cNvPr id="97" name="Rectangle 96"/>
            <p:cNvSpPr/>
            <p:nvPr/>
          </p:nvSpPr>
          <p:spPr>
            <a:xfrm>
              <a:off x="7379759" y="817430"/>
              <a:ext cx="1358168" cy="369332"/>
            </a:xfrm>
            <a:prstGeom prst="rect">
              <a:avLst/>
            </a:prstGeom>
            <a:noFill/>
          </p:spPr>
          <p:txBody>
            <a:bodyPr wrap="square">
              <a:spAutoFit/>
            </a:bodyPr>
            <a:lstStyle/>
            <a:p>
              <a:pPr defTabSz="457154">
                <a:defRPr/>
              </a:pPr>
              <a:r>
                <a:rPr lang="en-US" sz="900" b="1" dirty="0">
                  <a:solidFill>
                    <a:srgbClr val="141414"/>
                  </a:solidFill>
                  <a:latin typeface="Calibri" panose="020F0502020204030204" pitchFamily="34" charset="0"/>
                  <a:ea typeface="Verdana" panose="020B0604030504040204" pitchFamily="34" charset="0"/>
                  <a:cs typeface="Verdana" panose="020B0604030504040204" pitchFamily="34" charset="0"/>
                </a:rPr>
                <a:t>Pilot Agile, Architecture Transformation</a:t>
              </a:r>
            </a:p>
          </p:txBody>
        </p:sp>
        <p:sp>
          <p:nvSpPr>
            <p:cNvPr id="65" name="Rounded Rectangle 23"/>
            <p:cNvSpPr/>
            <p:nvPr/>
          </p:nvSpPr>
          <p:spPr bwMode="gray">
            <a:xfrm rot="10800000" flipH="1" flipV="1">
              <a:off x="459581" y="3074704"/>
              <a:ext cx="8127924" cy="1584609"/>
            </a:xfrm>
            <a:prstGeom prst="rect">
              <a:avLst/>
            </a:prstGeom>
            <a:solidFill>
              <a:schemeClr val="bg1">
                <a:lumMod val="95000"/>
              </a:schemeClr>
            </a:solidFill>
            <a:ln w="9525" cap="flat" cmpd="sng" algn="ctr">
              <a:noFill/>
              <a:prstDash val="solid"/>
            </a:ln>
            <a:effectLst/>
          </p:spPr>
          <p:txBody>
            <a:bodyPr spcFirstLastPara="0" vert="horz" wrap="square" lIns="0" tIns="0" rIns="0" bIns="0" numCol="1" spcCol="1270" anchor="ctr" anchorCtr="0">
              <a:noAutofit/>
            </a:bodyPr>
            <a:lstStyle/>
            <a:p>
              <a:pPr marL="0" lvl="2" algn="ctr" defTabSz="888868" fontAlgn="base">
                <a:lnSpc>
                  <a:spcPct val="90000"/>
                </a:lnSpc>
                <a:defRPr/>
              </a:pPr>
              <a:endParaRPr lang="en-US" sz="1200" kern="0" spc="400" dirty="0">
                <a:solidFill>
                  <a:srgbClr val="141414"/>
                </a:solidFill>
                <a:latin typeface="Calibri" panose="020F0502020204030204" pitchFamily="34" charset="0"/>
                <a:ea typeface="Verdana" panose="020B0604030504040204" pitchFamily="34" charset="0"/>
                <a:cs typeface="Verdana" panose="020B0604030504040204" pitchFamily="34" charset="0"/>
              </a:endParaRPr>
            </a:p>
          </p:txBody>
        </p:sp>
        <p:sp>
          <p:nvSpPr>
            <p:cNvPr id="68" name="Rectangle 67"/>
            <p:cNvSpPr/>
            <p:nvPr/>
          </p:nvSpPr>
          <p:spPr>
            <a:xfrm>
              <a:off x="2491197" y="3071417"/>
              <a:ext cx="2044911" cy="245274"/>
            </a:xfrm>
            <a:prstGeom prst="rect">
              <a:avLst/>
            </a:prstGeom>
            <a:solidFill>
              <a:srgbClr val="00B050"/>
            </a:solidFill>
            <a:ln w="12700" cap="flat" cmpd="sng" algn="ctr">
              <a:noFill/>
              <a:prstDash val="solid"/>
              <a:miter lim="800000"/>
            </a:ln>
            <a:effectLst/>
          </p:spPr>
          <p:txBody>
            <a:bodyPr rtlCol="0" anchor="ctr"/>
            <a:lstStyle/>
            <a:p>
              <a:pPr algn="ctr" defTabSz="914310">
                <a:defRPr/>
              </a:pPr>
              <a:endParaRPr lang="en-US" sz="900" b="1" kern="0" dirty="0">
                <a:solidFill>
                  <a:srgbClr val="FF0000"/>
                </a:solidFill>
                <a:latin typeface="Calibri" panose="020F0502020204030204" pitchFamily="34" charset="0"/>
                <a:ea typeface="Verdana" panose="020B0604030504040204" pitchFamily="34" charset="0"/>
                <a:cs typeface="Verdana" panose="020B0604030504040204" pitchFamily="34" charset="0"/>
              </a:endParaRPr>
            </a:p>
          </p:txBody>
        </p:sp>
        <p:sp>
          <p:nvSpPr>
            <p:cNvPr id="69" name="Rectangle 68"/>
            <p:cNvSpPr/>
            <p:nvPr/>
          </p:nvSpPr>
          <p:spPr>
            <a:xfrm>
              <a:off x="459582" y="3071417"/>
              <a:ext cx="2063050" cy="245274"/>
            </a:xfrm>
            <a:prstGeom prst="rect">
              <a:avLst/>
            </a:prstGeom>
            <a:solidFill>
              <a:srgbClr val="0070C0"/>
            </a:solidFill>
            <a:ln w="12700" cap="flat" cmpd="sng" algn="ctr">
              <a:noFill/>
              <a:prstDash val="solid"/>
              <a:miter lim="800000"/>
            </a:ln>
            <a:effectLst/>
          </p:spPr>
          <p:txBody>
            <a:bodyPr rtlCol="0" anchor="ctr"/>
            <a:lstStyle/>
            <a:p>
              <a:pPr algn="ctr" defTabSz="914310">
                <a:defRPr/>
              </a:pPr>
              <a:endParaRPr lang="en-US" sz="900" b="1" kern="0" dirty="0">
                <a:solidFill>
                  <a:srgbClr val="FF0000"/>
                </a:solidFill>
                <a:latin typeface="Calibri" panose="020F0502020204030204" pitchFamily="34" charset="0"/>
                <a:ea typeface="Verdana" panose="020B0604030504040204" pitchFamily="34" charset="0"/>
                <a:cs typeface="Verdana" panose="020B0604030504040204" pitchFamily="34" charset="0"/>
              </a:endParaRPr>
            </a:p>
          </p:txBody>
        </p:sp>
        <p:sp>
          <p:nvSpPr>
            <p:cNvPr id="71" name="Rectangle 70"/>
            <p:cNvSpPr/>
            <p:nvPr/>
          </p:nvSpPr>
          <p:spPr>
            <a:xfrm>
              <a:off x="4536109" y="3071417"/>
              <a:ext cx="2044916" cy="245274"/>
            </a:xfrm>
            <a:prstGeom prst="rect">
              <a:avLst/>
            </a:prstGeom>
            <a:solidFill>
              <a:srgbClr val="F4633A"/>
            </a:solidFill>
            <a:ln w="12700" cap="flat" cmpd="sng" algn="ctr">
              <a:noFill/>
              <a:prstDash val="solid"/>
              <a:miter lim="800000"/>
            </a:ln>
            <a:effectLst/>
          </p:spPr>
          <p:txBody>
            <a:bodyPr rtlCol="0" anchor="ctr"/>
            <a:lstStyle/>
            <a:p>
              <a:pPr algn="ctr" defTabSz="914310">
                <a:defRPr/>
              </a:pPr>
              <a:endParaRPr lang="en-US" sz="900" b="1" kern="0" dirty="0">
                <a:solidFill>
                  <a:srgbClr val="FF0000"/>
                </a:solidFill>
                <a:latin typeface="Calibri" panose="020F0502020204030204" pitchFamily="34" charset="0"/>
                <a:ea typeface="Verdana" panose="020B0604030504040204" pitchFamily="34" charset="0"/>
                <a:cs typeface="Verdana" panose="020B0604030504040204" pitchFamily="34" charset="0"/>
              </a:endParaRPr>
            </a:p>
          </p:txBody>
        </p:sp>
        <p:sp>
          <p:nvSpPr>
            <p:cNvPr id="72" name="Rectangle 71"/>
            <p:cNvSpPr/>
            <p:nvPr/>
          </p:nvSpPr>
          <p:spPr>
            <a:xfrm>
              <a:off x="6549590" y="3071417"/>
              <a:ext cx="2044916" cy="245274"/>
            </a:xfrm>
            <a:prstGeom prst="rect">
              <a:avLst/>
            </a:prstGeom>
            <a:solidFill>
              <a:srgbClr val="7030A0"/>
            </a:solidFill>
            <a:ln w="12700" cap="flat" cmpd="sng" algn="ctr">
              <a:noFill/>
              <a:prstDash val="solid"/>
              <a:miter lim="800000"/>
            </a:ln>
            <a:effectLst/>
          </p:spPr>
          <p:txBody>
            <a:bodyPr rtlCol="0" anchor="ctr"/>
            <a:lstStyle/>
            <a:p>
              <a:pPr algn="ctr" defTabSz="914310">
                <a:defRPr/>
              </a:pPr>
              <a:endParaRPr lang="en-US" sz="900" b="1" kern="0" dirty="0">
                <a:solidFill>
                  <a:srgbClr val="FF0000"/>
                </a:solidFill>
                <a:latin typeface="Calibri" panose="020F0502020204030204" pitchFamily="34" charset="0"/>
                <a:ea typeface="Verdana" panose="020B0604030504040204" pitchFamily="34" charset="0"/>
                <a:cs typeface="Verdana" panose="020B0604030504040204" pitchFamily="34" charset="0"/>
              </a:endParaRPr>
            </a:p>
          </p:txBody>
        </p:sp>
        <p:sp>
          <p:nvSpPr>
            <p:cNvPr id="73" name="Rectangle 72"/>
            <p:cNvSpPr/>
            <p:nvPr/>
          </p:nvSpPr>
          <p:spPr>
            <a:xfrm>
              <a:off x="625304" y="3058199"/>
              <a:ext cx="1763763" cy="253916"/>
            </a:xfrm>
            <a:prstGeom prst="rect">
              <a:avLst/>
            </a:prstGeom>
          </p:spPr>
          <p:txBody>
            <a:bodyPr wrap="square" anchor="ctr">
              <a:spAutoFit/>
            </a:bodyPr>
            <a:lstStyle/>
            <a:p>
              <a:pPr algn="ctr" defTabSz="457154">
                <a:defRPr/>
              </a:pPr>
              <a:r>
                <a:rPr lang="en-US" sz="1050" b="1" dirty="0">
                  <a:solidFill>
                    <a:srgbClr val="FFFFFF"/>
                  </a:solidFill>
                  <a:latin typeface="Calibri" panose="020F0502020204030204" pitchFamily="34" charset="0"/>
                  <a:ea typeface="Verdana" panose="020B0604030504040204" pitchFamily="34" charset="0"/>
                  <a:cs typeface="Verdana" panose="020B0604030504040204" pitchFamily="34" charset="0"/>
                </a:rPr>
                <a:t>SCALE &amp; FLEXIBILITY</a:t>
              </a:r>
              <a:endParaRPr lang="en-GB" sz="1050" b="1" dirty="0">
                <a:solidFill>
                  <a:srgbClr val="FFFFFF"/>
                </a:solidFill>
                <a:latin typeface="Calibri" panose="020F0502020204030204" pitchFamily="34" charset="0"/>
                <a:ea typeface="Verdana" panose="020B0604030504040204" pitchFamily="34" charset="0"/>
                <a:cs typeface="Verdana" panose="020B0604030504040204" pitchFamily="34" charset="0"/>
              </a:endParaRPr>
            </a:p>
          </p:txBody>
        </p:sp>
        <p:sp>
          <p:nvSpPr>
            <p:cNvPr id="77" name="Rectangle 76"/>
            <p:cNvSpPr/>
            <p:nvPr/>
          </p:nvSpPr>
          <p:spPr>
            <a:xfrm>
              <a:off x="2500291" y="3058199"/>
              <a:ext cx="2053150" cy="253916"/>
            </a:xfrm>
            <a:prstGeom prst="rect">
              <a:avLst/>
            </a:prstGeom>
          </p:spPr>
          <p:txBody>
            <a:bodyPr wrap="square" anchor="ctr">
              <a:spAutoFit/>
            </a:bodyPr>
            <a:lstStyle/>
            <a:p>
              <a:pPr algn="ctr" defTabSz="457154">
                <a:defRPr/>
              </a:pPr>
              <a:r>
                <a:rPr lang="en-US" sz="1050" b="1" dirty="0">
                  <a:solidFill>
                    <a:srgbClr val="FFFFFF"/>
                  </a:solidFill>
                  <a:latin typeface="Calibri" panose="020F0502020204030204" pitchFamily="34" charset="0"/>
                  <a:ea typeface="Verdana" panose="020B0604030504040204" pitchFamily="34" charset="0"/>
                  <a:cs typeface="Verdana" panose="020B0604030504040204" pitchFamily="34" charset="0"/>
                </a:rPr>
                <a:t>DELIVERING TO OUTCOMES</a:t>
              </a:r>
              <a:endParaRPr lang="en-GB" sz="1050" b="1" dirty="0">
                <a:solidFill>
                  <a:srgbClr val="FFFFFF"/>
                </a:solidFill>
                <a:latin typeface="Calibri" panose="020F0502020204030204" pitchFamily="34" charset="0"/>
                <a:ea typeface="Verdana" panose="020B0604030504040204" pitchFamily="34" charset="0"/>
                <a:cs typeface="Verdana" panose="020B0604030504040204" pitchFamily="34" charset="0"/>
              </a:endParaRPr>
            </a:p>
          </p:txBody>
        </p:sp>
        <p:sp>
          <p:nvSpPr>
            <p:cNvPr id="80" name="Rectangle 79"/>
            <p:cNvSpPr/>
            <p:nvPr/>
          </p:nvSpPr>
          <p:spPr>
            <a:xfrm>
              <a:off x="4601595" y="3058199"/>
              <a:ext cx="1894351" cy="253916"/>
            </a:xfrm>
            <a:prstGeom prst="rect">
              <a:avLst/>
            </a:prstGeom>
          </p:spPr>
          <p:txBody>
            <a:bodyPr wrap="square" anchor="ctr">
              <a:spAutoFit/>
            </a:bodyPr>
            <a:lstStyle/>
            <a:p>
              <a:pPr algn="ctr" defTabSz="457154">
                <a:defRPr/>
              </a:pPr>
              <a:r>
                <a:rPr lang="en-US" sz="1050" b="1" dirty="0">
                  <a:solidFill>
                    <a:srgbClr val="FFFFFF"/>
                  </a:solidFill>
                  <a:latin typeface="Calibri" panose="020F0502020204030204" pitchFamily="34" charset="0"/>
                  <a:ea typeface="Verdana" panose="020B0604030504040204" pitchFamily="34" charset="0"/>
                  <a:cs typeface="Verdana" panose="020B0604030504040204" pitchFamily="34" charset="0"/>
                </a:rPr>
                <a:t>SKIN IN THE GAME</a:t>
              </a:r>
              <a:endParaRPr lang="en-GB" sz="1050" b="1" dirty="0">
                <a:solidFill>
                  <a:srgbClr val="FFFFFF"/>
                </a:solidFill>
                <a:latin typeface="Calibri" panose="020F0502020204030204" pitchFamily="34" charset="0"/>
                <a:ea typeface="Verdana" panose="020B0604030504040204" pitchFamily="34" charset="0"/>
                <a:cs typeface="Verdana" panose="020B0604030504040204" pitchFamily="34" charset="0"/>
              </a:endParaRPr>
            </a:p>
          </p:txBody>
        </p:sp>
        <p:sp>
          <p:nvSpPr>
            <p:cNvPr id="81" name="Rectangle 80"/>
            <p:cNvSpPr/>
            <p:nvPr/>
          </p:nvSpPr>
          <p:spPr>
            <a:xfrm>
              <a:off x="6515530" y="3058199"/>
              <a:ext cx="2125233" cy="253916"/>
            </a:xfrm>
            <a:prstGeom prst="rect">
              <a:avLst/>
            </a:prstGeom>
          </p:spPr>
          <p:txBody>
            <a:bodyPr wrap="square" anchor="ctr">
              <a:spAutoFit/>
            </a:bodyPr>
            <a:lstStyle/>
            <a:p>
              <a:pPr algn="ctr" defTabSz="457154">
                <a:defRPr/>
              </a:pPr>
              <a:r>
                <a:rPr lang="en-US" sz="1050" b="1" dirty="0">
                  <a:solidFill>
                    <a:srgbClr val="FFFFFF"/>
                  </a:solidFill>
                  <a:latin typeface="Calibri" panose="020F0502020204030204" pitchFamily="34" charset="0"/>
                  <a:ea typeface="Verdana" panose="020B0604030504040204" pitchFamily="34" charset="0"/>
                  <a:cs typeface="Verdana" panose="020B0604030504040204" pitchFamily="34" charset="0"/>
                </a:rPr>
                <a:t>A GLOBAL DIGITAL PARTNER</a:t>
              </a:r>
              <a:endParaRPr lang="en-GB" sz="1050" b="1" dirty="0">
                <a:solidFill>
                  <a:srgbClr val="FFFFFF"/>
                </a:solidFill>
                <a:latin typeface="Calibri" panose="020F0502020204030204" pitchFamily="34" charset="0"/>
                <a:ea typeface="Verdana" panose="020B0604030504040204" pitchFamily="34" charset="0"/>
                <a:cs typeface="Verdana" panose="020B0604030504040204" pitchFamily="34" charset="0"/>
              </a:endParaRPr>
            </a:p>
          </p:txBody>
        </p:sp>
        <p:sp>
          <p:nvSpPr>
            <p:cNvPr id="82" name="Rectangle 81"/>
            <p:cNvSpPr/>
            <p:nvPr/>
          </p:nvSpPr>
          <p:spPr>
            <a:xfrm>
              <a:off x="7416106" y="3346932"/>
              <a:ext cx="1147763" cy="415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457154">
                <a:defRPr/>
              </a:pPr>
              <a:r>
                <a:rPr lang="en-US" sz="1050" b="1" dirty="0">
                  <a:solidFill>
                    <a:srgbClr val="0033A0"/>
                  </a:solidFill>
                  <a:latin typeface="Calibri" panose="020F0502020204030204" pitchFamily="34" charset="0"/>
                  <a:ea typeface="Verdana" panose="020B0604030504040204" pitchFamily="34" charset="0"/>
                  <a:cs typeface="Verdana" panose="020B0604030504040204" pitchFamily="34" charset="0"/>
                </a:rPr>
                <a:t>Enhanced User Experience</a:t>
              </a:r>
            </a:p>
          </p:txBody>
        </p:sp>
        <p:sp>
          <p:nvSpPr>
            <p:cNvPr id="88" name="Rectangle 87"/>
            <p:cNvSpPr/>
            <p:nvPr/>
          </p:nvSpPr>
          <p:spPr>
            <a:xfrm>
              <a:off x="7498941" y="3739872"/>
              <a:ext cx="1064929" cy="672497"/>
            </a:xfrm>
            <a:prstGeom prst="rect">
              <a:avLst/>
            </a:prstGeom>
            <a:noFill/>
            <a:ln w="12700" cap="flat" cmpd="sng" algn="ctr">
              <a:noFill/>
              <a:prstDash val="solid"/>
              <a:miter lim="800000"/>
            </a:ln>
            <a:effectLst/>
          </p:spPr>
          <p:txBody>
            <a:bodyPr rtlCol="0" anchor="t"/>
            <a:lstStyle/>
            <a:p>
              <a:pPr algn="ctr" defTabSz="914310">
                <a:defRPr/>
              </a:pPr>
              <a:r>
                <a:rPr lang="en-US" sz="1400" b="1" kern="0" dirty="0">
                  <a:solidFill>
                    <a:srgbClr val="000000"/>
                  </a:solidFill>
                  <a:latin typeface="Calibri" panose="020F0502020204030204" pitchFamily="34" charset="0"/>
                  <a:ea typeface="Verdana" panose="020B0604030504040204" pitchFamily="34" charset="0"/>
                  <a:cs typeface="Verdana" panose="020B0604030504040204" pitchFamily="34" charset="0"/>
                </a:rPr>
                <a:t>10%</a:t>
              </a:r>
            </a:p>
            <a:p>
              <a:pPr algn="ctr" defTabSz="914310">
                <a:defRPr/>
              </a:pPr>
              <a:r>
                <a:rPr lang="en-US" sz="800" b="1" kern="0" dirty="0">
                  <a:solidFill>
                    <a:srgbClr val="000000"/>
                  </a:solidFill>
                  <a:latin typeface="Calibri" panose="020F0502020204030204" pitchFamily="34" charset="0"/>
                  <a:ea typeface="Verdana" panose="020B0604030504040204" pitchFamily="34" charset="0"/>
                  <a:cs typeface="Verdana" panose="020B0604030504040204" pitchFamily="34" charset="0"/>
                </a:rPr>
                <a:t>Increase in unique page views post go-live</a:t>
              </a:r>
            </a:p>
          </p:txBody>
        </p:sp>
        <p:sp>
          <p:nvSpPr>
            <p:cNvPr id="89" name="Rectangle 88"/>
            <p:cNvSpPr/>
            <p:nvPr/>
          </p:nvSpPr>
          <p:spPr>
            <a:xfrm>
              <a:off x="1417009" y="3739872"/>
              <a:ext cx="907428" cy="579545"/>
            </a:xfrm>
            <a:prstGeom prst="rect">
              <a:avLst/>
            </a:prstGeom>
            <a:noFill/>
            <a:ln w="12700" cap="flat" cmpd="sng" algn="ctr">
              <a:noFill/>
              <a:prstDash val="solid"/>
              <a:miter lim="800000"/>
            </a:ln>
            <a:effectLst/>
          </p:spPr>
          <p:txBody>
            <a:bodyPr rtlCol="0" anchor="t"/>
            <a:lstStyle/>
            <a:p>
              <a:pPr algn="ctr" defTabSz="914310">
                <a:defRPr/>
              </a:pPr>
              <a:r>
                <a:rPr lang="en-US" sz="1400" b="1" kern="0" dirty="0">
                  <a:solidFill>
                    <a:srgbClr val="000000"/>
                  </a:solidFill>
                  <a:latin typeface="Calibri" panose="020F0502020204030204" pitchFamily="34" charset="0"/>
                  <a:ea typeface="Verdana" panose="020B0604030504040204" pitchFamily="34" charset="0"/>
                  <a:cs typeface="Verdana" panose="020B0604030504040204" pitchFamily="34" charset="0"/>
                </a:rPr>
                <a:t>20%</a:t>
              </a:r>
            </a:p>
            <a:p>
              <a:pPr algn="ctr" defTabSz="914310">
                <a:defRPr/>
              </a:pPr>
              <a:r>
                <a:rPr lang="en-US" sz="800" b="1" kern="0" dirty="0">
                  <a:solidFill>
                    <a:srgbClr val="000000"/>
                  </a:solidFill>
                  <a:latin typeface="Calibri" panose="020F0502020204030204" pitchFamily="34" charset="0"/>
                  <a:ea typeface="Verdana" panose="020B0604030504040204" pitchFamily="34" charset="0"/>
                  <a:cs typeface="Verdana" panose="020B0604030504040204" pitchFamily="34" charset="0"/>
                </a:rPr>
                <a:t>Yearly growth in Etihad guest membership  </a:t>
              </a:r>
              <a:endParaRPr lang="en-GB" sz="800" b="1" kern="0" dirty="0">
                <a:solidFill>
                  <a:srgbClr val="000000"/>
                </a:solidFill>
                <a:latin typeface="Calibri" panose="020F0502020204030204" pitchFamily="34" charset="0"/>
                <a:ea typeface="Verdana" panose="020B0604030504040204" pitchFamily="34" charset="0"/>
                <a:cs typeface="Verdana" panose="020B0604030504040204" pitchFamily="34" charset="0"/>
              </a:endParaRPr>
            </a:p>
          </p:txBody>
        </p:sp>
        <p:sp>
          <p:nvSpPr>
            <p:cNvPr id="96" name="Rectangle 95"/>
            <p:cNvSpPr/>
            <p:nvPr/>
          </p:nvSpPr>
          <p:spPr>
            <a:xfrm>
              <a:off x="4663548" y="3739872"/>
              <a:ext cx="848633" cy="672497"/>
            </a:xfrm>
            <a:prstGeom prst="rect">
              <a:avLst/>
            </a:prstGeom>
            <a:noFill/>
            <a:ln w="12700" cap="flat" cmpd="sng" algn="ctr">
              <a:noFill/>
              <a:prstDash val="solid"/>
              <a:miter lim="800000"/>
            </a:ln>
            <a:effectLst/>
          </p:spPr>
          <p:txBody>
            <a:bodyPr rtlCol="0" anchor="t"/>
            <a:lstStyle/>
            <a:p>
              <a:pPr algn="ctr" defTabSz="914310">
                <a:defRPr/>
              </a:pPr>
              <a:r>
                <a:rPr lang="en-US" sz="1400" b="1" kern="0" dirty="0">
                  <a:solidFill>
                    <a:srgbClr val="000000"/>
                  </a:solidFill>
                  <a:latin typeface="Calibri" panose="020F0502020204030204" pitchFamily="34" charset="0"/>
                  <a:ea typeface="Verdana" panose="020B0604030504040204" pitchFamily="34" charset="0"/>
                  <a:cs typeface="Verdana" panose="020B0604030504040204" pitchFamily="34" charset="0"/>
                </a:rPr>
                <a:t>60%</a:t>
              </a:r>
            </a:p>
            <a:p>
              <a:pPr algn="ctr" defTabSz="914310">
                <a:defRPr/>
              </a:pPr>
              <a:r>
                <a:rPr lang="en-US" sz="800" b="1" kern="0" dirty="0">
                  <a:solidFill>
                    <a:srgbClr val="000000"/>
                  </a:solidFill>
                  <a:latin typeface="Calibri" panose="020F0502020204030204" pitchFamily="34" charset="0"/>
                  <a:ea typeface="Verdana" panose="020B0604030504040204" pitchFamily="34" charset="0"/>
                  <a:cs typeface="Verdana" panose="020B0604030504040204" pitchFamily="34" charset="0"/>
                </a:rPr>
                <a:t>Reduction in support queue backlog</a:t>
              </a:r>
              <a:endParaRPr lang="en-GB" sz="800" b="1" kern="0" dirty="0">
                <a:solidFill>
                  <a:srgbClr val="000000"/>
                </a:solidFill>
                <a:latin typeface="Calibri" panose="020F0502020204030204" pitchFamily="34" charset="0"/>
                <a:ea typeface="Verdana" panose="020B0604030504040204" pitchFamily="34" charset="0"/>
                <a:cs typeface="Verdana" panose="020B0604030504040204" pitchFamily="34" charset="0"/>
              </a:endParaRPr>
            </a:p>
          </p:txBody>
        </p:sp>
        <p:sp>
          <p:nvSpPr>
            <p:cNvPr id="99" name="Rectangle 98"/>
            <p:cNvSpPr/>
            <p:nvPr/>
          </p:nvSpPr>
          <p:spPr>
            <a:xfrm>
              <a:off x="468313" y="3739872"/>
              <a:ext cx="948696" cy="672497"/>
            </a:xfrm>
            <a:prstGeom prst="rect">
              <a:avLst/>
            </a:prstGeom>
            <a:noFill/>
            <a:ln w="12700" cap="flat" cmpd="sng" algn="ctr">
              <a:noFill/>
              <a:prstDash val="solid"/>
              <a:miter lim="800000"/>
            </a:ln>
            <a:effectLst/>
          </p:spPr>
          <p:txBody>
            <a:bodyPr rtlCol="0" anchor="t"/>
            <a:lstStyle/>
            <a:p>
              <a:pPr algn="ctr" defTabSz="914310">
                <a:defRPr/>
              </a:pPr>
              <a:r>
                <a:rPr lang="en-GB" sz="1400" b="1" kern="0" dirty="0">
                  <a:solidFill>
                    <a:srgbClr val="000000"/>
                  </a:solidFill>
                  <a:latin typeface="Calibri" panose="020F0502020204030204" pitchFamily="34" charset="0"/>
                  <a:ea typeface="Verdana" panose="020B0604030504040204" pitchFamily="34" charset="0"/>
                  <a:cs typeface="Verdana" panose="020B0604030504040204" pitchFamily="34" charset="0"/>
                </a:rPr>
                <a:t>5%</a:t>
              </a:r>
            </a:p>
            <a:p>
              <a:pPr algn="ctr" defTabSz="914310">
                <a:defRPr/>
              </a:pPr>
              <a:r>
                <a:rPr lang="en-US" sz="800" b="1" kern="0" dirty="0">
                  <a:solidFill>
                    <a:srgbClr val="000000"/>
                  </a:solidFill>
                  <a:latin typeface="Calibri" panose="020F0502020204030204" pitchFamily="34" charset="0"/>
                  <a:ea typeface="Verdana" panose="020B0604030504040204" pitchFamily="34" charset="0"/>
                  <a:cs typeface="Verdana" panose="020B0604030504040204" pitchFamily="34" charset="0"/>
                </a:rPr>
                <a:t>Annual increase in  global customer base</a:t>
              </a:r>
            </a:p>
          </p:txBody>
        </p:sp>
        <p:cxnSp>
          <p:nvCxnSpPr>
            <p:cNvPr id="100" name="Straight Connector 99"/>
            <p:cNvCxnSpPr>
              <a:cxnSpLocks/>
            </p:cNvCxnSpPr>
            <p:nvPr/>
          </p:nvCxnSpPr>
          <p:spPr>
            <a:xfrm>
              <a:off x="2348841" y="3739872"/>
              <a:ext cx="0" cy="919441"/>
            </a:xfrm>
            <a:prstGeom prst="line">
              <a:avLst/>
            </a:prstGeom>
            <a:ln w="12700">
              <a:solidFill>
                <a:schemeClr val="tx2">
                  <a:lumMod val="85000"/>
                  <a:lumOff val="1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a:cxnSpLocks/>
            </p:cNvCxnSpPr>
            <p:nvPr/>
          </p:nvCxnSpPr>
          <p:spPr>
            <a:xfrm>
              <a:off x="5536586" y="3739872"/>
              <a:ext cx="0" cy="919441"/>
            </a:xfrm>
            <a:prstGeom prst="line">
              <a:avLst/>
            </a:prstGeom>
            <a:ln w="12700">
              <a:solidFill>
                <a:schemeClr val="tx2">
                  <a:lumMod val="85000"/>
                  <a:lumOff val="1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02" name="Rectangle 101"/>
            <p:cNvSpPr/>
            <p:nvPr/>
          </p:nvSpPr>
          <p:spPr>
            <a:xfrm>
              <a:off x="5560991" y="3739872"/>
              <a:ext cx="768098" cy="684265"/>
            </a:xfrm>
            <a:prstGeom prst="rect">
              <a:avLst/>
            </a:prstGeom>
            <a:noFill/>
            <a:ln w="12700" cap="flat" cmpd="sng" algn="ctr">
              <a:noFill/>
              <a:prstDash val="solid"/>
              <a:miter lim="800000"/>
            </a:ln>
            <a:effectLst/>
          </p:spPr>
          <p:txBody>
            <a:bodyPr rtlCol="0" anchor="t"/>
            <a:lstStyle/>
            <a:p>
              <a:pPr algn="ctr" defTabSz="914310">
                <a:defRPr/>
              </a:pPr>
              <a:r>
                <a:rPr lang="en-US" sz="1400" b="1" kern="0" dirty="0">
                  <a:solidFill>
                    <a:srgbClr val="000000"/>
                  </a:solidFill>
                  <a:latin typeface="Calibri" panose="020F0502020204030204" pitchFamily="34" charset="0"/>
                  <a:ea typeface="Verdana" panose="020B0604030504040204" pitchFamily="34" charset="0"/>
                  <a:cs typeface="Verdana" panose="020B0604030504040204" pitchFamily="34" charset="0"/>
                </a:rPr>
                <a:t>75%</a:t>
              </a:r>
            </a:p>
            <a:p>
              <a:pPr algn="ctr" defTabSz="914310">
                <a:defRPr/>
              </a:pPr>
              <a:r>
                <a:rPr lang="en-US" sz="800" b="1" kern="0" dirty="0">
                  <a:solidFill>
                    <a:srgbClr val="000000"/>
                  </a:solidFill>
                  <a:latin typeface="Calibri" panose="020F0502020204030204" pitchFamily="34" charset="0"/>
                  <a:ea typeface="Verdana" panose="020B0604030504040204" pitchFamily="34" charset="0"/>
                  <a:cs typeface="Verdana" panose="020B0604030504040204" pitchFamily="34" charset="0"/>
                </a:rPr>
                <a:t>Reduction in time-to-market</a:t>
              </a:r>
            </a:p>
          </p:txBody>
        </p:sp>
        <p:sp>
          <p:nvSpPr>
            <p:cNvPr id="103" name="Rectangle 102"/>
            <p:cNvSpPr/>
            <p:nvPr/>
          </p:nvSpPr>
          <p:spPr>
            <a:xfrm>
              <a:off x="780648" y="3346932"/>
              <a:ext cx="1403803" cy="415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457154">
                <a:defRPr/>
              </a:pPr>
              <a:r>
                <a:rPr lang="en-US" sz="1050" b="1" dirty="0">
                  <a:solidFill>
                    <a:srgbClr val="0033A0"/>
                  </a:solidFill>
                  <a:latin typeface="Calibri" panose="020F0502020204030204" pitchFamily="34" charset="0"/>
                  <a:ea typeface="Verdana" panose="020B0604030504040204" pitchFamily="34" charset="0"/>
                  <a:cs typeface="Verdana" panose="020B0604030504040204" pitchFamily="34" charset="0"/>
                </a:rPr>
                <a:t>Partnered in Scaling Business</a:t>
              </a:r>
            </a:p>
          </p:txBody>
        </p:sp>
        <p:sp>
          <p:nvSpPr>
            <p:cNvPr id="104" name="Rectangle 103"/>
            <p:cNvSpPr/>
            <p:nvPr/>
          </p:nvSpPr>
          <p:spPr>
            <a:xfrm>
              <a:off x="5527308" y="3346932"/>
              <a:ext cx="763251" cy="415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457154">
                <a:defRPr/>
              </a:pPr>
              <a:r>
                <a:rPr lang="en-US" sz="1050" b="1" dirty="0">
                  <a:solidFill>
                    <a:srgbClr val="0033A0"/>
                  </a:solidFill>
                  <a:latin typeface="Calibri" panose="020F0502020204030204" pitchFamily="34" charset="0"/>
                  <a:ea typeface="Verdana" panose="020B0604030504040204" pitchFamily="34" charset="0"/>
                  <a:cs typeface="Verdana" panose="020B0604030504040204" pitchFamily="34" charset="0"/>
                </a:rPr>
                <a:t>Speed to Market </a:t>
              </a:r>
            </a:p>
          </p:txBody>
        </p:sp>
        <p:sp>
          <p:nvSpPr>
            <p:cNvPr id="107" name="Rectangle 106"/>
            <p:cNvSpPr/>
            <p:nvPr/>
          </p:nvSpPr>
          <p:spPr>
            <a:xfrm>
              <a:off x="4654279" y="3346932"/>
              <a:ext cx="896632" cy="415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457154">
                <a:defRPr/>
              </a:pPr>
              <a:r>
                <a:rPr lang="en-US" sz="1050" b="1" dirty="0">
                  <a:solidFill>
                    <a:srgbClr val="0033A0"/>
                  </a:solidFill>
                  <a:latin typeface="Calibri" panose="020F0502020204030204" pitchFamily="34" charset="0"/>
                  <a:ea typeface="Verdana" panose="020B0604030504040204" pitchFamily="34" charset="0"/>
                  <a:cs typeface="Verdana" panose="020B0604030504040204" pitchFamily="34" charset="0"/>
                </a:rPr>
                <a:t>Empowering Support</a:t>
              </a:r>
            </a:p>
          </p:txBody>
        </p:sp>
        <p:sp>
          <p:nvSpPr>
            <p:cNvPr id="119" name="Rectangle 118"/>
            <p:cNvSpPr/>
            <p:nvPr/>
          </p:nvSpPr>
          <p:spPr>
            <a:xfrm>
              <a:off x="6376663" y="3346932"/>
              <a:ext cx="991139" cy="415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457154">
                <a:defRPr/>
              </a:pPr>
              <a:r>
                <a:rPr lang="en-US" sz="1050" b="1" dirty="0">
                  <a:solidFill>
                    <a:srgbClr val="0033A0"/>
                  </a:solidFill>
                  <a:latin typeface="Calibri" panose="020F0502020204030204" pitchFamily="34" charset="0"/>
                  <a:ea typeface="Verdana" panose="020B0604030504040204" pitchFamily="34" charset="0"/>
                  <a:cs typeface="Verdana" panose="020B0604030504040204" pitchFamily="34" charset="0"/>
                </a:rPr>
                <a:t>Continuous Improvement </a:t>
              </a:r>
            </a:p>
          </p:txBody>
        </p:sp>
        <p:sp>
          <p:nvSpPr>
            <p:cNvPr id="120" name="Rectangle 119"/>
            <p:cNvSpPr/>
            <p:nvPr/>
          </p:nvSpPr>
          <p:spPr>
            <a:xfrm>
              <a:off x="6377899" y="3739872"/>
              <a:ext cx="1072229" cy="672497"/>
            </a:xfrm>
            <a:prstGeom prst="rect">
              <a:avLst/>
            </a:prstGeom>
            <a:noFill/>
            <a:ln w="12700" cap="flat" cmpd="sng" algn="ctr">
              <a:noFill/>
              <a:prstDash val="solid"/>
              <a:miter lim="800000"/>
            </a:ln>
            <a:effectLst/>
          </p:spPr>
          <p:txBody>
            <a:bodyPr rtlCol="0" anchor="t"/>
            <a:lstStyle/>
            <a:p>
              <a:pPr algn="ctr" defTabSz="914310">
                <a:defRPr/>
              </a:pPr>
              <a:r>
                <a:rPr lang="en-US" sz="1400" b="1" kern="0" dirty="0">
                  <a:solidFill>
                    <a:srgbClr val="000000"/>
                  </a:solidFill>
                  <a:latin typeface="Calibri" panose="020F0502020204030204" pitchFamily="34" charset="0"/>
                  <a:ea typeface="Verdana" panose="020B0604030504040204" pitchFamily="34" charset="0"/>
                  <a:cs typeface="Verdana" panose="020B0604030504040204" pitchFamily="34" charset="0"/>
                </a:rPr>
                <a:t>40</a:t>
              </a:r>
            </a:p>
            <a:p>
              <a:pPr algn="ctr" defTabSz="914310">
                <a:defRPr/>
              </a:pPr>
              <a:r>
                <a:rPr lang="en-US" sz="800" b="1" kern="0" dirty="0">
                  <a:solidFill>
                    <a:srgbClr val="000000"/>
                  </a:solidFill>
                  <a:latin typeface="Calibri" panose="020F0502020204030204" pitchFamily="34" charset="0"/>
                  <a:ea typeface="Verdana" panose="020B0604030504040204" pitchFamily="34" charset="0"/>
                  <a:cs typeface="Verdana" panose="020B0604030504040204" pitchFamily="34" charset="0"/>
                </a:rPr>
                <a:t>Continual service improvements delivered</a:t>
              </a:r>
            </a:p>
          </p:txBody>
        </p:sp>
        <p:cxnSp>
          <p:nvCxnSpPr>
            <p:cNvPr id="121" name="Straight Connector 120"/>
            <p:cNvCxnSpPr>
              <a:cxnSpLocks/>
            </p:cNvCxnSpPr>
            <p:nvPr/>
          </p:nvCxnSpPr>
          <p:spPr>
            <a:xfrm>
              <a:off x="6353493" y="3739872"/>
              <a:ext cx="0" cy="919441"/>
            </a:xfrm>
            <a:prstGeom prst="line">
              <a:avLst/>
            </a:prstGeom>
            <a:ln w="12700">
              <a:solidFill>
                <a:schemeClr val="tx2">
                  <a:lumMod val="85000"/>
                  <a:lumOff val="1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a:cxnSpLocks/>
            </p:cNvCxnSpPr>
            <p:nvPr/>
          </p:nvCxnSpPr>
          <p:spPr>
            <a:xfrm>
              <a:off x="7474532" y="3739872"/>
              <a:ext cx="0" cy="919441"/>
            </a:xfrm>
            <a:prstGeom prst="line">
              <a:avLst/>
            </a:prstGeom>
            <a:ln w="12700">
              <a:solidFill>
                <a:schemeClr val="tx2">
                  <a:lumMod val="85000"/>
                  <a:lumOff val="1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23" name="Rectangle 122"/>
            <p:cNvSpPr/>
            <p:nvPr/>
          </p:nvSpPr>
          <p:spPr>
            <a:xfrm>
              <a:off x="2896465" y="3358474"/>
              <a:ext cx="1300573" cy="2539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457154">
                <a:defRPr/>
              </a:pPr>
              <a:r>
                <a:rPr lang="en-US" sz="1050" b="1" dirty="0">
                  <a:solidFill>
                    <a:srgbClr val="0033A0"/>
                  </a:solidFill>
                  <a:latin typeface="Calibri" panose="020F0502020204030204" pitchFamily="34" charset="0"/>
                  <a:ea typeface="Verdana" panose="020B0604030504040204" pitchFamily="34" charset="0"/>
                  <a:cs typeface="Verdana" panose="020B0604030504040204" pitchFamily="34" charset="0"/>
                </a:rPr>
                <a:t>Delivery Excellence </a:t>
              </a:r>
            </a:p>
          </p:txBody>
        </p:sp>
        <p:sp>
          <p:nvSpPr>
            <p:cNvPr id="125" name="Rectangle 124"/>
            <p:cNvSpPr/>
            <p:nvPr/>
          </p:nvSpPr>
          <p:spPr>
            <a:xfrm>
              <a:off x="3674842" y="3739872"/>
              <a:ext cx="939897" cy="672497"/>
            </a:xfrm>
            <a:prstGeom prst="rect">
              <a:avLst/>
            </a:prstGeom>
            <a:noFill/>
            <a:ln w="12700" cap="flat" cmpd="sng" algn="ctr">
              <a:noFill/>
              <a:prstDash val="solid"/>
              <a:miter lim="800000"/>
            </a:ln>
            <a:effectLst/>
          </p:spPr>
          <p:txBody>
            <a:bodyPr rtlCol="0" anchor="t"/>
            <a:lstStyle/>
            <a:p>
              <a:pPr algn="ctr" defTabSz="914310">
                <a:defRPr/>
              </a:pPr>
              <a:r>
                <a:rPr lang="en-US" sz="1400" b="1" kern="0" dirty="0">
                  <a:solidFill>
                    <a:srgbClr val="000000"/>
                  </a:solidFill>
                  <a:latin typeface="Calibri" panose="020F0502020204030204" pitchFamily="34" charset="0"/>
                  <a:ea typeface="Verdana" panose="020B0604030504040204" pitchFamily="34" charset="0"/>
                  <a:cs typeface="Verdana" panose="020B0604030504040204" pitchFamily="34" charset="0"/>
                </a:rPr>
                <a:t>34</a:t>
              </a:r>
            </a:p>
            <a:p>
              <a:pPr algn="ctr" defTabSz="914310">
                <a:defRPr/>
              </a:pPr>
              <a:r>
                <a:rPr lang="en-US" sz="800" b="1" kern="0" dirty="0">
                  <a:solidFill>
                    <a:srgbClr val="000000"/>
                  </a:solidFill>
                  <a:latin typeface="Calibri" panose="020F0502020204030204" pitchFamily="34" charset="0"/>
                  <a:ea typeface="Verdana" panose="020B0604030504040204" pitchFamily="34" charset="0"/>
                  <a:cs typeface="Verdana" panose="020B0604030504040204" pitchFamily="34" charset="0"/>
                </a:rPr>
                <a:t>Production Deployments</a:t>
              </a:r>
              <a:endParaRPr lang="en-GB" sz="500" b="1" kern="0" dirty="0">
                <a:solidFill>
                  <a:srgbClr val="000000"/>
                </a:solidFill>
                <a:latin typeface="Calibri" panose="020F0502020204030204" pitchFamily="34" charset="0"/>
                <a:ea typeface="Verdana" panose="020B0604030504040204" pitchFamily="34" charset="0"/>
                <a:cs typeface="Verdana" panose="020B0604030504040204" pitchFamily="34" charset="0"/>
              </a:endParaRPr>
            </a:p>
          </p:txBody>
        </p:sp>
        <p:sp>
          <p:nvSpPr>
            <p:cNvPr id="126" name="Rectangle 125"/>
            <p:cNvSpPr/>
            <p:nvPr/>
          </p:nvSpPr>
          <p:spPr>
            <a:xfrm>
              <a:off x="2373246" y="3739872"/>
              <a:ext cx="700842" cy="672497"/>
            </a:xfrm>
            <a:prstGeom prst="rect">
              <a:avLst/>
            </a:prstGeom>
            <a:noFill/>
            <a:ln w="12700" cap="flat" cmpd="sng" algn="ctr">
              <a:noFill/>
              <a:prstDash val="solid"/>
              <a:miter lim="800000"/>
            </a:ln>
            <a:effectLst/>
          </p:spPr>
          <p:txBody>
            <a:bodyPr rtlCol="0" anchor="t"/>
            <a:lstStyle/>
            <a:p>
              <a:pPr algn="ctr" defTabSz="914310">
                <a:defRPr/>
              </a:pPr>
              <a:r>
                <a:rPr lang="en-US" sz="1400" b="1" kern="0" dirty="0">
                  <a:solidFill>
                    <a:srgbClr val="000000"/>
                  </a:solidFill>
                  <a:latin typeface="Calibri" panose="020F0502020204030204" pitchFamily="34" charset="0"/>
                  <a:ea typeface="Verdana" panose="020B0604030504040204" pitchFamily="34" charset="0"/>
                  <a:cs typeface="Verdana" panose="020B0604030504040204" pitchFamily="34" charset="0"/>
                </a:rPr>
                <a:t>10</a:t>
              </a:r>
            </a:p>
            <a:p>
              <a:pPr algn="ctr" defTabSz="914310">
                <a:defRPr/>
              </a:pPr>
              <a:r>
                <a:rPr lang="en-US" sz="800" b="1" kern="0" dirty="0">
                  <a:solidFill>
                    <a:srgbClr val="000000"/>
                  </a:solidFill>
                  <a:latin typeface="Calibri" panose="020F0502020204030204" pitchFamily="34" charset="0"/>
                  <a:ea typeface="Verdana" panose="020B0604030504040204" pitchFamily="34" charset="0"/>
                  <a:cs typeface="Verdana" panose="020B0604030504040204" pitchFamily="34" charset="0"/>
                </a:rPr>
                <a:t>Projects Delivered </a:t>
              </a:r>
              <a:endParaRPr lang="en-GB" sz="800" b="1" kern="0" dirty="0">
                <a:solidFill>
                  <a:srgbClr val="000000"/>
                </a:solidFill>
                <a:latin typeface="Calibri" panose="020F0502020204030204" pitchFamily="34" charset="0"/>
                <a:ea typeface="Verdana" panose="020B0604030504040204" pitchFamily="34" charset="0"/>
                <a:cs typeface="Verdana" panose="020B0604030504040204" pitchFamily="34" charset="0"/>
              </a:endParaRPr>
            </a:p>
          </p:txBody>
        </p:sp>
        <p:sp>
          <p:nvSpPr>
            <p:cNvPr id="127" name="Rectangle 126"/>
            <p:cNvSpPr/>
            <p:nvPr/>
          </p:nvSpPr>
          <p:spPr>
            <a:xfrm>
              <a:off x="2896465" y="3739872"/>
              <a:ext cx="964016" cy="672497"/>
            </a:xfrm>
            <a:prstGeom prst="rect">
              <a:avLst/>
            </a:prstGeom>
            <a:noFill/>
            <a:ln w="12700" cap="flat" cmpd="sng" algn="ctr">
              <a:noFill/>
              <a:prstDash val="solid"/>
              <a:miter lim="800000"/>
            </a:ln>
            <a:effectLst/>
          </p:spPr>
          <p:txBody>
            <a:bodyPr rtlCol="0" anchor="t"/>
            <a:lstStyle/>
            <a:p>
              <a:pPr algn="ctr" defTabSz="914310">
                <a:defRPr/>
              </a:pPr>
              <a:r>
                <a:rPr lang="en-US" sz="1400" b="1" kern="0" dirty="0">
                  <a:solidFill>
                    <a:srgbClr val="000000"/>
                  </a:solidFill>
                  <a:latin typeface="Calibri" panose="020F0502020204030204" pitchFamily="34" charset="0"/>
                  <a:ea typeface="Verdana" panose="020B0604030504040204" pitchFamily="34" charset="0"/>
                  <a:cs typeface="Verdana" panose="020B0604030504040204" pitchFamily="34" charset="0"/>
                </a:rPr>
                <a:t>350</a:t>
              </a:r>
            </a:p>
            <a:p>
              <a:pPr algn="ctr" defTabSz="914310">
                <a:defRPr/>
              </a:pPr>
              <a:r>
                <a:rPr lang="en-US" sz="800" b="1" kern="0" dirty="0">
                  <a:solidFill>
                    <a:srgbClr val="000000"/>
                  </a:solidFill>
                  <a:latin typeface="Calibri" panose="020F0502020204030204" pitchFamily="34" charset="0"/>
                  <a:ea typeface="Verdana" panose="020B0604030504040204" pitchFamily="34" charset="0"/>
                  <a:cs typeface="Verdana" panose="020B0604030504040204" pitchFamily="34" charset="0"/>
                </a:rPr>
                <a:t>Test Deployments </a:t>
              </a:r>
              <a:endParaRPr lang="en-GB" sz="800" b="1" kern="0" dirty="0">
                <a:solidFill>
                  <a:srgbClr val="000000"/>
                </a:solidFill>
                <a:latin typeface="Calibri" panose="020F0502020204030204" pitchFamily="34" charset="0"/>
                <a:ea typeface="Verdana" panose="020B0604030504040204" pitchFamily="34" charset="0"/>
                <a:cs typeface="Verdana" panose="020B0604030504040204" pitchFamily="34" charset="0"/>
              </a:endParaRPr>
            </a:p>
          </p:txBody>
        </p:sp>
        <p:cxnSp>
          <p:nvCxnSpPr>
            <p:cNvPr id="128" name="Straight Connector 127"/>
            <p:cNvCxnSpPr>
              <a:cxnSpLocks/>
            </p:cNvCxnSpPr>
            <p:nvPr/>
          </p:nvCxnSpPr>
          <p:spPr>
            <a:xfrm>
              <a:off x="4639144" y="3739872"/>
              <a:ext cx="0" cy="919441"/>
            </a:xfrm>
            <a:prstGeom prst="line">
              <a:avLst/>
            </a:prstGeom>
            <a:ln w="12700">
              <a:solidFill>
                <a:schemeClr val="tx2">
                  <a:lumMod val="85000"/>
                  <a:lumOff val="1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2" name="Oval 1">
              <a:extLst>
                <a:ext uri="{FF2B5EF4-FFF2-40B4-BE49-F238E27FC236}">
                  <a16:creationId xmlns:a16="http://schemas.microsoft.com/office/drawing/2014/main" id="{D14FC6E0-D036-5D47-A79C-369DAA8CEC2E}"/>
                </a:ext>
              </a:extLst>
            </p:cNvPr>
            <p:cNvSpPr/>
            <p:nvPr/>
          </p:nvSpPr>
          <p:spPr>
            <a:xfrm>
              <a:off x="468313" y="748684"/>
              <a:ext cx="459646" cy="459646"/>
            </a:xfrm>
            <a:prstGeom prst="ellipse">
              <a:avLst/>
            </a:prstGeom>
            <a:solidFill>
              <a:srgbClr val="0070C0"/>
            </a:solidFill>
            <a:ln w="31750">
              <a:solidFill>
                <a:srgbClr val="0070C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105" name="Oval 104">
              <a:extLst>
                <a:ext uri="{FF2B5EF4-FFF2-40B4-BE49-F238E27FC236}">
                  <a16:creationId xmlns:a16="http://schemas.microsoft.com/office/drawing/2014/main" id="{833101FD-72FA-AA49-9983-53E46A5C1467}"/>
                </a:ext>
              </a:extLst>
            </p:cNvPr>
            <p:cNvSpPr/>
            <p:nvPr/>
          </p:nvSpPr>
          <p:spPr>
            <a:xfrm>
              <a:off x="2220076" y="748684"/>
              <a:ext cx="459646" cy="459646"/>
            </a:xfrm>
            <a:prstGeom prst="ellipse">
              <a:avLst/>
            </a:prstGeom>
            <a:solidFill>
              <a:srgbClr val="0070C0"/>
            </a:solidFill>
            <a:ln w="31750">
              <a:solidFill>
                <a:srgbClr val="0070C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106" name="Oval 105">
              <a:extLst>
                <a:ext uri="{FF2B5EF4-FFF2-40B4-BE49-F238E27FC236}">
                  <a16:creationId xmlns:a16="http://schemas.microsoft.com/office/drawing/2014/main" id="{101036F9-4C6B-3243-968A-3D37CADEB98E}"/>
                </a:ext>
              </a:extLst>
            </p:cNvPr>
            <p:cNvSpPr/>
            <p:nvPr/>
          </p:nvSpPr>
          <p:spPr>
            <a:xfrm>
              <a:off x="3685144" y="748684"/>
              <a:ext cx="459646" cy="459646"/>
            </a:xfrm>
            <a:prstGeom prst="ellipse">
              <a:avLst/>
            </a:prstGeom>
            <a:solidFill>
              <a:srgbClr val="0070C0"/>
            </a:solidFill>
            <a:ln w="31750">
              <a:solidFill>
                <a:srgbClr val="0070C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108" name="Oval 107">
              <a:extLst>
                <a:ext uri="{FF2B5EF4-FFF2-40B4-BE49-F238E27FC236}">
                  <a16:creationId xmlns:a16="http://schemas.microsoft.com/office/drawing/2014/main" id="{64849567-F31D-214E-8FCF-F6A845B4E603}"/>
                </a:ext>
              </a:extLst>
            </p:cNvPr>
            <p:cNvSpPr/>
            <p:nvPr/>
          </p:nvSpPr>
          <p:spPr>
            <a:xfrm>
              <a:off x="5169931" y="748684"/>
              <a:ext cx="459646" cy="459646"/>
            </a:xfrm>
            <a:prstGeom prst="ellipse">
              <a:avLst/>
            </a:prstGeom>
            <a:solidFill>
              <a:srgbClr val="0070C0"/>
            </a:solidFill>
            <a:ln w="31750">
              <a:solidFill>
                <a:srgbClr val="0070C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118" name="Oval 117">
              <a:extLst>
                <a:ext uri="{FF2B5EF4-FFF2-40B4-BE49-F238E27FC236}">
                  <a16:creationId xmlns:a16="http://schemas.microsoft.com/office/drawing/2014/main" id="{C7F55227-57C6-504F-8DE1-7FB7015E664B}"/>
                </a:ext>
              </a:extLst>
            </p:cNvPr>
            <p:cNvSpPr/>
            <p:nvPr/>
          </p:nvSpPr>
          <p:spPr>
            <a:xfrm>
              <a:off x="6953929" y="748684"/>
              <a:ext cx="459646" cy="459646"/>
            </a:xfrm>
            <a:prstGeom prst="ellipse">
              <a:avLst/>
            </a:prstGeom>
            <a:solidFill>
              <a:srgbClr val="0070C0"/>
            </a:solidFill>
            <a:ln w="31750">
              <a:solidFill>
                <a:srgbClr val="0070C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pic>
          <p:nvPicPr>
            <p:cNvPr id="4" name="Picture 3">
              <a:extLst>
                <a:ext uri="{FF2B5EF4-FFF2-40B4-BE49-F238E27FC236}">
                  <a16:creationId xmlns:a16="http://schemas.microsoft.com/office/drawing/2014/main" id="{7D4C14D0-654F-AD4D-9661-098E49970A71}"/>
                </a:ext>
              </a:extLst>
            </p:cNvPr>
            <p:cNvPicPr>
              <a:picLocks noChangeAspect="1"/>
            </p:cNvPicPr>
            <p:nvPr/>
          </p:nvPicPr>
          <p:blipFill>
            <a:blip r:embed="rId3"/>
            <a:stretch>
              <a:fillRect/>
            </a:stretch>
          </p:blipFill>
          <p:spPr>
            <a:xfrm>
              <a:off x="548231" y="828602"/>
              <a:ext cx="299810" cy="299810"/>
            </a:xfrm>
            <a:prstGeom prst="rect">
              <a:avLst/>
            </a:prstGeom>
          </p:spPr>
        </p:pic>
        <p:pic>
          <p:nvPicPr>
            <p:cNvPr id="5" name="Picture 4">
              <a:extLst>
                <a:ext uri="{FF2B5EF4-FFF2-40B4-BE49-F238E27FC236}">
                  <a16:creationId xmlns:a16="http://schemas.microsoft.com/office/drawing/2014/main" id="{C9864A04-75A3-1140-BB3A-3D57EBB7E9DE}"/>
                </a:ext>
              </a:extLst>
            </p:cNvPr>
            <p:cNvPicPr>
              <a:picLocks noChangeAspect="1"/>
            </p:cNvPicPr>
            <p:nvPr/>
          </p:nvPicPr>
          <p:blipFill>
            <a:blip r:embed="rId4"/>
            <a:stretch>
              <a:fillRect/>
            </a:stretch>
          </p:blipFill>
          <p:spPr>
            <a:xfrm>
              <a:off x="2289475" y="818083"/>
              <a:ext cx="320848" cy="320848"/>
            </a:xfrm>
            <a:prstGeom prst="rect">
              <a:avLst/>
            </a:prstGeom>
          </p:spPr>
        </p:pic>
        <p:pic>
          <p:nvPicPr>
            <p:cNvPr id="6" name="Picture 5">
              <a:extLst>
                <a:ext uri="{FF2B5EF4-FFF2-40B4-BE49-F238E27FC236}">
                  <a16:creationId xmlns:a16="http://schemas.microsoft.com/office/drawing/2014/main" id="{C14887E0-8B93-174F-AAF8-8CDA23010FF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774402" y="826545"/>
              <a:ext cx="281130" cy="303924"/>
            </a:xfrm>
            <a:prstGeom prst="rect">
              <a:avLst/>
            </a:prstGeom>
          </p:spPr>
        </p:pic>
        <p:pic>
          <p:nvPicPr>
            <p:cNvPr id="7" name="Picture 6">
              <a:extLst>
                <a:ext uri="{FF2B5EF4-FFF2-40B4-BE49-F238E27FC236}">
                  <a16:creationId xmlns:a16="http://schemas.microsoft.com/office/drawing/2014/main" id="{AA770925-A048-5E4D-8204-08A831EB4D5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258337" y="847582"/>
              <a:ext cx="278249" cy="278249"/>
            </a:xfrm>
            <a:prstGeom prst="rect">
              <a:avLst/>
            </a:prstGeom>
          </p:spPr>
        </p:pic>
        <p:pic>
          <p:nvPicPr>
            <p:cNvPr id="9" name="Picture 8">
              <a:extLst>
                <a:ext uri="{FF2B5EF4-FFF2-40B4-BE49-F238E27FC236}">
                  <a16:creationId xmlns:a16="http://schemas.microsoft.com/office/drawing/2014/main" id="{D78D1294-6BB0-734C-9690-186647E320C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050901" y="867515"/>
              <a:ext cx="292819" cy="226269"/>
            </a:xfrm>
            <a:prstGeom prst="rect">
              <a:avLst/>
            </a:prstGeom>
          </p:spPr>
        </p:pic>
      </p:grpSp>
    </p:spTree>
    <p:extLst>
      <p:ext uri="{BB962C8B-B14F-4D97-AF65-F5344CB8AC3E}">
        <p14:creationId xmlns:p14="http://schemas.microsoft.com/office/powerpoint/2010/main" val="20452365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dirty="0"/>
              <a:t>Kohl’s – End to end Managed Services &amp; Application Support</a:t>
            </a:r>
          </a:p>
        </p:txBody>
      </p:sp>
      <p:grpSp>
        <p:nvGrpSpPr>
          <p:cNvPr id="9" name="Group 8"/>
          <p:cNvGrpSpPr/>
          <p:nvPr/>
        </p:nvGrpSpPr>
        <p:grpSpPr>
          <a:xfrm>
            <a:off x="96526" y="708322"/>
            <a:ext cx="8950949" cy="4021306"/>
            <a:chOff x="193051" y="619114"/>
            <a:chExt cx="8950949" cy="4021306"/>
          </a:xfrm>
        </p:grpSpPr>
        <p:grpSp>
          <p:nvGrpSpPr>
            <p:cNvPr id="8" name="Group 7"/>
            <p:cNvGrpSpPr/>
            <p:nvPr/>
          </p:nvGrpSpPr>
          <p:grpSpPr>
            <a:xfrm>
              <a:off x="193051" y="3051430"/>
              <a:ext cx="8950949" cy="1588990"/>
              <a:chOff x="483631" y="3017977"/>
              <a:chExt cx="8256663" cy="1588990"/>
            </a:xfrm>
          </p:grpSpPr>
          <p:sp>
            <p:nvSpPr>
              <p:cNvPr id="79" name="Rounded Rectangle 23"/>
              <p:cNvSpPr/>
              <p:nvPr/>
            </p:nvSpPr>
            <p:spPr bwMode="gray">
              <a:xfrm rot="10800000" flipH="1" flipV="1">
                <a:off x="492694" y="3088870"/>
                <a:ext cx="8148069" cy="1518097"/>
              </a:xfrm>
              <a:prstGeom prst="rect">
                <a:avLst/>
              </a:prstGeom>
              <a:solidFill>
                <a:srgbClr val="E1EDF8"/>
              </a:solidFill>
              <a:ln w="9525" cap="flat" cmpd="sng" algn="ctr">
                <a:noFill/>
                <a:prstDash val="solid"/>
              </a:ln>
              <a:effectLst/>
            </p:spPr>
            <p:txBody>
              <a:bodyPr spcFirstLastPara="0" vert="horz" wrap="square" lIns="0" tIns="0" rIns="0" bIns="0" numCol="1" spcCol="1270" anchor="ctr" anchorCtr="0">
                <a:noAutofit/>
              </a:bodyPr>
              <a:lstStyle/>
              <a:p>
                <a:pPr marL="0" lvl="2" algn="ctr" defTabSz="888890" fontAlgn="base">
                  <a:lnSpc>
                    <a:spcPct val="90000"/>
                  </a:lnSpc>
                  <a:defRPr/>
                </a:pPr>
                <a:endParaRPr lang="en-US" sz="1400" kern="0" spc="400" dirty="0">
                  <a:solidFill>
                    <a:srgbClr val="141414"/>
                  </a:solidFill>
                  <a:latin typeface="Calibri" panose="020F0502020204030204" pitchFamily="34" charset="0"/>
                  <a:ea typeface="Verdana" panose="020B0604030504040204" pitchFamily="34" charset="0"/>
                  <a:cs typeface="Verdana" panose="020B0604030504040204" pitchFamily="34" charset="0"/>
                </a:endParaRPr>
              </a:p>
            </p:txBody>
          </p:sp>
          <p:sp>
            <p:nvSpPr>
              <p:cNvPr id="110" name="Rectangle 109"/>
              <p:cNvSpPr/>
              <p:nvPr/>
            </p:nvSpPr>
            <p:spPr>
              <a:xfrm>
                <a:off x="2527028" y="3030017"/>
                <a:ext cx="2066094" cy="247815"/>
              </a:xfrm>
              <a:prstGeom prst="rect">
                <a:avLst/>
              </a:prstGeom>
              <a:solidFill>
                <a:srgbClr val="00B140"/>
              </a:solidFill>
              <a:ln w="12700" cap="flat" cmpd="sng" algn="ctr">
                <a:noFill/>
                <a:prstDash val="solid"/>
                <a:miter lim="800000"/>
              </a:ln>
              <a:effectLst/>
            </p:spPr>
            <p:txBody>
              <a:bodyPr rtlCol="0" anchor="ctr"/>
              <a:lstStyle/>
              <a:p>
                <a:pPr algn="ctr" defTabSz="914333">
                  <a:defRPr/>
                </a:pPr>
                <a:endParaRPr lang="en-US" sz="1050" b="1" kern="0" dirty="0">
                  <a:solidFill>
                    <a:srgbClr val="FF0000"/>
                  </a:solidFill>
                  <a:latin typeface="Calibri" panose="020F0502020204030204" pitchFamily="34" charset="0"/>
                  <a:ea typeface="Verdana" panose="020B0604030504040204" pitchFamily="34" charset="0"/>
                  <a:cs typeface="Verdana" panose="020B0604030504040204" pitchFamily="34" charset="0"/>
                </a:endParaRPr>
              </a:p>
            </p:txBody>
          </p:sp>
          <p:sp>
            <p:nvSpPr>
              <p:cNvPr id="111" name="Rectangle 110"/>
              <p:cNvSpPr/>
              <p:nvPr/>
            </p:nvSpPr>
            <p:spPr>
              <a:xfrm>
                <a:off x="483631" y="3030017"/>
                <a:ext cx="2075157" cy="248444"/>
              </a:xfrm>
              <a:prstGeom prst="rect">
                <a:avLst/>
              </a:prstGeom>
              <a:solidFill>
                <a:srgbClr val="0070C0"/>
              </a:solidFill>
              <a:ln w="12700" cap="flat" cmpd="sng" algn="ctr">
                <a:solidFill>
                  <a:srgbClr val="0070C0"/>
                </a:solidFill>
                <a:prstDash val="solid"/>
                <a:miter lim="800000"/>
              </a:ln>
              <a:effectLst/>
            </p:spPr>
            <p:txBody>
              <a:bodyPr rtlCol="0" anchor="ctr"/>
              <a:lstStyle/>
              <a:p>
                <a:pPr algn="ctr" defTabSz="914333">
                  <a:defRPr/>
                </a:pPr>
                <a:endParaRPr lang="en-US" sz="1050" b="1" kern="0" dirty="0">
                  <a:solidFill>
                    <a:srgbClr val="FF0000"/>
                  </a:solidFill>
                  <a:latin typeface="Calibri" panose="020F0502020204030204" pitchFamily="34" charset="0"/>
                  <a:ea typeface="Verdana" panose="020B0604030504040204" pitchFamily="34" charset="0"/>
                  <a:cs typeface="Verdana" panose="020B0604030504040204" pitchFamily="34" charset="0"/>
                </a:endParaRPr>
              </a:p>
            </p:txBody>
          </p:sp>
          <p:sp>
            <p:nvSpPr>
              <p:cNvPr id="112" name="Rectangle 111"/>
              <p:cNvSpPr/>
              <p:nvPr/>
            </p:nvSpPr>
            <p:spPr>
              <a:xfrm>
                <a:off x="4593122" y="3030017"/>
                <a:ext cx="2066098" cy="247815"/>
              </a:xfrm>
              <a:prstGeom prst="rect">
                <a:avLst/>
              </a:prstGeom>
              <a:solidFill>
                <a:srgbClr val="F4633A"/>
              </a:solidFill>
              <a:ln w="12700" cap="flat" cmpd="sng" algn="ctr">
                <a:noFill/>
                <a:prstDash val="solid"/>
                <a:miter lim="800000"/>
              </a:ln>
              <a:effectLst/>
            </p:spPr>
            <p:txBody>
              <a:bodyPr rtlCol="0" anchor="ctr"/>
              <a:lstStyle/>
              <a:p>
                <a:pPr algn="ctr" defTabSz="914333">
                  <a:defRPr/>
                </a:pPr>
                <a:endParaRPr lang="en-US" sz="1050" b="1" kern="0" dirty="0">
                  <a:solidFill>
                    <a:srgbClr val="FF0000"/>
                  </a:solidFill>
                  <a:latin typeface="Calibri" panose="020F0502020204030204" pitchFamily="34" charset="0"/>
                  <a:ea typeface="Verdana" panose="020B0604030504040204" pitchFamily="34" charset="0"/>
                  <a:cs typeface="Verdana" panose="020B0604030504040204" pitchFamily="34" charset="0"/>
                </a:endParaRPr>
              </a:p>
            </p:txBody>
          </p:sp>
          <p:sp>
            <p:nvSpPr>
              <p:cNvPr id="113" name="Rectangle 112"/>
              <p:cNvSpPr/>
              <p:nvPr/>
            </p:nvSpPr>
            <p:spPr>
              <a:xfrm>
                <a:off x="6627461" y="3030017"/>
                <a:ext cx="2013302" cy="247815"/>
              </a:xfrm>
              <a:prstGeom prst="rect">
                <a:avLst/>
              </a:prstGeom>
              <a:solidFill>
                <a:srgbClr val="7030A0"/>
              </a:solidFill>
              <a:ln w="12700" cap="flat" cmpd="sng" algn="ctr">
                <a:noFill/>
                <a:prstDash val="solid"/>
                <a:miter lim="800000"/>
              </a:ln>
              <a:effectLst/>
            </p:spPr>
            <p:txBody>
              <a:bodyPr rtlCol="0" anchor="ctr"/>
              <a:lstStyle/>
              <a:p>
                <a:pPr algn="ctr" defTabSz="914333">
                  <a:defRPr/>
                </a:pPr>
                <a:endParaRPr lang="en-US" sz="1050" b="1" kern="0" dirty="0">
                  <a:solidFill>
                    <a:srgbClr val="FF0000"/>
                  </a:solidFill>
                  <a:latin typeface="Calibri" panose="020F0502020204030204" pitchFamily="34" charset="0"/>
                  <a:ea typeface="Verdana" panose="020B0604030504040204" pitchFamily="34" charset="0"/>
                  <a:cs typeface="Verdana" panose="020B0604030504040204" pitchFamily="34" charset="0"/>
                </a:endParaRPr>
              </a:p>
            </p:txBody>
          </p:sp>
          <p:sp>
            <p:nvSpPr>
              <p:cNvPr id="114" name="Rectangle 113"/>
              <p:cNvSpPr/>
              <p:nvPr/>
            </p:nvSpPr>
            <p:spPr>
              <a:xfrm>
                <a:off x="641806" y="3017977"/>
                <a:ext cx="1782033" cy="253916"/>
              </a:xfrm>
              <a:prstGeom prst="rect">
                <a:avLst/>
              </a:prstGeom>
            </p:spPr>
            <p:txBody>
              <a:bodyPr wrap="square" anchor="ctr">
                <a:spAutoFit/>
              </a:bodyPr>
              <a:lstStyle/>
              <a:p>
                <a:pPr algn="ctr" defTabSz="457166">
                  <a:defRPr/>
                </a:pPr>
                <a:r>
                  <a:rPr lang="en-US" sz="1050" b="1" dirty="0">
                    <a:solidFill>
                      <a:srgbClr val="FFFFFF"/>
                    </a:solidFill>
                    <a:latin typeface="Calibri" panose="020F0502020204030204" pitchFamily="34" charset="0"/>
                    <a:ea typeface="Verdana" panose="020B0604030504040204" pitchFamily="34" charset="0"/>
                    <a:cs typeface="Verdana" panose="020B0604030504040204" pitchFamily="34" charset="0"/>
                  </a:rPr>
                  <a:t>SCALE &amp; FLEXIBILITY</a:t>
                </a:r>
                <a:endParaRPr lang="en-GB" sz="1050" b="1" dirty="0">
                  <a:solidFill>
                    <a:srgbClr val="FFFFFF"/>
                  </a:solidFill>
                  <a:latin typeface="Calibri" panose="020F0502020204030204" pitchFamily="34" charset="0"/>
                  <a:ea typeface="Verdana" panose="020B0604030504040204" pitchFamily="34" charset="0"/>
                  <a:cs typeface="Verdana" panose="020B0604030504040204" pitchFamily="34" charset="0"/>
                </a:endParaRPr>
              </a:p>
            </p:txBody>
          </p:sp>
          <p:sp>
            <p:nvSpPr>
              <p:cNvPr id="115" name="Rectangle 114"/>
              <p:cNvSpPr/>
              <p:nvPr/>
            </p:nvSpPr>
            <p:spPr>
              <a:xfrm>
                <a:off x="2536214" y="3017977"/>
                <a:ext cx="2074418" cy="253916"/>
              </a:xfrm>
              <a:prstGeom prst="rect">
                <a:avLst/>
              </a:prstGeom>
            </p:spPr>
            <p:txBody>
              <a:bodyPr wrap="square" anchor="ctr">
                <a:spAutoFit/>
              </a:bodyPr>
              <a:lstStyle/>
              <a:p>
                <a:pPr algn="ctr" defTabSz="457166">
                  <a:defRPr/>
                </a:pPr>
                <a:r>
                  <a:rPr lang="en-US" sz="1050" b="1" dirty="0">
                    <a:solidFill>
                      <a:srgbClr val="FFFFFF"/>
                    </a:solidFill>
                    <a:latin typeface="Calibri" panose="020F0502020204030204" pitchFamily="34" charset="0"/>
                    <a:ea typeface="Verdana" panose="020B0604030504040204" pitchFamily="34" charset="0"/>
                    <a:cs typeface="Verdana" panose="020B0604030504040204" pitchFamily="34" charset="0"/>
                  </a:rPr>
                  <a:t>DELIVERING TO OUTCOMES</a:t>
                </a:r>
                <a:endParaRPr lang="en-GB" sz="1050" b="1" dirty="0">
                  <a:solidFill>
                    <a:srgbClr val="FFFFFF"/>
                  </a:solidFill>
                  <a:latin typeface="Calibri" panose="020F0502020204030204" pitchFamily="34" charset="0"/>
                  <a:ea typeface="Verdana" panose="020B0604030504040204" pitchFamily="34" charset="0"/>
                  <a:cs typeface="Verdana" panose="020B0604030504040204" pitchFamily="34" charset="0"/>
                </a:endParaRPr>
              </a:p>
            </p:txBody>
          </p:sp>
          <p:sp>
            <p:nvSpPr>
              <p:cNvPr id="116" name="Rectangle 115"/>
              <p:cNvSpPr/>
              <p:nvPr/>
            </p:nvSpPr>
            <p:spPr>
              <a:xfrm>
                <a:off x="4659287" y="3017977"/>
                <a:ext cx="1913974" cy="253916"/>
              </a:xfrm>
              <a:prstGeom prst="rect">
                <a:avLst/>
              </a:prstGeom>
            </p:spPr>
            <p:txBody>
              <a:bodyPr wrap="square" anchor="ctr">
                <a:spAutoFit/>
              </a:bodyPr>
              <a:lstStyle/>
              <a:p>
                <a:pPr algn="ctr" defTabSz="457166">
                  <a:defRPr/>
                </a:pPr>
                <a:r>
                  <a:rPr lang="en-US" sz="1050" b="1" dirty="0">
                    <a:solidFill>
                      <a:srgbClr val="FFFFFF"/>
                    </a:solidFill>
                    <a:latin typeface="Calibri" panose="020F0502020204030204" pitchFamily="34" charset="0"/>
                    <a:ea typeface="Verdana" panose="020B0604030504040204" pitchFamily="34" charset="0"/>
                    <a:cs typeface="Verdana" panose="020B0604030504040204" pitchFamily="34" charset="0"/>
                  </a:rPr>
                  <a:t>SKIN IN THE GAME</a:t>
                </a:r>
                <a:endParaRPr lang="en-GB" sz="1050" b="1" dirty="0">
                  <a:solidFill>
                    <a:srgbClr val="FFFFFF"/>
                  </a:solidFill>
                  <a:latin typeface="Calibri" panose="020F0502020204030204" pitchFamily="34" charset="0"/>
                  <a:ea typeface="Verdana" panose="020B0604030504040204" pitchFamily="34" charset="0"/>
                  <a:cs typeface="Verdana" panose="020B0604030504040204" pitchFamily="34" charset="0"/>
                </a:endParaRPr>
              </a:p>
            </p:txBody>
          </p:sp>
          <p:sp>
            <p:nvSpPr>
              <p:cNvPr id="117" name="Rectangle 116"/>
              <p:cNvSpPr/>
              <p:nvPr/>
            </p:nvSpPr>
            <p:spPr>
              <a:xfrm>
                <a:off x="6593046" y="3017977"/>
                <a:ext cx="2147248" cy="253916"/>
              </a:xfrm>
              <a:prstGeom prst="rect">
                <a:avLst/>
              </a:prstGeom>
            </p:spPr>
            <p:txBody>
              <a:bodyPr wrap="square" anchor="ctr">
                <a:spAutoFit/>
              </a:bodyPr>
              <a:lstStyle/>
              <a:p>
                <a:pPr algn="ctr" defTabSz="457166">
                  <a:defRPr/>
                </a:pPr>
                <a:r>
                  <a:rPr lang="en-US" sz="1050" b="1" dirty="0">
                    <a:solidFill>
                      <a:srgbClr val="FFFFFF"/>
                    </a:solidFill>
                    <a:latin typeface="Calibri" panose="020F0502020204030204" pitchFamily="34" charset="0"/>
                    <a:ea typeface="Verdana" panose="020B0604030504040204" pitchFamily="34" charset="0"/>
                    <a:cs typeface="Verdana" panose="020B0604030504040204" pitchFamily="34" charset="0"/>
                  </a:rPr>
                  <a:t>A GLOBAL DIGITAL PARTNER</a:t>
                </a:r>
                <a:endParaRPr lang="en-GB" sz="1050" b="1" dirty="0">
                  <a:solidFill>
                    <a:srgbClr val="FFFFFF"/>
                  </a:solidFill>
                  <a:latin typeface="Calibri" panose="020F0502020204030204" pitchFamily="34" charset="0"/>
                  <a:ea typeface="Verdana" panose="020B0604030504040204" pitchFamily="34" charset="0"/>
                  <a:cs typeface="Verdana" panose="020B0604030504040204" pitchFamily="34" charset="0"/>
                </a:endParaRPr>
              </a:p>
            </p:txBody>
          </p:sp>
          <p:cxnSp>
            <p:nvCxnSpPr>
              <p:cNvPr id="125" name="Straight Connector 124"/>
              <p:cNvCxnSpPr>
                <a:cxnSpLocks/>
              </p:cNvCxnSpPr>
              <p:nvPr/>
            </p:nvCxnSpPr>
            <p:spPr>
              <a:xfrm>
                <a:off x="5830804" y="3700146"/>
                <a:ext cx="0" cy="862218"/>
              </a:xfrm>
              <a:prstGeom prst="line">
                <a:avLst/>
              </a:prstGeom>
              <a:ln w="12700">
                <a:solidFill>
                  <a:schemeClr val="tx2">
                    <a:lumMod val="85000"/>
                    <a:lumOff val="1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31" name="Rectangle 130"/>
              <p:cNvSpPr/>
              <p:nvPr/>
            </p:nvSpPr>
            <p:spPr>
              <a:xfrm>
                <a:off x="7502952" y="3281956"/>
                <a:ext cx="1159653"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457166">
                  <a:defRPr/>
                </a:pPr>
                <a:r>
                  <a:rPr lang="en-US" sz="1000" b="1" dirty="0">
                    <a:solidFill>
                      <a:srgbClr val="0033A0"/>
                    </a:solidFill>
                    <a:latin typeface="Calibri" panose="020F0502020204030204" pitchFamily="34" charset="0"/>
                    <a:ea typeface="Verdana" panose="020B0604030504040204" pitchFamily="34" charset="0"/>
                    <a:cs typeface="Verdana" panose="020B0604030504040204" pitchFamily="34" charset="0"/>
                  </a:rPr>
                  <a:t>Intelligent Automation</a:t>
                </a:r>
              </a:p>
            </p:txBody>
          </p:sp>
          <p:sp>
            <p:nvSpPr>
              <p:cNvPr id="133" name="Rectangle 132"/>
              <p:cNvSpPr/>
              <p:nvPr/>
            </p:nvSpPr>
            <p:spPr>
              <a:xfrm>
                <a:off x="7725623" y="3818852"/>
                <a:ext cx="864304" cy="679463"/>
              </a:xfrm>
              <a:prstGeom prst="rect">
                <a:avLst/>
              </a:prstGeom>
              <a:noFill/>
              <a:ln w="12700" cap="flat" cmpd="sng" algn="ctr">
                <a:noFill/>
                <a:prstDash val="solid"/>
                <a:miter lim="800000"/>
              </a:ln>
              <a:effectLst/>
            </p:spPr>
            <p:txBody>
              <a:bodyPr rtlCol="0" anchor="t"/>
              <a:lstStyle/>
              <a:p>
                <a:pPr algn="ctr" defTabSz="914333">
                  <a:defRPr/>
                </a:pPr>
                <a:r>
                  <a:rPr lang="en-US" sz="1500" b="1" kern="0" dirty="0">
                    <a:solidFill>
                      <a:srgbClr val="000000"/>
                    </a:solidFill>
                    <a:latin typeface="Calibri" panose="020F0502020204030204" pitchFamily="34" charset="0"/>
                    <a:ea typeface="Verdana" panose="020B0604030504040204" pitchFamily="34" charset="0"/>
                    <a:cs typeface="Verdana" panose="020B0604030504040204" pitchFamily="34" charset="0"/>
                  </a:rPr>
                  <a:t>~45%</a:t>
                </a:r>
              </a:p>
              <a:p>
                <a:pPr algn="ctr" defTabSz="914333">
                  <a:defRPr/>
                </a:pPr>
                <a:r>
                  <a:rPr lang="en-US" sz="825" b="1" kern="0" dirty="0">
                    <a:solidFill>
                      <a:srgbClr val="000000"/>
                    </a:solidFill>
                    <a:latin typeface="Calibri" panose="020F0502020204030204" pitchFamily="34" charset="0"/>
                    <a:ea typeface="Verdana" panose="020B0604030504040204" pitchFamily="34" charset="0"/>
                    <a:cs typeface="Verdana" panose="020B0604030504040204" pitchFamily="34" charset="0"/>
                  </a:rPr>
                  <a:t>Automation Overall Projected</a:t>
                </a:r>
                <a:endParaRPr lang="en-GB" sz="600" b="1" kern="0" dirty="0">
                  <a:solidFill>
                    <a:srgbClr val="000000"/>
                  </a:solidFill>
                  <a:latin typeface="Calibri" panose="020F0502020204030204" pitchFamily="34" charset="0"/>
                  <a:ea typeface="Verdana" panose="020B0604030504040204" pitchFamily="34" charset="0"/>
                  <a:cs typeface="Verdana" panose="020B0604030504040204" pitchFamily="34" charset="0"/>
                </a:endParaRPr>
              </a:p>
            </p:txBody>
          </p:sp>
          <p:sp>
            <p:nvSpPr>
              <p:cNvPr id="90" name="Rectangle 89"/>
              <p:cNvSpPr/>
              <p:nvPr/>
            </p:nvSpPr>
            <p:spPr>
              <a:xfrm>
                <a:off x="1195447" y="3818852"/>
                <a:ext cx="900253" cy="585549"/>
              </a:xfrm>
              <a:prstGeom prst="rect">
                <a:avLst/>
              </a:prstGeom>
              <a:noFill/>
              <a:ln w="12700" cap="flat" cmpd="sng" algn="ctr">
                <a:noFill/>
                <a:prstDash val="solid"/>
                <a:miter lim="800000"/>
              </a:ln>
              <a:effectLst/>
            </p:spPr>
            <p:txBody>
              <a:bodyPr rtlCol="0" anchor="t"/>
              <a:lstStyle/>
              <a:p>
                <a:pPr algn="ctr" defTabSz="914333">
                  <a:defRPr/>
                </a:pPr>
                <a:r>
                  <a:rPr lang="en-US" sz="1500" b="1" kern="0" dirty="0">
                    <a:solidFill>
                      <a:srgbClr val="000000"/>
                    </a:solidFill>
                    <a:latin typeface="Calibri" panose="020F0502020204030204" pitchFamily="34" charset="0"/>
                    <a:ea typeface="Verdana" panose="020B0604030504040204" pitchFamily="34" charset="0"/>
                    <a:cs typeface="Verdana" panose="020B0604030504040204" pitchFamily="34" charset="0"/>
                  </a:rPr>
                  <a:t>0</a:t>
                </a:r>
              </a:p>
              <a:p>
                <a:pPr algn="ctr" defTabSz="914333">
                  <a:defRPr/>
                </a:pPr>
                <a:r>
                  <a:rPr lang="en-US" sz="825" b="1" kern="0" dirty="0">
                    <a:solidFill>
                      <a:srgbClr val="000000"/>
                    </a:solidFill>
                    <a:latin typeface="Calibri" panose="020F0502020204030204" pitchFamily="34" charset="0"/>
                    <a:ea typeface="Verdana" panose="020B0604030504040204" pitchFamily="34" charset="0"/>
                    <a:cs typeface="Verdana" panose="020B0604030504040204" pitchFamily="34" charset="0"/>
                  </a:rPr>
                  <a:t>Zero Outage during Peak Support</a:t>
                </a:r>
                <a:endParaRPr lang="en-GB" sz="825" b="1" kern="0" dirty="0">
                  <a:solidFill>
                    <a:srgbClr val="000000"/>
                  </a:solidFill>
                  <a:latin typeface="Calibri" panose="020F0502020204030204" pitchFamily="34" charset="0"/>
                  <a:ea typeface="Verdana" panose="020B0604030504040204" pitchFamily="34" charset="0"/>
                  <a:cs typeface="Verdana" panose="020B0604030504040204" pitchFamily="34" charset="0"/>
                </a:endParaRPr>
              </a:p>
            </p:txBody>
          </p:sp>
          <p:sp>
            <p:nvSpPr>
              <p:cNvPr id="105" name="Rectangle 104"/>
              <p:cNvSpPr/>
              <p:nvPr/>
            </p:nvSpPr>
            <p:spPr>
              <a:xfrm>
                <a:off x="1957287" y="3818852"/>
                <a:ext cx="775021" cy="679463"/>
              </a:xfrm>
              <a:prstGeom prst="rect">
                <a:avLst/>
              </a:prstGeom>
              <a:noFill/>
              <a:ln w="12700" cap="flat" cmpd="sng" algn="ctr">
                <a:noFill/>
                <a:prstDash val="solid"/>
                <a:miter lim="800000"/>
              </a:ln>
              <a:effectLst/>
            </p:spPr>
            <p:txBody>
              <a:bodyPr rtlCol="0" anchor="t"/>
              <a:lstStyle/>
              <a:p>
                <a:pPr algn="ctr" defTabSz="914333">
                  <a:defRPr/>
                </a:pPr>
                <a:r>
                  <a:rPr lang="en-US" sz="1500" b="1" kern="0" dirty="0">
                    <a:solidFill>
                      <a:srgbClr val="000000"/>
                    </a:solidFill>
                    <a:latin typeface="Calibri" panose="020F0502020204030204" pitchFamily="34" charset="0"/>
                    <a:ea typeface="Verdana" panose="020B0604030504040204" pitchFamily="34" charset="0"/>
                    <a:cs typeface="Verdana" panose="020B0604030504040204" pitchFamily="34" charset="0"/>
                  </a:rPr>
                  <a:t>60%</a:t>
                </a:r>
              </a:p>
              <a:p>
                <a:pPr algn="ctr" defTabSz="914333">
                  <a:defRPr/>
                </a:pPr>
                <a:r>
                  <a:rPr lang="en-US" sz="825" b="1" kern="0" dirty="0">
                    <a:solidFill>
                      <a:srgbClr val="000000"/>
                    </a:solidFill>
                    <a:latin typeface="Calibri" panose="020F0502020204030204" pitchFamily="34" charset="0"/>
                    <a:ea typeface="Verdana" panose="020B0604030504040204" pitchFamily="34" charset="0"/>
                    <a:cs typeface="Verdana" panose="020B0604030504040204" pitchFamily="34" charset="0"/>
                  </a:rPr>
                  <a:t>Incident Reduction</a:t>
                </a:r>
                <a:endParaRPr lang="en-GB" sz="825" b="1" kern="0" dirty="0">
                  <a:solidFill>
                    <a:srgbClr val="000000"/>
                  </a:solidFill>
                  <a:latin typeface="Calibri" panose="020F0502020204030204" pitchFamily="34" charset="0"/>
                  <a:ea typeface="Verdana" panose="020B0604030504040204" pitchFamily="34" charset="0"/>
                  <a:cs typeface="Verdana" panose="020B0604030504040204" pitchFamily="34" charset="0"/>
                </a:endParaRPr>
              </a:p>
            </p:txBody>
          </p:sp>
          <p:sp>
            <p:nvSpPr>
              <p:cNvPr id="124" name="Rectangle 123"/>
              <p:cNvSpPr/>
              <p:nvPr/>
            </p:nvSpPr>
            <p:spPr>
              <a:xfrm>
                <a:off x="492694" y="3818852"/>
                <a:ext cx="806644" cy="679463"/>
              </a:xfrm>
              <a:prstGeom prst="rect">
                <a:avLst/>
              </a:prstGeom>
              <a:noFill/>
              <a:ln w="12700" cap="flat" cmpd="sng" algn="ctr">
                <a:noFill/>
                <a:prstDash val="solid"/>
                <a:miter lim="800000"/>
              </a:ln>
              <a:effectLst/>
            </p:spPr>
            <p:txBody>
              <a:bodyPr rtlCol="0" anchor="t"/>
              <a:lstStyle/>
              <a:p>
                <a:pPr algn="ctr" defTabSz="914333">
                  <a:defRPr/>
                </a:pPr>
                <a:r>
                  <a:rPr lang="en-GB" sz="1500" b="1" kern="0" dirty="0">
                    <a:solidFill>
                      <a:srgbClr val="000000"/>
                    </a:solidFill>
                    <a:latin typeface="Calibri" panose="020F0502020204030204" pitchFamily="34" charset="0"/>
                    <a:ea typeface="Verdana" panose="020B0604030504040204" pitchFamily="34" charset="0"/>
                    <a:cs typeface="Verdana" panose="020B0604030504040204" pitchFamily="34" charset="0"/>
                  </a:rPr>
                  <a:t>$14.5M</a:t>
                </a:r>
              </a:p>
              <a:p>
                <a:pPr algn="ctr" defTabSz="914333">
                  <a:defRPr/>
                </a:pPr>
                <a:r>
                  <a:rPr lang="en-GB" sz="825" b="1" kern="0" dirty="0">
                    <a:solidFill>
                      <a:srgbClr val="000000"/>
                    </a:solidFill>
                    <a:latin typeface="Calibri" panose="020F0502020204030204" pitchFamily="34" charset="0"/>
                    <a:ea typeface="Verdana" panose="020B0604030504040204" pitchFamily="34" charset="0"/>
                    <a:cs typeface="Verdana" panose="020B0604030504040204" pitchFamily="34" charset="0"/>
                  </a:rPr>
                  <a:t>Operational</a:t>
                </a:r>
              </a:p>
              <a:p>
                <a:pPr algn="ctr" defTabSz="914333">
                  <a:defRPr/>
                </a:pPr>
                <a:r>
                  <a:rPr lang="en-GB" sz="825" b="1" kern="0" dirty="0">
                    <a:solidFill>
                      <a:srgbClr val="000000"/>
                    </a:solidFill>
                    <a:latin typeface="Calibri" panose="020F0502020204030204" pitchFamily="34" charset="0"/>
                    <a:ea typeface="Verdana" panose="020B0604030504040204" pitchFamily="34" charset="0"/>
                    <a:cs typeface="Verdana" panose="020B0604030504040204" pitchFamily="34" charset="0"/>
                  </a:rPr>
                  <a:t>Savings</a:t>
                </a:r>
              </a:p>
            </p:txBody>
          </p:sp>
          <p:cxnSp>
            <p:nvCxnSpPr>
              <p:cNvPr id="134" name="Straight Connector 133"/>
              <p:cNvCxnSpPr>
                <a:cxnSpLocks/>
              </p:cNvCxnSpPr>
              <p:nvPr/>
            </p:nvCxnSpPr>
            <p:spPr>
              <a:xfrm>
                <a:off x="2019395" y="3700146"/>
                <a:ext cx="0" cy="862218"/>
              </a:xfrm>
              <a:prstGeom prst="line">
                <a:avLst/>
              </a:prstGeom>
              <a:ln w="12700">
                <a:solidFill>
                  <a:schemeClr val="tx2">
                    <a:lumMod val="85000"/>
                    <a:lumOff val="1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35" name="Rectangle 134"/>
              <p:cNvSpPr/>
              <p:nvPr/>
            </p:nvSpPr>
            <p:spPr>
              <a:xfrm>
                <a:off x="2471053" y="3818852"/>
                <a:ext cx="877631" cy="679463"/>
              </a:xfrm>
              <a:prstGeom prst="rect">
                <a:avLst/>
              </a:prstGeom>
              <a:noFill/>
              <a:ln w="12700" cap="flat" cmpd="sng" algn="ctr">
                <a:noFill/>
                <a:prstDash val="solid"/>
                <a:miter lim="800000"/>
              </a:ln>
              <a:effectLst/>
            </p:spPr>
            <p:txBody>
              <a:bodyPr rtlCol="0" anchor="t"/>
              <a:lstStyle/>
              <a:p>
                <a:pPr algn="ctr" defTabSz="914333">
                  <a:defRPr/>
                </a:pPr>
                <a:r>
                  <a:rPr lang="en-US" sz="1500" b="1" kern="0" dirty="0">
                    <a:solidFill>
                      <a:srgbClr val="000000"/>
                    </a:solidFill>
                    <a:latin typeface="Calibri" panose="020F0502020204030204" pitchFamily="34" charset="0"/>
                    <a:ea typeface="Verdana" panose="020B0604030504040204" pitchFamily="34" charset="0"/>
                    <a:cs typeface="Verdana" panose="020B0604030504040204" pitchFamily="34" charset="0"/>
                  </a:rPr>
                  <a:t>75% </a:t>
                </a:r>
              </a:p>
              <a:p>
                <a:pPr algn="ctr" defTabSz="914333">
                  <a:defRPr/>
                </a:pPr>
                <a:r>
                  <a:rPr lang="en-US" sz="825" b="1" kern="0" dirty="0">
                    <a:solidFill>
                      <a:srgbClr val="000000"/>
                    </a:solidFill>
                    <a:latin typeface="Calibri" panose="020F0502020204030204" pitchFamily="34" charset="0"/>
                    <a:ea typeface="Verdana" panose="020B0604030504040204" pitchFamily="34" charset="0"/>
                    <a:cs typeface="Verdana" panose="020B0604030504040204" pitchFamily="34" charset="0"/>
                  </a:rPr>
                  <a:t> Reduction in </a:t>
                </a:r>
              </a:p>
              <a:p>
                <a:pPr algn="ctr" defTabSz="914333">
                  <a:defRPr/>
                </a:pPr>
                <a:r>
                  <a:rPr lang="en-US" sz="825" b="1" kern="0" dirty="0">
                    <a:solidFill>
                      <a:srgbClr val="000000"/>
                    </a:solidFill>
                    <a:latin typeface="Calibri" panose="020F0502020204030204" pitchFamily="34" charset="0"/>
                    <a:ea typeface="Verdana" panose="020B0604030504040204" pitchFamily="34" charset="0"/>
                    <a:cs typeface="Verdana" panose="020B0604030504040204" pitchFamily="34" charset="0"/>
                  </a:rPr>
                  <a:t>Call Time</a:t>
                </a:r>
                <a:endParaRPr lang="en-GB" sz="900" b="1" kern="0" dirty="0">
                  <a:solidFill>
                    <a:srgbClr val="000000"/>
                  </a:solidFill>
                  <a:latin typeface="Calibri" panose="020F0502020204030204" pitchFamily="34" charset="0"/>
                  <a:ea typeface="Verdana" panose="020B0604030504040204" pitchFamily="34" charset="0"/>
                  <a:cs typeface="Verdana" panose="020B0604030504040204" pitchFamily="34" charset="0"/>
                </a:endParaRPr>
              </a:p>
            </p:txBody>
          </p:sp>
          <p:cxnSp>
            <p:nvCxnSpPr>
              <p:cNvPr id="139" name="Straight Connector 138"/>
              <p:cNvCxnSpPr>
                <a:cxnSpLocks/>
              </p:cNvCxnSpPr>
              <p:nvPr/>
            </p:nvCxnSpPr>
            <p:spPr>
              <a:xfrm>
                <a:off x="3348684" y="3700146"/>
                <a:ext cx="0" cy="862218"/>
              </a:xfrm>
              <a:prstGeom prst="line">
                <a:avLst/>
              </a:prstGeom>
              <a:ln w="12700">
                <a:solidFill>
                  <a:schemeClr val="tx2">
                    <a:lumMod val="85000"/>
                    <a:lumOff val="1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40" name="Rectangle 139"/>
              <p:cNvSpPr/>
              <p:nvPr/>
            </p:nvSpPr>
            <p:spPr>
              <a:xfrm>
                <a:off x="3403648" y="3818852"/>
                <a:ext cx="1031726" cy="691353"/>
              </a:xfrm>
              <a:prstGeom prst="rect">
                <a:avLst/>
              </a:prstGeom>
              <a:noFill/>
              <a:ln w="12700" cap="flat" cmpd="sng" algn="ctr">
                <a:noFill/>
                <a:prstDash val="solid"/>
                <a:miter lim="800000"/>
              </a:ln>
              <a:effectLst/>
            </p:spPr>
            <p:txBody>
              <a:bodyPr rtlCol="0" anchor="t"/>
              <a:lstStyle/>
              <a:p>
                <a:pPr algn="ctr" defTabSz="914333">
                  <a:defRPr/>
                </a:pPr>
                <a:r>
                  <a:rPr lang="en-US" sz="1500" b="1" kern="0" dirty="0">
                    <a:solidFill>
                      <a:srgbClr val="000000"/>
                    </a:solidFill>
                    <a:latin typeface="Calibri" panose="020F0502020204030204" pitchFamily="34" charset="0"/>
                    <a:ea typeface="Verdana" panose="020B0604030504040204" pitchFamily="34" charset="0"/>
                    <a:cs typeface="Verdana" panose="020B0604030504040204" pitchFamily="34" charset="0"/>
                  </a:rPr>
                  <a:t>40%</a:t>
                </a:r>
              </a:p>
              <a:p>
                <a:pPr algn="ctr" defTabSz="914333">
                  <a:defRPr/>
                </a:pPr>
                <a:r>
                  <a:rPr lang="en-US" sz="825" b="1" kern="0" dirty="0">
                    <a:solidFill>
                      <a:srgbClr val="000000"/>
                    </a:solidFill>
                    <a:latin typeface="Calibri" panose="020F0502020204030204" pitchFamily="34" charset="0"/>
                    <a:ea typeface="Verdana" panose="020B0604030504040204" pitchFamily="34" charset="0"/>
                    <a:cs typeface="Verdana" panose="020B0604030504040204" pitchFamily="34" charset="0"/>
                  </a:rPr>
                  <a:t>Savings in Monitoring Efforts &amp; Health Checks</a:t>
                </a:r>
              </a:p>
            </p:txBody>
          </p:sp>
          <p:cxnSp>
            <p:nvCxnSpPr>
              <p:cNvPr id="141" name="Straight Connector 140"/>
              <p:cNvCxnSpPr>
                <a:cxnSpLocks/>
              </p:cNvCxnSpPr>
              <p:nvPr/>
            </p:nvCxnSpPr>
            <p:spPr>
              <a:xfrm>
                <a:off x="4486789" y="3700146"/>
                <a:ext cx="0" cy="862218"/>
              </a:xfrm>
              <a:prstGeom prst="line">
                <a:avLst/>
              </a:prstGeom>
              <a:ln w="12700">
                <a:solidFill>
                  <a:schemeClr val="tx2">
                    <a:lumMod val="85000"/>
                    <a:lumOff val="1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44" name="Rectangle 143"/>
              <p:cNvSpPr/>
              <p:nvPr/>
            </p:nvSpPr>
            <p:spPr>
              <a:xfrm>
                <a:off x="501262" y="3281956"/>
                <a:ext cx="1456024"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457166">
                  <a:defRPr/>
                </a:pPr>
                <a:r>
                  <a:rPr lang="en-US" sz="1000" b="1" dirty="0">
                    <a:solidFill>
                      <a:srgbClr val="0033A0"/>
                    </a:solidFill>
                    <a:latin typeface="Calibri" panose="020F0502020204030204" pitchFamily="34" charset="0"/>
                    <a:ea typeface="Verdana" panose="020B0604030504040204" pitchFamily="34" charset="0"/>
                    <a:cs typeface="Verdana" panose="020B0604030504040204" pitchFamily="34" charset="0"/>
                  </a:rPr>
                  <a:t>Partnered in Industry Leading Business Transformation</a:t>
                </a:r>
              </a:p>
            </p:txBody>
          </p:sp>
          <p:sp>
            <p:nvSpPr>
              <p:cNvPr id="145" name="Rectangle 144"/>
              <p:cNvSpPr/>
              <p:nvPr/>
            </p:nvSpPr>
            <p:spPr>
              <a:xfrm>
                <a:off x="3412226" y="3281956"/>
                <a:ext cx="993033"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457166">
                  <a:defRPr/>
                </a:pPr>
                <a:r>
                  <a:rPr lang="en-US" sz="1000" b="1" dirty="0">
                    <a:solidFill>
                      <a:srgbClr val="0033A0"/>
                    </a:solidFill>
                    <a:latin typeface="Calibri" panose="020F0502020204030204" pitchFamily="34" charset="0"/>
                    <a:ea typeface="Verdana" panose="020B0604030504040204" pitchFamily="34" charset="0"/>
                    <a:cs typeface="Verdana" panose="020B0604030504040204" pitchFamily="34" charset="0"/>
                  </a:rPr>
                  <a:t>Monitoring Scope</a:t>
                </a:r>
              </a:p>
            </p:txBody>
          </p:sp>
          <p:sp>
            <p:nvSpPr>
              <p:cNvPr id="147" name="Rectangle 146"/>
              <p:cNvSpPr/>
              <p:nvPr/>
            </p:nvSpPr>
            <p:spPr>
              <a:xfrm>
                <a:off x="2072505" y="3281956"/>
                <a:ext cx="1107668"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457166">
                  <a:defRPr/>
                </a:pPr>
                <a:r>
                  <a:rPr lang="en-US" sz="1000" b="1" dirty="0">
                    <a:solidFill>
                      <a:srgbClr val="0033A0"/>
                    </a:solidFill>
                    <a:latin typeface="Calibri" panose="020F0502020204030204" pitchFamily="34" charset="0"/>
                    <a:ea typeface="Verdana" panose="020B0604030504040204" pitchFamily="34" charset="0"/>
                    <a:cs typeface="Verdana" panose="020B0604030504040204" pitchFamily="34" charset="0"/>
                  </a:rPr>
                  <a:t>Service Desk Support</a:t>
                </a:r>
              </a:p>
            </p:txBody>
          </p:sp>
          <p:sp>
            <p:nvSpPr>
              <p:cNvPr id="148" name="Rectangle 147"/>
              <p:cNvSpPr/>
              <p:nvPr/>
            </p:nvSpPr>
            <p:spPr>
              <a:xfrm>
                <a:off x="4528579" y="3281956"/>
                <a:ext cx="1314046"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457166">
                  <a:defRPr/>
                </a:pPr>
                <a:r>
                  <a:rPr lang="en-US" sz="1000" b="1" dirty="0">
                    <a:solidFill>
                      <a:srgbClr val="0033A0"/>
                    </a:solidFill>
                    <a:latin typeface="Calibri" panose="020F0502020204030204" pitchFamily="34" charset="0"/>
                    <a:ea typeface="Verdana" panose="020B0604030504040204" pitchFamily="34" charset="0"/>
                    <a:cs typeface="Verdana" panose="020B0604030504040204" pitchFamily="34" charset="0"/>
                  </a:rPr>
                  <a:t>Renewables Generation Sites – Application Support</a:t>
                </a:r>
              </a:p>
            </p:txBody>
          </p:sp>
          <p:sp>
            <p:nvSpPr>
              <p:cNvPr id="149" name="Rectangle 148"/>
              <p:cNvSpPr/>
              <p:nvPr/>
            </p:nvSpPr>
            <p:spPr>
              <a:xfrm>
                <a:off x="5870761" y="3818852"/>
                <a:ext cx="781454" cy="679463"/>
              </a:xfrm>
              <a:prstGeom prst="rect">
                <a:avLst/>
              </a:prstGeom>
              <a:noFill/>
              <a:ln w="12700" cap="flat" cmpd="sng" algn="ctr">
                <a:noFill/>
                <a:prstDash val="solid"/>
                <a:miter lim="800000"/>
              </a:ln>
              <a:effectLst/>
            </p:spPr>
            <p:txBody>
              <a:bodyPr rtlCol="0" anchor="t"/>
              <a:lstStyle/>
              <a:p>
                <a:pPr algn="ctr" defTabSz="914333">
                  <a:defRPr/>
                </a:pPr>
                <a:r>
                  <a:rPr lang="en-US" sz="1500" b="1" kern="0" dirty="0">
                    <a:solidFill>
                      <a:srgbClr val="000000"/>
                    </a:solidFill>
                    <a:latin typeface="Calibri" panose="020F0502020204030204" pitchFamily="34" charset="0"/>
                    <a:ea typeface="Verdana" panose="020B0604030504040204" pitchFamily="34" charset="0"/>
                    <a:cs typeface="Verdana" panose="020B0604030504040204" pitchFamily="34" charset="0"/>
                  </a:rPr>
                  <a:t>80%</a:t>
                </a:r>
              </a:p>
              <a:p>
                <a:pPr algn="ctr" defTabSz="914333">
                  <a:defRPr/>
                </a:pPr>
                <a:r>
                  <a:rPr lang="en-US" sz="825" b="1" kern="0" dirty="0">
                    <a:solidFill>
                      <a:srgbClr val="000000"/>
                    </a:solidFill>
                    <a:latin typeface="Calibri" panose="020F0502020204030204" pitchFamily="34" charset="0"/>
                    <a:ea typeface="Verdana" panose="020B0604030504040204" pitchFamily="34" charset="0"/>
                    <a:cs typeface="Verdana" panose="020B0604030504040204" pitchFamily="34" charset="0"/>
                  </a:rPr>
                  <a:t>First Call Resolution</a:t>
                </a:r>
                <a:endParaRPr lang="en-GB" sz="600" b="1" kern="0" dirty="0">
                  <a:solidFill>
                    <a:srgbClr val="000000"/>
                  </a:solidFill>
                  <a:latin typeface="Calibri" panose="020F0502020204030204" pitchFamily="34" charset="0"/>
                  <a:ea typeface="Verdana" panose="020B0604030504040204" pitchFamily="34" charset="0"/>
                  <a:cs typeface="Verdana" panose="020B0604030504040204" pitchFamily="34" charset="0"/>
                </a:endParaRPr>
              </a:p>
            </p:txBody>
          </p:sp>
          <p:sp>
            <p:nvSpPr>
              <p:cNvPr id="150" name="Rectangle 149"/>
              <p:cNvSpPr/>
              <p:nvPr/>
            </p:nvSpPr>
            <p:spPr>
              <a:xfrm>
                <a:off x="4796722" y="3818852"/>
                <a:ext cx="879464" cy="679463"/>
              </a:xfrm>
              <a:prstGeom prst="rect">
                <a:avLst/>
              </a:prstGeom>
              <a:noFill/>
              <a:ln w="12700" cap="flat" cmpd="sng" algn="ctr">
                <a:noFill/>
                <a:prstDash val="solid"/>
                <a:miter lim="800000"/>
              </a:ln>
              <a:effectLst/>
            </p:spPr>
            <p:txBody>
              <a:bodyPr rtlCol="0" anchor="t"/>
              <a:lstStyle/>
              <a:p>
                <a:pPr algn="ctr" defTabSz="914333">
                  <a:defRPr/>
                </a:pPr>
                <a:r>
                  <a:rPr lang="en-US" sz="1500" b="1" kern="0" dirty="0">
                    <a:solidFill>
                      <a:srgbClr val="000000"/>
                    </a:solidFill>
                    <a:latin typeface="Calibri" panose="020F0502020204030204" pitchFamily="34" charset="0"/>
                    <a:ea typeface="Verdana" panose="020B0604030504040204" pitchFamily="34" charset="0"/>
                    <a:cs typeface="Verdana" panose="020B0604030504040204" pitchFamily="34" charset="0"/>
                  </a:rPr>
                  <a:t>70%</a:t>
                </a:r>
              </a:p>
              <a:p>
                <a:pPr algn="ctr" defTabSz="914333">
                  <a:defRPr/>
                </a:pPr>
                <a:r>
                  <a:rPr lang="en-US" sz="825" b="1" kern="0" dirty="0">
                    <a:solidFill>
                      <a:srgbClr val="000000"/>
                    </a:solidFill>
                    <a:latin typeface="Calibri" panose="020F0502020204030204" pitchFamily="34" charset="0"/>
                    <a:ea typeface="Verdana" panose="020B0604030504040204" pitchFamily="34" charset="0"/>
                    <a:cs typeface="Verdana" panose="020B0604030504040204" pitchFamily="34" charset="0"/>
                  </a:rPr>
                  <a:t>Reduction in Patching Time</a:t>
                </a:r>
                <a:endParaRPr lang="en-GB" sz="825" b="1" kern="0" dirty="0">
                  <a:solidFill>
                    <a:srgbClr val="000000"/>
                  </a:solidFill>
                  <a:latin typeface="Calibri" panose="020F0502020204030204" pitchFamily="34" charset="0"/>
                  <a:ea typeface="Verdana" panose="020B0604030504040204" pitchFamily="34" charset="0"/>
                  <a:cs typeface="Verdana" panose="020B0604030504040204" pitchFamily="34" charset="0"/>
                </a:endParaRPr>
              </a:p>
            </p:txBody>
          </p:sp>
          <p:cxnSp>
            <p:nvCxnSpPr>
              <p:cNvPr id="107" name="Straight Connector 106"/>
              <p:cNvCxnSpPr>
                <a:cxnSpLocks/>
              </p:cNvCxnSpPr>
              <p:nvPr/>
            </p:nvCxnSpPr>
            <p:spPr>
              <a:xfrm>
                <a:off x="7641607" y="3700146"/>
                <a:ext cx="0" cy="862218"/>
              </a:xfrm>
              <a:prstGeom prst="line">
                <a:avLst/>
              </a:prstGeom>
              <a:ln w="12700">
                <a:solidFill>
                  <a:schemeClr val="tx2">
                    <a:lumMod val="85000"/>
                    <a:lumOff val="1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08" name="Rectangle 107"/>
              <p:cNvSpPr/>
              <p:nvPr/>
            </p:nvSpPr>
            <p:spPr>
              <a:xfrm>
                <a:off x="5904963" y="3281956"/>
                <a:ext cx="1625243"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457166">
                  <a:defRPr/>
                </a:pPr>
                <a:r>
                  <a:rPr lang="en-US" sz="1000" b="1" dirty="0">
                    <a:solidFill>
                      <a:srgbClr val="0033A0"/>
                    </a:solidFill>
                    <a:latin typeface="Calibri" panose="020F0502020204030204" pitchFamily="34" charset="0"/>
                    <a:ea typeface="Verdana" panose="020B0604030504040204" pitchFamily="34" charset="0"/>
                    <a:cs typeface="Verdana" panose="020B0604030504040204" pitchFamily="34" charset="0"/>
                  </a:rPr>
                  <a:t>Enterprise-Wide </a:t>
                </a:r>
              </a:p>
              <a:p>
                <a:pPr algn="ctr" defTabSz="457166">
                  <a:defRPr/>
                </a:pPr>
                <a:r>
                  <a:rPr lang="en-US" sz="1000" b="1" dirty="0">
                    <a:solidFill>
                      <a:srgbClr val="0033A0"/>
                    </a:solidFill>
                    <a:latin typeface="Calibri" panose="020F0502020204030204" pitchFamily="34" charset="0"/>
                    <a:ea typeface="Verdana" panose="020B0604030504040204" pitchFamily="34" charset="0"/>
                    <a:cs typeface="Verdana" panose="020B0604030504040204" pitchFamily="34" charset="0"/>
                  </a:rPr>
                  <a:t>Access &amp; Password related Issues</a:t>
                </a:r>
              </a:p>
            </p:txBody>
          </p:sp>
          <p:sp>
            <p:nvSpPr>
              <p:cNvPr id="118" name="Rectangle 117"/>
              <p:cNvSpPr/>
              <p:nvPr/>
            </p:nvSpPr>
            <p:spPr>
              <a:xfrm>
                <a:off x="6707180" y="3818852"/>
                <a:ext cx="879464" cy="679463"/>
              </a:xfrm>
              <a:prstGeom prst="rect">
                <a:avLst/>
              </a:prstGeom>
              <a:noFill/>
              <a:ln w="12700" cap="flat" cmpd="sng" algn="ctr">
                <a:noFill/>
                <a:prstDash val="solid"/>
                <a:miter lim="800000"/>
              </a:ln>
              <a:effectLst/>
            </p:spPr>
            <p:txBody>
              <a:bodyPr rtlCol="0" anchor="t"/>
              <a:lstStyle/>
              <a:p>
                <a:pPr algn="ctr" defTabSz="914333">
                  <a:defRPr/>
                </a:pPr>
                <a:r>
                  <a:rPr lang="en-US" sz="1500" b="1" kern="0" dirty="0">
                    <a:solidFill>
                      <a:srgbClr val="000000"/>
                    </a:solidFill>
                    <a:latin typeface="Calibri" panose="020F0502020204030204" pitchFamily="34" charset="0"/>
                    <a:ea typeface="Verdana" panose="020B0604030504040204" pitchFamily="34" charset="0"/>
                    <a:cs typeface="Verdana" panose="020B0604030504040204" pitchFamily="34" charset="0"/>
                  </a:rPr>
                  <a:t>73% </a:t>
                </a:r>
              </a:p>
              <a:p>
                <a:pPr algn="ctr" defTabSz="914333">
                  <a:defRPr/>
                </a:pPr>
                <a:r>
                  <a:rPr lang="en-US" sz="825" b="1" kern="0" dirty="0">
                    <a:solidFill>
                      <a:srgbClr val="000000"/>
                    </a:solidFill>
                    <a:latin typeface="Calibri" panose="020F0502020204030204" pitchFamily="34" charset="0"/>
                    <a:ea typeface="Verdana" panose="020B0604030504040204" pitchFamily="34" charset="0"/>
                    <a:cs typeface="Verdana" panose="020B0604030504040204" pitchFamily="34" charset="0"/>
                  </a:rPr>
                  <a:t>Password Related Tickets through IVR</a:t>
                </a:r>
                <a:endParaRPr lang="en-GB" sz="600" b="1" kern="0" dirty="0">
                  <a:solidFill>
                    <a:srgbClr val="000000"/>
                  </a:solidFill>
                  <a:latin typeface="Calibri" panose="020F0502020204030204" pitchFamily="34" charset="0"/>
                  <a:ea typeface="Verdana" panose="020B0604030504040204" pitchFamily="34" charset="0"/>
                  <a:cs typeface="Verdana" panose="020B0604030504040204" pitchFamily="34" charset="0"/>
                </a:endParaRPr>
              </a:p>
            </p:txBody>
          </p:sp>
        </p:grpSp>
        <p:grpSp>
          <p:nvGrpSpPr>
            <p:cNvPr id="6" name="Group 5"/>
            <p:cNvGrpSpPr/>
            <p:nvPr/>
          </p:nvGrpSpPr>
          <p:grpSpPr>
            <a:xfrm>
              <a:off x="193051" y="619114"/>
              <a:ext cx="8950949" cy="2335613"/>
              <a:chOff x="193051" y="652567"/>
              <a:chExt cx="8950949" cy="2335613"/>
            </a:xfrm>
          </p:grpSpPr>
          <p:sp>
            <p:nvSpPr>
              <p:cNvPr id="5" name="Rounded Rectangle 4"/>
              <p:cNvSpPr/>
              <p:nvPr/>
            </p:nvSpPr>
            <p:spPr>
              <a:xfrm>
                <a:off x="193051" y="652567"/>
                <a:ext cx="8950949" cy="2335613"/>
              </a:xfrm>
              <a:prstGeom prst="roundRect">
                <a:avLst>
                  <a:gd name="adj" fmla="val 5208"/>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grpSp>
            <p:nvGrpSpPr>
              <p:cNvPr id="3" name="Group 2"/>
              <p:cNvGrpSpPr/>
              <p:nvPr/>
            </p:nvGrpSpPr>
            <p:grpSpPr>
              <a:xfrm>
                <a:off x="589959" y="857634"/>
                <a:ext cx="8157132" cy="1925478"/>
                <a:chOff x="483631" y="920631"/>
                <a:chExt cx="8157132" cy="1925478"/>
              </a:xfrm>
            </p:grpSpPr>
            <p:sp>
              <p:nvSpPr>
                <p:cNvPr id="70" name="Rectangle 69"/>
                <p:cNvSpPr/>
                <p:nvPr/>
              </p:nvSpPr>
              <p:spPr>
                <a:xfrm>
                  <a:off x="485619" y="1825856"/>
                  <a:ext cx="1026423" cy="1020253"/>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85725" lvl="0" indent="-84535" defTabSz="685749">
                    <a:buFont typeface="Arial" panose="020B0604020202020204" pitchFamily="34" charset="0"/>
                    <a:buChar char="•"/>
                    <a:defRPr/>
                  </a:pPr>
                  <a:r>
                    <a:rPr lang="en-US" sz="900" kern="0">
                      <a:solidFill>
                        <a:prstClr val="black"/>
                      </a:solidFill>
                      <a:latin typeface="Calibri" panose="020F0502020204030204" pitchFamily="34" charset="0"/>
                      <a:ea typeface="Verdana" panose="020B0604030504040204" pitchFamily="34" charset="0"/>
                      <a:cs typeface="Verdana" panose="020B0604030504040204" pitchFamily="34" charset="0"/>
                    </a:rPr>
                    <a:t>Automated self-service password reset developed on Avaya CMS and hosted in Cognizant data center </a:t>
                  </a:r>
                  <a:endParaRPr lang="en-US" sz="900" kern="0" dirty="0">
                    <a:solidFill>
                      <a:prstClr val="black"/>
                    </a:solidFill>
                    <a:latin typeface="Calibri" panose="020F0502020204030204" pitchFamily="34" charset="0"/>
                    <a:ea typeface="Verdana" panose="020B0604030504040204" pitchFamily="34" charset="0"/>
                    <a:cs typeface="Verdana" panose="020B0604030504040204" pitchFamily="34" charset="0"/>
                  </a:endParaRPr>
                </a:p>
              </p:txBody>
            </p:sp>
            <p:sp>
              <p:nvSpPr>
                <p:cNvPr id="37" name="Rectangle 36"/>
                <p:cNvSpPr/>
                <p:nvPr/>
              </p:nvSpPr>
              <p:spPr>
                <a:xfrm>
                  <a:off x="485621" y="1560631"/>
                  <a:ext cx="1026422" cy="248575"/>
                </a:xfrm>
                <a:prstGeom prst="rect">
                  <a:avLst/>
                </a:prstGeom>
                <a:solidFill>
                  <a:srgbClr val="0070C0"/>
                </a:solidFill>
                <a:ln>
                  <a:solidFill>
                    <a:srgbClr val="0070C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457178">
                    <a:defRPr/>
                  </a:pPr>
                  <a:r>
                    <a:rPr lang="en-US" sz="1200" b="1" dirty="0">
                      <a:solidFill>
                        <a:schemeClr val="bg1"/>
                      </a:solidFill>
                      <a:latin typeface="Calibri" panose="020F0502020204030204" pitchFamily="34" charset="0"/>
                      <a:ea typeface="Verdana" panose="020B0604030504040204" pitchFamily="34" charset="0"/>
                      <a:cs typeface="Verdana" panose="020B0604030504040204" pitchFamily="34" charset="0"/>
                    </a:rPr>
                    <a:t>2012-17</a:t>
                  </a:r>
                </a:p>
              </p:txBody>
            </p:sp>
            <p:sp>
              <p:nvSpPr>
                <p:cNvPr id="39" name="Rectangle 38"/>
                <p:cNvSpPr/>
                <p:nvPr/>
              </p:nvSpPr>
              <p:spPr>
                <a:xfrm>
                  <a:off x="885484" y="989881"/>
                  <a:ext cx="812843" cy="392415"/>
                </a:xfrm>
                <a:prstGeom prst="rect">
                  <a:avLst/>
                </a:prstGeom>
                <a:noFill/>
              </p:spPr>
              <p:txBody>
                <a:bodyPr wrap="square">
                  <a:spAutoFit/>
                </a:bodyPr>
                <a:lstStyle/>
                <a:p>
                  <a:pPr algn="ctr" defTabSz="457166">
                    <a:defRPr/>
                  </a:pPr>
                  <a:r>
                    <a:rPr lang="en-US" sz="900" b="1" dirty="0">
                      <a:solidFill>
                        <a:srgbClr val="141414"/>
                      </a:solidFill>
                      <a:latin typeface="Calibri" panose="020F0502020204030204" pitchFamily="34" charset="0"/>
                      <a:ea typeface="Verdana" panose="020B0604030504040204" pitchFamily="34" charset="0"/>
                      <a:cs typeface="Verdana" panose="020B0604030504040204" pitchFamily="34" charset="0"/>
                    </a:rPr>
                    <a:t>Systems that</a:t>
                  </a:r>
                </a:p>
                <a:p>
                  <a:pPr algn="ctr" defTabSz="457166">
                    <a:defRPr/>
                  </a:pPr>
                  <a:r>
                    <a:rPr lang="en-US" sz="1050" b="1" dirty="0">
                      <a:solidFill>
                        <a:srgbClr val="141414"/>
                      </a:solidFill>
                      <a:latin typeface="Calibri" panose="020F0502020204030204" pitchFamily="34" charset="0"/>
                      <a:ea typeface="Verdana" panose="020B0604030504040204" pitchFamily="34" charset="0"/>
                      <a:cs typeface="Verdana" panose="020B0604030504040204" pitchFamily="34" charset="0"/>
                    </a:rPr>
                    <a:t>DO</a:t>
                  </a:r>
                  <a:r>
                    <a:rPr lang="en-US" sz="900" b="1" dirty="0">
                      <a:solidFill>
                        <a:srgbClr val="141414"/>
                      </a:solidFill>
                      <a:latin typeface="Calibri" panose="020F0502020204030204" pitchFamily="34" charset="0"/>
                      <a:ea typeface="Verdana" panose="020B0604030504040204" pitchFamily="34" charset="0"/>
                      <a:cs typeface="Verdana" panose="020B0604030504040204" pitchFamily="34" charset="0"/>
                    </a:rPr>
                    <a:t> </a:t>
                  </a:r>
                  <a:endParaRPr lang="en-GB" sz="900" b="1" dirty="0">
                    <a:solidFill>
                      <a:srgbClr val="141414"/>
                    </a:solidFill>
                    <a:latin typeface="Calibri" panose="020F0502020204030204" pitchFamily="34" charset="0"/>
                    <a:ea typeface="Verdana" panose="020B0604030504040204" pitchFamily="34" charset="0"/>
                    <a:cs typeface="Verdana" panose="020B0604030504040204" pitchFamily="34" charset="0"/>
                  </a:endParaRPr>
                </a:p>
              </p:txBody>
            </p:sp>
            <p:sp>
              <p:nvSpPr>
                <p:cNvPr id="46" name="Rectangle 45"/>
                <p:cNvSpPr/>
                <p:nvPr/>
              </p:nvSpPr>
              <p:spPr>
                <a:xfrm>
                  <a:off x="1545264" y="1561182"/>
                  <a:ext cx="1282666" cy="248574"/>
                </a:xfrm>
                <a:prstGeom prst="rect">
                  <a:avLst/>
                </a:prstGeom>
                <a:solidFill>
                  <a:srgbClr val="00B050"/>
                </a:solidFill>
                <a:ln>
                  <a:solidFill>
                    <a:srgbClr val="00B050"/>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457178">
                    <a:defRPr/>
                  </a:pPr>
                  <a:r>
                    <a:rPr lang="en-US" sz="1200" b="1" dirty="0">
                      <a:solidFill>
                        <a:schemeClr val="bg1"/>
                      </a:solidFill>
                      <a:latin typeface="Calibri" panose="020F0502020204030204" pitchFamily="34" charset="0"/>
                      <a:ea typeface="Verdana" panose="020B0604030504040204" pitchFamily="34" charset="0"/>
                      <a:cs typeface="Verdana" panose="020B0604030504040204" pitchFamily="34" charset="0"/>
                    </a:rPr>
                    <a:t>2017-18</a:t>
                  </a:r>
                </a:p>
              </p:txBody>
            </p:sp>
            <p:sp>
              <p:nvSpPr>
                <p:cNvPr id="52" name="Rectangle 51"/>
                <p:cNvSpPr/>
                <p:nvPr/>
              </p:nvSpPr>
              <p:spPr>
                <a:xfrm>
                  <a:off x="2390788" y="920631"/>
                  <a:ext cx="691030" cy="530915"/>
                </a:xfrm>
                <a:prstGeom prst="rect">
                  <a:avLst/>
                </a:prstGeom>
                <a:noFill/>
              </p:spPr>
              <p:txBody>
                <a:bodyPr wrap="square">
                  <a:spAutoFit/>
                </a:bodyPr>
                <a:lstStyle/>
                <a:p>
                  <a:pPr algn="ctr" defTabSz="457166">
                    <a:defRPr/>
                  </a:pPr>
                  <a:r>
                    <a:rPr lang="en-US" sz="900" b="1" dirty="0">
                      <a:solidFill>
                        <a:srgbClr val="141414"/>
                      </a:solidFill>
                      <a:latin typeface="Calibri" panose="020F0502020204030204" pitchFamily="34" charset="0"/>
                      <a:ea typeface="Verdana" panose="020B0604030504040204" pitchFamily="34" charset="0"/>
                      <a:cs typeface="Verdana" panose="020B0604030504040204" pitchFamily="34" charset="0"/>
                    </a:rPr>
                    <a:t>Systems that </a:t>
                  </a:r>
                  <a:r>
                    <a:rPr lang="en-US" sz="1050" b="1" dirty="0">
                      <a:solidFill>
                        <a:srgbClr val="141414"/>
                      </a:solidFill>
                      <a:latin typeface="Calibri" panose="020F0502020204030204" pitchFamily="34" charset="0"/>
                      <a:ea typeface="Verdana" panose="020B0604030504040204" pitchFamily="34" charset="0"/>
                      <a:cs typeface="Verdana" panose="020B0604030504040204" pitchFamily="34" charset="0"/>
                    </a:rPr>
                    <a:t>THINK</a:t>
                  </a:r>
                  <a:endParaRPr lang="en-US" sz="900" b="1" dirty="0">
                    <a:solidFill>
                      <a:srgbClr val="141414"/>
                    </a:solidFill>
                    <a:latin typeface="Calibri" panose="020F0502020204030204" pitchFamily="34" charset="0"/>
                    <a:ea typeface="Verdana" panose="020B0604030504040204" pitchFamily="34" charset="0"/>
                    <a:cs typeface="Verdana" panose="020B0604030504040204" pitchFamily="34" charset="0"/>
                  </a:endParaRPr>
                </a:p>
              </p:txBody>
            </p:sp>
            <p:sp>
              <p:nvSpPr>
                <p:cNvPr id="54" name="Rectangle 53"/>
                <p:cNvSpPr/>
                <p:nvPr/>
              </p:nvSpPr>
              <p:spPr>
                <a:xfrm>
                  <a:off x="3993788" y="989881"/>
                  <a:ext cx="1251106" cy="392415"/>
                </a:xfrm>
                <a:prstGeom prst="rect">
                  <a:avLst/>
                </a:prstGeom>
                <a:noFill/>
              </p:spPr>
              <p:txBody>
                <a:bodyPr wrap="square">
                  <a:spAutoFit/>
                </a:bodyPr>
                <a:lstStyle/>
                <a:p>
                  <a:pPr algn="ctr" defTabSz="457166">
                    <a:defRPr/>
                  </a:pPr>
                  <a:r>
                    <a:rPr lang="en-US" sz="900" b="1" dirty="0">
                      <a:solidFill>
                        <a:srgbClr val="141414"/>
                      </a:solidFill>
                      <a:latin typeface="Calibri" panose="020F0502020204030204" pitchFamily="34" charset="0"/>
                      <a:ea typeface="Verdana" panose="020B0604030504040204" pitchFamily="34" charset="0"/>
                      <a:cs typeface="Verdana" panose="020B0604030504040204" pitchFamily="34" charset="0"/>
                    </a:rPr>
                    <a:t>Systems that </a:t>
                  </a:r>
                </a:p>
                <a:p>
                  <a:pPr algn="ctr" defTabSz="457166">
                    <a:defRPr/>
                  </a:pPr>
                  <a:r>
                    <a:rPr lang="en-US" sz="1050" b="1" dirty="0">
                      <a:solidFill>
                        <a:srgbClr val="141414"/>
                      </a:solidFill>
                      <a:latin typeface="Calibri" panose="020F0502020204030204" pitchFamily="34" charset="0"/>
                      <a:ea typeface="Verdana" panose="020B0604030504040204" pitchFamily="34" charset="0"/>
                      <a:cs typeface="Verdana" panose="020B0604030504040204" pitchFamily="34" charset="0"/>
                    </a:rPr>
                    <a:t>LEARN &amp; INTERACT</a:t>
                  </a:r>
                </a:p>
              </p:txBody>
            </p:sp>
            <p:pic>
              <p:nvPicPr>
                <p:cNvPr id="67" name="Picture 66"/>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83631" y="954981"/>
                  <a:ext cx="462215" cy="462215"/>
                </a:xfrm>
                <a:prstGeom prst="rect">
                  <a:avLst/>
                </a:prstGeom>
              </p:spPr>
            </p:pic>
            <p:pic>
              <p:nvPicPr>
                <p:cNvPr id="68" name="Picture 6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21017" y="965011"/>
                  <a:ext cx="359591" cy="442154"/>
                </a:xfrm>
                <a:prstGeom prst="rect">
                  <a:avLst/>
                </a:prstGeom>
              </p:spPr>
            </p:pic>
            <p:pic>
              <p:nvPicPr>
                <p:cNvPr id="69" name="Picture 68"/>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493188" y="923766"/>
                  <a:ext cx="524645" cy="524645"/>
                </a:xfrm>
                <a:prstGeom prst="rect">
                  <a:avLst/>
                </a:prstGeom>
              </p:spPr>
            </p:pic>
            <p:sp>
              <p:nvSpPr>
                <p:cNvPr id="71" name="Rectangle 70"/>
                <p:cNvSpPr/>
                <p:nvPr/>
              </p:nvSpPr>
              <p:spPr>
                <a:xfrm>
                  <a:off x="1545263" y="1825856"/>
                  <a:ext cx="1278549" cy="1020253"/>
                </a:xfrm>
                <a:prstGeom prst="rect">
                  <a:avLst/>
                </a:prstGeom>
                <a:solidFill>
                  <a:schemeClr val="bg1"/>
                </a:solidFill>
                <a:ln>
                  <a:solidFill>
                    <a:srgbClr val="00B05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85725" lvl="0" indent="-84535" defTabSz="685749">
                    <a:buFont typeface="Arial" panose="020B0604020202020204" pitchFamily="34" charset="0"/>
                    <a:buChar char="•"/>
                    <a:defRPr/>
                  </a:pPr>
                  <a:r>
                    <a:rPr lang="en-US" sz="900" kern="0">
                      <a:solidFill>
                        <a:prstClr val="black"/>
                      </a:solidFill>
                      <a:latin typeface="Calibri" panose="020F0502020204030204" pitchFamily="34" charset="0"/>
                      <a:ea typeface="Verdana" panose="020B0604030504040204" pitchFamily="34" charset="0"/>
                      <a:cs typeface="Verdana" panose="020B0604030504040204" pitchFamily="34" charset="0"/>
                    </a:rPr>
                    <a:t>Seamless integration with existing IT landscape</a:t>
                  </a:r>
                </a:p>
                <a:p>
                  <a:pPr marL="85725" lvl="0" indent="-84535" defTabSz="685749">
                    <a:buFont typeface="Arial" panose="020B0604020202020204" pitchFamily="34" charset="0"/>
                    <a:buChar char="•"/>
                    <a:defRPr/>
                  </a:pPr>
                  <a:r>
                    <a:rPr lang="en-US" sz="900" kern="0">
                      <a:solidFill>
                        <a:prstClr val="black"/>
                      </a:solidFill>
                      <a:latin typeface="Calibri" panose="020F0502020204030204" pitchFamily="34" charset="0"/>
                      <a:ea typeface="Verdana" panose="020B0604030504040204" pitchFamily="34" charset="0"/>
                      <a:cs typeface="Verdana" panose="020B0604030504040204" pitchFamily="34" charset="0"/>
                    </a:rPr>
                    <a:t>End-to-end automation themes like Linux patching &amp; server decommission</a:t>
                  </a:r>
                  <a:endParaRPr lang="en-US" sz="900" kern="0" dirty="0">
                    <a:solidFill>
                      <a:prstClr val="black"/>
                    </a:solidFill>
                    <a:latin typeface="Calibri" panose="020F0502020204030204" pitchFamily="34" charset="0"/>
                    <a:ea typeface="Verdana" panose="020B0604030504040204" pitchFamily="34" charset="0"/>
                    <a:cs typeface="Verdana" panose="020B0604030504040204" pitchFamily="34" charset="0"/>
                  </a:endParaRPr>
                </a:p>
              </p:txBody>
            </p:sp>
            <p:sp>
              <p:nvSpPr>
                <p:cNvPr id="72" name="Rectangle 71"/>
                <p:cNvSpPr/>
                <p:nvPr/>
              </p:nvSpPr>
              <p:spPr>
                <a:xfrm>
                  <a:off x="2855849" y="1825857"/>
                  <a:ext cx="2210628" cy="1018086"/>
                </a:xfrm>
                <a:prstGeom prst="rect">
                  <a:avLst/>
                </a:prstGeom>
                <a:solidFill>
                  <a:schemeClr val="bg1"/>
                </a:solidFill>
                <a:ln>
                  <a:solidFill>
                    <a:srgbClr val="DA1E2B"/>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85725" lvl="0" indent="-84535" defTabSz="685749">
                    <a:buFont typeface="Arial" panose="020B0604020202020204" pitchFamily="34" charset="0"/>
                    <a:buChar char="•"/>
                    <a:defRPr/>
                  </a:pPr>
                  <a:r>
                    <a:rPr lang="en-US" sz="900" kern="0">
                      <a:solidFill>
                        <a:prstClr val="black"/>
                      </a:solidFill>
                      <a:latin typeface="Calibri" panose="020F0502020204030204" pitchFamily="34" charset="0"/>
                      <a:ea typeface="Verdana" panose="020B0604030504040204" pitchFamily="34" charset="0"/>
                      <a:cs typeface="Verdana" panose="020B0604030504040204" pitchFamily="34" charset="0"/>
                    </a:rPr>
                    <a:t>AI-led operations framework with Machine Learning </a:t>
                  </a:r>
                </a:p>
                <a:p>
                  <a:pPr marL="85725" lvl="0" indent="-84535" defTabSz="685749">
                    <a:buFont typeface="Arial" panose="020B0604020202020204" pitchFamily="34" charset="0"/>
                    <a:buChar char="•"/>
                    <a:defRPr/>
                  </a:pPr>
                  <a:r>
                    <a:rPr lang="en-US" sz="900" kern="0">
                      <a:solidFill>
                        <a:prstClr val="black"/>
                      </a:solidFill>
                      <a:latin typeface="Calibri" panose="020F0502020204030204" pitchFamily="34" charset="0"/>
                      <a:ea typeface="Verdana" panose="020B0604030504040204" pitchFamily="34" charset="0"/>
                      <a:cs typeface="Verdana" panose="020B0604030504040204" pitchFamily="34" charset="0"/>
                    </a:rPr>
                    <a:t>Enables collaborative problem solving</a:t>
                  </a:r>
                </a:p>
                <a:p>
                  <a:pPr marL="85725" lvl="0" indent="-84535" defTabSz="685749">
                    <a:buFont typeface="Arial" panose="020B0604020202020204" pitchFamily="34" charset="0"/>
                    <a:buChar char="•"/>
                    <a:defRPr/>
                  </a:pPr>
                  <a:r>
                    <a:rPr lang="en-US" sz="900" kern="0">
                      <a:solidFill>
                        <a:prstClr val="black"/>
                      </a:solidFill>
                      <a:latin typeface="Calibri" panose="020F0502020204030204" pitchFamily="34" charset="0"/>
                      <a:ea typeface="Verdana" panose="020B0604030504040204" pitchFamily="34" charset="0"/>
                      <a:cs typeface="Verdana" panose="020B0604030504040204" pitchFamily="34" charset="0"/>
                    </a:rPr>
                    <a:t>Has built-in chat engine to enable human-machine interaction</a:t>
                  </a:r>
                  <a:endParaRPr lang="en-US" sz="900" kern="0" dirty="0">
                    <a:solidFill>
                      <a:prstClr val="black"/>
                    </a:solidFill>
                    <a:latin typeface="Calibri" panose="020F0502020204030204" pitchFamily="34" charset="0"/>
                    <a:ea typeface="Verdana" panose="020B0604030504040204" pitchFamily="34" charset="0"/>
                    <a:cs typeface="Verdana" panose="020B0604030504040204" pitchFamily="34" charset="0"/>
                  </a:endParaRPr>
                </a:p>
              </p:txBody>
            </p:sp>
            <p:sp>
              <p:nvSpPr>
                <p:cNvPr id="77" name="Oval 76"/>
                <p:cNvSpPr/>
                <p:nvPr/>
              </p:nvSpPr>
              <p:spPr>
                <a:xfrm>
                  <a:off x="5465127" y="1248637"/>
                  <a:ext cx="831787" cy="830989"/>
                </a:xfrm>
                <a:prstGeom prst="ellipse">
                  <a:avLst/>
                </a:prstGeom>
                <a:solidFill>
                  <a:srgbClr val="0070C0"/>
                </a:solidFill>
                <a:ln>
                  <a:solidFill>
                    <a:srgbClr val="0070C0"/>
                  </a:solid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457166">
                    <a:defRPr/>
                  </a:pPr>
                  <a:r>
                    <a:rPr lang="en-US" sz="1100" b="1" dirty="0">
                      <a:solidFill>
                        <a:prstClr val="white"/>
                      </a:solidFill>
                      <a:latin typeface="Calibri" panose="020F0502020204030204" pitchFamily="34" charset="0"/>
                      <a:ea typeface="Verdana" panose="020B0604030504040204" pitchFamily="34" charset="0"/>
                      <a:cs typeface="Verdana" panose="020B0604030504040204" pitchFamily="34" charset="0"/>
                    </a:rPr>
                    <a:t>Next-Gen Services</a:t>
                  </a:r>
                  <a:endParaRPr lang="en-GB" sz="1100" b="1" dirty="0">
                    <a:solidFill>
                      <a:prstClr val="white"/>
                    </a:solidFill>
                    <a:latin typeface="Calibri" panose="020F0502020204030204" pitchFamily="34" charset="0"/>
                    <a:ea typeface="Verdana" panose="020B0604030504040204" pitchFamily="34" charset="0"/>
                    <a:cs typeface="Verdana" panose="020B0604030504040204" pitchFamily="34" charset="0"/>
                  </a:endParaRPr>
                </a:p>
              </p:txBody>
            </p:sp>
            <p:sp>
              <p:nvSpPr>
                <p:cNvPr id="102" name="Rectangle 101"/>
                <p:cNvSpPr/>
                <p:nvPr/>
              </p:nvSpPr>
              <p:spPr>
                <a:xfrm>
                  <a:off x="5188278" y="2111235"/>
                  <a:ext cx="1242343" cy="295764"/>
                </a:xfrm>
                <a:prstGeom prst="rect">
                  <a:avLst/>
                </a:prstGeom>
                <a:noFill/>
                <a:ln w="12700" cap="flat" cmpd="sng" algn="ctr">
                  <a:noFill/>
                  <a:prstDash val="solid"/>
                  <a:miter lim="800000"/>
                </a:ln>
                <a:effectLst/>
              </p:spPr>
              <p:txBody>
                <a:bodyPr rtlCol="0" anchor="ctr"/>
                <a:lstStyle/>
                <a:p>
                  <a:pPr algn="ctr" defTabSz="685749">
                    <a:defRPr/>
                  </a:pPr>
                  <a:r>
                    <a:rPr lang="en-US" sz="900" b="1" i="1" kern="0" dirty="0">
                      <a:solidFill>
                        <a:srgbClr val="141414">
                          <a:lumMod val="75000"/>
                          <a:lumOff val="25000"/>
                        </a:srgbClr>
                      </a:solidFill>
                      <a:latin typeface="Calibri" panose="020F0502020204030204" pitchFamily="34" charset="0"/>
                      <a:ea typeface="Verdana" panose="020B0604030504040204" pitchFamily="34" charset="0"/>
                      <a:cs typeface="Verdana" panose="020B0604030504040204" pitchFamily="34" charset="0"/>
                    </a:rPr>
                    <a:t>NextGen Contact Center Solutions</a:t>
                  </a:r>
                </a:p>
              </p:txBody>
            </p:sp>
            <p:sp>
              <p:nvSpPr>
                <p:cNvPr id="103" name="Rectangle 102"/>
                <p:cNvSpPr/>
                <p:nvPr/>
              </p:nvSpPr>
              <p:spPr>
                <a:xfrm>
                  <a:off x="5144269" y="2530400"/>
                  <a:ext cx="1330360" cy="295764"/>
                </a:xfrm>
                <a:prstGeom prst="rect">
                  <a:avLst/>
                </a:prstGeom>
                <a:noFill/>
                <a:ln w="12700" cap="flat" cmpd="sng" algn="ctr">
                  <a:noFill/>
                  <a:prstDash val="solid"/>
                  <a:miter lim="800000"/>
                </a:ln>
                <a:effectLst/>
              </p:spPr>
              <p:txBody>
                <a:bodyPr rtlCol="0" anchor="ctr"/>
                <a:lstStyle/>
                <a:p>
                  <a:pPr algn="ctr" defTabSz="685749">
                    <a:defRPr/>
                  </a:pPr>
                  <a:r>
                    <a:rPr lang="en-US" sz="900" b="1" i="1" kern="0" dirty="0">
                      <a:solidFill>
                        <a:srgbClr val="141414">
                          <a:lumMod val="75000"/>
                          <a:lumOff val="25000"/>
                        </a:srgbClr>
                      </a:solidFill>
                      <a:latin typeface="Calibri" panose="020F0502020204030204" pitchFamily="34" charset="0"/>
                      <a:ea typeface="Verdana" panose="020B0604030504040204" pitchFamily="34" charset="0"/>
                      <a:cs typeface="Verdana" panose="020B0604030504040204" pitchFamily="34" charset="0"/>
                    </a:rPr>
                    <a:t>Partnering in DIGITAL Transformation</a:t>
                  </a:r>
                </a:p>
              </p:txBody>
            </p:sp>
            <p:pic>
              <p:nvPicPr>
                <p:cNvPr id="4" name="Picture 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91146" y="1034496"/>
                  <a:ext cx="2249617" cy="1809447"/>
                </a:xfrm>
                <a:prstGeom prst="rect">
                  <a:avLst/>
                </a:prstGeom>
                <a:effectLst>
                  <a:outerShdw blurRad="127000" dist="63500" dir="18900000" algn="bl" rotWithShape="0">
                    <a:prstClr val="black">
                      <a:alpha val="34000"/>
                    </a:prstClr>
                  </a:outerShdw>
                </a:effectLst>
              </p:spPr>
            </p:pic>
            <p:sp>
              <p:nvSpPr>
                <p:cNvPr id="53" name="Right Arrow 52"/>
                <p:cNvSpPr/>
                <p:nvPr/>
              </p:nvSpPr>
              <p:spPr>
                <a:xfrm>
                  <a:off x="2851734" y="1446495"/>
                  <a:ext cx="2462504" cy="469854"/>
                </a:xfrm>
                <a:prstGeom prst="rightArrow">
                  <a:avLst/>
                </a:prstGeom>
                <a:solidFill>
                  <a:srgbClr val="7030A0"/>
                </a:solidFill>
                <a:ln>
                  <a:solidFill>
                    <a:srgbClr val="DA1E2B"/>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457178">
                    <a:defRPr/>
                  </a:pPr>
                  <a:r>
                    <a:rPr lang="en-US" sz="1200" b="1" dirty="0">
                      <a:solidFill>
                        <a:srgbClr val="FFFFFF"/>
                      </a:solidFill>
                      <a:latin typeface="Calibri" panose="020F0502020204030204" pitchFamily="34" charset="0"/>
                      <a:ea typeface="Verdana" panose="020B0604030504040204" pitchFamily="34" charset="0"/>
                      <a:cs typeface="Verdana" panose="020B0604030504040204" pitchFamily="34" charset="0"/>
                    </a:rPr>
                    <a:t>2018-19</a:t>
                  </a:r>
                </a:p>
              </p:txBody>
            </p:sp>
          </p:grpSp>
        </p:grpSp>
      </p:grpSp>
    </p:spTree>
    <p:extLst>
      <p:ext uri="{BB962C8B-B14F-4D97-AF65-F5344CB8AC3E}">
        <p14:creationId xmlns:p14="http://schemas.microsoft.com/office/powerpoint/2010/main" val="633223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5835651" y="4505015"/>
            <a:ext cx="2659282" cy="200055"/>
          </a:xfrm>
        </p:spPr>
        <p:txBody>
          <a:bodyPr/>
          <a:lstStyle/>
          <a:p>
            <a:r>
              <a:rPr lang="en-US" dirty="0">
                <a:latin typeface="Calibri" panose="020F0502020204030204" pitchFamily="34" charset="0"/>
              </a:rPr>
              <a:t>www.cognizant.com</a:t>
            </a:r>
          </a:p>
        </p:txBody>
      </p:sp>
      <p:sp>
        <p:nvSpPr>
          <p:cNvPr id="2" name="Title 1"/>
          <p:cNvSpPr>
            <a:spLocks noGrp="1"/>
          </p:cNvSpPr>
          <p:nvPr>
            <p:ph type="title" idx="4294967295"/>
          </p:nvPr>
        </p:nvSpPr>
        <p:spPr>
          <a:xfrm>
            <a:off x="5835651" y="1485900"/>
            <a:ext cx="2659062" cy="330200"/>
          </a:xfrm>
        </p:spPr>
        <p:txBody>
          <a:bodyPr/>
          <a:lstStyle/>
          <a:p>
            <a:r>
              <a:rPr lang="en-US" dirty="0">
                <a:latin typeface="Calibri" panose="020F0502020204030204" pitchFamily="34" charset="0"/>
              </a:rPr>
              <a:t>THANK YOU</a:t>
            </a:r>
          </a:p>
        </p:txBody>
      </p:sp>
      <p:cxnSp>
        <p:nvCxnSpPr>
          <p:cNvPr id="10" name="Straight Connector 9">
            <a:extLst>
              <a:ext uri="{FF2B5EF4-FFF2-40B4-BE49-F238E27FC236}">
                <a16:creationId xmlns:a16="http://schemas.microsoft.com/office/drawing/2014/main" id="{8FFA5237-4D06-4CB8-B81D-E6E000044E96}"/>
              </a:ext>
            </a:extLst>
          </p:cNvPr>
          <p:cNvCxnSpPr>
            <a:cxnSpLocks/>
          </p:cNvCxnSpPr>
          <p:nvPr/>
        </p:nvCxnSpPr>
        <p:spPr>
          <a:xfrm>
            <a:off x="5835651" y="1970459"/>
            <a:ext cx="1029198" cy="0"/>
          </a:xfrm>
          <a:prstGeom prst="line">
            <a:avLst/>
          </a:prstGeom>
          <a:ln w="19050">
            <a:solidFill>
              <a:srgbClr val="DF2414"/>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835651" y="2171060"/>
            <a:ext cx="2825763" cy="1692771"/>
          </a:xfrm>
          <a:prstGeom prst="rect">
            <a:avLst/>
          </a:prstGeom>
        </p:spPr>
        <p:txBody>
          <a:bodyPr wrap="square" lIns="0" tIns="0" rIns="0" bIns="0" rtlCol="0">
            <a:spAutoFit/>
          </a:bodyPr>
          <a:lstStyle/>
          <a:p>
            <a:pPr lvl="0" defTabSz="685783">
              <a:defRPr/>
            </a:pPr>
            <a:r>
              <a:rPr lang="en-US" sz="1000" dirty="0">
                <a:solidFill>
                  <a:schemeClr val="tx2">
                    <a:lumMod val="85000"/>
                    <a:lumOff val="15000"/>
                  </a:schemeClr>
                </a:solidFill>
                <a:latin typeface="Calibri" panose="020F0502020204030204" pitchFamily="34" charset="0"/>
                <a:cs typeface="Arial" panose="020B0604020202020204" pitchFamily="34" charset="0"/>
              </a:rPr>
              <a:t>Cognizant (Nasdaq-100: CTSH) is one of the world's leading professional services companies, transforming clients' business, operating and technology models for the digital era. Our unique industry-based, consultative approach helps clients envision, build and run more innovative and efficient businesses. Headquartered in the U.S., Cognizant is ranked 195 on the Fortune 500 and is consistently listed among the most admired companies in the world. Learn how Cognizant helps clients lead with digital at </a:t>
            </a:r>
            <a:r>
              <a:rPr lang="en-US" sz="1000" b="1" dirty="0">
                <a:solidFill>
                  <a:schemeClr val="tx2">
                    <a:lumMod val="85000"/>
                    <a:lumOff val="15000"/>
                  </a:schemeClr>
                </a:solidFill>
                <a:latin typeface="Calibri" panose="020F0502020204030204" pitchFamily="34" charset="0"/>
                <a:cs typeface="Arial" panose="020B0604020202020204" pitchFamily="34" charset="0"/>
              </a:rPr>
              <a:t>www.cognizant.com</a:t>
            </a:r>
            <a:r>
              <a:rPr lang="en-US" sz="1000" dirty="0">
                <a:solidFill>
                  <a:schemeClr val="tx2">
                    <a:lumMod val="85000"/>
                    <a:lumOff val="15000"/>
                  </a:schemeClr>
                </a:solidFill>
                <a:latin typeface="Calibri" panose="020F0502020204030204" pitchFamily="34" charset="0"/>
                <a:cs typeface="Arial" panose="020B0604020202020204" pitchFamily="34" charset="0"/>
              </a:rPr>
              <a:t> or follow us </a:t>
            </a:r>
            <a:r>
              <a:rPr lang="en-US" sz="1000" b="1" dirty="0">
                <a:solidFill>
                  <a:schemeClr val="tx2">
                    <a:lumMod val="85000"/>
                    <a:lumOff val="15000"/>
                  </a:schemeClr>
                </a:solidFill>
                <a:latin typeface="Calibri" panose="020F0502020204030204" pitchFamily="34" charset="0"/>
                <a:cs typeface="Arial" panose="020B0604020202020204" pitchFamily="34" charset="0"/>
              </a:rPr>
              <a:t>@Cognizant</a:t>
            </a:r>
            <a:r>
              <a:rPr lang="en-US" sz="1000" dirty="0">
                <a:solidFill>
                  <a:schemeClr val="tx2">
                    <a:lumMod val="85000"/>
                    <a:lumOff val="15000"/>
                  </a:schemeClr>
                </a:solidFill>
                <a:latin typeface="Calibri" panose="020F0502020204030204" pitchFamily="34" charset="0"/>
                <a:cs typeface="Arial" panose="020B0604020202020204" pitchFamily="34" charset="0"/>
              </a:rPr>
              <a:t>.</a:t>
            </a:r>
            <a:endParaRPr lang="en-US" sz="1000" dirty="0">
              <a:solidFill>
                <a:schemeClr val="tx2">
                  <a:lumMod val="85000"/>
                  <a:lumOff val="15000"/>
                </a:schemeClr>
              </a:solidFill>
              <a:latin typeface="Calibri" panose="020F0502020204030204" pitchFamily="34" charset="0"/>
            </a:endParaRP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35652" y="845948"/>
            <a:ext cx="2779761" cy="252000"/>
          </a:xfrm>
          <a:prstGeom prst="rect">
            <a:avLst/>
          </a:prstGeom>
        </p:spPr>
      </p:pic>
    </p:spTree>
    <p:extLst>
      <p:ext uri="{BB962C8B-B14F-4D97-AF65-F5344CB8AC3E}">
        <p14:creationId xmlns:p14="http://schemas.microsoft.com/office/powerpoint/2010/main" val="35163887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08769" y="2610296"/>
            <a:ext cx="2747455" cy="892569"/>
            <a:chOff x="108769" y="2610296"/>
            <a:chExt cx="2747455" cy="892569"/>
          </a:xfrm>
        </p:grpSpPr>
        <p:cxnSp>
          <p:nvCxnSpPr>
            <p:cNvPr id="3" name="Straight Connector 2">
              <a:extLst>
                <a:ext uri="{FF2B5EF4-FFF2-40B4-BE49-F238E27FC236}">
                  <a16:creationId xmlns:a16="http://schemas.microsoft.com/office/drawing/2014/main" id="{3D741469-7E9C-9F47-AA40-308F7A99D4A6}"/>
                </a:ext>
              </a:extLst>
            </p:cNvPr>
            <p:cNvCxnSpPr>
              <a:cxnSpLocks/>
            </p:cNvCxnSpPr>
            <p:nvPr/>
          </p:nvCxnSpPr>
          <p:spPr>
            <a:xfrm>
              <a:off x="108769" y="2610296"/>
              <a:ext cx="2747455" cy="0"/>
            </a:xfrm>
            <a:prstGeom prst="line">
              <a:avLst/>
            </a:prstGeom>
            <a:ln w="25400">
              <a:solidFill>
                <a:srgbClr val="00B140"/>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F2A2E148-D59C-5D4C-82EF-2E90E604E923}"/>
                </a:ext>
              </a:extLst>
            </p:cNvPr>
            <p:cNvCxnSpPr>
              <a:cxnSpLocks/>
            </p:cNvCxnSpPr>
            <p:nvPr/>
          </p:nvCxnSpPr>
          <p:spPr>
            <a:xfrm flipV="1">
              <a:off x="108769" y="3500284"/>
              <a:ext cx="2747455" cy="2581"/>
            </a:xfrm>
            <a:prstGeom prst="line">
              <a:avLst/>
            </a:prstGeom>
            <a:ln w="25400">
              <a:solidFill>
                <a:srgbClr val="00B140"/>
              </a:solidFill>
            </a:ln>
          </p:spPr>
          <p:style>
            <a:lnRef idx="1">
              <a:schemeClr val="accent1"/>
            </a:lnRef>
            <a:fillRef idx="0">
              <a:schemeClr val="accent1"/>
            </a:fillRef>
            <a:effectRef idx="0">
              <a:schemeClr val="accent1"/>
            </a:effectRef>
            <a:fontRef idx="minor">
              <a:schemeClr val="tx1"/>
            </a:fontRef>
          </p:style>
        </p:cxnSp>
      </p:grpSp>
      <p:sp>
        <p:nvSpPr>
          <p:cNvPr id="5" name="Title 1"/>
          <p:cNvSpPr txBox="1">
            <a:spLocks/>
          </p:cNvSpPr>
          <p:nvPr/>
        </p:nvSpPr>
        <p:spPr>
          <a:xfrm>
            <a:off x="-252899" y="2803928"/>
            <a:ext cx="3475601" cy="502725"/>
          </a:xfrm>
          <a:prstGeom prst="rect">
            <a:avLst/>
          </a:prstGeom>
        </p:spPr>
        <p:txBody>
          <a:bodyPr vert="horz" lIns="0" tIns="0" rIns="0" bIns="0" rtlCol="0" anchor="t" anchorCtr="0">
            <a:normAutofit/>
          </a:bodyPr>
          <a:lst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a:lstStyle>
          <a:p>
            <a:pPr algn="ctr"/>
            <a:r>
              <a:rPr lang="en-US" dirty="0">
                <a:solidFill>
                  <a:srgbClr val="0033A0"/>
                </a:solidFill>
                <a:latin typeface="Calibri" panose="020F0502020204030204" pitchFamily="34" charset="0"/>
              </a:rPr>
              <a:t>Appendix</a:t>
            </a:r>
            <a:endParaRPr lang="en-US" dirty="0">
              <a:latin typeface="Calibri" panose="020F0502020204030204" pitchFamily="34" charset="0"/>
            </a:endParaRPr>
          </a:p>
        </p:txBody>
      </p:sp>
    </p:spTree>
    <p:extLst>
      <p:ext uri="{BB962C8B-B14F-4D97-AF65-F5344CB8AC3E}">
        <p14:creationId xmlns:p14="http://schemas.microsoft.com/office/powerpoint/2010/main" val="17851511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37363"/>
          </a:xfrm>
          <a:prstGeom prst="rect">
            <a:avLst/>
          </a:prstGeom>
        </p:spPr>
      </p:pic>
    </p:spTree>
    <p:extLst>
      <p:ext uri="{BB962C8B-B14F-4D97-AF65-F5344CB8AC3E}">
        <p14:creationId xmlns:p14="http://schemas.microsoft.com/office/powerpoint/2010/main" val="2178626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p:txBody>
          <a:bodyPr vert="horz" lIns="0" tIns="0" rIns="0" bIns="0" rtlCol="0" anchor="ctr" anchorCtr="0">
            <a:normAutofit/>
          </a:bodyPr>
          <a:lstStyle/>
          <a:p>
            <a:r>
              <a:rPr lang="en-US" altLang="en-US" sz="1800" dirty="0"/>
              <a:t>..Leveraging a vast Global Aviation Practice Footprint</a:t>
            </a:r>
          </a:p>
        </p:txBody>
      </p:sp>
      <p:grpSp>
        <p:nvGrpSpPr>
          <p:cNvPr id="5" name="Group 4"/>
          <p:cNvGrpSpPr/>
          <p:nvPr/>
        </p:nvGrpSpPr>
        <p:grpSpPr>
          <a:xfrm>
            <a:off x="-11223" y="613317"/>
            <a:ext cx="9166447" cy="4177421"/>
            <a:chOff x="-22447" y="613317"/>
            <a:chExt cx="9166447" cy="4177421"/>
          </a:xfrm>
        </p:grpSpPr>
        <p:sp>
          <p:nvSpPr>
            <p:cNvPr id="4" name="Rounded Rectangle 3"/>
            <p:cNvSpPr/>
            <p:nvPr/>
          </p:nvSpPr>
          <p:spPr>
            <a:xfrm>
              <a:off x="20133" y="613317"/>
              <a:ext cx="9103735" cy="3384992"/>
            </a:xfrm>
            <a:prstGeom prst="roundRect">
              <a:avLst>
                <a:gd name="adj" fmla="val 5466"/>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grpSp>
          <p:nvGrpSpPr>
            <p:cNvPr id="3" name="Group 2"/>
            <p:cNvGrpSpPr/>
            <p:nvPr/>
          </p:nvGrpSpPr>
          <p:grpSpPr>
            <a:xfrm>
              <a:off x="643733" y="662160"/>
              <a:ext cx="7856534" cy="3287306"/>
              <a:chOff x="295007" y="418779"/>
              <a:chExt cx="8554938" cy="3579530"/>
            </a:xfrm>
          </p:grpSpPr>
          <p:pic>
            <p:nvPicPr>
              <p:cNvPr id="38" name="Picture 37"/>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796416" y="735901"/>
                <a:ext cx="7272405" cy="3262408"/>
              </a:xfrm>
              <a:prstGeom prst="rect">
                <a:avLst/>
              </a:prstGeom>
              <a:ln>
                <a:noFill/>
              </a:ln>
              <a:effectLst/>
            </p:spPr>
          </p:pic>
          <p:pic>
            <p:nvPicPr>
              <p:cNvPr id="40" name="Picture 39"/>
              <p:cNvPicPr>
                <a:picLocks noChangeAspect="1"/>
              </p:cNvPicPr>
              <p:nvPr/>
            </p:nvPicPr>
            <p:blipFill>
              <a:blip r:embed="rId4" cstate="screen">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flipH="1">
                <a:off x="4430772" y="2173778"/>
                <a:ext cx="97911" cy="117503"/>
              </a:xfrm>
              <a:prstGeom prst="rect">
                <a:avLst/>
              </a:prstGeom>
            </p:spPr>
          </p:pic>
          <p:cxnSp>
            <p:nvCxnSpPr>
              <p:cNvPr id="42" name="Elbow Connector 41"/>
              <p:cNvCxnSpPr/>
              <p:nvPr/>
            </p:nvCxnSpPr>
            <p:spPr>
              <a:xfrm rot="16200000" flipH="1">
                <a:off x="3637971" y="913799"/>
                <a:ext cx="1137906" cy="677211"/>
              </a:xfrm>
              <a:prstGeom prst="bentConnector3">
                <a:avLst>
                  <a:gd name="adj1" fmla="val 50000"/>
                </a:avLst>
              </a:prstGeom>
              <a:ln w="6350">
                <a:solidFill>
                  <a:schemeClr val="tx2"/>
                </a:solidFill>
                <a:prstDash val="sysDot"/>
              </a:ln>
            </p:spPr>
            <p:style>
              <a:lnRef idx="2">
                <a:schemeClr val="accent1"/>
              </a:lnRef>
              <a:fillRef idx="0">
                <a:schemeClr val="accent1"/>
              </a:fillRef>
              <a:effectRef idx="1">
                <a:schemeClr val="accent1"/>
              </a:effectRef>
              <a:fontRef idx="minor">
                <a:schemeClr val="tx1"/>
              </a:fontRef>
            </p:style>
          </p:cxnSp>
          <p:pic>
            <p:nvPicPr>
              <p:cNvPr id="43" name="Picture 42"/>
              <p:cNvPicPr>
                <a:picLocks noChangeAspect="1"/>
              </p:cNvPicPr>
              <p:nvPr/>
            </p:nvPicPr>
            <p:blipFill>
              <a:blip r:embed="rId4" cstate="screen">
                <a:biLevel thresh="75000"/>
                <a:extLst>
                  <a:ext uri="{28A0092B-C50C-407E-A947-70E740481C1C}">
                    <a14:useLocalDpi xmlns:a14="http://schemas.microsoft.com/office/drawing/2010/main"/>
                  </a:ext>
                </a:extLst>
              </a:blip>
              <a:stretch>
                <a:fillRect/>
              </a:stretch>
            </p:blipFill>
            <p:spPr>
              <a:xfrm>
                <a:off x="4512937" y="1750576"/>
                <a:ext cx="137908" cy="165504"/>
              </a:xfrm>
              <a:prstGeom prst="rect">
                <a:avLst/>
              </a:prstGeom>
            </p:spPr>
          </p:pic>
          <p:cxnSp>
            <p:nvCxnSpPr>
              <p:cNvPr id="44" name="Elbow Connector 43"/>
              <p:cNvCxnSpPr>
                <a:stCxn id="3106" idx="3"/>
                <a:endCxn id="45" idx="1"/>
              </p:cNvCxnSpPr>
              <p:nvPr/>
            </p:nvCxnSpPr>
            <p:spPr>
              <a:xfrm flipV="1">
                <a:off x="4043511" y="2408901"/>
                <a:ext cx="400472" cy="720085"/>
              </a:xfrm>
              <a:prstGeom prst="bentConnector3">
                <a:avLst>
                  <a:gd name="adj1" fmla="val 50000"/>
                </a:avLst>
              </a:prstGeom>
              <a:ln w="6350">
                <a:solidFill>
                  <a:schemeClr val="tx2"/>
                </a:solidFill>
                <a:prstDash val="sysDot"/>
              </a:ln>
            </p:spPr>
            <p:style>
              <a:lnRef idx="2">
                <a:schemeClr val="accent1"/>
              </a:lnRef>
              <a:fillRef idx="0">
                <a:schemeClr val="accent1"/>
              </a:fillRef>
              <a:effectRef idx="1">
                <a:schemeClr val="accent1"/>
              </a:effectRef>
              <a:fontRef idx="minor">
                <a:schemeClr val="tx1"/>
              </a:fontRef>
            </p:style>
          </p:cxnSp>
          <p:pic>
            <p:nvPicPr>
              <p:cNvPr id="45" name="Picture 44"/>
              <p:cNvPicPr>
                <a:picLocks noChangeAspect="1"/>
              </p:cNvPicPr>
              <p:nvPr/>
            </p:nvPicPr>
            <p:blipFill>
              <a:blip r:embed="rId4" cstate="screen">
                <a:biLevel thresh="75000"/>
                <a:extLst>
                  <a:ext uri="{28A0092B-C50C-407E-A947-70E740481C1C}">
                    <a14:useLocalDpi xmlns:a14="http://schemas.microsoft.com/office/drawing/2010/main"/>
                  </a:ext>
                </a:extLst>
              </a:blip>
              <a:stretch>
                <a:fillRect/>
              </a:stretch>
            </p:blipFill>
            <p:spPr>
              <a:xfrm>
                <a:off x="4443983" y="2326149"/>
                <a:ext cx="137908" cy="165504"/>
              </a:xfrm>
              <a:prstGeom prst="rect">
                <a:avLst/>
              </a:prstGeom>
            </p:spPr>
          </p:pic>
          <p:cxnSp>
            <p:nvCxnSpPr>
              <p:cNvPr id="48" name="Elbow Connector 47"/>
              <p:cNvCxnSpPr>
                <a:stCxn id="62" idx="0"/>
                <a:endCxn id="49" idx="0"/>
              </p:cNvCxnSpPr>
              <p:nvPr/>
            </p:nvCxnSpPr>
            <p:spPr>
              <a:xfrm rot="16200000" flipH="1">
                <a:off x="3925227" y="1652052"/>
                <a:ext cx="97238" cy="788523"/>
              </a:xfrm>
              <a:prstGeom prst="bentConnector3">
                <a:avLst>
                  <a:gd name="adj1" fmla="val -235093"/>
                </a:avLst>
              </a:prstGeom>
              <a:ln w="6350">
                <a:solidFill>
                  <a:schemeClr val="tx2"/>
                </a:solidFill>
                <a:prstDash val="sysDot"/>
              </a:ln>
            </p:spPr>
            <p:style>
              <a:lnRef idx="2">
                <a:schemeClr val="accent1"/>
              </a:lnRef>
              <a:fillRef idx="0">
                <a:schemeClr val="accent1"/>
              </a:fillRef>
              <a:effectRef idx="1">
                <a:schemeClr val="accent1"/>
              </a:effectRef>
              <a:fontRef idx="minor">
                <a:schemeClr val="tx1"/>
              </a:fontRef>
            </p:style>
          </p:cxnSp>
          <p:pic>
            <p:nvPicPr>
              <p:cNvPr id="49" name="Picture 48"/>
              <p:cNvPicPr>
                <a:picLocks noChangeAspect="1"/>
              </p:cNvPicPr>
              <p:nvPr/>
            </p:nvPicPr>
            <p:blipFill>
              <a:blip r:embed="rId4" cstate="screen">
                <a:biLevel thresh="75000"/>
                <a:extLst>
                  <a:ext uri="{28A0092B-C50C-407E-A947-70E740481C1C}">
                    <a14:useLocalDpi xmlns:a14="http://schemas.microsoft.com/office/drawing/2010/main"/>
                  </a:ext>
                </a:extLst>
              </a:blip>
              <a:stretch>
                <a:fillRect/>
              </a:stretch>
            </p:blipFill>
            <p:spPr>
              <a:xfrm>
                <a:off x="4299154" y="2094932"/>
                <a:ext cx="137908" cy="165504"/>
              </a:xfrm>
              <a:prstGeom prst="rect">
                <a:avLst/>
              </a:prstGeom>
            </p:spPr>
          </p:pic>
          <p:grpSp>
            <p:nvGrpSpPr>
              <p:cNvPr id="50" name="Group 49"/>
              <p:cNvGrpSpPr/>
              <p:nvPr/>
            </p:nvGrpSpPr>
            <p:grpSpPr>
              <a:xfrm>
                <a:off x="4430773" y="1412629"/>
                <a:ext cx="2192565" cy="1400251"/>
                <a:chOff x="4569970" y="1521648"/>
                <a:chExt cx="2412229" cy="1540536"/>
              </a:xfrm>
            </p:grpSpPr>
            <p:cxnSp>
              <p:nvCxnSpPr>
                <p:cNvPr id="74" name="Elbow Connector 73"/>
                <p:cNvCxnSpPr>
                  <a:stCxn id="3104" idx="1"/>
                  <a:endCxn id="40" idx="3"/>
                </p:cNvCxnSpPr>
                <p:nvPr/>
              </p:nvCxnSpPr>
              <p:spPr>
                <a:xfrm rot="10800000" flipV="1">
                  <a:off x="4569970" y="1521648"/>
                  <a:ext cx="2412229" cy="902043"/>
                </a:xfrm>
                <a:prstGeom prst="bentConnector3">
                  <a:avLst>
                    <a:gd name="adj1" fmla="val 25031"/>
                  </a:avLst>
                </a:prstGeom>
                <a:ln w="6350">
                  <a:solidFill>
                    <a:schemeClr val="tx2"/>
                  </a:solidFill>
                  <a:prstDash val="sysDot"/>
                </a:ln>
              </p:spPr>
              <p:style>
                <a:lnRef idx="2">
                  <a:schemeClr val="accent1"/>
                </a:lnRef>
                <a:fillRef idx="0">
                  <a:schemeClr val="accent1"/>
                </a:fillRef>
                <a:effectRef idx="1">
                  <a:schemeClr val="accent1"/>
                </a:effectRef>
                <a:fontRef idx="minor">
                  <a:schemeClr val="tx1"/>
                </a:fontRef>
              </p:style>
            </p:cxnSp>
            <p:pic>
              <p:nvPicPr>
                <p:cNvPr id="75" name="Picture 74"/>
                <p:cNvPicPr>
                  <a:picLocks noChangeAspect="1"/>
                </p:cNvPicPr>
                <p:nvPr/>
              </p:nvPicPr>
              <p:blipFill>
                <a:blip r:embed="rId4" cstate="screen">
                  <a:biLevel thresh="75000"/>
                  <a:extLst>
                    <a:ext uri="{28A0092B-C50C-407E-A947-70E740481C1C}">
                      <a14:useLocalDpi xmlns:a14="http://schemas.microsoft.com/office/drawing/2010/main"/>
                    </a:ext>
                  </a:extLst>
                </a:blip>
                <a:stretch>
                  <a:fillRect/>
                </a:stretch>
              </p:blipFill>
              <p:spPr>
                <a:xfrm>
                  <a:off x="5393346" y="2880099"/>
                  <a:ext cx="151725" cy="182085"/>
                </a:xfrm>
                <a:prstGeom prst="rect">
                  <a:avLst/>
                </a:prstGeom>
              </p:spPr>
            </p:pic>
          </p:grpSp>
          <p:cxnSp>
            <p:nvCxnSpPr>
              <p:cNvPr id="51" name="Elbow Connector 50"/>
              <p:cNvCxnSpPr/>
              <p:nvPr/>
            </p:nvCxnSpPr>
            <p:spPr>
              <a:xfrm rot="10800000" flipV="1">
                <a:off x="5027033" y="1059278"/>
                <a:ext cx="1284258" cy="776600"/>
              </a:xfrm>
              <a:prstGeom prst="bentConnector3">
                <a:avLst>
                  <a:gd name="adj1" fmla="val 50000"/>
                </a:avLst>
              </a:prstGeom>
              <a:ln w="6350">
                <a:solidFill>
                  <a:schemeClr val="tx2"/>
                </a:solidFill>
                <a:prstDash val="sysDot"/>
              </a:ln>
            </p:spPr>
            <p:style>
              <a:lnRef idx="2">
                <a:schemeClr val="accent1"/>
              </a:lnRef>
              <a:fillRef idx="0">
                <a:schemeClr val="accent1"/>
              </a:fillRef>
              <a:effectRef idx="1">
                <a:schemeClr val="accent1"/>
              </a:effectRef>
              <a:fontRef idx="minor">
                <a:schemeClr val="tx1"/>
              </a:fontRef>
            </p:style>
          </p:cxnSp>
          <p:pic>
            <p:nvPicPr>
              <p:cNvPr id="52" name="Picture 51"/>
              <p:cNvPicPr>
                <a:picLocks noChangeAspect="1"/>
              </p:cNvPicPr>
              <p:nvPr/>
            </p:nvPicPr>
            <p:blipFill>
              <a:blip r:embed="rId4" cstate="screen">
                <a:biLevel thresh="75000"/>
                <a:extLst>
                  <a:ext uri="{28A0092B-C50C-407E-A947-70E740481C1C}">
                    <a14:useLocalDpi xmlns:a14="http://schemas.microsoft.com/office/drawing/2010/main"/>
                  </a:ext>
                </a:extLst>
              </a:blip>
              <a:stretch>
                <a:fillRect/>
              </a:stretch>
            </p:blipFill>
            <p:spPr>
              <a:xfrm>
                <a:off x="4947179" y="1752764"/>
                <a:ext cx="137908" cy="165504"/>
              </a:xfrm>
              <a:prstGeom prst="rect">
                <a:avLst/>
              </a:prstGeom>
            </p:spPr>
          </p:pic>
          <p:pic>
            <p:nvPicPr>
              <p:cNvPr id="54" name="Picture 53"/>
              <p:cNvPicPr>
                <a:picLocks noChangeAspect="1"/>
              </p:cNvPicPr>
              <p:nvPr/>
            </p:nvPicPr>
            <p:blipFill>
              <a:blip r:embed="rId4" cstate="screen">
                <a:biLevel thresh="75000"/>
                <a:extLst>
                  <a:ext uri="{28A0092B-C50C-407E-A947-70E740481C1C}">
                    <a14:useLocalDpi xmlns:a14="http://schemas.microsoft.com/office/drawing/2010/main"/>
                  </a:ext>
                </a:extLst>
              </a:blip>
              <a:stretch>
                <a:fillRect/>
              </a:stretch>
            </p:blipFill>
            <p:spPr>
              <a:xfrm>
                <a:off x="4177609" y="2243396"/>
                <a:ext cx="137908" cy="165504"/>
              </a:xfrm>
              <a:prstGeom prst="rect">
                <a:avLst/>
              </a:prstGeom>
            </p:spPr>
          </p:pic>
          <p:grpSp>
            <p:nvGrpSpPr>
              <p:cNvPr id="55" name="Group 54"/>
              <p:cNvGrpSpPr/>
              <p:nvPr/>
            </p:nvGrpSpPr>
            <p:grpSpPr>
              <a:xfrm>
                <a:off x="4385950" y="2679406"/>
                <a:ext cx="1448022" cy="598309"/>
                <a:chOff x="3123388" y="2582760"/>
                <a:chExt cx="1593094" cy="658250"/>
              </a:xfrm>
            </p:grpSpPr>
            <p:cxnSp>
              <p:nvCxnSpPr>
                <p:cNvPr id="72" name="Elbow Connector 71"/>
                <p:cNvCxnSpPr>
                  <a:stCxn id="3108" idx="0"/>
                  <a:endCxn id="75" idx="2"/>
                </p:cNvCxnSpPr>
                <p:nvPr/>
              </p:nvCxnSpPr>
              <p:spPr>
                <a:xfrm rot="5400000" flipH="1" flipV="1">
                  <a:off x="3341962" y="2511031"/>
                  <a:ext cx="511405" cy="948553"/>
                </a:xfrm>
                <a:prstGeom prst="bentConnector3">
                  <a:avLst>
                    <a:gd name="adj1" fmla="val 50000"/>
                  </a:avLst>
                </a:prstGeom>
                <a:ln w="6350">
                  <a:solidFill>
                    <a:schemeClr val="tx1">
                      <a:lumMod val="95000"/>
                      <a:lumOff val="5000"/>
                    </a:schemeClr>
                  </a:solidFill>
                  <a:prstDash val="sysDot"/>
                </a:ln>
              </p:spPr>
              <p:style>
                <a:lnRef idx="2">
                  <a:schemeClr val="accent1"/>
                </a:lnRef>
                <a:fillRef idx="0">
                  <a:schemeClr val="accent1"/>
                </a:fillRef>
                <a:effectRef idx="1">
                  <a:schemeClr val="accent1"/>
                </a:effectRef>
                <a:fontRef idx="minor">
                  <a:schemeClr val="tx1"/>
                </a:fontRef>
              </p:style>
            </p:cxnSp>
            <p:pic>
              <p:nvPicPr>
                <p:cNvPr id="73" name="Picture 72"/>
                <p:cNvPicPr>
                  <a:picLocks noChangeAspect="1"/>
                </p:cNvPicPr>
                <p:nvPr/>
              </p:nvPicPr>
              <p:blipFill>
                <a:blip r:embed="rId4" cstate="screen">
                  <a:biLevel thresh="75000"/>
                  <a:extLst>
                    <a:ext uri="{28A0092B-C50C-407E-A947-70E740481C1C}">
                      <a14:useLocalDpi xmlns:a14="http://schemas.microsoft.com/office/drawing/2010/main"/>
                    </a:ext>
                  </a:extLst>
                </a:blip>
                <a:stretch>
                  <a:fillRect/>
                </a:stretch>
              </p:blipFill>
              <p:spPr>
                <a:xfrm>
                  <a:off x="4564757" y="2582760"/>
                  <a:ext cx="151725" cy="182085"/>
                </a:xfrm>
                <a:prstGeom prst="rect">
                  <a:avLst/>
                </a:prstGeom>
              </p:spPr>
            </p:pic>
          </p:grpSp>
          <p:pic>
            <p:nvPicPr>
              <p:cNvPr id="62" name="Picture 10" descr="Image result for klm logo"/>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309386" y="1997694"/>
                <a:ext cx="540397" cy="314781"/>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p:cNvGrpSpPr/>
              <p:nvPr/>
            </p:nvGrpSpPr>
            <p:grpSpPr>
              <a:xfrm>
                <a:off x="1072979" y="936205"/>
                <a:ext cx="1146374" cy="2512454"/>
                <a:chOff x="1043614" y="934627"/>
                <a:chExt cx="1146374" cy="2512454"/>
              </a:xfrm>
            </p:grpSpPr>
            <p:grpSp>
              <p:nvGrpSpPr>
                <p:cNvPr id="21" name="Group 20"/>
                <p:cNvGrpSpPr/>
                <p:nvPr/>
              </p:nvGrpSpPr>
              <p:grpSpPr>
                <a:xfrm>
                  <a:off x="1067554" y="2184355"/>
                  <a:ext cx="1122434" cy="1262726"/>
                  <a:chOff x="1100722" y="2205119"/>
                  <a:chExt cx="1122434" cy="1262726"/>
                </a:xfrm>
              </p:grpSpPr>
              <p:cxnSp>
                <p:nvCxnSpPr>
                  <p:cNvPr id="14" name="Straight Connector 13"/>
                  <p:cNvCxnSpPr>
                    <a:stCxn id="47" idx="0"/>
                  </p:cNvCxnSpPr>
                  <p:nvPr/>
                </p:nvCxnSpPr>
                <p:spPr>
                  <a:xfrm flipH="1">
                    <a:off x="2140304" y="2205119"/>
                    <a:ext cx="82852" cy="1262726"/>
                  </a:xfrm>
                  <a:prstGeom prst="line">
                    <a:avLst/>
                  </a:prstGeom>
                  <a:ln w="6350">
                    <a:solidFill>
                      <a:schemeClr val="tx2"/>
                    </a:solidFill>
                    <a:prstDash val="sysDot"/>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a:stCxn id="47" idx="0"/>
                  </p:cNvCxnSpPr>
                  <p:nvPr/>
                </p:nvCxnSpPr>
                <p:spPr>
                  <a:xfrm flipH="1">
                    <a:off x="1387082" y="2205119"/>
                    <a:ext cx="836074" cy="1071476"/>
                  </a:xfrm>
                  <a:prstGeom prst="line">
                    <a:avLst/>
                  </a:prstGeom>
                  <a:ln w="6350">
                    <a:solidFill>
                      <a:schemeClr val="tx2"/>
                    </a:solidFill>
                    <a:prstDash val="sysDot"/>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a:stCxn id="47" idx="0"/>
                  </p:cNvCxnSpPr>
                  <p:nvPr/>
                </p:nvCxnSpPr>
                <p:spPr>
                  <a:xfrm flipH="1">
                    <a:off x="1186182" y="2205119"/>
                    <a:ext cx="1036974" cy="541058"/>
                  </a:xfrm>
                  <a:prstGeom prst="line">
                    <a:avLst/>
                  </a:prstGeom>
                  <a:ln w="6350">
                    <a:solidFill>
                      <a:schemeClr val="tx2"/>
                    </a:solidFill>
                    <a:prstDash val="sysDot"/>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a:stCxn id="47" idx="0"/>
                  </p:cNvCxnSpPr>
                  <p:nvPr/>
                </p:nvCxnSpPr>
                <p:spPr>
                  <a:xfrm flipH="1">
                    <a:off x="1100722" y="2205119"/>
                    <a:ext cx="1122434" cy="86057"/>
                  </a:xfrm>
                  <a:prstGeom prst="line">
                    <a:avLst/>
                  </a:prstGeom>
                  <a:ln w="6350">
                    <a:solidFill>
                      <a:schemeClr val="tx2"/>
                    </a:solidFill>
                    <a:prstDash val="sysDot"/>
                  </a:ln>
                </p:spPr>
                <p:style>
                  <a:lnRef idx="2">
                    <a:schemeClr val="accent1"/>
                  </a:lnRef>
                  <a:fillRef idx="0">
                    <a:schemeClr val="accent1"/>
                  </a:fillRef>
                  <a:effectRef idx="1">
                    <a:schemeClr val="accent1"/>
                  </a:effectRef>
                  <a:fontRef idx="minor">
                    <a:schemeClr val="tx1"/>
                  </a:fontRef>
                </p:style>
              </p:cxnSp>
            </p:grpSp>
            <p:grpSp>
              <p:nvGrpSpPr>
                <p:cNvPr id="97" name="Group 96"/>
                <p:cNvGrpSpPr/>
                <p:nvPr/>
              </p:nvGrpSpPr>
              <p:grpSpPr>
                <a:xfrm flipV="1">
                  <a:off x="1043614" y="934627"/>
                  <a:ext cx="1146374" cy="1249728"/>
                  <a:chOff x="1079426" y="2437992"/>
                  <a:chExt cx="1146374" cy="1249728"/>
                </a:xfrm>
              </p:grpSpPr>
              <p:cxnSp>
                <p:nvCxnSpPr>
                  <p:cNvPr id="98" name="Straight Connector 97"/>
                  <p:cNvCxnSpPr>
                    <a:stCxn id="47" idx="0"/>
                  </p:cNvCxnSpPr>
                  <p:nvPr/>
                </p:nvCxnSpPr>
                <p:spPr>
                  <a:xfrm flipH="1">
                    <a:off x="1724594" y="2437992"/>
                    <a:ext cx="501206" cy="1249728"/>
                  </a:xfrm>
                  <a:prstGeom prst="line">
                    <a:avLst/>
                  </a:prstGeom>
                  <a:ln w="6350">
                    <a:solidFill>
                      <a:schemeClr val="tx2"/>
                    </a:solidFill>
                    <a:prstDash val="sysDot"/>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a:stCxn id="47" idx="0"/>
                  </p:cNvCxnSpPr>
                  <p:nvPr/>
                </p:nvCxnSpPr>
                <p:spPr>
                  <a:xfrm flipH="1">
                    <a:off x="1387082" y="2437992"/>
                    <a:ext cx="838718" cy="838602"/>
                  </a:xfrm>
                  <a:prstGeom prst="line">
                    <a:avLst/>
                  </a:prstGeom>
                  <a:ln w="6350">
                    <a:solidFill>
                      <a:schemeClr val="tx2"/>
                    </a:solidFill>
                    <a:prstDash val="sysDot"/>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a:stCxn id="47" idx="0"/>
                  </p:cNvCxnSpPr>
                  <p:nvPr/>
                </p:nvCxnSpPr>
                <p:spPr>
                  <a:xfrm flipH="1">
                    <a:off x="1079426" y="2437992"/>
                    <a:ext cx="1146374" cy="293864"/>
                  </a:xfrm>
                  <a:prstGeom prst="line">
                    <a:avLst/>
                  </a:prstGeom>
                  <a:ln w="6350">
                    <a:solidFill>
                      <a:schemeClr val="tx2"/>
                    </a:solidFill>
                    <a:prstDash val="sysDot"/>
                  </a:ln>
                </p:spPr>
                <p:style>
                  <a:lnRef idx="2">
                    <a:schemeClr val="accent1"/>
                  </a:lnRef>
                  <a:fillRef idx="0">
                    <a:schemeClr val="accent1"/>
                  </a:fillRef>
                  <a:effectRef idx="1">
                    <a:schemeClr val="accent1"/>
                  </a:effectRef>
                  <a:fontRef idx="minor">
                    <a:schemeClr val="tx1"/>
                  </a:fontRef>
                </p:style>
              </p:cxnSp>
            </p:grpSp>
          </p:grpSp>
          <p:pic>
            <p:nvPicPr>
              <p:cNvPr id="47" name="Picture 46"/>
              <p:cNvPicPr>
                <a:picLocks noChangeAspect="1"/>
              </p:cNvPicPr>
              <p:nvPr/>
            </p:nvPicPr>
            <p:blipFill>
              <a:blip r:embed="rId4" cstate="screen">
                <a:biLevel thresh="75000"/>
                <a:extLst>
                  <a:ext uri="{28A0092B-C50C-407E-A947-70E740481C1C}">
                    <a14:useLocalDpi xmlns:a14="http://schemas.microsoft.com/office/drawing/2010/main"/>
                  </a:ext>
                </a:extLst>
              </a:blip>
              <a:stretch>
                <a:fillRect/>
              </a:stretch>
            </p:blipFill>
            <p:spPr>
              <a:xfrm>
                <a:off x="2150399" y="2185933"/>
                <a:ext cx="137908" cy="165504"/>
              </a:xfrm>
              <a:prstGeom prst="rect">
                <a:avLst/>
              </a:prstGeom>
            </p:spPr>
          </p:pic>
          <p:pic>
            <p:nvPicPr>
              <p:cNvPr id="3076" name="Picture 4" descr="Related image"/>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954475" y="785319"/>
                <a:ext cx="884334" cy="15074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travel port logo"/>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95238" y="1115661"/>
                <a:ext cx="1162174" cy="21397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alaska logo 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83507" y="1662731"/>
                <a:ext cx="713410" cy="217947"/>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Related image"/>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865927" y="3154722"/>
                <a:ext cx="688915" cy="587874"/>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expedia logo pn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914144" y="3245951"/>
                <a:ext cx="844282" cy="247797"/>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Related image"/>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295007" y="2476088"/>
                <a:ext cx="825623" cy="558279"/>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Related image"/>
              <p:cNvPicPr>
                <a:picLocks noChangeAspect="1" noChangeArrowheads="1"/>
              </p:cNvPicPr>
              <p:nvPr/>
            </p:nvPicPr>
            <p:blipFill rotWithShape="1">
              <a:blip r:embed="rId12" cstate="screen">
                <a:extLst>
                  <a:ext uri="{28A0092B-C50C-407E-A947-70E740481C1C}">
                    <a14:useLocalDpi xmlns:a14="http://schemas.microsoft.com/office/drawing/2010/main"/>
                  </a:ext>
                </a:extLst>
              </a:blip>
              <a:srcRect b="-250"/>
              <a:stretch/>
            </p:blipFill>
            <p:spPr bwMode="auto">
              <a:xfrm>
                <a:off x="3656458" y="447683"/>
                <a:ext cx="592154" cy="263236"/>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Image result for IAG aer lingus logo png"/>
              <p:cNvPicPr>
                <a:picLocks noChangeAspect="1" noChangeArrowheads="1"/>
              </p:cNvPicPr>
              <p:nvPr/>
            </p:nvPicPr>
            <p:blipFill rotWithShape="1">
              <a:blip r:embed="rId13">
                <a:extLst>
                  <a:ext uri="{28A0092B-C50C-407E-A947-70E740481C1C}">
                    <a14:useLocalDpi xmlns:a14="http://schemas.microsoft.com/office/drawing/2010/main"/>
                  </a:ext>
                </a:extLst>
              </a:blip>
              <a:stretch/>
            </p:blipFill>
            <p:spPr bwMode="auto">
              <a:xfrm>
                <a:off x="3941086" y="723120"/>
                <a:ext cx="1060583" cy="254540"/>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Image result for transavia logo png"/>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6322706" y="923665"/>
                <a:ext cx="936566" cy="191996"/>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descr="Image result for sabre logo png"/>
              <p:cNvPicPr>
                <a:picLocks noChangeAspect="1" noChangeArrowheads="1"/>
              </p:cNvPicPr>
              <p:nvPr/>
            </p:nvPicPr>
            <p:blipFill rotWithShape="1">
              <a:blip r:embed="rId15" cstate="screen">
                <a:extLst>
                  <a:ext uri="{28A0092B-C50C-407E-A947-70E740481C1C}">
                    <a14:useLocalDpi xmlns:a14="http://schemas.microsoft.com/office/drawing/2010/main"/>
                  </a:ext>
                </a:extLst>
              </a:blip>
              <a:srcRect/>
              <a:stretch/>
            </p:blipFill>
            <p:spPr bwMode="auto">
              <a:xfrm>
                <a:off x="4299416" y="940008"/>
                <a:ext cx="1059795" cy="255136"/>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descr="Image result for air france logo png"/>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4497926" y="486411"/>
                <a:ext cx="1803006" cy="157763"/>
              </a:xfrm>
              <a:prstGeom prst="rect">
                <a:avLst/>
              </a:prstGeom>
              <a:noFill/>
              <a:extLst>
                <a:ext uri="{909E8E84-426E-40DD-AFC4-6F175D3DCCD1}">
                  <a14:hiddenFill xmlns:a14="http://schemas.microsoft.com/office/drawing/2010/main">
                    <a:solidFill>
                      <a:srgbClr val="FFFFFF"/>
                    </a:solidFill>
                  </a14:hiddenFill>
                </a:ext>
              </a:extLst>
            </p:spPr>
          </p:pic>
          <p:pic>
            <p:nvPicPr>
              <p:cNvPr id="3102" name="Picture 30" descr="Image result for airberlin logo png"/>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7303019" y="1593537"/>
                <a:ext cx="671036" cy="249961"/>
              </a:xfrm>
              <a:prstGeom prst="rect">
                <a:avLst/>
              </a:prstGeom>
              <a:noFill/>
              <a:extLst>
                <a:ext uri="{909E8E84-426E-40DD-AFC4-6F175D3DCCD1}">
                  <a14:hiddenFill xmlns:a14="http://schemas.microsoft.com/office/drawing/2010/main">
                    <a:solidFill>
                      <a:srgbClr val="FFFFFF"/>
                    </a:solidFill>
                  </a14:hiddenFill>
                </a:ext>
              </a:extLst>
            </p:spPr>
          </p:pic>
          <p:pic>
            <p:nvPicPr>
              <p:cNvPr id="3104" name="Picture 32" descr="Image result for lufthansa logo png"/>
              <p:cNvPicPr>
                <a:picLocks noChangeAspect="1" noChangeArrowheads="1"/>
              </p:cNvPicPr>
              <p:nvPr/>
            </p:nvPicPr>
            <p:blipFill rotWithShape="1">
              <a:blip r:embed="rId18" cstate="screen">
                <a:extLst>
                  <a:ext uri="{28A0092B-C50C-407E-A947-70E740481C1C}">
                    <a14:useLocalDpi xmlns:a14="http://schemas.microsoft.com/office/drawing/2010/main"/>
                  </a:ext>
                </a:extLst>
              </a:blip>
              <a:srcRect/>
              <a:stretch/>
            </p:blipFill>
            <p:spPr bwMode="auto">
              <a:xfrm>
                <a:off x="6623337" y="1302822"/>
                <a:ext cx="1165635" cy="219613"/>
              </a:xfrm>
              <a:prstGeom prst="rect">
                <a:avLst/>
              </a:prstGeom>
              <a:noFill/>
              <a:extLst>
                <a:ext uri="{909E8E84-426E-40DD-AFC4-6F175D3DCCD1}">
                  <a14:hiddenFill xmlns:a14="http://schemas.microsoft.com/office/drawing/2010/main">
                    <a:solidFill>
                      <a:srgbClr val="FFFFFF"/>
                    </a:solidFill>
                  </a14:hiddenFill>
                </a:ext>
              </a:extLst>
            </p:spPr>
          </p:pic>
          <p:pic>
            <p:nvPicPr>
              <p:cNvPr id="3106" name="Picture 34" descr="Image result for alitalia logo png"/>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3559812" y="2887136"/>
                <a:ext cx="483699" cy="483699"/>
              </a:xfrm>
              <a:prstGeom prst="rect">
                <a:avLst/>
              </a:prstGeom>
              <a:noFill/>
              <a:extLst>
                <a:ext uri="{909E8E84-426E-40DD-AFC4-6F175D3DCCD1}">
                  <a14:hiddenFill xmlns:a14="http://schemas.microsoft.com/office/drawing/2010/main">
                    <a:solidFill>
                      <a:srgbClr val="FFFFFF"/>
                    </a:solidFill>
                  </a14:hiddenFill>
                </a:ext>
              </a:extLst>
            </p:spPr>
          </p:pic>
          <p:pic>
            <p:nvPicPr>
              <p:cNvPr id="3108" name="Picture 36" descr="Image result for emirates logo png"/>
              <p:cNvPicPr>
                <a:picLocks noChangeAspect="1" noChangeArrowheads="1"/>
              </p:cNvPicPr>
              <p:nvPr/>
            </p:nvPicPr>
            <p:blipFill rotWithShape="1">
              <a:blip r:embed="rId20" cstate="screen">
                <a:extLst>
                  <a:ext uri="{28A0092B-C50C-407E-A947-70E740481C1C}">
                    <a14:useLocalDpi xmlns:a14="http://schemas.microsoft.com/office/drawing/2010/main"/>
                  </a:ext>
                </a:extLst>
              </a:blip>
              <a:srcRect l="7917" t="17500" r="8083" b="18500"/>
              <a:stretch/>
            </p:blipFill>
            <p:spPr bwMode="auto">
              <a:xfrm>
                <a:off x="4020555" y="3277715"/>
                <a:ext cx="730789" cy="556791"/>
              </a:xfrm>
              <a:prstGeom prst="rect">
                <a:avLst/>
              </a:prstGeom>
              <a:noFill/>
              <a:extLst>
                <a:ext uri="{909E8E84-426E-40DD-AFC4-6F175D3DCCD1}">
                  <a14:hiddenFill xmlns:a14="http://schemas.microsoft.com/office/drawing/2010/main">
                    <a:solidFill>
                      <a:srgbClr val="FFFFFF"/>
                    </a:solidFill>
                  </a14:hiddenFill>
                </a:ext>
              </a:extLst>
            </p:spPr>
          </p:pic>
          <p:pic>
            <p:nvPicPr>
              <p:cNvPr id="3110" name="Picture 38" descr="Image result for indigo logo png"/>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5387997" y="3495714"/>
                <a:ext cx="1021793" cy="307560"/>
              </a:xfrm>
              <a:prstGeom prst="rect">
                <a:avLst/>
              </a:prstGeom>
              <a:noFill/>
              <a:extLst>
                <a:ext uri="{909E8E84-426E-40DD-AFC4-6F175D3DCCD1}">
                  <a14:hiddenFill xmlns:a14="http://schemas.microsoft.com/office/drawing/2010/main">
                    <a:solidFill>
                      <a:srgbClr val="FFFFFF"/>
                    </a:solidFill>
                  </a14:hiddenFill>
                </a:ext>
              </a:extLst>
            </p:spPr>
          </p:pic>
          <p:pic>
            <p:nvPicPr>
              <p:cNvPr id="3112" name="Picture 40" descr="Image result for china southern airlines logo png"/>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7517308" y="2401558"/>
                <a:ext cx="1332637" cy="373139"/>
              </a:xfrm>
              <a:prstGeom prst="rect">
                <a:avLst/>
              </a:prstGeom>
              <a:noFill/>
              <a:extLst>
                <a:ext uri="{909E8E84-426E-40DD-AFC4-6F175D3DCCD1}">
                  <a14:hiddenFill xmlns:a14="http://schemas.microsoft.com/office/drawing/2010/main">
                    <a:solidFill>
                      <a:srgbClr val="FFFFFF"/>
                    </a:solidFill>
                  </a14:hiddenFill>
                </a:ext>
              </a:extLst>
            </p:spPr>
          </p:pic>
          <p:pic>
            <p:nvPicPr>
              <p:cNvPr id="3114" name="Picture 42" descr="Image result for etihad logo png"/>
              <p:cNvPicPr>
                <a:picLocks noChangeAspect="1" noChangeArrowheads="1"/>
              </p:cNvPicPr>
              <p:nvPr/>
            </p:nvPicPr>
            <p:blipFill>
              <a:blip r:embed="rId23">
                <a:extLst>
                  <a:ext uri="{28A0092B-C50C-407E-A947-70E740481C1C}">
                    <a14:useLocalDpi xmlns:a14="http://schemas.microsoft.com/office/drawing/2010/main"/>
                  </a:ext>
                </a:extLst>
              </a:blip>
              <a:srcRect/>
              <a:stretch>
                <a:fillRect/>
              </a:stretch>
            </p:blipFill>
            <p:spPr bwMode="auto">
              <a:xfrm>
                <a:off x="3274887" y="3445617"/>
                <a:ext cx="660095" cy="323618"/>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86"/>
              <p:cNvPicPr>
                <a:picLocks noChangeAspect="1"/>
              </p:cNvPicPr>
              <p:nvPr/>
            </p:nvPicPr>
            <p:blipFill>
              <a:blip r:embed="rId4" cstate="screen">
                <a:biLevel thresh="75000"/>
                <a:extLst>
                  <a:ext uri="{28A0092B-C50C-407E-A947-70E740481C1C}">
                    <a14:useLocalDpi xmlns:a14="http://schemas.microsoft.com/office/drawing/2010/main"/>
                  </a:ext>
                </a:extLst>
              </a:blip>
              <a:stretch>
                <a:fillRect/>
              </a:stretch>
            </p:blipFill>
            <p:spPr>
              <a:xfrm>
                <a:off x="6562848" y="2517026"/>
                <a:ext cx="137909" cy="165504"/>
              </a:xfrm>
              <a:prstGeom prst="rect">
                <a:avLst/>
              </a:prstGeom>
            </p:spPr>
          </p:pic>
          <p:cxnSp>
            <p:nvCxnSpPr>
              <p:cNvPr id="89" name="Elbow Connector 88"/>
              <p:cNvCxnSpPr>
                <a:stCxn id="3112" idx="1"/>
                <a:endCxn id="87" idx="2"/>
              </p:cNvCxnSpPr>
              <p:nvPr/>
            </p:nvCxnSpPr>
            <p:spPr>
              <a:xfrm rot="10800000" flipV="1">
                <a:off x="6631804" y="2588128"/>
                <a:ext cx="885505" cy="94402"/>
              </a:xfrm>
              <a:prstGeom prst="bentConnector4">
                <a:avLst>
                  <a:gd name="adj1" fmla="val 46106"/>
                  <a:gd name="adj2" fmla="val 139977"/>
                </a:avLst>
              </a:prstGeom>
              <a:ln w="6350">
                <a:solidFill>
                  <a:schemeClr val="tx2"/>
                </a:solidFill>
                <a:prstDash val="sysDot"/>
              </a:ln>
            </p:spPr>
            <p:style>
              <a:lnRef idx="2">
                <a:schemeClr val="accent1"/>
              </a:lnRef>
              <a:fillRef idx="0">
                <a:schemeClr val="accent1"/>
              </a:fillRef>
              <a:effectRef idx="1">
                <a:schemeClr val="accent1"/>
              </a:effectRef>
              <a:fontRef idx="minor">
                <a:schemeClr val="tx1"/>
              </a:fontRef>
            </p:style>
          </p:cxnSp>
          <p:cxnSp>
            <p:nvCxnSpPr>
              <p:cNvPr id="94" name="Elbow Connector 93"/>
              <p:cNvCxnSpPr>
                <a:stCxn id="3110" idx="0"/>
                <a:endCxn id="73" idx="2"/>
              </p:cNvCxnSpPr>
              <p:nvPr/>
            </p:nvCxnSpPr>
            <p:spPr>
              <a:xfrm rot="16200000" flipV="1">
                <a:off x="5506554" y="3103374"/>
                <a:ext cx="650804" cy="133876"/>
              </a:xfrm>
              <a:prstGeom prst="bentConnector3">
                <a:avLst>
                  <a:gd name="adj1" fmla="val 50000"/>
                </a:avLst>
              </a:prstGeom>
              <a:ln w="6350">
                <a:solidFill>
                  <a:schemeClr val="tx2"/>
                </a:solidFill>
                <a:prstDash val="sysDot"/>
              </a:ln>
            </p:spPr>
            <p:style>
              <a:lnRef idx="2">
                <a:schemeClr val="accent1"/>
              </a:lnRef>
              <a:fillRef idx="0">
                <a:schemeClr val="accent1"/>
              </a:fillRef>
              <a:effectRef idx="1">
                <a:schemeClr val="accent1"/>
              </a:effectRef>
              <a:fontRef idx="minor">
                <a:schemeClr val="tx1"/>
              </a:fontRef>
            </p:style>
          </p:cxnSp>
          <p:cxnSp>
            <p:nvCxnSpPr>
              <p:cNvPr id="110" name="Elbow Connector 109"/>
              <p:cNvCxnSpPr>
                <a:stCxn id="3100" idx="2"/>
                <a:endCxn id="49" idx="0"/>
              </p:cNvCxnSpPr>
              <p:nvPr/>
            </p:nvCxnSpPr>
            <p:spPr>
              <a:xfrm rot="5400000">
                <a:off x="4158390" y="853893"/>
                <a:ext cx="1450758" cy="1031321"/>
              </a:xfrm>
              <a:prstGeom prst="bentConnector3">
                <a:avLst>
                  <a:gd name="adj1" fmla="val 50000"/>
                </a:avLst>
              </a:prstGeom>
              <a:ln w="6350">
                <a:solidFill>
                  <a:schemeClr val="tx2"/>
                </a:solidFill>
                <a:prstDash val="sysDot"/>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a:stCxn id="95" idx="0"/>
              </p:cNvCxnSpPr>
              <p:nvPr/>
            </p:nvCxnSpPr>
            <p:spPr>
              <a:xfrm flipV="1">
                <a:off x="2221208" y="842740"/>
                <a:ext cx="17707" cy="1005419"/>
              </a:xfrm>
              <a:prstGeom prst="line">
                <a:avLst/>
              </a:prstGeom>
              <a:ln w="6350">
                <a:solidFill>
                  <a:schemeClr val="tx2"/>
                </a:solidFill>
                <a:prstDash val="sysDot"/>
              </a:ln>
            </p:spPr>
            <p:style>
              <a:lnRef idx="2">
                <a:schemeClr val="accent1"/>
              </a:lnRef>
              <a:fillRef idx="0">
                <a:schemeClr val="accent1"/>
              </a:fillRef>
              <a:effectRef idx="1">
                <a:schemeClr val="accent1"/>
              </a:effectRef>
              <a:fontRef idx="minor">
                <a:schemeClr val="tx1"/>
              </a:fontRef>
            </p:style>
          </p:cxnSp>
          <p:pic>
            <p:nvPicPr>
              <p:cNvPr id="1026" name="Picture 2" descr="Image result for Air canada logo png"/>
              <p:cNvPicPr>
                <a:picLocks noChangeAspect="1" noChangeArrowheads="1"/>
              </p:cNvPicPr>
              <p:nvPr/>
            </p:nvPicPr>
            <p:blipFill>
              <a:blip r:embed="rId24" cstate="screen">
                <a:extLst>
                  <a:ext uri="{28A0092B-C50C-407E-A947-70E740481C1C}">
                    <a14:useLocalDpi xmlns:a14="http://schemas.microsoft.com/office/drawing/2010/main"/>
                  </a:ext>
                </a:extLst>
              </a:blip>
              <a:srcRect/>
              <a:stretch>
                <a:fillRect/>
              </a:stretch>
            </p:blipFill>
            <p:spPr bwMode="auto">
              <a:xfrm>
                <a:off x="1941897" y="418779"/>
                <a:ext cx="473274" cy="37943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lated image"/>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324847" y="2158985"/>
                <a:ext cx="736740" cy="276277"/>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94"/>
              <p:cNvPicPr>
                <a:picLocks noChangeAspect="1"/>
              </p:cNvPicPr>
              <p:nvPr/>
            </p:nvPicPr>
            <p:blipFill>
              <a:blip r:embed="rId4" cstate="screen">
                <a:biLevel thresh="75000"/>
                <a:extLst>
                  <a:ext uri="{28A0092B-C50C-407E-A947-70E740481C1C}">
                    <a14:useLocalDpi xmlns:a14="http://schemas.microsoft.com/office/drawing/2010/main"/>
                  </a:ext>
                </a:extLst>
              </a:blip>
              <a:stretch>
                <a:fillRect/>
              </a:stretch>
            </p:blipFill>
            <p:spPr>
              <a:xfrm>
                <a:off x="2152254" y="1848159"/>
                <a:ext cx="137908" cy="165504"/>
              </a:xfrm>
              <a:prstGeom prst="rect">
                <a:avLst/>
              </a:prstGeom>
            </p:spPr>
          </p:pic>
        </p:grpSp>
        <p:sp>
          <p:nvSpPr>
            <p:cNvPr id="162" name="Rectangle 161"/>
            <p:cNvSpPr/>
            <p:nvPr/>
          </p:nvSpPr>
          <p:spPr>
            <a:xfrm>
              <a:off x="-22447" y="4012936"/>
              <a:ext cx="9166447" cy="74633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grpSp>
          <p:nvGrpSpPr>
            <p:cNvPr id="2" name="Group 1"/>
            <p:cNvGrpSpPr/>
            <p:nvPr/>
          </p:nvGrpSpPr>
          <p:grpSpPr>
            <a:xfrm>
              <a:off x="40265" y="4023508"/>
              <a:ext cx="9041022" cy="767230"/>
              <a:chOff x="-22447" y="4023508"/>
              <a:chExt cx="9041022" cy="767230"/>
            </a:xfrm>
          </p:grpSpPr>
          <p:cxnSp>
            <p:nvCxnSpPr>
              <p:cNvPr id="163" name="Straight Connector 162"/>
              <p:cNvCxnSpPr/>
              <p:nvPr/>
            </p:nvCxnSpPr>
            <p:spPr bwMode="auto">
              <a:xfrm>
                <a:off x="-22447" y="4406707"/>
                <a:ext cx="8933025" cy="0"/>
              </a:xfrm>
              <a:prstGeom prst="line">
                <a:avLst/>
              </a:prstGeom>
              <a:ln w="3175">
                <a:solidFill>
                  <a:schemeClr val="bg2"/>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4" name="Oval 163"/>
              <p:cNvSpPr>
                <a:spLocks/>
              </p:cNvSpPr>
              <p:nvPr/>
            </p:nvSpPr>
            <p:spPr bwMode="auto">
              <a:xfrm>
                <a:off x="734868" y="4359495"/>
                <a:ext cx="108000" cy="108000"/>
              </a:xfrm>
              <a:prstGeom prst="ellipse">
                <a:avLst/>
              </a:prstGeom>
              <a:solidFill>
                <a:srgbClr val="EB1C24"/>
              </a:solidFill>
              <a:ln w="3175" algn="ctr">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tIns="91440" bIns="91440" anchor="ctr"/>
              <a:lstStyle/>
              <a:p>
                <a:pPr algn="ctr">
                  <a:defRPr/>
                </a:pPr>
                <a:endParaRPr lang="en-US" sz="800" b="1" dirty="0">
                  <a:solidFill>
                    <a:schemeClr val="bg1"/>
                  </a:solidFill>
                  <a:latin typeface="Calibri" panose="020F0502020204030204" pitchFamily="34" charset="0"/>
                  <a:cs typeface="Arial" panose="020B0604020202020204" pitchFamily="34" charset="0"/>
                </a:endParaRPr>
              </a:p>
            </p:txBody>
          </p:sp>
          <p:sp>
            <p:nvSpPr>
              <p:cNvPr id="165" name="Oval 164"/>
              <p:cNvSpPr>
                <a:spLocks/>
              </p:cNvSpPr>
              <p:nvPr/>
            </p:nvSpPr>
            <p:spPr bwMode="auto">
              <a:xfrm>
                <a:off x="1327476" y="4359495"/>
                <a:ext cx="108000" cy="108000"/>
              </a:xfrm>
              <a:prstGeom prst="ellipse">
                <a:avLst/>
              </a:prstGeom>
              <a:solidFill>
                <a:srgbClr val="EB1C24"/>
              </a:solidFill>
              <a:ln w="3175" algn="ctr">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tIns="91440" bIns="91440" anchor="ctr"/>
              <a:lstStyle/>
              <a:p>
                <a:pPr algn="ctr"/>
                <a:endParaRPr lang="en-US" sz="800" b="1" dirty="0">
                  <a:solidFill>
                    <a:schemeClr val="bg1"/>
                  </a:solidFill>
                  <a:latin typeface="Calibri" panose="020F0502020204030204" pitchFamily="34" charset="0"/>
                  <a:cs typeface="Arial" panose="020B0604020202020204" pitchFamily="34" charset="0"/>
                </a:endParaRPr>
              </a:p>
            </p:txBody>
          </p:sp>
          <p:sp>
            <p:nvSpPr>
              <p:cNvPr id="166" name="TextBox 40"/>
              <p:cNvSpPr txBox="1">
                <a:spLocks noChangeArrowheads="1"/>
              </p:cNvSpPr>
              <p:nvPr/>
            </p:nvSpPr>
            <p:spPr bwMode="auto">
              <a:xfrm>
                <a:off x="1892649" y="4057900"/>
                <a:ext cx="10976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a:spcBef>
                    <a:spcPct val="0"/>
                  </a:spcBef>
                  <a:buFontTx/>
                  <a:buNone/>
                </a:pPr>
                <a:r>
                  <a:rPr lang="en-US" altLang="en-US" sz="900" b="1" dirty="0">
                    <a:solidFill>
                      <a:schemeClr val="bg1"/>
                    </a:solidFill>
                    <a:cs typeface="Arial" panose="020B0604020202020204" pitchFamily="34" charset="0"/>
                  </a:rPr>
                  <a:t>Reservation &amp; </a:t>
                </a:r>
              </a:p>
              <a:p>
                <a:pPr algn="ctr">
                  <a:spcBef>
                    <a:spcPct val="0"/>
                  </a:spcBef>
                  <a:buFontTx/>
                  <a:buNone/>
                </a:pPr>
                <a:r>
                  <a:rPr lang="en-US" altLang="en-US" sz="900" b="1" dirty="0">
                    <a:solidFill>
                      <a:schemeClr val="bg1"/>
                    </a:solidFill>
                    <a:cs typeface="Arial" panose="020B0604020202020204" pitchFamily="34" charset="0"/>
                  </a:rPr>
                  <a:t>Sales</a:t>
                </a:r>
                <a:endParaRPr lang="en-GB" altLang="en-US" sz="900" b="1" dirty="0">
                  <a:solidFill>
                    <a:schemeClr val="bg1"/>
                  </a:solidFill>
                  <a:cs typeface="Arial" panose="020B0604020202020204" pitchFamily="34" charset="0"/>
                </a:endParaRPr>
              </a:p>
            </p:txBody>
          </p:sp>
          <p:sp>
            <p:nvSpPr>
              <p:cNvPr id="167" name="TextBox 41"/>
              <p:cNvSpPr txBox="1">
                <a:spLocks noChangeArrowheads="1"/>
              </p:cNvSpPr>
              <p:nvPr/>
            </p:nvSpPr>
            <p:spPr bwMode="auto">
              <a:xfrm>
                <a:off x="431451" y="4421406"/>
                <a:ext cx="7471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a:spcBef>
                    <a:spcPct val="0"/>
                  </a:spcBef>
                  <a:buFontTx/>
                  <a:buNone/>
                </a:pPr>
                <a:r>
                  <a:rPr lang="en-US" altLang="en-US" sz="900" b="1" dirty="0">
                    <a:solidFill>
                      <a:schemeClr val="bg1"/>
                    </a:solidFill>
                    <a:cs typeface="Arial" panose="020B0604020202020204" pitchFamily="34" charset="0"/>
                  </a:rPr>
                  <a:t>Inventory &amp; Pricing</a:t>
                </a:r>
                <a:endParaRPr lang="en-GB" altLang="en-US" sz="900" b="1" dirty="0">
                  <a:solidFill>
                    <a:schemeClr val="bg1"/>
                  </a:solidFill>
                  <a:cs typeface="Arial" panose="020B0604020202020204" pitchFamily="34" charset="0"/>
                </a:endParaRPr>
              </a:p>
            </p:txBody>
          </p:sp>
          <p:sp>
            <p:nvSpPr>
              <p:cNvPr id="168" name="TextBox 42"/>
              <p:cNvSpPr txBox="1">
                <a:spLocks noChangeArrowheads="1"/>
              </p:cNvSpPr>
              <p:nvPr/>
            </p:nvSpPr>
            <p:spPr bwMode="auto">
              <a:xfrm>
                <a:off x="786580" y="4023508"/>
                <a:ext cx="12152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a:spcBef>
                    <a:spcPct val="0"/>
                  </a:spcBef>
                  <a:buFontTx/>
                  <a:buNone/>
                </a:pPr>
                <a:r>
                  <a:rPr lang="en-US" altLang="en-US" sz="900" b="1" dirty="0">
                    <a:solidFill>
                      <a:schemeClr val="bg1"/>
                    </a:solidFill>
                    <a:cs typeface="Arial" panose="020B0604020202020204" pitchFamily="34" charset="0"/>
                  </a:rPr>
                  <a:t>Network, Fleet &amp; Commercial Planning</a:t>
                </a:r>
                <a:endParaRPr lang="en-GB" altLang="en-US" sz="900" b="1" dirty="0">
                  <a:solidFill>
                    <a:schemeClr val="bg1"/>
                  </a:solidFill>
                  <a:cs typeface="Arial" panose="020B0604020202020204" pitchFamily="34" charset="0"/>
                </a:endParaRPr>
              </a:p>
            </p:txBody>
          </p:sp>
          <p:sp>
            <p:nvSpPr>
              <p:cNvPr id="169" name="TextBox 43"/>
              <p:cNvSpPr txBox="1">
                <a:spLocks noChangeArrowheads="1"/>
              </p:cNvSpPr>
              <p:nvPr/>
            </p:nvSpPr>
            <p:spPr bwMode="auto">
              <a:xfrm>
                <a:off x="2912543" y="4057899"/>
                <a:ext cx="14120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a:spcBef>
                    <a:spcPct val="0"/>
                  </a:spcBef>
                  <a:buFontTx/>
                  <a:buNone/>
                </a:pPr>
                <a:r>
                  <a:rPr lang="en-US" altLang="en-US" sz="900" b="1" dirty="0">
                    <a:solidFill>
                      <a:schemeClr val="bg1"/>
                    </a:solidFill>
                    <a:cs typeface="Arial" panose="020B0604020202020204" pitchFamily="34" charset="0"/>
                  </a:rPr>
                  <a:t>Flight </a:t>
                </a:r>
              </a:p>
              <a:p>
                <a:pPr algn="ctr">
                  <a:spcBef>
                    <a:spcPct val="0"/>
                  </a:spcBef>
                  <a:buFontTx/>
                  <a:buNone/>
                </a:pPr>
                <a:r>
                  <a:rPr lang="en-US" altLang="en-US" sz="900" b="1" dirty="0">
                    <a:solidFill>
                      <a:schemeClr val="bg1"/>
                    </a:solidFill>
                    <a:cs typeface="Arial" panose="020B0604020202020204" pitchFamily="34" charset="0"/>
                  </a:rPr>
                  <a:t>Operations</a:t>
                </a:r>
                <a:endParaRPr lang="en-GB" altLang="en-US" sz="900" b="1" dirty="0">
                  <a:solidFill>
                    <a:schemeClr val="bg1"/>
                  </a:solidFill>
                  <a:cs typeface="Arial" panose="020B0604020202020204" pitchFamily="34" charset="0"/>
                </a:endParaRPr>
              </a:p>
            </p:txBody>
          </p:sp>
          <p:sp>
            <p:nvSpPr>
              <p:cNvPr id="170" name="TextBox 44"/>
              <p:cNvSpPr txBox="1">
                <a:spLocks noChangeArrowheads="1"/>
              </p:cNvSpPr>
              <p:nvPr/>
            </p:nvSpPr>
            <p:spPr bwMode="auto">
              <a:xfrm>
                <a:off x="2383371" y="4421406"/>
                <a:ext cx="12348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a:spcBef>
                    <a:spcPct val="0"/>
                  </a:spcBef>
                  <a:buFontTx/>
                  <a:buNone/>
                </a:pPr>
                <a:r>
                  <a:rPr lang="en-US" altLang="en-US" sz="900" b="1" dirty="0">
                    <a:solidFill>
                      <a:schemeClr val="bg1"/>
                    </a:solidFill>
                    <a:cs typeface="Arial" panose="020B0604020202020204" pitchFamily="34" charset="0"/>
                  </a:rPr>
                  <a:t>Revenue </a:t>
                </a:r>
              </a:p>
              <a:p>
                <a:pPr algn="ctr">
                  <a:spcBef>
                    <a:spcPct val="0"/>
                  </a:spcBef>
                  <a:buFontTx/>
                  <a:buNone/>
                </a:pPr>
                <a:r>
                  <a:rPr lang="en-US" altLang="en-US" sz="900" b="1" dirty="0">
                    <a:solidFill>
                      <a:schemeClr val="bg1"/>
                    </a:solidFill>
                    <a:cs typeface="Arial" panose="020B0604020202020204" pitchFamily="34" charset="0"/>
                  </a:rPr>
                  <a:t>Management</a:t>
                </a:r>
                <a:endParaRPr lang="en-GB" altLang="en-US" sz="900" b="1" dirty="0">
                  <a:solidFill>
                    <a:schemeClr val="bg1"/>
                  </a:solidFill>
                  <a:cs typeface="Arial" panose="020B0604020202020204" pitchFamily="34" charset="0"/>
                </a:endParaRPr>
              </a:p>
            </p:txBody>
          </p:sp>
          <p:sp>
            <p:nvSpPr>
              <p:cNvPr id="171" name="TextBox 45"/>
              <p:cNvSpPr txBox="1">
                <a:spLocks noChangeArrowheads="1"/>
              </p:cNvSpPr>
              <p:nvPr/>
            </p:nvSpPr>
            <p:spPr bwMode="auto">
              <a:xfrm>
                <a:off x="4204639" y="4057898"/>
                <a:ext cx="12348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a:spcBef>
                    <a:spcPct val="0"/>
                  </a:spcBef>
                  <a:buFontTx/>
                  <a:buNone/>
                </a:pPr>
                <a:r>
                  <a:rPr lang="en-US" altLang="en-US" sz="900" b="1">
                    <a:solidFill>
                      <a:schemeClr val="bg1"/>
                    </a:solidFill>
                    <a:cs typeface="Arial" panose="020B0604020202020204" pitchFamily="34" charset="0"/>
                  </a:rPr>
                  <a:t>Cargo </a:t>
                </a:r>
              </a:p>
              <a:p>
                <a:pPr algn="ctr">
                  <a:spcBef>
                    <a:spcPct val="0"/>
                  </a:spcBef>
                  <a:buFontTx/>
                  <a:buNone/>
                </a:pPr>
                <a:r>
                  <a:rPr lang="en-US" altLang="en-US" sz="900" b="1">
                    <a:solidFill>
                      <a:schemeClr val="bg1"/>
                    </a:solidFill>
                    <a:cs typeface="Arial" panose="020B0604020202020204" pitchFamily="34" charset="0"/>
                  </a:rPr>
                  <a:t>Operations</a:t>
                </a:r>
                <a:endParaRPr lang="en-GB" altLang="en-US" sz="900" b="1">
                  <a:solidFill>
                    <a:schemeClr val="bg1"/>
                  </a:solidFill>
                  <a:cs typeface="Arial" panose="020B0604020202020204" pitchFamily="34" charset="0"/>
                </a:endParaRPr>
              </a:p>
            </p:txBody>
          </p:sp>
          <p:sp>
            <p:nvSpPr>
              <p:cNvPr id="172" name="TextBox 46"/>
              <p:cNvSpPr txBox="1">
                <a:spLocks noChangeArrowheads="1"/>
              </p:cNvSpPr>
              <p:nvPr/>
            </p:nvSpPr>
            <p:spPr bwMode="auto">
              <a:xfrm>
                <a:off x="7134936" y="4421406"/>
                <a:ext cx="12348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a:spcBef>
                    <a:spcPct val="0"/>
                  </a:spcBef>
                  <a:buFontTx/>
                  <a:buNone/>
                </a:pPr>
                <a:r>
                  <a:rPr lang="en-US" altLang="en-US" sz="900" b="1" dirty="0">
                    <a:solidFill>
                      <a:schemeClr val="bg1"/>
                    </a:solidFill>
                    <a:cs typeface="Arial" panose="020B0604020202020204" pitchFamily="34" charset="0"/>
                  </a:rPr>
                  <a:t>Ecommerce and Mobility</a:t>
                </a:r>
                <a:endParaRPr lang="en-GB" altLang="en-US" sz="900" b="1" dirty="0">
                  <a:solidFill>
                    <a:schemeClr val="bg1"/>
                  </a:solidFill>
                  <a:cs typeface="Arial" panose="020B0604020202020204" pitchFamily="34" charset="0"/>
                </a:endParaRPr>
              </a:p>
            </p:txBody>
          </p:sp>
          <p:sp>
            <p:nvSpPr>
              <p:cNvPr id="173" name="TextBox 47"/>
              <p:cNvSpPr txBox="1">
                <a:spLocks noChangeArrowheads="1"/>
              </p:cNvSpPr>
              <p:nvPr/>
            </p:nvSpPr>
            <p:spPr bwMode="auto">
              <a:xfrm>
                <a:off x="5415723" y="4057898"/>
                <a:ext cx="12348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a:spcBef>
                    <a:spcPct val="0"/>
                  </a:spcBef>
                  <a:buFontTx/>
                  <a:buNone/>
                </a:pPr>
                <a:r>
                  <a:rPr lang="en-US" altLang="en-US" sz="900" b="1">
                    <a:solidFill>
                      <a:schemeClr val="bg1"/>
                    </a:solidFill>
                    <a:cs typeface="Arial" panose="020B0604020202020204" pitchFamily="34" charset="0"/>
                  </a:rPr>
                  <a:t>Airline Finance &amp; Accounting</a:t>
                </a:r>
                <a:endParaRPr lang="en-GB" altLang="en-US" sz="900" b="1">
                  <a:solidFill>
                    <a:schemeClr val="bg1"/>
                  </a:solidFill>
                  <a:cs typeface="Arial" panose="020B0604020202020204" pitchFamily="34" charset="0"/>
                </a:endParaRPr>
              </a:p>
            </p:txBody>
          </p:sp>
          <p:sp>
            <p:nvSpPr>
              <p:cNvPr id="174" name="TextBox 48"/>
              <p:cNvSpPr txBox="1">
                <a:spLocks noChangeArrowheads="1"/>
              </p:cNvSpPr>
              <p:nvPr/>
            </p:nvSpPr>
            <p:spPr bwMode="auto">
              <a:xfrm>
                <a:off x="6819424" y="4057898"/>
                <a:ext cx="6294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a:spcBef>
                    <a:spcPct val="0"/>
                  </a:spcBef>
                  <a:buFontTx/>
                  <a:buNone/>
                </a:pPr>
                <a:r>
                  <a:rPr lang="en-US" altLang="en-US" sz="900" b="1" dirty="0">
                    <a:solidFill>
                      <a:schemeClr val="bg1"/>
                    </a:solidFill>
                    <a:cs typeface="Arial" panose="020B0604020202020204" pitchFamily="34" charset="0"/>
                  </a:rPr>
                  <a:t>Tech Ops </a:t>
                </a:r>
              </a:p>
              <a:p>
                <a:pPr algn="ctr">
                  <a:spcBef>
                    <a:spcPct val="0"/>
                  </a:spcBef>
                  <a:buFontTx/>
                  <a:buNone/>
                </a:pPr>
                <a:r>
                  <a:rPr lang="en-US" altLang="en-US" sz="900" b="1" dirty="0">
                    <a:solidFill>
                      <a:schemeClr val="bg1"/>
                    </a:solidFill>
                    <a:cs typeface="Arial" panose="020B0604020202020204" pitchFamily="34" charset="0"/>
                  </a:rPr>
                  <a:t>&amp; MRO</a:t>
                </a:r>
                <a:endParaRPr lang="en-GB" altLang="en-US" sz="900" b="1" dirty="0">
                  <a:solidFill>
                    <a:schemeClr val="bg1"/>
                  </a:solidFill>
                  <a:cs typeface="Arial" panose="020B0604020202020204" pitchFamily="34" charset="0"/>
                </a:endParaRPr>
              </a:p>
            </p:txBody>
          </p:sp>
          <p:sp>
            <p:nvSpPr>
              <p:cNvPr id="175" name="TextBox 49"/>
              <p:cNvSpPr txBox="1">
                <a:spLocks noChangeArrowheads="1"/>
              </p:cNvSpPr>
              <p:nvPr/>
            </p:nvSpPr>
            <p:spPr bwMode="auto">
              <a:xfrm>
                <a:off x="7783770" y="4057898"/>
                <a:ext cx="12348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a:spcBef>
                    <a:spcPct val="0"/>
                  </a:spcBef>
                  <a:buFontTx/>
                  <a:buNone/>
                </a:pPr>
                <a:r>
                  <a:rPr lang="en-US" altLang="en-US" sz="900" b="1" dirty="0">
                    <a:solidFill>
                      <a:schemeClr val="bg1"/>
                    </a:solidFill>
                    <a:cs typeface="Arial" panose="020B0604020202020204" pitchFamily="34" charset="0"/>
                  </a:rPr>
                  <a:t>CRM &amp; </a:t>
                </a:r>
              </a:p>
              <a:p>
                <a:pPr algn="ctr">
                  <a:spcBef>
                    <a:spcPct val="0"/>
                  </a:spcBef>
                  <a:buFontTx/>
                  <a:buNone/>
                </a:pPr>
                <a:r>
                  <a:rPr lang="en-US" altLang="en-US" sz="900" b="1" dirty="0">
                    <a:solidFill>
                      <a:schemeClr val="bg1"/>
                    </a:solidFill>
                    <a:cs typeface="Arial" panose="020B0604020202020204" pitchFamily="34" charset="0"/>
                  </a:rPr>
                  <a:t>Loyalty</a:t>
                </a:r>
                <a:endParaRPr lang="en-GB" altLang="en-US" sz="900" b="1" dirty="0">
                  <a:solidFill>
                    <a:schemeClr val="bg1"/>
                  </a:solidFill>
                  <a:cs typeface="Arial" panose="020B0604020202020204" pitchFamily="34" charset="0"/>
                </a:endParaRPr>
              </a:p>
            </p:txBody>
          </p:sp>
          <p:sp>
            <p:nvSpPr>
              <p:cNvPr id="176" name="TextBox 51"/>
              <p:cNvSpPr txBox="1">
                <a:spLocks noChangeArrowheads="1"/>
              </p:cNvSpPr>
              <p:nvPr/>
            </p:nvSpPr>
            <p:spPr bwMode="auto">
              <a:xfrm>
                <a:off x="3581199" y="4421406"/>
                <a:ext cx="12348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a:spcBef>
                    <a:spcPct val="0"/>
                  </a:spcBef>
                  <a:buFontTx/>
                  <a:buNone/>
                </a:pPr>
                <a:r>
                  <a:rPr lang="en-US" altLang="en-US" sz="900" b="1" dirty="0">
                    <a:solidFill>
                      <a:schemeClr val="bg1"/>
                    </a:solidFill>
                    <a:cs typeface="Arial" panose="020B0604020202020204" pitchFamily="34" charset="0"/>
                  </a:rPr>
                  <a:t>Crew</a:t>
                </a:r>
              </a:p>
              <a:p>
                <a:pPr algn="ctr">
                  <a:spcBef>
                    <a:spcPct val="0"/>
                  </a:spcBef>
                  <a:buFontTx/>
                  <a:buNone/>
                </a:pPr>
                <a:r>
                  <a:rPr lang="en-US" altLang="en-US" sz="900" b="1" dirty="0">
                    <a:solidFill>
                      <a:schemeClr val="bg1"/>
                    </a:solidFill>
                    <a:cs typeface="Arial" panose="020B0604020202020204" pitchFamily="34" charset="0"/>
                  </a:rPr>
                  <a:t>Operations</a:t>
                </a:r>
                <a:endParaRPr lang="en-GB" altLang="en-US" sz="900" b="1" dirty="0">
                  <a:solidFill>
                    <a:schemeClr val="bg1"/>
                  </a:solidFill>
                  <a:cs typeface="Arial" panose="020B0604020202020204" pitchFamily="34" charset="0"/>
                </a:endParaRPr>
              </a:p>
            </p:txBody>
          </p:sp>
          <p:sp>
            <p:nvSpPr>
              <p:cNvPr id="177" name="TextBox 53"/>
              <p:cNvSpPr txBox="1">
                <a:spLocks noChangeArrowheads="1"/>
              </p:cNvSpPr>
              <p:nvPr/>
            </p:nvSpPr>
            <p:spPr bwMode="auto">
              <a:xfrm>
                <a:off x="4777381" y="4421406"/>
                <a:ext cx="12348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a:spcBef>
                    <a:spcPct val="0"/>
                  </a:spcBef>
                  <a:buFontTx/>
                  <a:buNone/>
                </a:pPr>
                <a:r>
                  <a:rPr lang="en-US" altLang="en-US" sz="900" b="1" dirty="0">
                    <a:solidFill>
                      <a:schemeClr val="bg1"/>
                    </a:solidFill>
                    <a:cs typeface="Arial" panose="020B0604020202020204" pitchFamily="34" charset="0"/>
                  </a:rPr>
                  <a:t>Airport </a:t>
                </a:r>
              </a:p>
              <a:p>
                <a:pPr algn="ctr">
                  <a:spcBef>
                    <a:spcPct val="0"/>
                  </a:spcBef>
                  <a:buFontTx/>
                  <a:buNone/>
                </a:pPr>
                <a:r>
                  <a:rPr lang="en-US" altLang="en-US" sz="900" b="1" dirty="0">
                    <a:solidFill>
                      <a:schemeClr val="bg1"/>
                    </a:solidFill>
                    <a:cs typeface="Arial" panose="020B0604020202020204" pitchFamily="34" charset="0"/>
                  </a:rPr>
                  <a:t>Operations</a:t>
                </a:r>
                <a:endParaRPr lang="en-GB" altLang="en-US" sz="900" b="1" dirty="0">
                  <a:solidFill>
                    <a:schemeClr val="bg1"/>
                  </a:solidFill>
                  <a:cs typeface="Arial" panose="020B0604020202020204" pitchFamily="34" charset="0"/>
                </a:endParaRPr>
              </a:p>
            </p:txBody>
          </p:sp>
          <p:sp>
            <p:nvSpPr>
              <p:cNvPr id="178" name="TextBox 55"/>
              <p:cNvSpPr txBox="1">
                <a:spLocks noChangeArrowheads="1"/>
              </p:cNvSpPr>
              <p:nvPr/>
            </p:nvSpPr>
            <p:spPr bwMode="auto">
              <a:xfrm>
                <a:off x="6147817" y="4421406"/>
                <a:ext cx="8807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a:spcBef>
                    <a:spcPct val="0"/>
                  </a:spcBef>
                  <a:buFontTx/>
                  <a:buNone/>
                </a:pPr>
                <a:r>
                  <a:rPr lang="en-US" altLang="en-US" sz="900" b="1" dirty="0">
                    <a:solidFill>
                      <a:schemeClr val="bg1"/>
                    </a:solidFill>
                    <a:cs typeface="Arial" panose="020B0604020202020204" pitchFamily="34" charset="0"/>
                  </a:rPr>
                  <a:t>Ground</a:t>
                </a:r>
              </a:p>
              <a:p>
                <a:pPr algn="ctr">
                  <a:spcBef>
                    <a:spcPct val="0"/>
                  </a:spcBef>
                  <a:buFontTx/>
                  <a:buNone/>
                </a:pPr>
                <a:r>
                  <a:rPr lang="en-US" altLang="en-US" sz="900" b="1" dirty="0">
                    <a:solidFill>
                      <a:schemeClr val="bg1"/>
                    </a:solidFill>
                    <a:cs typeface="Arial" panose="020B0604020202020204" pitchFamily="34" charset="0"/>
                  </a:rPr>
                  <a:t> Operations</a:t>
                </a:r>
                <a:endParaRPr lang="en-GB" altLang="en-US" sz="900" b="1" dirty="0">
                  <a:solidFill>
                    <a:schemeClr val="bg1"/>
                  </a:solidFill>
                  <a:cs typeface="Arial" panose="020B0604020202020204" pitchFamily="34" charset="0"/>
                </a:endParaRPr>
              </a:p>
            </p:txBody>
          </p:sp>
          <p:sp>
            <p:nvSpPr>
              <p:cNvPr id="179" name="TextBox 41"/>
              <p:cNvSpPr txBox="1">
                <a:spLocks noChangeArrowheads="1"/>
              </p:cNvSpPr>
              <p:nvPr/>
            </p:nvSpPr>
            <p:spPr bwMode="auto">
              <a:xfrm>
                <a:off x="1433610" y="4421406"/>
                <a:ext cx="10976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a:spcBef>
                    <a:spcPct val="0"/>
                  </a:spcBef>
                  <a:buFontTx/>
                  <a:buNone/>
                </a:pPr>
                <a:r>
                  <a:rPr lang="en-US" altLang="en-US" sz="900" b="1" dirty="0">
                    <a:solidFill>
                      <a:schemeClr val="bg1"/>
                    </a:solidFill>
                    <a:cs typeface="Arial" panose="020B0604020202020204" pitchFamily="34" charset="0"/>
                  </a:rPr>
                  <a:t>Alliance Partnership</a:t>
                </a:r>
              </a:p>
            </p:txBody>
          </p:sp>
          <p:sp>
            <p:nvSpPr>
              <p:cNvPr id="180" name="Oval 179">
                <a:extLst>
                  <a:ext uri="{FF2B5EF4-FFF2-40B4-BE49-F238E27FC236}">
                    <a16:creationId xmlns:a16="http://schemas.microsoft.com/office/drawing/2014/main" id="{8792D2D2-32AE-B341-BFF8-D7F9BB98F2A4}"/>
                  </a:ext>
                </a:extLst>
              </p:cNvPr>
              <p:cNvSpPr>
                <a:spLocks/>
              </p:cNvSpPr>
              <p:nvPr/>
            </p:nvSpPr>
            <p:spPr bwMode="auto">
              <a:xfrm>
                <a:off x="1944167" y="4359495"/>
                <a:ext cx="108000" cy="108000"/>
              </a:xfrm>
              <a:prstGeom prst="ellipse">
                <a:avLst/>
              </a:prstGeom>
              <a:solidFill>
                <a:srgbClr val="EB1C24"/>
              </a:solidFill>
              <a:ln w="3175" algn="ctr">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tIns="91440" bIns="91440" anchor="ctr"/>
              <a:lstStyle/>
              <a:p>
                <a:pPr algn="ctr">
                  <a:defRPr/>
                </a:pPr>
                <a:endParaRPr lang="en-US" sz="800" b="1" dirty="0">
                  <a:solidFill>
                    <a:schemeClr val="bg1"/>
                  </a:solidFill>
                  <a:latin typeface="Calibri" panose="020F0502020204030204" pitchFamily="34" charset="0"/>
                  <a:cs typeface="Arial" panose="020B0604020202020204" pitchFamily="34" charset="0"/>
                </a:endParaRPr>
              </a:p>
            </p:txBody>
          </p:sp>
          <p:sp>
            <p:nvSpPr>
              <p:cNvPr id="181" name="Oval 180">
                <a:extLst>
                  <a:ext uri="{FF2B5EF4-FFF2-40B4-BE49-F238E27FC236}">
                    <a16:creationId xmlns:a16="http://schemas.microsoft.com/office/drawing/2014/main" id="{3A388F0B-BB44-B84B-A2EC-153ACCDD958A}"/>
                  </a:ext>
                </a:extLst>
              </p:cNvPr>
              <p:cNvSpPr>
                <a:spLocks/>
              </p:cNvSpPr>
              <p:nvPr/>
            </p:nvSpPr>
            <p:spPr bwMode="auto">
              <a:xfrm>
                <a:off x="2387099" y="4359495"/>
                <a:ext cx="108000" cy="108000"/>
              </a:xfrm>
              <a:prstGeom prst="ellipse">
                <a:avLst/>
              </a:prstGeom>
              <a:solidFill>
                <a:srgbClr val="EB1C24"/>
              </a:solidFill>
              <a:ln w="3175" algn="ctr">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tIns="91440" bIns="91440" anchor="ctr"/>
              <a:lstStyle/>
              <a:p>
                <a:pPr algn="ctr"/>
                <a:endParaRPr lang="en-US" sz="800" b="1" dirty="0">
                  <a:solidFill>
                    <a:schemeClr val="bg1"/>
                  </a:solidFill>
                  <a:latin typeface="Calibri" panose="020F0502020204030204" pitchFamily="34" charset="0"/>
                  <a:cs typeface="Arial" panose="020B0604020202020204" pitchFamily="34" charset="0"/>
                </a:endParaRPr>
              </a:p>
            </p:txBody>
          </p:sp>
          <p:sp>
            <p:nvSpPr>
              <p:cNvPr id="182" name="Oval 181">
                <a:extLst>
                  <a:ext uri="{FF2B5EF4-FFF2-40B4-BE49-F238E27FC236}">
                    <a16:creationId xmlns:a16="http://schemas.microsoft.com/office/drawing/2014/main" id="{6F25803C-EF93-AF4C-AE82-CC1865EA1036}"/>
                  </a:ext>
                </a:extLst>
              </p:cNvPr>
              <p:cNvSpPr>
                <a:spLocks/>
              </p:cNvSpPr>
              <p:nvPr/>
            </p:nvSpPr>
            <p:spPr bwMode="auto">
              <a:xfrm>
                <a:off x="2947392" y="4359495"/>
                <a:ext cx="108000" cy="108000"/>
              </a:xfrm>
              <a:prstGeom prst="ellipse">
                <a:avLst/>
              </a:prstGeom>
              <a:solidFill>
                <a:srgbClr val="EB1C24"/>
              </a:solidFill>
              <a:ln w="3175" algn="ctr">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tIns="91440" bIns="91440" anchor="ctr"/>
              <a:lstStyle/>
              <a:p>
                <a:pPr algn="ctr">
                  <a:defRPr/>
                </a:pPr>
                <a:endParaRPr lang="en-US" sz="800" b="1" dirty="0">
                  <a:solidFill>
                    <a:schemeClr val="bg1"/>
                  </a:solidFill>
                  <a:latin typeface="Calibri" panose="020F0502020204030204" pitchFamily="34" charset="0"/>
                  <a:cs typeface="Arial" panose="020B0604020202020204" pitchFamily="34" charset="0"/>
                </a:endParaRPr>
              </a:p>
            </p:txBody>
          </p:sp>
          <p:sp>
            <p:nvSpPr>
              <p:cNvPr id="183" name="Oval 182">
                <a:extLst>
                  <a:ext uri="{FF2B5EF4-FFF2-40B4-BE49-F238E27FC236}">
                    <a16:creationId xmlns:a16="http://schemas.microsoft.com/office/drawing/2014/main" id="{6448601B-687E-9645-B623-EF0A07311545}"/>
                  </a:ext>
                </a:extLst>
              </p:cNvPr>
              <p:cNvSpPr>
                <a:spLocks/>
              </p:cNvSpPr>
              <p:nvPr/>
            </p:nvSpPr>
            <p:spPr bwMode="auto">
              <a:xfrm>
                <a:off x="3550895" y="4359495"/>
                <a:ext cx="108000" cy="108000"/>
              </a:xfrm>
              <a:prstGeom prst="ellipse">
                <a:avLst/>
              </a:prstGeom>
              <a:solidFill>
                <a:srgbClr val="EB1C24"/>
              </a:solidFill>
              <a:ln w="3175" algn="ctr">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tIns="91440" bIns="91440" anchor="ctr"/>
              <a:lstStyle/>
              <a:p>
                <a:pPr algn="ctr"/>
                <a:endParaRPr lang="en-US" sz="800" b="1" dirty="0">
                  <a:solidFill>
                    <a:schemeClr val="bg1"/>
                  </a:solidFill>
                  <a:latin typeface="Calibri" panose="020F0502020204030204" pitchFamily="34" charset="0"/>
                  <a:cs typeface="Arial" panose="020B0604020202020204" pitchFamily="34" charset="0"/>
                </a:endParaRPr>
              </a:p>
            </p:txBody>
          </p:sp>
          <p:sp>
            <p:nvSpPr>
              <p:cNvPr id="184" name="Oval 183">
                <a:extLst>
                  <a:ext uri="{FF2B5EF4-FFF2-40B4-BE49-F238E27FC236}">
                    <a16:creationId xmlns:a16="http://schemas.microsoft.com/office/drawing/2014/main" id="{F940E61F-E097-E44B-A6F7-39520BDBF5BA}"/>
                  </a:ext>
                </a:extLst>
              </p:cNvPr>
              <p:cNvSpPr>
                <a:spLocks/>
              </p:cNvSpPr>
              <p:nvPr/>
            </p:nvSpPr>
            <p:spPr bwMode="auto">
              <a:xfrm>
                <a:off x="4142868" y="4359495"/>
                <a:ext cx="108000" cy="108000"/>
              </a:xfrm>
              <a:prstGeom prst="ellipse">
                <a:avLst/>
              </a:prstGeom>
              <a:solidFill>
                <a:srgbClr val="EB1C24"/>
              </a:solidFill>
              <a:ln w="3175" algn="ctr">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tIns="91440" bIns="91440" anchor="ctr"/>
              <a:lstStyle/>
              <a:p>
                <a:pPr algn="ctr">
                  <a:defRPr/>
                </a:pPr>
                <a:endParaRPr lang="en-US" sz="800" b="1" dirty="0">
                  <a:solidFill>
                    <a:schemeClr val="bg1"/>
                  </a:solidFill>
                  <a:latin typeface="Calibri" panose="020F0502020204030204" pitchFamily="34" charset="0"/>
                  <a:cs typeface="Arial" panose="020B0604020202020204" pitchFamily="34" charset="0"/>
                </a:endParaRPr>
              </a:p>
            </p:txBody>
          </p:sp>
          <p:sp>
            <p:nvSpPr>
              <p:cNvPr id="185" name="Oval 184">
                <a:extLst>
                  <a:ext uri="{FF2B5EF4-FFF2-40B4-BE49-F238E27FC236}">
                    <a16:creationId xmlns:a16="http://schemas.microsoft.com/office/drawing/2014/main" id="{BEE2A64C-758F-3748-8437-7D1AB5C6AB92}"/>
                  </a:ext>
                </a:extLst>
              </p:cNvPr>
              <p:cNvSpPr>
                <a:spLocks/>
              </p:cNvSpPr>
              <p:nvPr/>
            </p:nvSpPr>
            <p:spPr bwMode="auto">
              <a:xfrm>
                <a:off x="4729722" y="4359495"/>
                <a:ext cx="108000" cy="108000"/>
              </a:xfrm>
              <a:prstGeom prst="ellipse">
                <a:avLst/>
              </a:prstGeom>
              <a:solidFill>
                <a:srgbClr val="EB1C24"/>
              </a:solidFill>
              <a:ln w="3175" algn="ctr">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tIns="91440" bIns="91440" anchor="ctr"/>
              <a:lstStyle/>
              <a:p>
                <a:pPr algn="ctr"/>
                <a:endParaRPr lang="en-US" sz="800" b="1" dirty="0">
                  <a:solidFill>
                    <a:schemeClr val="bg1"/>
                  </a:solidFill>
                  <a:latin typeface="Calibri" panose="020F0502020204030204" pitchFamily="34" charset="0"/>
                  <a:cs typeface="Arial" panose="020B0604020202020204" pitchFamily="34" charset="0"/>
                </a:endParaRPr>
              </a:p>
            </p:txBody>
          </p:sp>
          <p:sp>
            <p:nvSpPr>
              <p:cNvPr id="186" name="Oval 185">
                <a:extLst>
                  <a:ext uri="{FF2B5EF4-FFF2-40B4-BE49-F238E27FC236}">
                    <a16:creationId xmlns:a16="http://schemas.microsoft.com/office/drawing/2014/main" id="{3F7AF44A-B919-F64A-8DED-509F0DE6875F}"/>
                  </a:ext>
                </a:extLst>
              </p:cNvPr>
              <p:cNvSpPr>
                <a:spLocks/>
              </p:cNvSpPr>
              <p:nvPr/>
            </p:nvSpPr>
            <p:spPr bwMode="auto">
              <a:xfrm>
                <a:off x="5322330" y="4359495"/>
                <a:ext cx="108000" cy="108000"/>
              </a:xfrm>
              <a:prstGeom prst="ellipse">
                <a:avLst/>
              </a:prstGeom>
              <a:solidFill>
                <a:srgbClr val="EB1C24"/>
              </a:solidFill>
              <a:ln w="3175" algn="ctr">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tIns="91440" bIns="91440" anchor="ctr"/>
              <a:lstStyle/>
              <a:p>
                <a:pPr algn="ctr">
                  <a:defRPr/>
                </a:pPr>
                <a:endParaRPr lang="en-US" sz="800" b="1" dirty="0">
                  <a:solidFill>
                    <a:schemeClr val="bg1"/>
                  </a:solidFill>
                  <a:latin typeface="Calibri" panose="020F0502020204030204" pitchFamily="34" charset="0"/>
                  <a:cs typeface="Arial" panose="020B0604020202020204" pitchFamily="34" charset="0"/>
                </a:endParaRPr>
              </a:p>
            </p:txBody>
          </p:sp>
          <p:sp>
            <p:nvSpPr>
              <p:cNvPr id="187" name="Oval 186">
                <a:extLst>
                  <a:ext uri="{FF2B5EF4-FFF2-40B4-BE49-F238E27FC236}">
                    <a16:creationId xmlns:a16="http://schemas.microsoft.com/office/drawing/2014/main" id="{1D2125EE-1038-C445-9BF2-F401A021C033}"/>
                  </a:ext>
                </a:extLst>
              </p:cNvPr>
              <p:cNvSpPr>
                <a:spLocks/>
              </p:cNvSpPr>
              <p:nvPr/>
            </p:nvSpPr>
            <p:spPr bwMode="auto">
              <a:xfrm>
                <a:off x="5958728" y="4359495"/>
                <a:ext cx="108000" cy="108000"/>
              </a:xfrm>
              <a:prstGeom prst="ellipse">
                <a:avLst/>
              </a:prstGeom>
              <a:solidFill>
                <a:srgbClr val="EB1C24"/>
              </a:solidFill>
              <a:ln w="3175" algn="ctr">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tIns="91440" bIns="91440" anchor="ctr"/>
              <a:lstStyle/>
              <a:p>
                <a:pPr algn="ctr"/>
                <a:endParaRPr lang="en-US" sz="800" b="1" dirty="0">
                  <a:solidFill>
                    <a:schemeClr val="bg1"/>
                  </a:solidFill>
                  <a:latin typeface="Calibri" panose="020F0502020204030204" pitchFamily="34" charset="0"/>
                  <a:cs typeface="Arial" panose="020B0604020202020204" pitchFamily="34" charset="0"/>
                </a:endParaRPr>
              </a:p>
            </p:txBody>
          </p:sp>
          <p:sp>
            <p:nvSpPr>
              <p:cNvPr id="188" name="Oval 187">
                <a:extLst>
                  <a:ext uri="{FF2B5EF4-FFF2-40B4-BE49-F238E27FC236}">
                    <a16:creationId xmlns:a16="http://schemas.microsoft.com/office/drawing/2014/main" id="{3D295C78-0F15-2B44-B288-88BE7F3EACE9}"/>
                  </a:ext>
                </a:extLst>
              </p:cNvPr>
              <p:cNvSpPr>
                <a:spLocks/>
              </p:cNvSpPr>
              <p:nvPr/>
            </p:nvSpPr>
            <p:spPr bwMode="auto">
              <a:xfrm>
                <a:off x="6559268" y="4359495"/>
                <a:ext cx="108000" cy="108000"/>
              </a:xfrm>
              <a:prstGeom prst="ellipse">
                <a:avLst/>
              </a:prstGeom>
              <a:solidFill>
                <a:srgbClr val="EB1C24"/>
              </a:solidFill>
              <a:ln w="3175" algn="ctr">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tIns="91440" bIns="91440" anchor="ctr"/>
              <a:lstStyle/>
              <a:p>
                <a:pPr algn="ctr">
                  <a:defRPr/>
                </a:pPr>
                <a:endParaRPr lang="en-US" sz="800" b="1" dirty="0">
                  <a:solidFill>
                    <a:schemeClr val="bg1"/>
                  </a:solidFill>
                  <a:latin typeface="Calibri" panose="020F0502020204030204" pitchFamily="34" charset="0"/>
                  <a:cs typeface="Arial" panose="020B0604020202020204" pitchFamily="34" charset="0"/>
                </a:endParaRPr>
              </a:p>
            </p:txBody>
          </p:sp>
          <p:sp>
            <p:nvSpPr>
              <p:cNvPr id="189" name="Oval 188">
                <a:extLst>
                  <a:ext uri="{FF2B5EF4-FFF2-40B4-BE49-F238E27FC236}">
                    <a16:creationId xmlns:a16="http://schemas.microsoft.com/office/drawing/2014/main" id="{6498A93D-4586-4147-859D-71335BAFE145}"/>
                  </a:ext>
                </a:extLst>
              </p:cNvPr>
              <p:cNvSpPr>
                <a:spLocks/>
              </p:cNvSpPr>
              <p:nvPr/>
            </p:nvSpPr>
            <p:spPr bwMode="auto">
              <a:xfrm>
                <a:off x="7083365" y="4359495"/>
                <a:ext cx="108000" cy="108000"/>
              </a:xfrm>
              <a:prstGeom prst="ellipse">
                <a:avLst/>
              </a:prstGeom>
              <a:solidFill>
                <a:srgbClr val="EB1C24"/>
              </a:solidFill>
              <a:ln w="3175" algn="ctr">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tIns="91440" bIns="91440" anchor="ctr"/>
              <a:lstStyle/>
              <a:p>
                <a:pPr algn="ctr"/>
                <a:endParaRPr lang="en-US" sz="800" b="1" dirty="0">
                  <a:solidFill>
                    <a:schemeClr val="bg1"/>
                  </a:solidFill>
                  <a:latin typeface="Calibri" panose="020F0502020204030204" pitchFamily="34" charset="0"/>
                  <a:cs typeface="Arial" panose="020B0604020202020204" pitchFamily="34" charset="0"/>
                </a:endParaRPr>
              </a:p>
            </p:txBody>
          </p:sp>
          <p:sp>
            <p:nvSpPr>
              <p:cNvPr id="190" name="Oval 189">
                <a:extLst>
                  <a:ext uri="{FF2B5EF4-FFF2-40B4-BE49-F238E27FC236}">
                    <a16:creationId xmlns:a16="http://schemas.microsoft.com/office/drawing/2014/main" id="{F9ECD350-0D24-5148-AF90-7B82F4CC22D1}"/>
                  </a:ext>
                </a:extLst>
              </p:cNvPr>
              <p:cNvSpPr>
                <a:spLocks/>
              </p:cNvSpPr>
              <p:nvPr/>
            </p:nvSpPr>
            <p:spPr bwMode="auto">
              <a:xfrm>
                <a:off x="7704958" y="4359495"/>
                <a:ext cx="108000" cy="108000"/>
              </a:xfrm>
              <a:prstGeom prst="ellipse">
                <a:avLst/>
              </a:prstGeom>
              <a:solidFill>
                <a:srgbClr val="EB1C24"/>
              </a:solidFill>
              <a:ln w="3175" algn="ctr">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tIns="91440" bIns="91440" anchor="ctr"/>
              <a:lstStyle/>
              <a:p>
                <a:pPr algn="ctr">
                  <a:defRPr/>
                </a:pPr>
                <a:endParaRPr lang="en-US" sz="800" b="1" dirty="0">
                  <a:solidFill>
                    <a:schemeClr val="bg1"/>
                  </a:solidFill>
                  <a:latin typeface="Calibri" panose="020F0502020204030204" pitchFamily="34" charset="0"/>
                  <a:cs typeface="Arial" panose="020B0604020202020204" pitchFamily="34" charset="0"/>
                </a:endParaRPr>
              </a:p>
            </p:txBody>
          </p:sp>
          <p:sp>
            <p:nvSpPr>
              <p:cNvPr id="191" name="Oval 190">
                <a:extLst>
                  <a:ext uri="{FF2B5EF4-FFF2-40B4-BE49-F238E27FC236}">
                    <a16:creationId xmlns:a16="http://schemas.microsoft.com/office/drawing/2014/main" id="{10D760EB-7EEA-CF46-9B04-2C3887240819}"/>
                  </a:ext>
                </a:extLst>
              </p:cNvPr>
              <p:cNvSpPr>
                <a:spLocks/>
              </p:cNvSpPr>
              <p:nvPr/>
            </p:nvSpPr>
            <p:spPr bwMode="auto">
              <a:xfrm>
                <a:off x="8368042" y="4359495"/>
                <a:ext cx="108000" cy="108000"/>
              </a:xfrm>
              <a:prstGeom prst="ellipse">
                <a:avLst/>
              </a:prstGeom>
              <a:solidFill>
                <a:srgbClr val="EB1C24"/>
              </a:solidFill>
              <a:ln w="3175" algn="ctr">
                <a:noFill/>
                <a:round/>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tIns="91440" bIns="91440" anchor="ctr"/>
              <a:lstStyle/>
              <a:p>
                <a:pPr algn="ctr"/>
                <a:endParaRPr lang="en-US" sz="800" b="1" dirty="0">
                  <a:solidFill>
                    <a:schemeClr val="bg1"/>
                  </a:solidFill>
                  <a:latin typeface="Calibri" panose="020F0502020204030204" pitchFamily="34" charset="0"/>
                  <a:cs typeface="Arial" panose="020B0604020202020204" pitchFamily="34" charset="0"/>
                </a:endParaRPr>
              </a:p>
            </p:txBody>
          </p:sp>
        </p:grpSp>
      </p:grpSp>
    </p:spTree>
    <p:extLst>
      <p:ext uri="{BB962C8B-B14F-4D97-AF65-F5344CB8AC3E}">
        <p14:creationId xmlns:p14="http://schemas.microsoft.com/office/powerpoint/2010/main" val="33736013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3"/>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469595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vert="horz" lIns="0" tIns="0" rIns="0" bIns="0" rtlCol="0" anchor="ctr" anchorCtr="0">
            <a:normAutofit/>
          </a:bodyPr>
          <a:lstStyle/>
          <a:p>
            <a:r>
              <a:rPr lang="en-US" sz="1800" dirty="0"/>
              <a:t>...While incorporating best practices from other industries</a:t>
            </a:r>
          </a:p>
        </p:txBody>
      </p:sp>
      <p:grpSp>
        <p:nvGrpSpPr>
          <p:cNvPr id="2" name="Group 1"/>
          <p:cNvGrpSpPr/>
          <p:nvPr/>
        </p:nvGrpSpPr>
        <p:grpSpPr>
          <a:xfrm>
            <a:off x="531347" y="709584"/>
            <a:ext cx="8081307" cy="4076815"/>
            <a:chOff x="130629" y="489857"/>
            <a:chExt cx="8334458" cy="4329996"/>
          </a:xfrm>
        </p:grpSpPr>
        <p:pic>
          <p:nvPicPr>
            <p:cNvPr id="1026" name="Picture 2" descr="Image result for airplane seat map infographics"/>
            <p:cNvPicPr>
              <a:picLocks noChangeAspect="1" noChangeArrowheads="1"/>
            </p:cNvPicPr>
            <p:nvPr/>
          </p:nvPicPr>
          <p:blipFill>
            <a:blip r:embed="rId2" cstate="screen">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5400000">
              <a:off x="1725976" y="-1105490"/>
              <a:ext cx="4329996" cy="7520690"/>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2112051" y="2326002"/>
              <a:ext cx="4824784" cy="640080"/>
            </a:xfrm>
            <a:prstGeom prst="roundRect">
              <a:avLst>
                <a:gd name="adj" fmla="val 50000"/>
              </a:avLst>
            </a:prstGeom>
            <a:solidFill>
              <a:srgbClr val="DA1E2B"/>
            </a:solidFill>
          </p:spPr>
          <p:txBody>
            <a:bodyPr wrap="square" tIns="0" bIns="0" anchor="ctr" anchorCtr="0">
              <a:spAutoFit/>
            </a:bodyPr>
            <a:lstStyle/>
            <a:p>
              <a:pPr algn="ctr"/>
              <a:r>
                <a:rPr lang="en-US" sz="1400" b="1" dirty="0">
                  <a:solidFill>
                    <a:schemeClr val="bg1"/>
                  </a:solidFill>
                  <a:latin typeface="Calibri" panose="020F0502020204030204" pitchFamily="34" charset="0"/>
                </a:rPr>
                <a:t>Engage Like a Disruptive Retailer, Execute like a Best-in-Class Airline</a:t>
              </a:r>
            </a:p>
          </p:txBody>
        </p:sp>
        <p:sp>
          <p:nvSpPr>
            <p:cNvPr id="42" name="TextBox 41"/>
            <p:cNvSpPr txBox="1"/>
            <p:nvPr/>
          </p:nvSpPr>
          <p:spPr>
            <a:xfrm>
              <a:off x="4912617" y="922170"/>
              <a:ext cx="1256047" cy="369332"/>
            </a:xfrm>
            <a:prstGeom prst="rect">
              <a:avLst/>
            </a:prstGeom>
          </p:spPr>
          <p:txBody>
            <a:bodyPr wrap="square" lIns="0" tIns="0" rIns="0" bIns="0" rtlCol="0">
              <a:spAutoFit/>
            </a:bodyPr>
            <a:lstStyle/>
            <a:p>
              <a:pPr algn="ctr"/>
              <a:r>
                <a:rPr lang="en-US" sz="1200" b="1" dirty="0">
                  <a:solidFill>
                    <a:schemeClr val="tx2"/>
                  </a:solidFill>
                  <a:latin typeface="Calibri" panose="020F0502020204030204" pitchFamily="34" charset="0"/>
                </a:rPr>
                <a:t>Evolve the Supply Chain</a:t>
              </a:r>
            </a:p>
          </p:txBody>
        </p:sp>
        <p:sp>
          <p:nvSpPr>
            <p:cNvPr id="56" name="TextBox 55"/>
            <p:cNvSpPr txBox="1"/>
            <p:nvPr/>
          </p:nvSpPr>
          <p:spPr>
            <a:xfrm>
              <a:off x="659805" y="922121"/>
              <a:ext cx="1486372" cy="553998"/>
            </a:xfrm>
            <a:prstGeom prst="rect">
              <a:avLst/>
            </a:prstGeom>
          </p:spPr>
          <p:txBody>
            <a:bodyPr wrap="square" lIns="0" tIns="0" rIns="0" bIns="0" rtlCol="0">
              <a:spAutoFit/>
            </a:bodyPr>
            <a:lstStyle/>
            <a:p>
              <a:pPr algn="ctr"/>
              <a:r>
                <a:rPr lang="en-US" sz="1200" b="1" dirty="0">
                  <a:solidFill>
                    <a:schemeClr val="tx2"/>
                  </a:solidFill>
                  <a:latin typeface="Calibri" panose="020F0502020204030204" pitchFamily="34" charset="0"/>
                </a:rPr>
                <a:t>Understand Consumer Behavior (Personalization)</a:t>
              </a:r>
            </a:p>
          </p:txBody>
        </p:sp>
        <p:sp>
          <p:nvSpPr>
            <p:cNvPr id="61" name="TextBox 60"/>
            <p:cNvSpPr txBox="1"/>
            <p:nvPr/>
          </p:nvSpPr>
          <p:spPr>
            <a:xfrm>
              <a:off x="2201443" y="922121"/>
              <a:ext cx="1627535" cy="553998"/>
            </a:xfrm>
            <a:prstGeom prst="rect">
              <a:avLst/>
            </a:prstGeom>
          </p:spPr>
          <p:txBody>
            <a:bodyPr wrap="square" lIns="0" tIns="0" rIns="0" bIns="0" rtlCol="0">
              <a:spAutoFit/>
            </a:bodyPr>
            <a:lstStyle/>
            <a:p>
              <a:pPr algn="ctr"/>
              <a:r>
                <a:rPr lang="en-US" sz="1200" b="1" dirty="0">
                  <a:solidFill>
                    <a:schemeClr val="tx2"/>
                  </a:solidFill>
                  <a:latin typeface="Calibri" panose="020F0502020204030204" pitchFamily="34" charset="0"/>
                </a:rPr>
                <a:t>Adapt Consumer Experiences through Emerging Technologies</a:t>
              </a:r>
            </a:p>
          </p:txBody>
        </p:sp>
        <p:sp>
          <p:nvSpPr>
            <p:cNvPr id="65" name="TextBox 64"/>
            <p:cNvSpPr txBox="1"/>
            <p:nvPr/>
          </p:nvSpPr>
          <p:spPr>
            <a:xfrm>
              <a:off x="6516438" y="922170"/>
              <a:ext cx="1948649" cy="369332"/>
            </a:xfrm>
            <a:prstGeom prst="rect">
              <a:avLst/>
            </a:prstGeom>
          </p:spPr>
          <p:txBody>
            <a:bodyPr wrap="square" lIns="0" tIns="0" rIns="0" bIns="0" rtlCol="0">
              <a:spAutoFit/>
            </a:bodyPr>
            <a:lstStyle/>
            <a:p>
              <a:pPr algn="ctr"/>
              <a:r>
                <a:rPr lang="en-US" sz="1200" b="1" dirty="0">
                  <a:solidFill>
                    <a:schemeClr val="tx2"/>
                  </a:solidFill>
                  <a:latin typeface="Calibri" panose="020F0502020204030204" pitchFamily="34" charset="0"/>
                </a:rPr>
                <a:t>“</a:t>
              </a:r>
              <a:r>
                <a:rPr lang="en-US" sz="1200" b="1" dirty="0" err="1">
                  <a:solidFill>
                    <a:schemeClr val="tx2"/>
                  </a:solidFill>
                  <a:latin typeface="Calibri" panose="020F0502020204030204" pitchFamily="34" charset="0"/>
                </a:rPr>
                <a:t>Glocal</a:t>
              </a:r>
              <a:r>
                <a:rPr lang="en-US" sz="1200" b="1" dirty="0">
                  <a:solidFill>
                    <a:schemeClr val="tx2"/>
                  </a:solidFill>
                  <a:latin typeface="Calibri" panose="020F0502020204030204" pitchFamily="34" charset="0"/>
                </a:rPr>
                <a:t>” – Global Consumer Needs, Local Execution</a:t>
              </a:r>
            </a:p>
          </p:txBody>
        </p:sp>
        <p:cxnSp>
          <p:nvCxnSpPr>
            <p:cNvPr id="13" name="Elbow Connector 12"/>
            <p:cNvCxnSpPr/>
            <p:nvPr/>
          </p:nvCxnSpPr>
          <p:spPr>
            <a:xfrm rot="16200000" flipH="1">
              <a:off x="1314353" y="1496378"/>
              <a:ext cx="920462" cy="743186"/>
            </a:xfrm>
            <a:prstGeom prst="bentConnector3">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Elbow Connector 65"/>
            <p:cNvCxnSpPr>
              <a:stCxn id="61" idx="2"/>
            </p:cNvCxnSpPr>
            <p:nvPr/>
          </p:nvCxnSpPr>
          <p:spPr>
            <a:xfrm rot="16200000" flipH="1">
              <a:off x="3024964" y="1466366"/>
              <a:ext cx="794260" cy="813766"/>
            </a:xfrm>
            <a:prstGeom prst="bentConnector2">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Elbow Connector 66"/>
            <p:cNvCxnSpPr/>
            <p:nvPr/>
          </p:nvCxnSpPr>
          <p:spPr>
            <a:xfrm rot="16200000" flipH="1">
              <a:off x="5159483" y="1663490"/>
              <a:ext cx="1045872" cy="283555"/>
            </a:xfrm>
            <a:prstGeom prst="bentConnector3">
              <a:avLst>
                <a:gd name="adj1" fmla="val 50000"/>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Elbow Connector 67"/>
            <p:cNvCxnSpPr>
              <a:stCxn id="65" idx="2"/>
            </p:cNvCxnSpPr>
            <p:nvPr/>
          </p:nvCxnSpPr>
          <p:spPr>
            <a:xfrm rot="5400000">
              <a:off x="6644800" y="1434785"/>
              <a:ext cx="989246" cy="702681"/>
            </a:xfrm>
            <a:prstGeom prst="bentConnector3">
              <a:avLst>
                <a:gd name="adj1" fmla="val 50000"/>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0" name="Group 69"/>
            <p:cNvGrpSpPr/>
            <p:nvPr/>
          </p:nvGrpSpPr>
          <p:grpSpPr>
            <a:xfrm>
              <a:off x="2036450" y="2271258"/>
              <a:ext cx="219456" cy="219456"/>
              <a:chOff x="3271542" y="960020"/>
              <a:chExt cx="219456" cy="219456"/>
            </a:xfrm>
          </p:grpSpPr>
          <p:sp>
            <p:nvSpPr>
              <p:cNvPr id="71" name="Flowchart: Connector 70"/>
              <p:cNvSpPr/>
              <p:nvPr/>
            </p:nvSpPr>
            <p:spPr>
              <a:xfrm>
                <a:off x="3271542" y="960020"/>
                <a:ext cx="219456" cy="219456"/>
              </a:xfrm>
              <a:prstGeom prst="flowChartConnector">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Calibri" panose="020F0502020204030204" pitchFamily="34" charset="0"/>
                </a:endParaRPr>
              </a:p>
            </p:txBody>
          </p:sp>
          <p:sp>
            <p:nvSpPr>
              <p:cNvPr id="82" name="Flowchart: Connector 81"/>
              <p:cNvSpPr/>
              <p:nvPr/>
            </p:nvSpPr>
            <p:spPr>
              <a:xfrm>
                <a:off x="3326004" y="1014884"/>
                <a:ext cx="110532" cy="109728"/>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grpSp>
        <p:grpSp>
          <p:nvGrpSpPr>
            <p:cNvPr id="83" name="Group 82"/>
            <p:cNvGrpSpPr/>
            <p:nvPr/>
          </p:nvGrpSpPr>
          <p:grpSpPr>
            <a:xfrm>
              <a:off x="3719250" y="2253938"/>
              <a:ext cx="219456" cy="219456"/>
              <a:chOff x="3271542" y="960020"/>
              <a:chExt cx="219456" cy="219456"/>
            </a:xfrm>
          </p:grpSpPr>
          <p:sp>
            <p:nvSpPr>
              <p:cNvPr id="84" name="Flowchart: Connector 83"/>
              <p:cNvSpPr/>
              <p:nvPr/>
            </p:nvSpPr>
            <p:spPr>
              <a:xfrm>
                <a:off x="3271542" y="960020"/>
                <a:ext cx="219456" cy="219456"/>
              </a:xfrm>
              <a:prstGeom prst="flowChartConnector">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Calibri" panose="020F0502020204030204" pitchFamily="34" charset="0"/>
                </a:endParaRPr>
              </a:p>
            </p:txBody>
          </p:sp>
          <p:sp>
            <p:nvSpPr>
              <p:cNvPr id="85" name="Flowchart: Connector 84"/>
              <p:cNvSpPr/>
              <p:nvPr/>
            </p:nvSpPr>
            <p:spPr>
              <a:xfrm>
                <a:off x="3326004" y="1014884"/>
                <a:ext cx="110532" cy="109728"/>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grpSp>
        <p:grpSp>
          <p:nvGrpSpPr>
            <p:cNvPr id="86" name="Group 85"/>
            <p:cNvGrpSpPr/>
            <p:nvPr/>
          </p:nvGrpSpPr>
          <p:grpSpPr>
            <a:xfrm>
              <a:off x="5704111" y="2256717"/>
              <a:ext cx="219456" cy="219456"/>
              <a:chOff x="3271542" y="960020"/>
              <a:chExt cx="219456" cy="219456"/>
            </a:xfrm>
          </p:grpSpPr>
          <p:sp>
            <p:nvSpPr>
              <p:cNvPr id="87" name="Flowchart: Connector 86"/>
              <p:cNvSpPr/>
              <p:nvPr/>
            </p:nvSpPr>
            <p:spPr>
              <a:xfrm>
                <a:off x="3271542" y="960020"/>
                <a:ext cx="219456" cy="219456"/>
              </a:xfrm>
              <a:prstGeom prst="flowChartConnector">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Calibri" panose="020F0502020204030204" pitchFamily="34" charset="0"/>
                </a:endParaRPr>
              </a:p>
            </p:txBody>
          </p:sp>
          <p:sp>
            <p:nvSpPr>
              <p:cNvPr id="88" name="Flowchart: Connector 87"/>
              <p:cNvSpPr/>
              <p:nvPr/>
            </p:nvSpPr>
            <p:spPr>
              <a:xfrm>
                <a:off x="3326004" y="1014884"/>
                <a:ext cx="110532" cy="109728"/>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grpSp>
        <p:grpSp>
          <p:nvGrpSpPr>
            <p:cNvPr id="89" name="Group 88"/>
            <p:cNvGrpSpPr/>
            <p:nvPr/>
          </p:nvGrpSpPr>
          <p:grpSpPr>
            <a:xfrm>
              <a:off x="6696240" y="2284189"/>
              <a:ext cx="219456" cy="219456"/>
              <a:chOff x="3271542" y="960020"/>
              <a:chExt cx="219456" cy="219456"/>
            </a:xfrm>
          </p:grpSpPr>
          <p:sp>
            <p:nvSpPr>
              <p:cNvPr id="90" name="Flowchart: Connector 89"/>
              <p:cNvSpPr/>
              <p:nvPr/>
            </p:nvSpPr>
            <p:spPr>
              <a:xfrm>
                <a:off x="3271542" y="960020"/>
                <a:ext cx="219456" cy="219456"/>
              </a:xfrm>
              <a:prstGeom prst="flowChartConnector">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Calibri" panose="020F0502020204030204" pitchFamily="34" charset="0"/>
                </a:endParaRPr>
              </a:p>
            </p:txBody>
          </p:sp>
          <p:sp>
            <p:nvSpPr>
              <p:cNvPr id="91" name="Flowchart: Connector 90"/>
              <p:cNvSpPr/>
              <p:nvPr/>
            </p:nvSpPr>
            <p:spPr>
              <a:xfrm>
                <a:off x="3326004" y="1014884"/>
                <a:ext cx="110532" cy="109728"/>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grpSp>
        <p:grpSp>
          <p:nvGrpSpPr>
            <p:cNvPr id="92" name="Group 91"/>
            <p:cNvGrpSpPr/>
            <p:nvPr/>
          </p:nvGrpSpPr>
          <p:grpSpPr>
            <a:xfrm>
              <a:off x="2036450" y="2847748"/>
              <a:ext cx="219456" cy="219456"/>
              <a:chOff x="3271542" y="960020"/>
              <a:chExt cx="219456" cy="219456"/>
            </a:xfrm>
          </p:grpSpPr>
          <p:sp>
            <p:nvSpPr>
              <p:cNvPr id="93" name="Flowchart: Connector 92"/>
              <p:cNvSpPr/>
              <p:nvPr/>
            </p:nvSpPr>
            <p:spPr>
              <a:xfrm>
                <a:off x="3271542" y="960020"/>
                <a:ext cx="219456" cy="219456"/>
              </a:xfrm>
              <a:prstGeom prst="flowChartConnector">
                <a:avLst/>
              </a:prstGeom>
              <a:ln>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Calibri" panose="020F0502020204030204" pitchFamily="34" charset="0"/>
                </a:endParaRPr>
              </a:p>
            </p:txBody>
          </p:sp>
          <p:sp>
            <p:nvSpPr>
              <p:cNvPr id="94" name="Flowchart: Connector 93"/>
              <p:cNvSpPr/>
              <p:nvPr/>
            </p:nvSpPr>
            <p:spPr>
              <a:xfrm>
                <a:off x="3326004" y="1014884"/>
                <a:ext cx="110532" cy="109728"/>
              </a:xfrm>
              <a:prstGeom prst="flowChartConnector">
                <a:avLst/>
              </a:prstGeom>
              <a:solidFill>
                <a:schemeClr val="accent6">
                  <a:lumMod val="5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grpSp>
        <p:grpSp>
          <p:nvGrpSpPr>
            <p:cNvPr id="95" name="Group 94"/>
            <p:cNvGrpSpPr/>
            <p:nvPr/>
          </p:nvGrpSpPr>
          <p:grpSpPr>
            <a:xfrm>
              <a:off x="3719250" y="2849970"/>
              <a:ext cx="219456" cy="219456"/>
              <a:chOff x="3271542" y="960020"/>
              <a:chExt cx="219456" cy="219456"/>
            </a:xfrm>
          </p:grpSpPr>
          <p:sp>
            <p:nvSpPr>
              <p:cNvPr id="96" name="Flowchart: Connector 95"/>
              <p:cNvSpPr/>
              <p:nvPr/>
            </p:nvSpPr>
            <p:spPr>
              <a:xfrm>
                <a:off x="3271542" y="960020"/>
                <a:ext cx="219456" cy="219456"/>
              </a:xfrm>
              <a:prstGeom prst="flowChartConnector">
                <a:avLst/>
              </a:prstGeom>
              <a:ln>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Calibri" panose="020F0502020204030204" pitchFamily="34" charset="0"/>
                </a:endParaRPr>
              </a:p>
            </p:txBody>
          </p:sp>
          <p:sp>
            <p:nvSpPr>
              <p:cNvPr id="97" name="Flowchart: Connector 96"/>
              <p:cNvSpPr/>
              <p:nvPr/>
            </p:nvSpPr>
            <p:spPr>
              <a:xfrm>
                <a:off x="3326004" y="1014884"/>
                <a:ext cx="110532" cy="109728"/>
              </a:xfrm>
              <a:prstGeom prst="flowChartConnector">
                <a:avLst/>
              </a:prstGeom>
              <a:solidFill>
                <a:schemeClr val="accent6">
                  <a:lumMod val="5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grpSp>
        <p:sp>
          <p:nvSpPr>
            <p:cNvPr id="111" name="TextBox 110"/>
            <p:cNvSpPr txBox="1"/>
            <p:nvPr/>
          </p:nvSpPr>
          <p:spPr>
            <a:xfrm>
              <a:off x="843734" y="3861757"/>
              <a:ext cx="1264281" cy="369332"/>
            </a:xfrm>
            <a:prstGeom prst="rect">
              <a:avLst/>
            </a:prstGeom>
          </p:spPr>
          <p:txBody>
            <a:bodyPr wrap="square" lIns="0" tIns="0" rIns="0" bIns="0" rtlCol="0">
              <a:spAutoFit/>
            </a:bodyPr>
            <a:lstStyle/>
            <a:p>
              <a:pPr algn="ctr"/>
              <a:r>
                <a:rPr lang="en-US" sz="1200" b="1" dirty="0">
                  <a:solidFill>
                    <a:schemeClr val="accent6">
                      <a:lumMod val="50000"/>
                    </a:schemeClr>
                  </a:solidFill>
                  <a:latin typeface="Calibri" panose="020F0502020204030204" pitchFamily="34" charset="0"/>
                </a:rPr>
                <a:t>Apply Design Thinking</a:t>
              </a:r>
            </a:p>
          </p:txBody>
        </p:sp>
        <p:sp>
          <p:nvSpPr>
            <p:cNvPr id="112" name="TextBox 111"/>
            <p:cNvSpPr txBox="1"/>
            <p:nvPr/>
          </p:nvSpPr>
          <p:spPr>
            <a:xfrm>
              <a:off x="2201443" y="3884803"/>
              <a:ext cx="1627535" cy="369332"/>
            </a:xfrm>
            <a:prstGeom prst="rect">
              <a:avLst/>
            </a:prstGeom>
          </p:spPr>
          <p:txBody>
            <a:bodyPr wrap="square" lIns="0" tIns="0" rIns="0" bIns="0" rtlCol="0">
              <a:spAutoFit/>
            </a:bodyPr>
            <a:lstStyle/>
            <a:p>
              <a:pPr algn="ctr"/>
              <a:r>
                <a:rPr lang="en-US" sz="1200" b="1" dirty="0">
                  <a:solidFill>
                    <a:schemeClr val="accent6">
                      <a:lumMod val="50000"/>
                    </a:schemeClr>
                  </a:solidFill>
                  <a:latin typeface="Calibri" panose="020F0502020204030204" pitchFamily="34" charset="0"/>
                </a:rPr>
                <a:t>Evolve Product Mindset to Include AI, ML, Agile</a:t>
              </a:r>
            </a:p>
          </p:txBody>
        </p:sp>
        <p:sp>
          <p:nvSpPr>
            <p:cNvPr id="113" name="Rectangle 112"/>
            <p:cNvSpPr/>
            <p:nvPr/>
          </p:nvSpPr>
          <p:spPr>
            <a:xfrm>
              <a:off x="4645140" y="3924763"/>
              <a:ext cx="1791000" cy="369332"/>
            </a:xfrm>
            <a:prstGeom prst="rect">
              <a:avLst/>
            </a:prstGeom>
          </p:spPr>
          <p:txBody>
            <a:bodyPr wrap="square" lIns="0" tIns="0" rIns="0" bIns="0" rtlCol="0">
              <a:spAutoFit/>
            </a:bodyPr>
            <a:lstStyle/>
            <a:p>
              <a:pPr algn="ctr"/>
              <a:r>
                <a:rPr lang="en-US" sz="1200" b="1" dirty="0">
                  <a:solidFill>
                    <a:schemeClr val="accent6">
                      <a:lumMod val="50000"/>
                    </a:schemeClr>
                  </a:solidFill>
                  <a:latin typeface="Calibri" panose="020F0502020204030204" pitchFamily="34" charset="0"/>
                </a:rPr>
                <a:t>Deploy </a:t>
              </a:r>
              <a:r>
                <a:rPr lang="en-US" sz="1200" b="1" dirty="0" err="1">
                  <a:solidFill>
                    <a:schemeClr val="accent6">
                      <a:lumMod val="50000"/>
                    </a:schemeClr>
                  </a:solidFill>
                  <a:latin typeface="Calibri" panose="020F0502020204030204" pitchFamily="34" charset="0"/>
                </a:rPr>
                <a:t>NextGen</a:t>
              </a:r>
              <a:r>
                <a:rPr lang="en-US" sz="1200" b="1" dirty="0">
                  <a:solidFill>
                    <a:schemeClr val="accent6">
                      <a:lumMod val="50000"/>
                    </a:schemeClr>
                  </a:solidFill>
                  <a:latin typeface="Calibri" panose="020F0502020204030204" pitchFamily="34" charset="0"/>
                </a:rPr>
                <a:t> SCM - </a:t>
              </a:r>
              <a:r>
                <a:rPr lang="en-US" sz="1200" b="1" dirty="0" err="1">
                  <a:solidFill>
                    <a:schemeClr val="accent6">
                      <a:lumMod val="50000"/>
                    </a:schemeClr>
                  </a:solidFill>
                  <a:latin typeface="Calibri" panose="020F0502020204030204" pitchFamily="34" charset="0"/>
                </a:rPr>
                <a:t>Blockchain</a:t>
              </a:r>
              <a:r>
                <a:rPr lang="en-US" sz="1200" b="1" dirty="0">
                  <a:solidFill>
                    <a:schemeClr val="accent6">
                      <a:lumMod val="50000"/>
                    </a:schemeClr>
                  </a:solidFill>
                  <a:latin typeface="Calibri" panose="020F0502020204030204" pitchFamily="34" charset="0"/>
                </a:rPr>
                <a:t>, Robotics, RPA</a:t>
              </a:r>
            </a:p>
          </p:txBody>
        </p:sp>
        <p:sp>
          <p:nvSpPr>
            <p:cNvPr id="115" name="Rectangle 114"/>
            <p:cNvSpPr/>
            <p:nvPr/>
          </p:nvSpPr>
          <p:spPr>
            <a:xfrm>
              <a:off x="6674857" y="3908062"/>
              <a:ext cx="1788165" cy="369332"/>
            </a:xfrm>
            <a:prstGeom prst="rect">
              <a:avLst/>
            </a:prstGeom>
          </p:spPr>
          <p:txBody>
            <a:bodyPr wrap="square" lIns="0" tIns="0" rIns="0" bIns="0" rtlCol="0">
              <a:spAutoFit/>
            </a:bodyPr>
            <a:lstStyle/>
            <a:p>
              <a:pPr algn="ctr"/>
              <a:r>
                <a:rPr lang="en-US" sz="1200" b="1" dirty="0">
                  <a:solidFill>
                    <a:schemeClr val="accent6">
                      <a:lumMod val="50000"/>
                    </a:schemeClr>
                  </a:solidFill>
                  <a:latin typeface="Calibri" panose="020F0502020204030204" pitchFamily="34" charset="0"/>
                </a:rPr>
                <a:t>Augment Global Scale with Regional Delivery Centers</a:t>
              </a:r>
            </a:p>
          </p:txBody>
        </p:sp>
        <p:cxnSp>
          <p:nvCxnSpPr>
            <p:cNvPr id="116" name="Elbow Connector 115"/>
            <p:cNvCxnSpPr/>
            <p:nvPr/>
          </p:nvCxnSpPr>
          <p:spPr>
            <a:xfrm rot="5400000" flipH="1" flipV="1">
              <a:off x="1411687" y="3129330"/>
              <a:ext cx="794553" cy="670302"/>
            </a:xfrm>
            <a:prstGeom prst="bentConnector3">
              <a:avLst/>
            </a:prstGeom>
            <a:ln>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7" name="Elbow Connector 116"/>
            <p:cNvCxnSpPr/>
            <p:nvPr/>
          </p:nvCxnSpPr>
          <p:spPr>
            <a:xfrm rot="5400000" flipH="1" flipV="1">
              <a:off x="3012342" y="3070232"/>
              <a:ext cx="815377" cy="813767"/>
            </a:xfrm>
            <a:prstGeom prst="bentConnector3">
              <a:avLst/>
            </a:prstGeom>
            <a:ln>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8" name="Elbow Connector 117"/>
            <p:cNvCxnSpPr>
              <a:stCxn id="113" idx="0"/>
              <a:endCxn id="137" idx="4"/>
            </p:cNvCxnSpPr>
            <p:nvPr/>
          </p:nvCxnSpPr>
          <p:spPr>
            <a:xfrm rot="5400000" flipH="1" flipV="1">
              <a:off x="5243117" y="3356104"/>
              <a:ext cx="866183" cy="271137"/>
            </a:xfrm>
            <a:prstGeom prst="bentConnector3">
              <a:avLst>
                <a:gd name="adj1" fmla="val 50000"/>
              </a:avLst>
            </a:prstGeom>
            <a:ln>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Elbow Connector 118"/>
            <p:cNvCxnSpPr>
              <a:stCxn id="115" idx="0"/>
              <a:endCxn id="140" idx="4"/>
            </p:cNvCxnSpPr>
            <p:nvPr/>
          </p:nvCxnSpPr>
          <p:spPr>
            <a:xfrm rot="16200000" flipV="1">
              <a:off x="6762713" y="3101835"/>
              <a:ext cx="849482" cy="762972"/>
            </a:xfrm>
            <a:prstGeom prst="bentConnector3">
              <a:avLst>
                <a:gd name="adj1" fmla="val 50000"/>
              </a:avLst>
            </a:prstGeom>
            <a:ln>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5702049" y="2839124"/>
              <a:ext cx="219456" cy="219456"/>
              <a:chOff x="3271542" y="960020"/>
              <a:chExt cx="219456" cy="219456"/>
            </a:xfrm>
          </p:grpSpPr>
          <p:sp>
            <p:nvSpPr>
              <p:cNvPr id="137" name="Flowchart: Connector 136"/>
              <p:cNvSpPr/>
              <p:nvPr/>
            </p:nvSpPr>
            <p:spPr>
              <a:xfrm>
                <a:off x="3271542" y="960020"/>
                <a:ext cx="219456" cy="219456"/>
              </a:xfrm>
              <a:prstGeom prst="flowChartConnector">
                <a:avLst/>
              </a:prstGeom>
              <a:ln>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Calibri" panose="020F0502020204030204" pitchFamily="34" charset="0"/>
                </a:endParaRPr>
              </a:p>
            </p:txBody>
          </p:sp>
          <p:sp>
            <p:nvSpPr>
              <p:cNvPr id="138" name="Flowchart: Connector 137"/>
              <p:cNvSpPr/>
              <p:nvPr/>
            </p:nvSpPr>
            <p:spPr>
              <a:xfrm>
                <a:off x="3326004" y="1014884"/>
                <a:ext cx="110532" cy="109728"/>
              </a:xfrm>
              <a:prstGeom prst="flowChartConnector">
                <a:avLst/>
              </a:prstGeom>
              <a:solidFill>
                <a:schemeClr val="accent6">
                  <a:lumMod val="5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grpSp>
        <p:grpSp>
          <p:nvGrpSpPr>
            <p:cNvPr id="139" name="Group 138"/>
            <p:cNvGrpSpPr/>
            <p:nvPr/>
          </p:nvGrpSpPr>
          <p:grpSpPr>
            <a:xfrm>
              <a:off x="6696240" y="2839124"/>
              <a:ext cx="219456" cy="219456"/>
              <a:chOff x="3271542" y="960020"/>
              <a:chExt cx="219456" cy="219456"/>
            </a:xfrm>
          </p:grpSpPr>
          <p:sp>
            <p:nvSpPr>
              <p:cNvPr id="140" name="Flowchart: Connector 139"/>
              <p:cNvSpPr/>
              <p:nvPr/>
            </p:nvSpPr>
            <p:spPr>
              <a:xfrm>
                <a:off x="3271542" y="960020"/>
                <a:ext cx="219456" cy="219456"/>
              </a:xfrm>
              <a:prstGeom prst="flowChartConnector">
                <a:avLst/>
              </a:prstGeom>
              <a:ln>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Calibri" panose="020F0502020204030204" pitchFamily="34" charset="0"/>
                </a:endParaRPr>
              </a:p>
            </p:txBody>
          </p:sp>
          <p:sp>
            <p:nvSpPr>
              <p:cNvPr id="141" name="Flowchart: Connector 140"/>
              <p:cNvSpPr/>
              <p:nvPr/>
            </p:nvSpPr>
            <p:spPr>
              <a:xfrm>
                <a:off x="3326004" y="1014884"/>
                <a:ext cx="110532" cy="109728"/>
              </a:xfrm>
              <a:prstGeom prst="flowChartConnector">
                <a:avLst/>
              </a:prstGeom>
              <a:solidFill>
                <a:schemeClr val="accent6">
                  <a:lumMod val="5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grpSp>
      </p:grpSp>
    </p:spTree>
    <p:extLst>
      <p:ext uri="{BB962C8B-B14F-4D97-AF65-F5344CB8AC3E}">
        <p14:creationId xmlns:p14="http://schemas.microsoft.com/office/powerpoint/2010/main" val="210778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0" tIns="0" rIns="0" bIns="0" rtlCol="0" anchor="ctr" anchorCtr="0">
            <a:normAutofit/>
          </a:bodyPr>
          <a:lstStyle/>
          <a:p>
            <a:r>
              <a:rPr lang="en-US" sz="1800" dirty="0"/>
              <a:t>Our solution blue print to deliver these capabilities </a:t>
            </a:r>
          </a:p>
        </p:txBody>
      </p:sp>
      <p:grpSp>
        <p:nvGrpSpPr>
          <p:cNvPr id="3" name="Group 2"/>
          <p:cNvGrpSpPr/>
          <p:nvPr/>
        </p:nvGrpSpPr>
        <p:grpSpPr>
          <a:xfrm>
            <a:off x="110871" y="602069"/>
            <a:ext cx="8923946" cy="4134530"/>
            <a:chOff x="110871" y="512861"/>
            <a:chExt cx="8923946" cy="4134530"/>
          </a:xfrm>
        </p:grpSpPr>
        <p:sp>
          <p:nvSpPr>
            <p:cNvPr id="4" name="Rectangle 3"/>
            <p:cNvSpPr/>
            <p:nvPr/>
          </p:nvSpPr>
          <p:spPr>
            <a:xfrm>
              <a:off x="2734554" y="854776"/>
              <a:ext cx="6300263" cy="3792615"/>
            </a:xfrm>
            <a:prstGeom prst="rect">
              <a:avLst/>
            </a:prstGeom>
            <a:solidFill>
              <a:srgbClr val="FFFFFF"/>
            </a:solidFill>
            <a:ln>
              <a:solidFill>
                <a:srgbClr val="FFFFFF">
                  <a:lumMod val="65000"/>
                </a:srgbClr>
              </a:solidFill>
              <a:prstDash val="sysDash"/>
            </a:ln>
          </p:spPr>
          <p:txBody>
            <a:bodyPr wrap="square" anchor="ctr">
              <a:no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050" b="1" i="0" u="none" strike="noStrike" kern="0" cap="none" spc="0" normalizeH="0" baseline="0" noProof="0" dirty="0">
                <a:ln>
                  <a:noFill/>
                </a:ln>
                <a:solidFill>
                  <a:srgbClr val="002554"/>
                </a:solidFill>
                <a:effectLst/>
                <a:uLnTx/>
                <a:uFillTx/>
                <a:latin typeface="Calibri" panose="020F0502020204030204" pitchFamily="34" charset="0"/>
              </a:endParaRPr>
            </a:p>
          </p:txBody>
        </p:sp>
        <p:sp>
          <p:nvSpPr>
            <p:cNvPr id="5" name="Rectangle 4"/>
            <p:cNvSpPr/>
            <p:nvPr/>
          </p:nvSpPr>
          <p:spPr>
            <a:xfrm>
              <a:off x="2790042" y="905317"/>
              <a:ext cx="6194672" cy="332686"/>
            </a:xfrm>
            <a:prstGeom prst="rect">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latin typeface="Calibri" panose="020F0502020204030204" pitchFamily="34" charset="0"/>
                </a:rPr>
                <a:t>LAND SAFE</a:t>
              </a:r>
            </a:p>
          </p:txBody>
        </p:sp>
        <p:sp>
          <p:nvSpPr>
            <p:cNvPr id="6" name="Rectangle 5"/>
            <p:cNvSpPr/>
            <p:nvPr/>
          </p:nvSpPr>
          <p:spPr>
            <a:xfrm>
              <a:off x="2790041" y="1855625"/>
              <a:ext cx="6194672" cy="332686"/>
            </a:xfrm>
            <a:prstGeom prst="rect">
              <a:avLst/>
            </a:prstGeom>
            <a:solidFill>
              <a:srgbClr val="00B14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latin typeface="Calibri" panose="020F0502020204030204" pitchFamily="34" charset="0"/>
                </a:rPr>
                <a:t>RUN BETTER</a:t>
              </a:r>
            </a:p>
          </p:txBody>
        </p:sp>
        <p:sp>
          <p:nvSpPr>
            <p:cNvPr id="7" name="Rectangle 6"/>
            <p:cNvSpPr/>
            <p:nvPr/>
          </p:nvSpPr>
          <p:spPr>
            <a:xfrm>
              <a:off x="2790040" y="2813762"/>
              <a:ext cx="6194672" cy="332686"/>
            </a:xfrm>
            <a:prstGeom prst="rect">
              <a:avLst/>
            </a:prstGeom>
            <a:solidFill>
              <a:srgbClr val="FF8F1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latin typeface="Calibri" panose="020F0502020204030204" pitchFamily="34" charset="0"/>
                </a:rPr>
                <a:t>RUN DIFFERENT</a:t>
              </a:r>
            </a:p>
          </p:txBody>
        </p:sp>
        <p:sp>
          <p:nvSpPr>
            <p:cNvPr id="8" name="Rectangle 7"/>
            <p:cNvSpPr/>
            <p:nvPr/>
          </p:nvSpPr>
          <p:spPr>
            <a:xfrm>
              <a:off x="2790040" y="3766565"/>
              <a:ext cx="6194672" cy="332686"/>
            </a:xfrm>
            <a:prstGeom prst="rect">
              <a:avLst/>
            </a:prstGeom>
            <a:solidFill>
              <a:srgbClr val="F4633A"/>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rtlCol="0" anchor="ctr"/>
            <a:lstStyle/>
            <a:p>
              <a:r>
                <a:rPr lang="en-US" sz="1200" b="1" dirty="0">
                  <a:solidFill>
                    <a:schemeClr val="lt1"/>
                  </a:solidFill>
                  <a:latin typeface="Calibri" panose="020F0502020204030204" pitchFamily="34" charset="0"/>
                </a:rPr>
                <a:t>BE DIFFERENT</a:t>
              </a:r>
            </a:p>
          </p:txBody>
        </p:sp>
        <p:sp>
          <p:nvSpPr>
            <p:cNvPr id="9" name="Rectangle 8"/>
            <p:cNvSpPr/>
            <p:nvPr/>
          </p:nvSpPr>
          <p:spPr>
            <a:xfrm>
              <a:off x="6289821" y="904174"/>
              <a:ext cx="2694889" cy="332686"/>
            </a:xfrm>
            <a:prstGeom prst="rect">
              <a:avLst/>
            </a:prstGeom>
            <a:solidFill>
              <a:schemeClr val="tx2"/>
            </a:solidFill>
            <a:ln w="6350">
              <a:solidFill>
                <a:srgbClr val="FFCC02"/>
              </a:solidFill>
              <a:prstDash val="sysDot"/>
            </a:ln>
            <a:effectLst/>
          </p:spPr>
          <p:txBody>
            <a:bodyPr wrap="square" anchor="ctr">
              <a:noAutofit/>
            </a:bodyPr>
            <a:lstStyle/>
            <a:p>
              <a:pPr defTabSz="914400" fontAlgn="base">
                <a:spcBef>
                  <a:spcPct val="0"/>
                </a:spcBef>
                <a:spcAft>
                  <a:spcPct val="0"/>
                </a:spcAft>
                <a:defRPr/>
              </a:pPr>
              <a:r>
                <a:rPr lang="en-US" sz="1000" b="1" i="1" dirty="0">
                  <a:solidFill>
                    <a:schemeClr val="bg2"/>
                  </a:solidFill>
                  <a:latin typeface="Calibri" panose="020F0502020204030204" pitchFamily="34" charset="0"/>
                </a:rPr>
                <a:t>Transition and Stabilize with minimal disruption</a:t>
              </a:r>
            </a:p>
          </p:txBody>
        </p:sp>
        <p:sp>
          <p:nvSpPr>
            <p:cNvPr id="10" name="Rectangle 9"/>
            <p:cNvSpPr/>
            <p:nvPr/>
          </p:nvSpPr>
          <p:spPr>
            <a:xfrm>
              <a:off x="6289823" y="1855625"/>
              <a:ext cx="2694889" cy="332686"/>
            </a:xfrm>
            <a:prstGeom prst="rect">
              <a:avLst/>
            </a:prstGeom>
            <a:solidFill>
              <a:schemeClr val="tx2"/>
            </a:solidFill>
            <a:ln w="6350">
              <a:solidFill>
                <a:srgbClr val="FFCC02"/>
              </a:solidFill>
              <a:prstDash val="sysDot"/>
            </a:ln>
            <a:effectLst/>
          </p:spPr>
          <p:txBody>
            <a:bodyPr wrap="square" anchor="ctr">
              <a:noAutofit/>
            </a:bodyPr>
            <a:lstStyle/>
            <a:p>
              <a:pPr defTabSz="914400" fontAlgn="base">
                <a:spcBef>
                  <a:spcPct val="0"/>
                </a:spcBef>
                <a:spcAft>
                  <a:spcPct val="0"/>
                </a:spcAft>
              </a:pPr>
              <a:r>
                <a:rPr lang="en-US" sz="1000" b="1" i="1" dirty="0">
                  <a:solidFill>
                    <a:schemeClr val="bg2"/>
                  </a:solidFill>
                  <a:latin typeface="Calibri" panose="020F0502020204030204" pitchFamily="34" charset="0"/>
                </a:rPr>
                <a:t>Drive IT Efficiency @ scale</a:t>
              </a:r>
            </a:p>
          </p:txBody>
        </p:sp>
        <p:sp>
          <p:nvSpPr>
            <p:cNvPr id="11" name="Rectangle 10"/>
            <p:cNvSpPr/>
            <p:nvPr/>
          </p:nvSpPr>
          <p:spPr>
            <a:xfrm>
              <a:off x="6289822" y="2813762"/>
              <a:ext cx="2694889" cy="332686"/>
            </a:xfrm>
            <a:prstGeom prst="rect">
              <a:avLst/>
            </a:prstGeom>
            <a:solidFill>
              <a:schemeClr val="tx2"/>
            </a:solidFill>
            <a:ln w="6350">
              <a:solidFill>
                <a:srgbClr val="FFCC02"/>
              </a:solidFill>
              <a:prstDash val="sysDot"/>
            </a:ln>
            <a:effectLst/>
          </p:spPr>
          <p:txBody>
            <a:bodyPr wrap="square" anchor="ctr">
              <a:noAutofit/>
            </a:bodyPr>
            <a:lstStyle/>
            <a:p>
              <a:pPr defTabSz="914400" fontAlgn="base">
                <a:spcBef>
                  <a:spcPct val="0"/>
                </a:spcBef>
                <a:spcAft>
                  <a:spcPct val="0"/>
                </a:spcAft>
              </a:pPr>
              <a:r>
                <a:rPr lang="en-US" sz="1000" b="1" i="1" dirty="0">
                  <a:solidFill>
                    <a:schemeClr val="bg2"/>
                  </a:solidFill>
                  <a:latin typeface="Calibri" panose="020F0502020204030204" pitchFamily="34" charset="0"/>
                </a:rPr>
                <a:t>Deliver predictable business outcomes</a:t>
              </a:r>
            </a:p>
          </p:txBody>
        </p:sp>
        <p:sp>
          <p:nvSpPr>
            <p:cNvPr id="12" name="Rectangle 11"/>
            <p:cNvSpPr/>
            <p:nvPr/>
          </p:nvSpPr>
          <p:spPr>
            <a:xfrm>
              <a:off x="6289821" y="3767708"/>
              <a:ext cx="2694889" cy="332686"/>
            </a:xfrm>
            <a:prstGeom prst="rect">
              <a:avLst/>
            </a:prstGeom>
            <a:solidFill>
              <a:schemeClr val="tx2"/>
            </a:solidFill>
            <a:ln w="6350">
              <a:solidFill>
                <a:srgbClr val="FFCC02"/>
              </a:solidFill>
              <a:prstDash val="sysDot"/>
            </a:ln>
            <a:effectLst/>
          </p:spPr>
          <p:txBody>
            <a:bodyPr wrap="square" anchor="ctr">
              <a:noAutofit/>
            </a:bodyPr>
            <a:lstStyle/>
            <a:p>
              <a:pPr defTabSz="914400" fontAlgn="base">
                <a:spcBef>
                  <a:spcPct val="0"/>
                </a:spcBef>
                <a:spcAft>
                  <a:spcPct val="0"/>
                </a:spcAft>
              </a:pPr>
              <a:r>
                <a:rPr lang="en-US" sz="1000" b="1" i="1" dirty="0">
                  <a:solidFill>
                    <a:schemeClr val="bg2"/>
                  </a:solidFill>
                  <a:latin typeface="Calibri" panose="020F0502020204030204" pitchFamily="34" charset="0"/>
                </a:rPr>
                <a:t>Enrich Customer &amp; Employee Experience</a:t>
              </a:r>
            </a:p>
          </p:txBody>
        </p:sp>
        <p:sp>
          <p:nvSpPr>
            <p:cNvPr id="13" name="Rectangle 12"/>
            <p:cNvSpPr/>
            <p:nvPr/>
          </p:nvSpPr>
          <p:spPr>
            <a:xfrm>
              <a:off x="110871" y="854776"/>
              <a:ext cx="2225376" cy="3792615"/>
            </a:xfrm>
            <a:prstGeom prst="rect">
              <a:avLst/>
            </a:prstGeom>
            <a:solidFill>
              <a:srgbClr val="FFFFFF"/>
            </a:solidFill>
            <a:ln>
              <a:solidFill>
                <a:srgbClr val="FFFFFF">
                  <a:lumMod val="65000"/>
                </a:srgbClr>
              </a:solidFill>
              <a:prstDash val="sysDash"/>
            </a:ln>
          </p:spPr>
          <p:txBody>
            <a:bodyPr wrap="square" anchor="ctr">
              <a:no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900" b="1" i="0" u="none" strike="noStrike" kern="0" cap="none" spc="0" normalizeH="0" baseline="0" noProof="0" dirty="0">
                <a:ln>
                  <a:noFill/>
                </a:ln>
                <a:solidFill>
                  <a:srgbClr val="002554"/>
                </a:solidFill>
                <a:effectLst/>
                <a:uLnTx/>
                <a:uFillTx/>
                <a:latin typeface="Calibri" panose="020F0502020204030204" pitchFamily="34" charset="0"/>
              </a:endParaRPr>
            </a:p>
          </p:txBody>
        </p:sp>
        <p:sp>
          <p:nvSpPr>
            <p:cNvPr id="14" name="Rectangle 13"/>
            <p:cNvSpPr/>
            <p:nvPr/>
          </p:nvSpPr>
          <p:spPr>
            <a:xfrm>
              <a:off x="167649" y="1522895"/>
              <a:ext cx="2111820" cy="495641"/>
            </a:xfrm>
            <a:prstGeom prst="rect">
              <a:avLst/>
            </a:prstGeom>
            <a:solidFill>
              <a:srgbClr val="DA1E2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lt1"/>
                  </a:solidFill>
                  <a:latin typeface="Calibri" panose="020F0502020204030204" pitchFamily="34" charset="0"/>
                </a:rPr>
                <a:t>Transformational Programs</a:t>
              </a:r>
            </a:p>
          </p:txBody>
        </p:sp>
        <p:sp>
          <p:nvSpPr>
            <p:cNvPr id="15" name="Rectangle 14"/>
            <p:cNvSpPr/>
            <p:nvPr/>
          </p:nvSpPr>
          <p:spPr>
            <a:xfrm>
              <a:off x="167649" y="3467876"/>
              <a:ext cx="2111820" cy="453598"/>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lt1"/>
                  </a:solidFill>
                  <a:latin typeface="Calibri" panose="020F0502020204030204" pitchFamily="34" charset="0"/>
                </a:rPr>
                <a:t>Run &amp; Maintain transformation </a:t>
              </a:r>
            </a:p>
          </p:txBody>
        </p:sp>
        <p:sp>
          <p:nvSpPr>
            <p:cNvPr id="16" name="Rectangle 15"/>
            <p:cNvSpPr/>
            <p:nvPr/>
          </p:nvSpPr>
          <p:spPr>
            <a:xfrm>
              <a:off x="167649" y="2195892"/>
              <a:ext cx="2111820" cy="495641"/>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lt1"/>
                  </a:solidFill>
                  <a:latin typeface="Calibri" panose="020F0502020204030204" pitchFamily="34" charset="0"/>
                </a:rPr>
                <a:t>Data &amp; Digital as the new fuel</a:t>
              </a:r>
            </a:p>
          </p:txBody>
        </p:sp>
        <p:sp>
          <p:nvSpPr>
            <p:cNvPr id="18" name="Rectangle 17"/>
            <p:cNvSpPr/>
            <p:nvPr/>
          </p:nvSpPr>
          <p:spPr>
            <a:xfrm>
              <a:off x="167649" y="4099251"/>
              <a:ext cx="2111820" cy="495641"/>
            </a:xfrm>
            <a:prstGeom prst="rect">
              <a:avLst/>
            </a:prstGeom>
            <a:solidFill>
              <a:srgbClr val="DA1E2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lt1"/>
                  </a:solidFill>
                  <a:latin typeface="Calibri" panose="020F0502020204030204" pitchFamily="34" charset="0"/>
                </a:rPr>
                <a:t>Business Enablement</a:t>
              </a:r>
            </a:p>
          </p:txBody>
        </p:sp>
        <p:sp>
          <p:nvSpPr>
            <p:cNvPr id="19" name="Rectangle 18"/>
            <p:cNvSpPr/>
            <p:nvPr/>
          </p:nvSpPr>
          <p:spPr>
            <a:xfrm>
              <a:off x="167649" y="2836771"/>
              <a:ext cx="2111820" cy="495641"/>
            </a:xfrm>
            <a:prstGeom prst="rect">
              <a:avLst/>
            </a:prstGeom>
            <a:solidFill>
              <a:srgbClr val="DA1E2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lt1"/>
                  </a:solidFill>
                  <a:latin typeface="Calibri" panose="020F0502020204030204" pitchFamily="34" charset="0"/>
                </a:rPr>
                <a:t>Engaged teams</a:t>
              </a:r>
            </a:p>
          </p:txBody>
        </p:sp>
        <p:sp>
          <p:nvSpPr>
            <p:cNvPr id="20" name="Rectangle 19"/>
            <p:cNvSpPr/>
            <p:nvPr/>
          </p:nvSpPr>
          <p:spPr>
            <a:xfrm>
              <a:off x="167649" y="901133"/>
              <a:ext cx="2111820" cy="495641"/>
            </a:xfrm>
            <a:prstGeom prst="rect">
              <a:avLst/>
            </a:prstGeom>
            <a:solidFill>
              <a:srgbClr val="0070C0"/>
            </a:solidFill>
            <a:ln>
              <a:solidFill>
                <a:srgbClr val="0070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solidFill>
                    <a:schemeClr val="lt1"/>
                  </a:solidFill>
                  <a:latin typeface="Calibri" panose="020F0502020204030204" pitchFamily="34" charset="0"/>
                </a:rPr>
                <a:t>Safe, Secure &amp; Reliable Operations</a:t>
              </a:r>
            </a:p>
          </p:txBody>
        </p:sp>
        <p:sp>
          <p:nvSpPr>
            <p:cNvPr id="22" name="Rectangle 21"/>
            <p:cNvSpPr/>
            <p:nvPr/>
          </p:nvSpPr>
          <p:spPr>
            <a:xfrm>
              <a:off x="2790041" y="1230358"/>
              <a:ext cx="6194672" cy="493355"/>
            </a:xfrm>
            <a:prstGeom prst="rect">
              <a:avLst/>
            </a:prstGeom>
            <a:solidFill>
              <a:srgbClr val="FFFFFF"/>
            </a:solidFill>
            <a:ln w="6350">
              <a:solidFill>
                <a:schemeClr val="accent1"/>
              </a:solidFill>
              <a:prstDash val="sysDot"/>
            </a:ln>
            <a:effectLst>
              <a:outerShdw blurRad="50800" dist="38100" dir="16200000" rotWithShape="0">
                <a:prstClr val="black">
                  <a:alpha val="40000"/>
                </a:prstClr>
              </a:outerShdw>
            </a:effectLst>
          </p:spPr>
          <p:txBody>
            <a:bodyPr wrap="square" anchor="ctr">
              <a:no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100" b="1" i="0" u="none" strike="noStrike" kern="0" cap="none" spc="0" normalizeH="0" baseline="0" noProof="0" dirty="0">
                <a:ln>
                  <a:noFill/>
                </a:ln>
                <a:solidFill>
                  <a:srgbClr val="002554"/>
                </a:solidFill>
                <a:effectLst/>
                <a:uLnTx/>
                <a:uFillTx/>
                <a:latin typeface="Calibri" panose="020F0502020204030204" pitchFamily="34" charset="0"/>
              </a:endParaRPr>
            </a:p>
          </p:txBody>
        </p:sp>
        <p:sp>
          <p:nvSpPr>
            <p:cNvPr id="23" name="Rectangle 22"/>
            <p:cNvSpPr/>
            <p:nvPr/>
          </p:nvSpPr>
          <p:spPr>
            <a:xfrm>
              <a:off x="2790040" y="2190597"/>
              <a:ext cx="6194672" cy="493355"/>
            </a:xfrm>
            <a:prstGeom prst="rect">
              <a:avLst/>
            </a:prstGeom>
            <a:solidFill>
              <a:srgbClr val="FFFFFF"/>
            </a:solidFill>
            <a:ln w="6350">
              <a:solidFill>
                <a:schemeClr val="accent6">
                  <a:lumMod val="50000"/>
                </a:schemeClr>
              </a:solidFill>
              <a:prstDash val="sysDot"/>
            </a:ln>
            <a:effectLst>
              <a:outerShdw blurRad="50800" dist="38100" dir="16200000" rotWithShape="0">
                <a:prstClr val="black">
                  <a:alpha val="40000"/>
                </a:prstClr>
              </a:outerShdw>
            </a:effectLst>
          </p:spPr>
          <p:txBody>
            <a:bodyPr wrap="square" anchor="ctr">
              <a:no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100" b="1" i="0" u="none" strike="noStrike" kern="0" cap="none" spc="0" normalizeH="0" baseline="0" noProof="0" dirty="0">
                <a:ln>
                  <a:noFill/>
                </a:ln>
                <a:solidFill>
                  <a:srgbClr val="002554"/>
                </a:solidFill>
                <a:effectLst/>
                <a:uLnTx/>
                <a:uFillTx/>
                <a:latin typeface="Calibri" panose="020F0502020204030204" pitchFamily="34" charset="0"/>
              </a:endParaRPr>
            </a:p>
          </p:txBody>
        </p:sp>
        <p:sp>
          <p:nvSpPr>
            <p:cNvPr id="24" name="Rectangle 23"/>
            <p:cNvSpPr/>
            <p:nvPr/>
          </p:nvSpPr>
          <p:spPr>
            <a:xfrm>
              <a:off x="2790040" y="3148734"/>
              <a:ext cx="6194672" cy="493355"/>
            </a:xfrm>
            <a:prstGeom prst="rect">
              <a:avLst/>
            </a:prstGeom>
            <a:solidFill>
              <a:srgbClr val="FFFFFF"/>
            </a:solidFill>
            <a:ln w="6350">
              <a:solidFill>
                <a:srgbClr val="FFCC02"/>
              </a:solidFill>
              <a:prstDash val="sysDot"/>
            </a:ln>
            <a:effectLst>
              <a:outerShdw blurRad="50800" dist="38100" dir="16200000" rotWithShape="0">
                <a:prstClr val="black">
                  <a:alpha val="40000"/>
                </a:prstClr>
              </a:outerShdw>
            </a:effectLst>
          </p:spPr>
          <p:txBody>
            <a:bodyPr wrap="square" anchor="ctr">
              <a:no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100" b="1" i="0" u="none" strike="noStrike" kern="0" cap="none" spc="0" normalizeH="0" baseline="0" noProof="0" dirty="0">
                <a:ln>
                  <a:noFill/>
                </a:ln>
                <a:solidFill>
                  <a:srgbClr val="002554"/>
                </a:solidFill>
                <a:effectLst/>
                <a:uLnTx/>
                <a:uFillTx/>
                <a:latin typeface="Calibri" panose="020F0502020204030204" pitchFamily="34" charset="0"/>
              </a:endParaRPr>
            </a:p>
          </p:txBody>
        </p:sp>
        <p:sp>
          <p:nvSpPr>
            <p:cNvPr id="25" name="Rectangle 24"/>
            <p:cNvSpPr/>
            <p:nvPr/>
          </p:nvSpPr>
          <p:spPr>
            <a:xfrm>
              <a:off x="2790039" y="4101536"/>
              <a:ext cx="6194672" cy="493355"/>
            </a:xfrm>
            <a:prstGeom prst="rect">
              <a:avLst/>
            </a:prstGeom>
            <a:solidFill>
              <a:srgbClr val="FFFFFF"/>
            </a:solidFill>
            <a:ln w="6350">
              <a:solidFill>
                <a:srgbClr val="F4633A"/>
              </a:solidFill>
              <a:prstDash val="sysDot"/>
            </a:ln>
            <a:effectLst>
              <a:outerShdw blurRad="50800" dist="38100" dir="16200000" rotWithShape="0">
                <a:prstClr val="black">
                  <a:alpha val="40000"/>
                </a:prstClr>
              </a:outerShdw>
            </a:effectLst>
          </p:spPr>
          <p:txBody>
            <a:bodyPr wrap="square" anchor="ctr">
              <a:noAutofit/>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100" b="1" i="0" u="none" strike="noStrike" kern="0" cap="none" spc="0" normalizeH="0" baseline="0" noProof="0" dirty="0">
                <a:ln>
                  <a:noFill/>
                </a:ln>
                <a:solidFill>
                  <a:srgbClr val="002554"/>
                </a:solidFill>
                <a:effectLst/>
                <a:uLnTx/>
                <a:uFillTx/>
                <a:latin typeface="Calibri" panose="020F0502020204030204" pitchFamily="34" charset="0"/>
              </a:endParaRPr>
            </a:p>
          </p:txBody>
        </p:sp>
        <p:sp>
          <p:nvSpPr>
            <p:cNvPr id="26" name="Rectangle 25"/>
            <p:cNvSpPr/>
            <p:nvPr/>
          </p:nvSpPr>
          <p:spPr>
            <a:xfrm>
              <a:off x="2884602" y="1271435"/>
              <a:ext cx="1450995" cy="411333"/>
            </a:xfrm>
            <a:prstGeom prst="rect">
              <a:avLst/>
            </a:prstGeom>
            <a:solidFill>
              <a:schemeClr val="accent3">
                <a:lumMod val="20000"/>
                <a:lumOff val="80000"/>
              </a:schemeClr>
            </a:solidFill>
            <a:ln>
              <a:noFill/>
            </a:ln>
          </p:spPr>
          <p:txBody>
            <a:bodyPr wrap="square" anchor="ctr">
              <a:noAutofit/>
            </a:bodyPr>
            <a:lstStyle/>
            <a:p>
              <a:pPr algn="ctr" defTabSz="914400" fontAlgn="base">
                <a:spcBef>
                  <a:spcPct val="0"/>
                </a:spcBef>
                <a:spcAft>
                  <a:spcPct val="0"/>
                </a:spcAft>
                <a:defRPr/>
              </a:pPr>
              <a:r>
                <a:rPr lang="en-US" sz="900" i="1" dirty="0">
                  <a:solidFill>
                    <a:schemeClr val="tx2"/>
                  </a:solidFill>
                  <a:latin typeface="Calibri" panose="020F0502020204030204" pitchFamily="34" charset="0"/>
                </a:rPr>
                <a:t>Risk Mitigated Transition – ADAPT</a:t>
              </a:r>
              <a:r>
                <a:rPr lang="en-US" sz="900" i="1" baseline="30000" dirty="0">
                  <a:solidFill>
                    <a:schemeClr val="tx2"/>
                  </a:solidFill>
                  <a:latin typeface="Calibri" panose="020F0502020204030204" pitchFamily="34" charset="0"/>
                </a:rPr>
                <a:t>TM</a:t>
              </a:r>
              <a:r>
                <a:rPr lang="en-US" sz="900" i="1" dirty="0">
                  <a:solidFill>
                    <a:schemeClr val="tx2"/>
                  </a:solidFill>
                  <a:latin typeface="Calibri" panose="020F0502020204030204" pitchFamily="34" charset="0"/>
                </a:rPr>
                <a:t> Framework</a:t>
              </a:r>
            </a:p>
          </p:txBody>
        </p:sp>
        <p:sp>
          <p:nvSpPr>
            <p:cNvPr id="27" name="Rectangle 26"/>
            <p:cNvSpPr/>
            <p:nvPr/>
          </p:nvSpPr>
          <p:spPr>
            <a:xfrm>
              <a:off x="4405641" y="1271435"/>
              <a:ext cx="1450995" cy="411333"/>
            </a:xfrm>
            <a:prstGeom prst="rect">
              <a:avLst/>
            </a:prstGeom>
            <a:solidFill>
              <a:schemeClr val="accent3">
                <a:lumMod val="20000"/>
                <a:lumOff val="80000"/>
              </a:schemeClr>
            </a:solidFill>
            <a:ln>
              <a:noFill/>
            </a:ln>
          </p:spPr>
          <p:txBody>
            <a:bodyPr wrap="square" anchor="ctr">
              <a:noAutofit/>
            </a:bodyPr>
            <a:lstStyle/>
            <a:p>
              <a:pPr algn="ctr" defTabSz="914400" fontAlgn="base">
                <a:spcBef>
                  <a:spcPct val="0"/>
                </a:spcBef>
                <a:spcAft>
                  <a:spcPct val="0"/>
                </a:spcAft>
              </a:pPr>
              <a:r>
                <a:rPr lang="en-US" sz="900" i="1" dirty="0">
                  <a:solidFill>
                    <a:schemeClr val="tx2"/>
                  </a:solidFill>
                  <a:latin typeface="Calibri" panose="020F0502020204030204" pitchFamily="34" charset="0"/>
                </a:rPr>
                <a:t>Operating Model Transformation</a:t>
              </a:r>
            </a:p>
          </p:txBody>
        </p:sp>
        <p:sp>
          <p:nvSpPr>
            <p:cNvPr id="28" name="Rectangle 27"/>
            <p:cNvSpPr/>
            <p:nvPr/>
          </p:nvSpPr>
          <p:spPr>
            <a:xfrm>
              <a:off x="5926681" y="1271435"/>
              <a:ext cx="1450995" cy="411333"/>
            </a:xfrm>
            <a:prstGeom prst="rect">
              <a:avLst/>
            </a:prstGeom>
            <a:solidFill>
              <a:schemeClr val="accent3">
                <a:lumMod val="20000"/>
                <a:lumOff val="80000"/>
              </a:schemeClr>
            </a:solidFill>
            <a:ln>
              <a:noFill/>
            </a:ln>
          </p:spPr>
          <p:txBody>
            <a:bodyPr wrap="square" anchor="ctr">
              <a:noAutofit/>
            </a:bodyPr>
            <a:lstStyle/>
            <a:p>
              <a:pPr algn="ctr" defTabSz="914400" fontAlgn="base">
                <a:spcBef>
                  <a:spcPct val="0"/>
                </a:spcBef>
                <a:spcAft>
                  <a:spcPct val="0"/>
                </a:spcAft>
              </a:pPr>
              <a:r>
                <a:rPr lang="en-US" sz="900" i="1" dirty="0">
                  <a:solidFill>
                    <a:schemeClr val="tx2"/>
                  </a:solidFill>
                  <a:latin typeface="Calibri" panose="020F0502020204030204" pitchFamily="34" charset="0"/>
                </a:rPr>
                <a:t>Organizational Change Management (OCM)</a:t>
              </a:r>
            </a:p>
          </p:txBody>
        </p:sp>
        <p:sp>
          <p:nvSpPr>
            <p:cNvPr id="29" name="Rectangle 28"/>
            <p:cNvSpPr/>
            <p:nvPr/>
          </p:nvSpPr>
          <p:spPr>
            <a:xfrm>
              <a:off x="7447719" y="1271435"/>
              <a:ext cx="1450995" cy="411333"/>
            </a:xfrm>
            <a:prstGeom prst="rect">
              <a:avLst/>
            </a:prstGeom>
            <a:solidFill>
              <a:schemeClr val="accent3">
                <a:lumMod val="20000"/>
                <a:lumOff val="80000"/>
              </a:schemeClr>
            </a:solidFill>
            <a:ln>
              <a:noFill/>
            </a:ln>
          </p:spPr>
          <p:txBody>
            <a:bodyPr wrap="square" anchor="ctr">
              <a:noAutofit/>
            </a:bodyPr>
            <a:lstStyle/>
            <a:p>
              <a:pPr algn="ctr" defTabSz="914400" fontAlgn="base">
                <a:spcBef>
                  <a:spcPct val="0"/>
                </a:spcBef>
                <a:spcAft>
                  <a:spcPct val="0"/>
                </a:spcAft>
              </a:pPr>
              <a:r>
                <a:rPr lang="en-US" sz="900" i="1" dirty="0">
                  <a:solidFill>
                    <a:schemeClr val="tx2"/>
                  </a:solidFill>
                  <a:latin typeface="Calibri" panose="020F0502020204030204" pitchFamily="34" charset="0"/>
                </a:rPr>
                <a:t>Process and Tools Enablement</a:t>
              </a:r>
            </a:p>
          </p:txBody>
        </p:sp>
        <p:sp>
          <p:nvSpPr>
            <p:cNvPr id="30" name="Rectangle 29"/>
            <p:cNvSpPr/>
            <p:nvPr/>
          </p:nvSpPr>
          <p:spPr>
            <a:xfrm>
              <a:off x="2884602" y="2233817"/>
              <a:ext cx="1450995" cy="401546"/>
            </a:xfrm>
            <a:prstGeom prst="rect">
              <a:avLst/>
            </a:prstGeom>
            <a:solidFill>
              <a:schemeClr val="accent6">
                <a:lumMod val="20000"/>
                <a:lumOff val="80000"/>
              </a:schemeClr>
            </a:solidFill>
            <a:ln>
              <a:noFill/>
            </a:ln>
          </p:spPr>
          <p:txBody>
            <a:bodyPr wrap="square" anchor="ctr">
              <a:noAutofit/>
            </a:bodyPr>
            <a:lstStyle/>
            <a:p>
              <a:pPr algn="ctr" defTabSz="914400" fontAlgn="base">
                <a:spcBef>
                  <a:spcPct val="0"/>
                </a:spcBef>
                <a:spcAft>
                  <a:spcPct val="0"/>
                </a:spcAft>
              </a:pPr>
              <a:r>
                <a:rPr lang="en-US" sz="900" i="1" dirty="0">
                  <a:solidFill>
                    <a:schemeClr val="tx2"/>
                  </a:solidFill>
                  <a:latin typeface="Calibri" panose="020F0502020204030204" pitchFamily="34" charset="0"/>
                </a:rPr>
                <a:t>HiveCenterTM enabled Automation</a:t>
              </a:r>
            </a:p>
          </p:txBody>
        </p:sp>
        <p:sp>
          <p:nvSpPr>
            <p:cNvPr id="31" name="Rectangle 30"/>
            <p:cNvSpPr/>
            <p:nvPr/>
          </p:nvSpPr>
          <p:spPr>
            <a:xfrm>
              <a:off x="4405641" y="2233817"/>
              <a:ext cx="1450995" cy="401546"/>
            </a:xfrm>
            <a:prstGeom prst="rect">
              <a:avLst/>
            </a:prstGeom>
            <a:solidFill>
              <a:schemeClr val="accent6">
                <a:lumMod val="20000"/>
                <a:lumOff val="80000"/>
              </a:schemeClr>
            </a:solidFill>
            <a:ln>
              <a:noFill/>
            </a:ln>
          </p:spPr>
          <p:txBody>
            <a:bodyPr wrap="square" anchor="ctr">
              <a:noAutofit/>
            </a:bodyPr>
            <a:lstStyle/>
            <a:p>
              <a:pPr algn="ctr" defTabSz="914400" fontAlgn="base">
                <a:spcBef>
                  <a:spcPct val="0"/>
                </a:spcBef>
                <a:spcAft>
                  <a:spcPct val="0"/>
                </a:spcAft>
              </a:pPr>
              <a:r>
                <a:rPr lang="en-US" sz="900" i="1" dirty="0">
                  <a:solidFill>
                    <a:schemeClr val="tx2"/>
                  </a:solidFill>
                  <a:latin typeface="Calibri" panose="020F0502020204030204" pitchFamily="34" charset="0"/>
                </a:rPr>
                <a:t>Debt Elimination – Zero</a:t>
              </a:r>
            </a:p>
            <a:p>
              <a:pPr algn="ctr" defTabSz="914400" fontAlgn="base">
                <a:spcBef>
                  <a:spcPct val="0"/>
                </a:spcBef>
                <a:spcAft>
                  <a:spcPct val="0"/>
                </a:spcAft>
              </a:pPr>
              <a:r>
                <a:rPr lang="en-US" sz="900" i="1" dirty="0">
                  <a:solidFill>
                    <a:schemeClr val="tx2"/>
                  </a:solidFill>
                  <a:latin typeface="Calibri" panose="020F0502020204030204" pitchFamily="34" charset="0"/>
                </a:rPr>
                <a:t>Maintenance. Framework </a:t>
              </a:r>
            </a:p>
          </p:txBody>
        </p:sp>
        <p:sp>
          <p:nvSpPr>
            <p:cNvPr id="32" name="Rectangle 31"/>
            <p:cNvSpPr/>
            <p:nvPr/>
          </p:nvSpPr>
          <p:spPr>
            <a:xfrm>
              <a:off x="5926681" y="2233817"/>
              <a:ext cx="1450995" cy="401546"/>
            </a:xfrm>
            <a:prstGeom prst="rect">
              <a:avLst/>
            </a:prstGeom>
            <a:solidFill>
              <a:schemeClr val="accent6">
                <a:lumMod val="20000"/>
                <a:lumOff val="80000"/>
              </a:schemeClr>
            </a:solidFill>
            <a:ln>
              <a:noFill/>
            </a:ln>
          </p:spPr>
          <p:txBody>
            <a:bodyPr wrap="square" anchor="ctr">
              <a:noAutofit/>
            </a:bodyPr>
            <a:lstStyle/>
            <a:p>
              <a:pPr algn="ctr" defTabSz="914400" fontAlgn="base">
                <a:spcBef>
                  <a:spcPct val="0"/>
                </a:spcBef>
                <a:spcAft>
                  <a:spcPct val="0"/>
                </a:spcAft>
              </a:pPr>
              <a:r>
                <a:rPr lang="en-US" sz="900" i="1" dirty="0">
                  <a:solidFill>
                    <a:schemeClr val="tx2"/>
                  </a:solidFill>
                  <a:latin typeface="Calibri" panose="020F0502020204030204" pitchFamily="34" charset="0"/>
                </a:rPr>
                <a:t>Service Introduction</a:t>
              </a:r>
            </a:p>
          </p:txBody>
        </p:sp>
        <p:sp>
          <p:nvSpPr>
            <p:cNvPr id="33" name="Rectangle 32"/>
            <p:cNvSpPr/>
            <p:nvPr/>
          </p:nvSpPr>
          <p:spPr>
            <a:xfrm>
              <a:off x="7447719" y="2233817"/>
              <a:ext cx="1450995" cy="401546"/>
            </a:xfrm>
            <a:prstGeom prst="rect">
              <a:avLst/>
            </a:prstGeom>
            <a:solidFill>
              <a:schemeClr val="accent6">
                <a:lumMod val="20000"/>
                <a:lumOff val="80000"/>
              </a:schemeClr>
            </a:solidFill>
            <a:ln>
              <a:noFill/>
            </a:ln>
          </p:spPr>
          <p:txBody>
            <a:bodyPr wrap="square" anchor="ctr">
              <a:noAutofit/>
            </a:bodyPr>
            <a:lstStyle/>
            <a:p>
              <a:pPr algn="ctr" defTabSz="914400" fontAlgn="base">
                <a:spcBef>
                  <a:spcPct val="0"/>
                </a:spcBef>
                <a:spcAft>
                  <a:spcPct val="0"/>
                </a:spcAft>
              </a:pPr>
              <a:r>
                <a:rPr lang="en-US" sz="900" i="1" dirty="0">
                  <a:solidFill>
                    <a:schemeClr val="tx2"/>
                  </a:solidFill>
                  <a:latin typeface="Calibri" panose="020F0502020204030204" pitchFamily="34" charset="0"/>
                </a:rPr>
                <a:t>Employee Experience -  DigiHub, UXD, Self heal</a:t>
              </a:r>
            </a:p>
          </p:txBody>
        </p:sp>
        <p:sp>
          <p:nvSpPr>
            <p:cNvPr id="34" name="Rectangle 33"/>
            <p:cNvSpPr/>
            <p:nvPr/>
          </p:nvSpPr>
          <p:spPr>
            <a:xfrm>
              <a:off x="2884602" y="3156919"/>
              <a:ext cx="1450995" cy="451252"/>
            </a:xfrm>
            <a:prstGeom prst="rect">
              <a:avLst/>
            </a:prstGeom>
            <a:solidFill>
              <a:srgbClr val="FFDD71"/>
            </a:solidFill>
            <a:ln>
              <a:solidFill>
                <a:srgbClr val="FFCC02"/>
              </a:solidFill>
            </a:ln>
          </p:spPr>
          <p:txBody>
            <a:bodyPr wrap="square" anchor="ctr">
              <a:noAutofit/>
            </a:bodyPr>
            <a:lstStyle/>
            <a:p>
              <a:pPr algn="ctr" defTabSz="914400" fontAlgn="base">
                <a:spcBef>
                  <a:spcPct val="0"/>
                </a:spcBef>
                <a:spcAft>
                  <a:spcPct val="0"/>
                </a:spcAft>
              </a:pPr>
              <a:r>
                <a:rPr lang="en-US" sz="900" i="1" dirty="0">
                  <a:solidFill>
                    <a:schemeClr val="tx2"/>
                  </a:solidFill>
                  <a:latin typeface="Calibri" panose="020F0502020204030204" pitchFamily="34" charset="0"/>
                </a:rPr>
                <a:t>Hybrid Agile Model</a:t>
              </a:r>
            </a:p>
          </p:txBody>
        </p:sp>
        <p:sp>
          <p:nvSpPr>
            <p:cNvPr id="35" name="Rectangle 34"/>
            <p:cNvSpPr/>
            <p:nvPr/>
          </p:nvSpPr>
          <p:spPr>
            <a:xfrm>
              <a:off x="4405641" y="3156919"/>
              <a:ext cx="1450995" cy="451252"/>
            </a:xfrm>
            <a:prstGeom prst="rect">
              <a:avLst/>
            </a:prstGeom>
            <a:solidFill>
              <a:srgbClr val="FFDD71"/>
            </a:solidFill>
            <a:ln>
              <a:solidFill>
                <a:srgbClr val="FFCC02"/>
              </a:solidFill>
            </a:ln>
          </p:spPr>
          <p:txBody>
            <a:bodyPr wrap="square" anchor="ctr">
              <a:noAutofit/>
            </a:bodyPr>
            <a:lstStyle/>
            <a:p>
              <a:pPr algn="ctr" defTabSz="914400" fontAlgn="base">
                <a:spcBef>
                  <a:spcPct val="0"/>
                </a:spcBef>
                <a:spcAft>
                  <a:spcPct val="0"/>
                </a:spcAft>
              </a:pPr>
              <a:r>
                <a:rPr lang="en-US" sz="900" i="1" dirty="0">
                  <a:solidFill>
                    <a:schemeClr val="tx2"/>
                  </a:solidFill>
                  <a:latin typeface="Calibri" panose="020F0502020204030204" pitchFamily="34" charset="0"/>
                </a:rPr>
                <a:t>Release and Build - DevSecOps Platform </a:t>
              </a:r>
            </a:p>
          </p:txBody>
        </p:sp>
        <p:sp>
          <p:nvSpPr>
            <p:cNvPr id="36" name="Rectangle 35"/>
            <p:cNvSpPr/>
            <p:nvPr/>
          </p:nvSpPr>
          <p:spPr>
            <a:xfrm>
              <a:off x="5926681" y="3156919"/>
              <a:ext cx="1450995" cy="451252"/>
            </a:xfrm>
            <a:prstGeom prst="rect">
              <a:avLst/>
            </a:prstGeom>
            <a:solidFill>
              <a:srgbClr val="FFDD71"/>
            </a:solidFill>
            <a:ln>
              <a:solidFill>
                <a:srgbClr val="FFCC02"/>
              </a:solidFill>
            </a:ln>
          </p:spPr>
          <p:txBody>
            <a:bodyPr wrap="square" anchor="ctr">
              <a:noAutofit/>
            </a:bodyPr>
            <a:lstStyle/>
            <a:p>
              <a:pPr algn="ctr" defTabSz="914400" fontAlgn="base">
                <a:spcBef>
                  <a:spcPct val="0"/>
                </a:spcBef>
                <a:spcAft>
                  <a:spcPct val="0"/>
                </a:spcAft>
              </a:pPr>
              <a:r>
                <a:rPr lang="en-US" sz="900" i="1" dirty="0">
                  <a:solidFill>
                    <a:schemeClr val="tx2"/>
                  </a:solidFill>
                  <a:latin typeface="Calibri" panose="020F0502020204030204" pitchFamily="34" charset="0"/>
                </a:rPr>
                <a:t>Build a Cloud first foundation</a:t>
              </a:r>
            </a:p>
          </p:txBody>
        </p:sp>
        <p:sp>
          <p:nvSpPr>
            <p:cNvPr id="37" name="Rectangle 36"/>
            <p:cNvSpPr/>
            <p:nvPr/>
          </p:nvSpPr>
          <p:spPr>
            <a:xfrm>
              <a:off x="7447719" y="3156919"/>
              <a:ext cx="1450995" cy="451252"/>
            </a:xfrm>
            <a:prstGeom prst="rect">
              <a:avLst/>
            </a:prstGeom>
            <a:solidFill>
              <a:srgbClr val="FFDD71"/>
            </a:solidFill>
            <a:ln>
              <a:solidFill>
                <a:srgbClr val="FFCC02"/>
              </a:solidFill>
            </a:ln>
          </p:spPr>
          <p:txBody>
            <a:bodyPr wrap="square" anchor="ctr">
              <a:noAutofit/>
            </a:bodyPr>
            <a:lstStyle/>
            <a:p>
              <a:pPr algn="ctr" defTabSz="914400" fontAlgn="base">
                <a:spcBef>
                  <a:spcPct val="0"/>
                </a:spcBef>
                <a:spcAft>
                  <a:spcPct val="0"/>
                </a:spcAft>
              </a:pPr>
              <a:r>
                <a:rPr lang="en-US" sz="900" i="1" dirty="0">
                  <a:solidFill>
                    <a:schemeClr val="tx2"/>
                  </a:solidFill>
                  <a:latin typeface="Calibri" panose="020F0502020204030204" pitchFamily="34" charset="0"/>
                </a:rPr>
                <a:t>Accelerate Standardization &amp; Modernization</a:t>
              </a:r>
            </a:p>
          </p:txBody>
        </p:sp>
        <p:sp>
          <p:nvSpPr>
            <p:cNvPr id="38" name="Rectangle 37"/>
            <p:cNvSpPr/>
            <p:nvPr/>
          </p:nvSpPr>
          <p:spPr>
            <a:xfrm>
              <a:off x="2884602" y="4143995"/>
              <a:ext cx="1450995" cy="409952"/>
            </a:xfrm>
            <a:prstGeom prst="rect">
              <a:avLst/>
            </a:prstGeom>
            <a:solidFill>
              <a:srgbClr val="FDEEE3"/>
            </a:solidFill>
            <a:ln>
              <a:noFill/>
            </a:ln>
          </p:spPr>
          <p:txBody>
            <a:bodyPr wrap="square" anchor="ctr">
              <a:noAutofit/>
            </a:bodyPr>
            <a:lstStyle/>
            <a:p>
              <a:pPr algn="ctr" defTabSz="914400" fontAlgn="base">
                <a:spcBef>
                  <a:spcPct val="0"/>
                </a:spcBef>
                <a:spcAft>
                  <a:spcPct val="0"/>
                </a:spcAft>
              </a:pPr>
              <a:r>
                <a:rPr lang="en-US" sz="900" i="1" dirty="0">
                  <a:solidFill>
                    <a:schemeClr val="tx2"/>
                  </a:solidFill>
                  <a:latin typeface="Calibri" panose="020F0502020204030204" pitchFamily="34" charset="0"/>
                </a:rPr>
                <a:t>Business Value Management (BVM)</a:t>
              </a:r>
            </a:p>
          </p:txBody>
        </p:sp>
        <p:sp>
          <p:nvSpPr>
            <p:cNvPr id="39" name="Rectangle 38"/>
            <p:cNvSpPr/>
            <p:nvPr/>
          </p:nvSpPr>
          <p:spPr>
            <a:xfrm>
              <a:off x="4405641" y="4143995"/>
              <a:ext cx="1450995" cy="409952"/>
            </a:xfrm>
            <a:prstGeom prst="rect">
              <a:avLst/>
            </a:prstGeom>
            <a:solidFill>
              <a:srgbClr val="FDEEE3"/>
            </a:solidFill>
            <a:ln>
              <a:noFill/>
            </a:ln>
          </p:spPr>
          <p:txBody>
            <a:bodyPr wrap="square" anchor="ctr">
              <a:noAutofit/>
            </a:bodyPr>
            <a:lstStyle/>
            <a:p>
              <a:pPr algn="ctr" defTabSz="914400" fontAlgn="base">
                <a:spcBef>
                  <a:spcPct val="0"/>
                </a:spcBef>
                <a:spcAft>
                  <a:spcPct val="0"/>
                </a:spcAft>
              </a:pPr>
              <a:r>
                <a:rPr lang="en-US" sz="900" i="1" dirty="0">
                  <a:solidFill>
                    <a:schemeClr val="tx2"/>
                  </a:solidFill>
                  <a:latin typeface="Calibri" panose="020F0502020204030204" pitchFamily="34" charset="0"/>
                </a:rPr>
                <a:t>Cloud Migration &amp; Legacy Modernization</a:t>
              </a:r>
            </a:p>
          </p:txBody>
        </p:sp>
        <p:sp>
          <p:nvSpPr>
            <p:cNvPr id="40" name="Rectangle 39"/>
            <p:cNvSpPr/>
            <p:nvPr/>
          </p:nvSpPr>
          <p:spPr>
            <a:xfrm>
              <a:off x="5926681" y="4143995"/>
              <a:ext cx="1450995" cy="409952"/>
            </a:xfrm>
            <a:prstGeom prst="rect">
              <a:avLst/>
            </a:prstGeom>
            <a:solidFill>
              <a:srgbClr val="FDEEE3"/>
            </a:solidFill>
            <a:ln>
              <a:noFill/>
            </a:ln>
          </p:spPr>
          <p:txBody>
            <a:bodyPr wrap="square" anchor="ctr">
              <a:noAutofit/>
            </a:bodyPr>
            <a:lstStyle/>
            <a:p>
              <a:pPr algn="ctr" defTabSz="914400" fontAlgn="base">
                <a:spcBef>
                  <a:spcPct val="0"/>
                </a:spcBef>
                <a:spcAft>
                  <a:spcPct val="0"/>
                </a:spcAft>
              </a:pPr>
              <a:r>
                <a:rPr lang="en-US" sz="900" i="1" dirty="0">
                  <a:solidFill>
                    <a:schemeClr val="tx2"/>
                  </a:solidFill>
                  <a:latin typeface="Calibri" panose="020F0502020204030204" pitchFamily="34" charset="0"/>
                </a:rPr>
                <a:t>Innovation Led Transformation</a:t>
              </a:r>
            </a:p>
          </p:txBody>
        </p:sp>
        <p:sp>
          <p:nvSpPr>
            <p:cNvPr id="41" name="Rectangle 40"/>
            <p:cNvSpPr/>
            <p:nvPr/>
          </p:nvSpPr>
          <p:spPr>
            <a:xfrm>
              <a:off x="7447719" y="4143995"/>
              <a:ext cx="1450995" cy="409952"/>
            </a:xfrm>
            <a:prstGeom prst="rect">
              <a:avLst/>
            </a:prstGeom>
            <a:solidFill>
              <a:srgbClr val="FDEEE3"/>
            </a:solidFill>
            <a:ln>
              <a:noFill/>
            </a:ln>
          </p:spPr>
          <p:txBody>
            <a:bodyPr wrap="square" anchor="ctr">
              <a:noAutofit/>
            </a:bodyPr>
            <a:lstStyle/>
            <a:p>
              <a:pPr algn="ctr" defTabSz="914400" fontAlgn="base">
                <a:spcBef>
                  <a:spcPct val="0"/>
                </a:spcBef>
                <a:spcAft>
                  <a:spcPct val="0"/>
                </a:spcAft>
              </a:pPr>
              <a:r>
                <a:rPr lang="en-US" sz="900" i="1" dirty="0">
                  <a:solidFill>
                    <a:schemeClr val="tx2"/>
                  </a:solidFill>
                  <a:latin typeface="Calibri" panose="020F0502020204030204" pitchFamily="34" charset="0"/>
                </a:rPr>
                <a:t>Enhanced Customer Experience</a:t>
              </a:r>
            </a:p>
          </p:txBody>
        </p:sp>
        <p:sp>
          <p:nvSpPr>
            <p:cNvPr id="43" name="TextBox 42"/>
            <p:cNvSpPr txBox="1"/>
            <p:nvPr/>
          </p:nvSpPr>
          <p:spPr>
            <a:xfrm>
              <a:off x="171893" y="512861"/>
              <a:ext cx="2176062" cy="276999"/>
            </a:xfrm>
            <a:prstGeom prst="rect">
              <a:avLst/>
            </a:prstGeom>
            <a:noFill/>
          </p:spPr>
          <p:txBody>
            <a:bodyPr wrap="square" rtlCol="0">
              <a:spAutoFit/>
            </a:bodyPr>
            <a:lstStyle/>
            <a:p>
              <a:pPr algn="ctr" defTabSz="914400">
                <a:defRPr/>
              </a:pPr>
              <a:r>
                <a:rPr lang="en-US" sz="1200" b="1" i="1" u="sng" dirty="0">
                  <a:solidFill>
                    <a:srgbClr val="000000"/>
                  </a:solidFill>
                  <a:latin typeface="Calibri" panose="020F0502020204030204" pitchFamily="34" charset="0"/>
                </a:rPr>
                <a:t>Objectives</a:t>
              </a:r>
            </a:p>
          </p:txBody>
        </p:sp>
        <p:sp>
          <p:nvSpPr>
            <p:cNvPr id="44" name="TextBox 43"/>
            <p:cNvSpPr txBox="1"/>
            <p:nvPr/>
          </p:nvSpPr>
          <p:spPr>
            <a:xfrm>
              <a:off x="4838649" y="542220"/>
              <a:ext cx="2176062" cy="276999"/>
            </a:xfrm>
            <a:prstGeom prst="rect">
              <a:avLst/>
            </a:prstGeom>
            <a:noFill/>
          </p:spPr>
          <p:txBody>
            <a:bodyPr wrap="square" rtlCol="0">
              <a:spAutoFit/>
            </a:bodyPr>
            <a:lstStyle/>
            <a:p>
              <a:pPr algn="ctr" defTabSz="914400">
                <a:defRPr/>
              </a:pPr>
              <a:r>
                <a:rPr lang="en-US" sz="1200" b="1" i="1" u="sng" dirty="0">
                  <a:solidFill>
                    <a:srgbClr val="000000"/>
                  </a:solidFill>
                  <a:latin typeface="Calibri" panose="020F0502020204030204" pitchFamily="34" charset="0"/>
                </a:rPr>
                <a:t>Our Solution Tenets</a:t>
              </a:r>
            </a:p>
          </p:txBody>
        </p:sp>
        <p:sp>
          <p:nvSpPr>
            <p:cNvPr id="46" name="TextBox 45"/>
            <p:cNvSpPr txBox="1"/>
            <p:nvPr/>
          </p:nvSpPr>
          <p:spPr bwMode="auto">
            <a:xfrm>
              <a:off x="2478367" y="902015"/>
              <a:ext cx="123178" cy="3697496"/>
            </a:xfrm>
            <a:prstGeom prst="rect">
              <a:avLst/>
            </a:prstGeom>
            <a:solidFill>
              <a:schemeClr val="tx1"/>
            </a:solidFill>
            <a:ln w="9525">
              <a:noFill/>
              <a:prstDash val="sysDot"/>
              <a:miter lim="800000"/>
              <a:headEnd/>
              <a:tailEnd/>
            </a:ln>
          </p:spPr>
          <p:txBody>
            <a:bodyPr wrap="square" lIns="41921" tIns="20958" rIns="41921" bIns="20958" rtlCol="0" anchor="ctr">
              <a:prstTxWarp prst="textNoShape">
                <a:avLst/>
              </a:prstTxWarp>
              <a:noAutofit/>
            </a:bodyPr>
            <a:lstStyle/>
            <a:p>
              <a:pPr marL="58738" defTabSz="457189" eaLnBrk="0" hangingPunct="0">
                <a:lnSpc>
                  <a:spcPct val="130000"/>
                </a:lnSpc>
                <a:spcAft>
                  <a:spcPts val="600"/>
                </a:spcAft>
                <a:defRPr/>
              </a:pPr>
              <a:endParaRPr lang="en-US" sz="1000" b="1" dirty="0">
                <a:solidFill>
                  <a:srgbClr val="FFFFFF"/>
                </a:solidFill>
                <a:latin typeface="Calibri" panose="020F0502020204030204" pitchFamily="34" charset="0"/>
                <a:cs typeface="Arial" panose="020B0604020202020204" pitchFamily="34" charset="0"/>
              </a:endParaRPr>
            </a:p>
          </p:txBody>
        </p:sp>
      </p:grpSp>
    </p:spTree>
    <p:extLst>
      <p:ext uri="{BB962C8B-B14F-4D97-AF65-F5344CB8AC3E}">
        <p14:creationId xmlns:p14="http://schemas.microsoft.com/office/powerpoint/2010/main" val="129397994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VYlKhz8RaEyy3xBgIAXM8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VYlKhz8RaEyy3xBgIAXM8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VYlKhz8RaEyy3xBgIAXM8Q"/>
</p:tagLst>
</file>

<file path=ppt/theme/theme1.xml><?xml version="1.0" encoding="utf-8"?>
<a:theme xmlns:a="http://schemas.openxmlformats.org/drawingml/2006/main" name="Cognizant">
  <a:themeElements>
    <a:clrScheme name="Cognizant 180722">
      <a:dk1>
        <a:srgbClr val="0033A0"/>
      </a:dk1>
      <a:lt1>
        <a:srgbClr val="FFFFFF"/>
      </a:lt1>
      <a:dk2>
        <a:srgbClr val="000000"/>
      </a:dk2>
      <a:lt2>
        <a:srgbClr val="FFFFFF"/>
      </a:lt2>
      <a:accent1>
        <a:srgbClr val="0033B4"/>
      </a:accent1>
      <a:accent2>
        <a:srgbClr val="00195A"/>
      </a:accent2>
      <a:accent3>
        <a:srgbClr val="3871FF"/>
      </a:accent3>
      <a:accent4>
        <a:srgbClr val="7BA0FF"/>
      </a:accent4>
      <a:accent5>
        <a:srgbClr val="BDCFFF"/>
      </a:accent5>
      <a:accent6>
        <a:srgbClr val="00B140"/>
      </a:accent6>
      <a:hlink>
        <a:srgbClr val="0033B4"/>
      </a:hlink>
      <a:folHlink>
        <a:srgbClr val="7BA0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algn="l">
          <a:defRPr dirty="0" smtClean="0">
            <a:solidFill>
              <a:schemeClr val="tx2"/>
            </a:solidFill>
          </a:defRPr>
        </a:defPPr>
      </a:lstStyle>
    </a:txDef>
  </a:objectDefaults>
  <a:extraClrSchemeLst/>
  <a:extLst>
    <a:ext uri="{05A4C25C-085E-4340-85A3-A5531E510DB2}">
      <thm15:themeFamily xmlns:thm15="http://schemas.microsoft.com/office/thememl/2012/main" name="cog_PPT_16x9_v04-06" id="{07F9BE1E-0522-42D8-9333-DC19B728C440}" vid="{5949420C-BBAE-4883-A571-88D4306A1FA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Cognizant">
    <a:dk1>
      <a:srgbClr val="50B3CF"/>
    </a:dk1>
    <a:lt1>
      <a:sysClr val="window" lastClr="FFFFFF"/>
    </a:lt1>
    <a:dk2>
      <a:srgbClr val="141414"/>
    </a:dk2>
    <a:lt2>
      <a:srgbClr val="FFFFFF"/>
    </a:lt2>
    <a:accent1>
      <a:srgbClr val="50B3CF"/>
    </a:accent1>
    <a:accent2>
      <a:srgbClr val="6DB33F"/>
    </a:accent2>
    <a:accent3>
      <a:srgbClr val="72CDF4"/>
    </a:accent3>
    <a:accent4>
      <a:srgbClr val="00728F"/>
    </a:accent4>
    <a:accent5>
      <a:srgbClr val="387C2C"/>
    </a:accent5>
    <a:accent6>
      <a:srgbClr val="DF7A1C"/>
    </a:accent6>
    <a:hlink>
      <a:srgbClr val="D36522"/>
    </a:hlink>
    <a:folHlink>
      <a:srgbClr val="66C2E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Cognizant 16x9 2018</Template>
  <TotalTime>22817</TotalTime>
  <Words>8181</Words>
  <Application>Microsoft Macintosh PowerPoint</Application>
  <PresentationFormat>On-screen Show (16:9)</PresentationFormat>
  <Paragraphs>1729</Paragraphs>
  <Slides>70</Slides>
  <Notes>29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70</vt:i4>
      </vt:variant>
    </vt:vector>
  </HeadingPairs>
  <TitlesOfParts>
    <vt:vector size="79" baseType="lpstr">
      <vt:lpstr>宋体</vt:lpstr>
      <vt:lpstr>Arial</vt:lpstr>
      <vt:lpstr>Browallia New</vt:lpstr>
      <vt:lpstr>Calibri</vt:lpstr>
      <vt:lpstr>Courier New</vt:lpstr>
      <vt:lpstr>Helvetica</vt:lpstr>
      <vt:lpstr>Helvetica Neue</vt:lpstr>
      <vt:lpstr>Wingdings</vt:lpstr>
      <vt:lpstr>Cognizant</vt:lpstr>
      <vt:lpstr>PowerPoint Presentation</vt:lpstr>
      <vt:lpstr>Introductions</vt:lpstr>
      <vt:lpstr>Agenda</vt:lpstr>
      <vt:lpstr>Executive  Summary</vt:lpstr>
      <vt:lpstr>We understand your objectives….</vt:lpstr>
      <vt:lpstr>Key capabilities to deliver desired outcomes…</vt:lpstr>
      <vt:lpstr>..Leveraging a vast Global Aviation Practice Footprint</vt:lpstr>
      <vt:lpstr>...While incorporating best practices from other industries</vt:lpstr>
      <vt:lpstr>Our solution blue print to deliver these capabilities </vt:lpstr>
      <vt:lpstr>..Enabled by a Transformed Delivery Model </vt:lpstr>
      <vt:lpstr>..Managed by an Integrated Governance model </vt:lpstr>
      <vt:lpstr>..That delivers impactful outcomes</vt:lpstr>
      <vt:lpstr>Enabling Air Canada to Become a Top Global Carrier</vt:lpstr>
      <vt:lpstr>..delivered over next 24 months. </vt:lpstr>
      <vt:lpstr>Helping Industry Leaders in their Digital Journeys (1/2)</vt:lpstr>
      <vt:lpstr>Helping Industry Leaders in their Digital Journeys (2/2)</vt:lpstr>
      <vt:lpstr>At the Forefront of Thought Leadership &amp; NextGen Technology </vt:lpstr>
      <vt:lpstr>Strategic Foresight </vt:lpstr>
      <vt:lpstr>PowerPoint Presentation</vt:lpstr>
      <vt:lpstr>PowerPoint Presentation</vt:lpstr>
      <vt:lpstr>PowerPoint Presentation</vt:lpstr>
      <vt:lpstr>How is strategic foresight different than strategic planning?</vt:lpstr>
      <vt:lpstr>We’ve done this across Canada, across industries</vt:lpstr>
      <vt:lpstr> Petro Canada</vt:lpstr>
      <vt:lpstr>Solution  Deep Dive</vt:lpstr>
      <vt:lpstr>Solution Deep Dive </vt:lpstr>
      <vt:lpstr>Modernize and Transform</vt:lpstr>
      <vt:lpstr>Key Priorities and Drivers for IT 2020 Transformation</vt:lpstr>
      <vt:lpstr>Approach to IT 2020 Transformation – Accelerate with Purpose</vt:lpstr>
      <vt:lpstr>Approach to Digital Transformation – Drive Operational Efficiency @ Scale</vt:lpstr>
      <vt:lpstr>Being Digital – Key Attributes</vt:lpstr>
      <vt:lpstr>Being Digital – Product and Platforms</vt:lpstr>
      <vt:lpstr>Being Digital – Re-Cap-Integrated Plan ,Build and Run – Future State</vt:lpstr>
      <vt:lpstr>Being Digital – Operational Maturity Journey</vt:lpstr>
      <vt:lpstr>Our Vision is aligned to your goals of transforming ADM services to a modern ‘Digital Engineering Practice’</vt:lpstr>
      <vt:lpstr>Transforming QA to ‘Next Gen Quality Engineering’ function enabling Quality @ Speed and assuring Customer Trust</vt:lpstr>
      <vt:lpstr>Leveraging an approach towards Integrated ( Shift Left) QE</vt:lpstr>
      <vt:lpstr>Deploying Lifecycle Automation solutions to make QE invisible in integrated framework</vt:lpstr>
      <vt:lpstr>By gradually transforming into an integrated QE Operating Model with ADM for end to end assurance &amp; certification</vt:lpstr>
      <vt:lpstr>Using the latest platforms, tools and accelerators for Quality at Speed</vt:lpstr>
      <vt:lpstr>And elevating QE to assure business outcome – guardian of quality and customer trust</vt:lpstr>
      <vt:lpstr>Technology Services Solution</vt:lpstr>
      <vt:lpstr>Technology Services Deep Dive ???</vt:lpstr>
      <vt:lpstr>Land Safe – Transition and OCM</vt:lpstr>
      <vt:lpstr>Transition Approach</vt:lpstr>
      <vt:lpstr>Transition Framework: ADAPT™</vt:lpstr>
      <vt:lpstr>Transition Governance</vt:lpstr>
      <vt:lpstr>Key Risks &amp; Mitigations</vt:lpstr>
      <vt:lpstr>Proven Change Adoption Framework</vt:lpstr>
      <vt:lpstr>Using OCM Enablers to Mitigate Possible OCM Challenges</vt:lpstr>
      <vt:lpstr>Deep Experience Managing Complex Transitions</vt:lpstr>
      <vt:lpstr>Innovation &amp; Advisory</vt:lpstr>
      <vt:lpstr>Managed Innovation and Breakthrough Innovation</vt:lpstr>
      <vt:lpstr>Advisory Services to Meet Changing Business Needs </vt:lpstr>
      <vt:lpstr>Governance</vt:lpstr>
      <vt:lpstr>Transparent and Robust Governance</vt:lpstr>
      <vt:lpstr>Governance Reporting Dashboard</vt:lpstr>
      <vt:lpstr>Cognizant Overview</vt:lpstr>
      <vt:lpstr>Company Snapshot</vt:lpstr>
      <vt:lpstr>Our DNA : Continuous Digital and People Investments </vt:lpstr>
      <vt:lpstr>Aviation Industry Accolades &amp; Testimonials</vt:lpstr>
      <vt:lpstr>Why Partner with Cognizant?</vt:lpstr>
      <vt:lpstr>PowerPoint Presentation</vt:lpstr>
      <vt:lpstr>Largest Food Retailer in Canada – Cognitive Operations through Automation </vt:lpstr>
      <vt:lpstr>Etihad – Digital Transformation Partner and System Integrator</vt:lpstr>
      <vt:lpstr>Kohl’s – End to end Managed Services &amp; Application Support</vt:lpstr>
      <vt:lpstr>THANK YOU</vt:lpstr>
      <vt:lpstr>PowerPoint Presentation</vt:lpstr>
      <vt:lpstr>PowerPoint Presentation</vt:lpstr>
      <vt:lpstr>PowerPoint Presentation</vt:lpstr>
    </vt:vector>
  </TitlesOfParts>
  <Company>Cognizant Technology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Cognizant PowerPoint Template</dc:title>
  <dc:creator>G P, Aswath (Cognizant)</dc:creator>
  <cp:lastModifiedBy>Patel, Parth (Cognizant)</cp:lastModifiedBy>
  <cp:revision>1323</cp:revision>
  <cp:lastPrinted>2017-02-17T19:35:46Z</cp:lastPrinted>
  <dcterms:created xsi:type="dcterms:W3CDTF">2018-12-12T08:55:57Z</dcterms:created>
  <dcterms:modified xsi:type="dcterms:W3CDTF">2024-10-08T19:27:38Z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2148407</vt:lpwstr>
  </property>
  <property fmtid="{D5CDD505-2E9C-101B-9397-08002B2CF9AE}" pid="3" name="NXPowerLiteSettings">
    <vt:lpwstr>F7000400038000</vt:lpwstr>
  </property>
  <property fmtid="{D5CDD505-2E9C-101B-9397-08002B2CF9AE}" pid="4" name="NXPowerLiteVersion">
    <vt:lpwstr>D7.0.3</vt:lpwstr>
  </property>
</Properties>
</file>